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70" r:id="rId3"/>
    <p:sldId id="264" r:id="rId4"/>
    <p:sldId id="265" r:id="rId5"/>
    <p:sldId id="266" r:id="rId6"/>
    <p:sldId id="267" r:id="rId7"/>
    <p:sldId id="269" r:id="rId8"/>
    <p:sldId id="268" r:id="rId9"/>
    <p:sldId id="256" r:id="rId10"/>
    <p:sldId id="257" r:id="rId11"/>
    <p:sldId id="258" r:id="rId12"/>
    <p:sldId id="260" r:id="rId13"/>
    <p:sldId id="261" r:id="rId14"/>
    <p:sldId id="262" r:id="rId15"/>
    <p:sldId id="271" r:id="rId16"/>
    <p:sldId id="272" r:id="rId1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8" autoAdjust="0"/>
    <p:restoredTop sz="85053" autoAdjust="0"/>
  </p:normalViewPr>
  <p:slideViewPr>
    <p:cSldViewPr snapToGrid="0">
      <p:cViewPr>
        <p:scale>
          <a:sx n="68" d="100"/>
          <a:sy n="68" d="100"/>
        </p:scale>
        <p:origin x="-93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B307C-4F11-4DC4-B4D6-0B94BBFDDC07}" type="datetimeFigureOut">
              <a:rPr lang="en-SG" smtClean="0"/>
              <a:t>21/9/2016</a:t>
            </a:fld>
            <a:endParaRPr lang="en-SG"/>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F9DC3-8F0D-4BAD-84BA-B0AF22EC7755}" type="slidenum">
              <a:rPr lang="en-SG" smtClean="0"/>
              <a:t>‹#›</a:t>
            </a:fld>
            <a:endParaRPr lang="en-SG"/>
          </a:p>
        </p:txBody>
      </p:sp>
    </p:spTree>
    <p:extLst>
      <p:ext uri="{BB962C8B-B14F-4D97-AF65-F5344CB8AC3E}">
        <p14:creationId xmlns:p14="http://schemas.microsoft.com/office/powerpoint/2010/main" val="215283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kern="1200" dirty="0" smtClean="0">
                <a:solidFill>
                  <a:schemeClr val="tx1"/>
                </a:solidFill>
                <a:effectLst/>
                <a:latin typeface="+mn-lt"/>
                <a:ea typeface="+mn-ea"/>
                <a:cs typeface="+mn-cs"/>
              </a:rPr>
              <a:t>Misalnya, Anda bisa berbicara selama berjam-jam tanpa melelahkan otot bibir Anda. Anda mungkin berjalan untuk waktu yang lama juga. Tapi, jika Anda berjalan di sebuah bukit curam dengan kecepatan penuh, Anda beralih ke serat yang berkedut dengan cepat, dan anda akan semakin cepat untuk lelah.</a:t>
            </a:r>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14DF9DC3-8F0D-4BAD-84BA-B0AF22EC7755}" type="slidenum">
              <a:rPr lang="en-SG" smtClean="0"/>
              <a:t>4</a:t>
            </a:fld>
            <a:endParaRPr lang="en-SG"/>
          </a:p>
        </p:txBody>
      </p:sp>
    </p:spTree>
    <p:extLst>
      <p:ext uri="{BB962C8B-B14F-4D97-AF65-F5344CB8AC3E}">
        <p14:creationId xmlns:p14="http://schemas.microsoft.com/office/powerpoint/2010/main" val="299211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otot mendeteksi peregangan dan ketegangan otot dan mengirim pesan yang memungkinkan sumsum tulang belakang untuk menyesuaikan sinyal nya.</a:t>
            </a:r>
            <a:endParaRPr lang="en-SG" dirty="0" smtClean="0"/>
          </a:p>
          <a:p>
            <a:endParaRPr lang="en-SG" dirty="0" smtClean="0"/>
          </a:p>
          <a:p>
            <a:r>
              <a:rPr lang="en-SG" b="1" dirty="0" smtClean="0"/>
              <a:t>Muscle Spindle </a:t>
            </a:r>
            <a:r>
              <a:rPr lang="en-SG" dirty="0" smtClean="0"/>
              <a:t>: </a:t>
            </a:r>
            <a:r>
              <a:rPr lang="id-ID" sz="1200" kern="1200" dirty="0" smtClean="0">
                <a:solidFill>
                  <a:schemeClr val="tx1"/>
                </a:solidFill>
                <a:effectLst/>
                <a:latin typeface="+mn-lt"/>
                <a:ea typeface="+mn-ea"/>
                <a:cs typeface="+mn-cs"/>
              </a:rPr>
              <a:t>Setiap kali otot spidle meregang, saraf sensorik mengirimkan pesan ke neuron motorik yang berada di dalam sumsum tulang belakang, yang pada gilirannya akan memberikan umpan balik ke otot-otot sekitar spindle, dan menyebabkan terjadinya kontraksi</a:t>
            </a:r>
            <a:endParaRPr lang="en-SG" sz="1200" kern="1200" dirty="0" smtClean="0">
              <a:solidFill>
                <a:schemeClr val="tx1"/>
              </a:solidFill>
              <a:effectLst/>
              <a:latin typeface="+mn-lt"/>
              <a:ea typeface="+mn-ea"/>
              <a:cs typeface="+mn-cs"/>
            </a:endParaRPr>
          </a:p>
          <a:p>
            <a:endParaRPr lang="en-SG"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d-ID" sz="1200" b="1" kern="1200" dirty="0" smtClean="0">
                <a:solidFill>
                  <a:schemeClr val="tx1"/>
                </a:solidFill>
                <a:effectLst/>
                <a:latin typeface="+mn-lt"/>
                <a:ea typeface="+mn-ea"/>
                <a:cs typeface="+mn-cs"/>
              </a:rPr>
              <a:t>Orgn tendon golgi</a:t>
            </a:r>
            <a:r>
              <a:rPr lang="id-ID" sz="1200" kern="1200" dirty="0" smtClean="0">
                <a:solidFill>
                  <a:schemeClr val="tx1"/>
                </a:solidFill>
                <a:effectLst/>
                <a:latin typeface="+mn-lt"/>
                <a:ea typeface="+mn-ea"/>
                <a:cs typeface="+mn-cs"/>
              </a:rPr>
              <a:t>, yang juga merupakan bagian dari proprioceptor, menanggapi peningkatan ketegangan otot. Terletak di tendon yang berada di ujung-ujung otot, mereka bertindak sebagai rem terhadap kekuatan kontraksi yang berlebihan.</a:t>
            </a:r>
            <a:endParaRPr lang="en-SG" sz="1200" kern="1200" dirty="0" smtClean="0">
              <a:solidFill>
                <a:schemeClr val="tx1"/>
              </a:solidFill>
              <a:effectLst/>
              <a:latin typeface="+mn-lt"/>
              <a:ea typeface="+mn-ea"/>
              <a:cs typeface="+mn-cs"/>
            </a:endParaRPr>
          </a:p>
          <a:p>
            <a:endParaRPr lang="en-SG" sz="1200" kern="1200" dirty="0" smtClean="0">
              <a:solidFill>
                <a:schemeClr val="tx1"/>
              </a:solidFill>
              <a:effectLst/>
              <a:latin typeface="+mn-lt"/>
              <a:ea typeface="+mn-ea"/>
              <a:cs typeface="+mn-cs"/>
            </a:endParaRPr>
          </a:p>
          <a:p>
            <a:endParaRPr lang="en-SG" sz="1200" kern="1200" dirty="0" smtClean="0">
              <a:solidFill>
                <a:schemeClr val="tx1"/>
              </a:solidFill>
              <a:effectLst/>
              <a:latin typeface="+mn-lt"/>
              <a:ea typeface="+mn-ea"/>
              <a:cs typeface="+mn-cs"/>
            </a:endParaRPr>
          </a:p>
          <a:p>
            <a:endParaRPr lang="en-SG" dirty="0"/>
          </a:p>
        </p:txBody>
      </p:sp>
      <p:sp>
        <p:nvSpPr>
          <p:cNvPr id="4" name="Slide Number Placeholder 3"/>
          <p:cNvSpPr>
            <a:spLocks noGrp="1"/>
          </p:cNvSpPr>
          <p:nvPr>
            <p:ph type="sldNum" sz="quarter" idx="10"/>
          </p:nvPr>
        </p:nvSpPr>
        <p:spPr/>
        <p:txBody>
          <a:bodyPr/>
          <a:lstStyle/>
          <a:p>
            <a:fld id="{14DF9DC3-8F0D-4BAD-84BA-B0AF22EC7755}" type="slidenum">
              <a:rPr lang="en-SG" smtClean="0"/>
              <a:t>5</a:t>
            </a:fld>
            <a:endParaRPr lang="en-SG"/>
          </a:p>
        </p:txBody>
      </p:sp>
    </p:spTree>
    <p:extLst>
      <p:ext uri="{BB962C8B-B14F-4D97-AF65-F5344CB8AC3E}">
        <p14:creationId xmlns:p14="http://schemas.microsoft.com/office/powerpoint/2010/main" val="407954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SG" sz="1200" kern="1200" dirty="0" smtClean="0">
                <a:solidFill>
                  <a:schemeClr val="tx1"/>
                </a:solidFill>
                <a:effectLst/>
                <a:latin typeface="+mn-lt"/>
                <a:ea typeface="+mn-ea"/>
                <a:cs typeface="+mn-cs"/>
              </a:rPr>
              <a:t>1. Messages from the brain must eventually reach the medulla and spinal cord, which control the muscles</a:t>
            </a:r>
          </a:p>
          <a:p>
            <a:pPr lvl="0"/>
            <a:r>
              <a:rPr lang="en-SG" sz="1200" kern="1200" dirty="0" smtClean="0">
                <a:solidFill>
                  <a:schemeClr val="tx1"/>
                </a:solidFill>
                <a:effectLst/>
                <a:latin typeface="+mn-lt"/>
                <a:ea typeface="+mn-ea"/>
                <a:cs typeface="+mn-cs"/>
              </a:rPr>
              <a:t>2. Paths from the cerebral cortex to the spinal cord are called </a:t>
            </a:r>
            <a:r>
              <a:rPr lang="en-SG" sz="1200" b="1" kern="1200" dirty="0" err="1" smtClean="0">
                <a:solidFill>
                  <a:schemeClr val="tx1"/>
                </a:solidFill>
                <a:effectLst/>
                <a:latin typeface="+mn-lt"/>
                <a:ea typeface="+mn-ea"/>
                <a:cs typeface="+mn-cs"/>
              </a:rPr>
              <a:t>corticospinal</a:t>
            </a:r>
            <a:r>
              <a:rPr lang="en-SG" sz="1200" b="1" kern="1200" dirty="0" smtClean="0">
                <a:solidFill>
                  <a:schemeClr val="tx1"/>
                </a:solidFill>
                <a:effectLst/>
                <a:latin typeface="+mn-lt"/>
                <a:ea typeface="+mn-ea"/>
                <a:cs typeface="+mn-cs"/>
              </a:rPr>
              <a:t> tracts</a:t>
            </a:r>
            <a:endParaRPr lang="en-SG" sz="1200" kern="1200" dirty="0" smtClean="0">
              <a:solidFill>
                <a:schemeClr val="tx1"/>
              </a:solidFill>
              <a:effectLst/>
              <a:latin typeface="+mn-lt"/>
              <a:ea typeface="+mn-ea"/>
              <a:cs typeface="+mn-cs"/>
            </a:endParaRPr>
          </a:p>
          <a:p>
            <a:pPr lvl="0"/>
            <a:r>
              <a:rPr lang="en-SG" sz="1200" b="0" kern="1200" dirty="0" smtClean="0">
                <a:solidFill>
                  <a:schemeClr val="tx1"/>
                </a:solidFill>
                <a:effectLst/>
                <a:latin typeface="+mn-lt"/>
                <a:ea typeface="+mn-ea"/>
                <a:cs typeface="+mn-cs"/>
              </a:rPr>
              <a:t>3.</a:t>
            </a:r>
            <a:r>
              <a:rPr lang="en-SG" sz="1200" b="0" kern="1200" baseline="0" dirty="0" smtClean="0">
                <a:solidFill>
                  <a:schemeClr val="tx1"/>
                </a:solidFill>
                <a:effectLst/>
                <a:latin typeface="+mn-lt"/>
                <a:ea typeface="+mn-ea"/>
                <a:cs typeface="+mn-cs"/>
              </a:rPr>
              <a:t> </a:t>
            </a:r>
            <a:r>
              <a:rPr lang="en-SG" sz="1200" b="1" kern="1200" dirty="0" smtClean="0">
                <a:solidFill>
                  <a:schemeClr val="tx1"/>
                </a:solidFill>
                <a:effectLst/>
                <a:latin typeface="+mn-lt"/>
                <a:ea typeface="+mn-ea"/>
                <a:cs typeface="+mn-cs"/>
              </a:rPr>
              <a:t>Lateral </a:t>
            </a:r>
            <a:r>
              <a:rPr lang="en-SG" sz="1200" b="1" kern="1200" dirty="0" err="1" smtClean="0">
                <a:solidFill>
                  <a:schemeClr val="tx1"/>
                </a:solidFill>
                <a:effectLst/>
                <a:latin typeface="+mn-lt"/>
                <a:ea typeface="+mn-ea"/>
                <a:cs typeface="+mn-cs"/>
              </a:rPr>
              <a:t>corticospinal</a:t>
            </a:r>
            <a:r>
              <a:rPr lang="en-SG" sz="1200" b="1" kern="1200" dirty="0" smtClean="0">
                <a:solidFill>
                  <a:schemeClr val="tx1"/>
                </a:solidFill>
                <a:effectLst/>
                <a:latin typeface="+mn-lt"/>
                <a:ea typeface="+mn-ea"/>
                <a:cs typeface="+mn-cs"/>
              </a:rPr>
              <a:t> tract</a:t>
            </a:r>
            <a:r>
              <a:rPr lang="en-SG" sz="1200" b="1" i="1" kern="120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a set of axons from the primary motor cortex, surrounding areas and the </a:t>
            </a:r>
            <a:r>
              <a:rPr lang="en-SG" sz="1200" b="1" kern="1200" dirty="0" smtClean="0">
                <a:solidFill>
                  <a:schemeClr val="tx1"/>
                </a:solidFill>
                <a:effectLst/>
                <a:latin typeface="+mn-lt"/>
                <a:ea typeface="+mn-ea"/>
                <a:cs typeface="+mn-cs"/>
              </a:rPr>
              <a:t>red nucleus</a:t>
            </a:r>
            <a:r>
              <a:rPr lang="en-SG" sz="1200" b="1" i="1" kern="120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a midbrain area that is primarily responsible for controlling the arm muscles</a:t>
            </a:r>
          </a:p>
          <a:p>
            <a:pPr lvl="0"/>
            <a:r>
              <a:rPr lang="en-SG" sz="1200" kern="1200" dirty="0" smtClean="0">
                <a:solidFill>
                  <a:schemeClr val="tx1"/>
                </a:solidFill>
                <a:effectLst/>
                <a:latin typeface="+mn-lt"/>
                <a:ea typeface="+mn-ea"/>
                <a:cs typeface="+mn-cs"/>
              </a:rPr>
              <a:t>4. Pyramids Medulla to Contralateral (opposite) </a:t>
            </a:r>
            <a:r>
              <a:rPr lang="en-SG" sz="1200" kern="1200" dirty="0" smtClean="0">
                <a:solidFill>
                  <a:schemeClr val="tx1"/>
                </a:solidFill>
                <a:effectLst/>
                <a:latin typeface="+mn-lt"/>
                <a:ea typeface="+mn-ea"/>
                <a:cs typeface="+mn-cs"/>
                <a:sym typeface="Wingdings"/>
              </a:rPr>
              <a:t></a:t>
            </a:r>
            <a:r>
              <a:rPr lang="en-SG" sz="1200" kern="1200" dirty="0" smtClean="0">
                <a:solidFill>
                  <a:schemeClr val="tx1"/>
                </a:solidFill>
                <a:effectLst/>
                <a:latin typeface="+mn-lt"/>
                <a:ea typeface="+mn-ea"/>
                <a:cs typeface="+mn-cs"/>
              </a:rPr>
              <a:t> </a:t>
            </a:r>
            <a:r>
              <a:rPr lang="en-SG" sz="1200" kern="1200" dirty="0" err="1" smtClean="0">
                <a:solidFill>
                  <a:schemeClr val="tx1"/>
                </a:solidFill>
                <a:effectLst/>
                <a:latin typeface="+mn-lt"/>
                <a:ea typeface="+mn-ea"/>
                <a:cs typeface="+mn-cs"/>
              </a:rPr>
              <a:t>contro</a:t>
            </a:r>
            <a:r>
              <a:rPr lang="en-SG" sz="1200" kern="1200" dirty="0" smtClean="0">
                <a:solidFill>
                  <a:schemeClr val="tx1"/>
                </a:solidFill>
                <a:effectLst/>
                <a:latin typeface="+mn-lt"/>
                <a:ea typeface="+mn-ea"/>
                <a:cs typeface="+mn-cs"/>
              </a:rPr>
              <a:t> movements hands&amp; feet</a:t>
            </a:r>
          </a:p>
          <a:p>
            <a:pPr lvl="0"/>
            <a:r>
              <a:rPr lang="en-SG" sz="1200" b="0" kern="1200" dirty="0" smtClean="0">
                <a:solidFill>
                  <a:schemeClr val="tx1"/>
                </a:solidFill>
                <a:effectLst/>
                <a:latin typeface="+mn-lt"/>
                <a:ea typeface="+mn-ea"/>
                <a:cs typeface="+mn-cs"/>
              </a:rPr>
              <a:t>5. The</a:t>
            </a:r>
            <a:r>
              <a:rPr lang="en-SG" sz="1200" b="1" kern="1200" dirty="0" smtClean="0">
                <a:solidFill>
                  <a:schemeClr val="tx1"/>
                </a:solidFill>
                <a:effectLst/>
                <a:latin typeface="+mn-lt"/>
                <a:ea typeface="+mn-ea"/>
                <a:cs typeface="+mn-cs"/>
              </a:rPr>
              <a:t> Medical </a:t>
            </a:r>
            <a:r>
              <a:rPr lang="en-SG" sz="1200" b="1" kern="1200" dirty="0" err="1" smtClean="0">
                <a:solidFill>
                  <a:schemeClr val="tx1"/>
                </a:solidFill>
                <a:effectLst/>
                <a:latin typeface="+mn-lt"/>
                <a:ea typeface="+mn-ea"/>
                <a:cs typeface="+mn-cs"/>
              </a:rPr>
              <a:t>Corticospinal</a:t>
            </a:r>
            <a:r>
              <a:rPr lang="en-SG" sz="1200" b="1" kern="1200" dirty="0" smtClean="0">
                <a:solidFill>
                  <a:schemeClr val="tx1"/>
                </a:solidFill>
                <a:effectLst/>
                <a:latin typeface="+mn-lt"/>
                <a:ea typeface="+mn-ea"/>
                <a:cs typeface="+mn-cs"/>
              </a:rPr>
              <a:t> tract </a:t>
            </a:r>
            <a:r>
              <a:rPr lang="en-SG" sz="1200" kern="1200" dirty="0" smtClean="0">
                <a:solidFill>
                  <a:schemeClr val="tx1"/>
                </a:solidFill>
                <a:effectLst/>
                <a:latin typeface="+mn-lt"/>
                <a:ea typeface="+mn-ea"/>
                <a:cs typeface="+mn-cs"/>
              </a:rPr>
              <a:t>include axons</a:t>
            </a:r>
            <a:r>
              <a:rPr lang="en-SG" sz="1200" b="1" kern="120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from many parts of cerebral cortex. It also </a:t>
            </a:r>
            <a:r>
              <a:rPr lang="en-SG" sz="1200" kern="1200" dirty="0" err="1" smtClean="0">
                <a:solidFill>
                  <a:schemeClr val="tx1"/>
                </a:solidFill>
                <a:effectLst/>
                <a:latin typeface="+mn-lt"/>
                <a:ea typeface="+mn-ea"/>
                <a:cs typeface="+mn-cs"/>
              </a:rPr>
              <a:t>inclues</a:t>
            </a:r>
            <a:r>
              <a:rPr lang="en-SG" sz="1200" kern="1200" dirty="0" smtClean="0">
                <a:solidFill>
                  <a:schemeClr val="tx1"/>
                </a:solidFill>
                <a:effectLst/>
                <a:latin typeface="+mn-lt"/>
                <a:ea typeface="+mn-ea"/>
                <a:cs typeface="+mn-cs"/>
              </a:rPr>
              <a:t> axons from the midbrain </a:t>
            </a:r>
            <a:r>
              <a:rPr lang="en-SG" sz="1200" kern="1200" dirty="0" err="1" smtClean="0">
                <a:solidFill>
                  <a:schemeClr val="tx1"/>
                </a:solidFill>
                <a:effectLst/>
                <a:latin typeface="+mn-lt"/>
                <a:ea typeface="+mn-ea"/>
                <a:cs typeface="+mn-cs"/>
              </a:rPr>
              <a:t>tectum</a:t>
            </a:r>
            <a:r>
              <a:rPr lang="en-SG" sz="1200" kern="1200" dirty="0" smtClean="0">
                <a:solidFill>
                  <a:schemeClr val="tx1"/>
                </a:solidFill>
                <a:effectLst/>
                <a:latin typeface="+mn-lt"/>
                <a:ea typeface="+mn-ea"/>
                <a:cs typeface="+mn-cs"/>
              </a:rPr>
              <a:t>, reticular formation and </a:t>
            </a:r>
            <a:r>
              <a:rPr lang="en-SG" sz="1200" b="1" kern="1200" dirty="0" smtClean="0">
                <a:solidFill>
                  <a:schemeClr val="tx1"/>
                </a:solidFill>
                <a:effectLst/>
                <a:latin typeface="+mn-lt"/>
                <a:ea typeface="+mn-ea"/>
                <a:cs typeface="+mn-cs"/>
              </a:rPr>
              <a:t>vestibular nucleus</a:t>
            </a:r>
            <a:r>
              <a:rPr lang="en-SG" sz="1200" kern="1200" dirty="0" smtClean="0">
                <a:solidFill>
                  <a:schemeClr val="tx1"/>
                </a:solidFill>
                <a:effectLst/>
                <a:latin typeface="+mn-lt"/>
                <a:ea typeface="+mn-ea"/>
                <a:cs typeface="+mn-cs"/>
              </a:rPr>
              <a:t> (a brain area that receives input from the vestibular system)</a:t>
            </a:r>
          </a:p>
          <a:p>
            <a:endParaRPr lang="en-SG" dirty="0"/>
          </a:p>
        </p:txBody>
      </p:sp>
      <p:sp>
        <p:nvSpPr>
          <p:cNvPr id="4" name="Slide Number Placeholder 3"/>
          <p:cNvSpPr>
            <a:spLocks noGrp="1"/>
          </p:cNvSpPr>
          <p:nvPr>
            <p:ph type="sldNum" sz="quarter" idx="10"/>
          </p:nvPr>
        </p:nvSpPr>
        <p:spPr/>
        <p:txBody>
          <a:bodyPr/>
          <a:lstStyle/>
          <a:p>
            <a:fld id="{14DF9DC3-8F0D-4BAD-84BA-B0AF22EC7755}" type="slidenum">
              <a:rPr lang="en-SG" smtClean="0"/>
              <a:t>7</a:t>
            </a:fld>
            <a:endParaRPr lang="en-SG"/>
          </a:p>
        </p:txBody>
      </p:sp>
    </p:spTree>
    <p:extLst>
      <p:ext uri="{BB962C8B-B14F-4D97-AF65-F5344CB8AC3E}">
        <p14:creationId xmlns:p14="http://schemas.microsoft.com/office/powerpoint/2010/main" val="42995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d-ID" b="1" spc="50" dirty="0"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	Tidak efektif untuk beberapa pasien, khususnya mereka pada tahap akhir penyakit. Kehilangan sel dopamin di satu area otak dan kemudian memasok dopamin ekstra secara paksa dan terus-menerus tidak akan membawa kembali orang menjadi normal. Kelainan akan muncul untuk bertahan dalam hidup, pada  tingkat dan pola perilaku seseorang, serta sinkroni terhadap aktivitas saraf di ganglia basal. </a:t>
            </a:r>
          </a:p>
          <a:p>
            <a:pPr marL="0" indent="0">
              <a:buNone/>
            </a:pPr>
            <a:r>
              <a:rPr lang="id-ID" b="1" spc="50" dirty="0"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2.	L-Dopa tidak mencegah hilangnya lanjutan dari neuron.</a:t>
            </a:r>
          </a:p>
          <a:p>
            <a:pPr marL="0" indent="0">
              <a:buNone/>
            </a:pPr>
            <a:r>
              <a:rPr lang="id-ID" b="1" spc="50" dirty="0" smtClean="0">
                <a:ln w="9525" cmpd="sng">
                  <a:solidFill>
                    <a:schemeClr val="accent1"/>
                  </a:solidFill>
                  <a:prstDash val="solid"/>
                </a:ln>
                <a:solidFill>
                  <a:srgbClr val="FFFF00"/>
                </a:solidFill>
                <a:effectLst>
                  <a:glow rad="38100">
                    <a:schemeClr val="accent1">
                      <a:alpha val="40000"/>
                    </a:schemeClr>
                  </a:glow>
                  <a:outerShdw blurRad="38100" dist="38100" dir="2700000" algn="tl">
                    <a:srgbClr val="000000">
                      <a:alpha val="43137"/>
                    </a:srgbClr>
                  </a:outerShdw>
                </a:effectLst>
              </a:rPr>
              <a:t>3.	 L-dopa menghasilkan efek samping yang tidak menyenangkan seperti mual, gelisah, masalah tidur, tekanan darah rendah, gerakan berulang, halusinasi, dan delusi.</a:t>
            </a:r>
          </a:p>
          <a:p>
            <a:endParaRPr lang="en-SG" dirty="0"/>
          </a:p>
        </p:txBody>
      </p:sp>
      <p:sp>
        <p:nvSpPr>
          <p:cNvPr id="4" name="Slide Number Placeholder 3"/>
          <p:cNvSpPr>
            <a:spLocks noGrp="1"/>
          </p:cNvSpPr>
          <p:nvPr>
            <p:ph type="sldNum" sz="quarter" idx="10"/>
          </p:nvPr>
        </p:nvSpPr>
        <p:spPr/>
        <p:txBody>
          <a:bodyPr/>
          <a:lstStyle/>
          <a:p>
            <a:fld id="{14DF9DC3-8F0D-4BAD-84BA-B0AF22EC7755}" type="slidenum">
              <a:rPr lang="en-SG" smtClean="0"/>
              <a:t>13</a:t>
            </a:fld>
            <a:endParaRPr lang="en-SG"/>
          </a:p>
        </p:txBody>
      </p:sp>
    </p:spTree>
    <p:extLst>
      <p:ext uri="{BB962C8B-B14F-4D97-AF65-F5344CB8AC3E}">
        <p14:creationId xmlns:p14="http://schemas.microsoft.com/office/powerpoint/2010/main" val="34486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14DF9DC3-8F0D-4BAD-84BA-B0AF22EC7755}" type="slidenum">
              <a:rPr lang="en-SG" smtClean="0"/>
              <a:t>15</a:t>
            </a:fld>
            <a:endParaRPr lang="en-SG"/>
          </a:p>
        </p:txBody>
      </p:sp>
    </p:spTree>
    <p:extLst>
      <p:ext uri="{BB962C8B-B14F-4D97-AF65-F5344CB8AC3E}">
        <p14:creationId xmlns:p14="http://schemas.microsoft.com/office/powerpoint/2010/main" val="370337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7D47A21-08EE-4B98-8905-09931EBF120B}"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2561132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D47A21-08EE-4B98-8905-09931EBF120B}"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2748507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D47A21-08EE-4B98-8905-09931EBF120B}"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4249143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7D47A21-08EE-4B98-8905-09931EBF120B}"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27634205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47A21-08EE-4B98-8905-09931EBF120B}" type="datetimeFigureOut">
              <a:rPr lang="id-ID" smtClean="0"/>
              <a:t>21/09/2016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11781620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7D47A21-08EE-4B98-8905-09931EBF120B}" type="datetimeFigureOut">
              <a:rPr lang="id-ID" smtClean="0"/>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35649128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7D47A21-08EE-4B98-8905-09931EBF120B}" type="datetimeFigureOut">
              <a:rPr lang="id-ID" smtClean="0"/>
              <a:t>21/09/2016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807762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7D47A21-08EE-4B98-8905-09931EBF120B}" type="datetimeFigureOut">
              <a:rPr lang="id-ID" smtClean="0"/>
              <a:t>21/09/2016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9366696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47A21-08EE-4B98-8905-09931EBF120B}" type="datetimeFigureOut">
              <a:rPr lang="id-ID" smtClean="0"/>
              <a:t>21/09/2016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3486562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47A21-08EE-4B98-8905-09931EBF120B}" type="datetimeFigureOut">
              <a:rPr lang="id-ID" smtClean="0"/>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35683299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47A21-08EE-4B98-8905-09931EBF120B}" type="datetimeFigureOut">
              <a:rPr lang="id-ID" smtClean="0"/>
              <a:t>21/09/2016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80B80DF-449C-45D0-8CB6-18DD60C61AEC}" type="slidenum">
              <a:rPr lang="id-ID" smtClean="0"/>
              <a:t>‹#›</a:t>
            </a:fld>
            <a:endParaRPr lang="id-ID"/>
          </a:p>
        </p:txBody>
      </p:sp>
    </p:spTree>
    <p:extLst>
      <p:ext uri="{BB962C8B-B14F-4D97-AF65-F5344CB8AC3E}">
        <p14:creationId xmlns:p14="http://schemas.microsoft.com/office/powerpoint/2010/main" val="31288215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47A21-08EE-4B98-8905-09931EBF120B}" type="datetimeFigureOut">
              <a:rPr lang="id-ID" smtClean="0"/>
              <a:t>21/09/2016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0B80DF-449C-45D0-8CB6-18DD60C61AEC}" type="slidenum">
              <a:rPr lang="id-ID" smtClean="0"/>
              <a:t>‹#›</a:t>
            </a:fld>
            <a:endParaRPr lang="id-ID"/>
          </a:p>
        </p:txBody>
      </p:sp>
    </p:spTree>
    <p:extLst>
      <p:ext uri="{BB962C8B-B14F-4D97-AF65-F5344CB8AC3E}">
        <p14:creationId xmlns:p14="http://schemas.microsoft.com/office/powerpoint/2010/main" val="3533010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Subtitle 4"/>
          <p:cNvSpPr>
            <a:spLocks noGrp="1"/>
          </p:cNvSpPr>
          <p:nvPr>
            <p:ph type="subTitle" idx="1"/>
          </p:nvPr>
        </p:nvSpPr>
        <p:spPr>
          <a:xfrm>
            <a:off x="330200" y="4876800"/>
            <a:ext cx="3530600" cy="1270000"/>
          </a:xfrm>
        </p:spPr>
        <p:txBody>
          <a:bodyPr/>
          <a:lstStyle/>
          <a:p>
            <a:r>
              <a:rPr lang="en-SG" dirty="0" err="1" smtClean="0"/>
              <a:t>Reyhand</a:t>
            </a:r>
            <a:r>
              <a:rPr lang="en-SG" dirty="0" smtClean="0"/>
              <a:t> </a:t>
            </a:r>
          </a:p>
          <a:p>
            <a:r>
              <a:rPr lang="en-SG" dirty="0" err="1" smtClean="0"/>
              <a:t>Tirza</a:t>
            </a:r>
            <a:endParaRPr lang="en-SG" dirty="0"/>
          </a:p>
        </p:txBody>
      </p:sp>
      <p:sp>
        <p:nvSpPr>
          <p:cNvPr id="4" name="Title 3"/>
          <p:cNvSpPr>
            <a:spLocks noGrp="1"/>
          </p:cNvSpPr>
          <p:nvPr>
            <p:ph type="ctrTitle"/>
          </p:nvPr>
        </p:nvSpPr>
        <p:spPr>
          <a:xfrm>
            <a:off x="571500" y="198437"/>
            <a:ext cx="5664200" cy="2316163"/>
          </a:xfrm>
        </p:spPr>
        <p:txBody>
          <a:bodyPr/>
          <a:lstStyle/>
          <a:p>
            <a:r>
              <a:rPr lang="en-SG" dirty="0" smtClean="0"/>
              <a:t>MOVEMENT</a:t>
            </a:r>
            <a:br>
              <a:rPr lang="en-SG" dirty="0" smtClean="0"/>
            </a:br>
            <a:r>
              <a:rPr lang="en-SG" sz="4000" dirty="0" smtClean="0"/>
              <a:t>chapter </a:t>
            </a:r>
            <a:r>
              <a:rPr lang="en-SG" sz="4000" dirty="0"/>
              <a:t>8</a:t>
            </a:r>
            <a:endParaRPr lang="en-SG" dirty="0"/>
          </a:p>
        </p:txBody>
      </p:sp>
    </p:spTree>
    <p:extLst>
      <p:ext uri="{BB962C8B-B14F-4D97-AF65-F5344CB8AC3E}">
        <p14:creationId xmlns:p14="http://schemas.microsoft.com/office/powerpoint/2010/main" val="24897728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57" y="0"/>
            <a:ext cx="12193057" cy="6858594"/>
          </a:xfrm>
          <a:prstGeom prst="rect">
            <a:avLst/>
          </a:prstGeom>
        </p:spPr>
      </p:pic>
      <p:sp>
        <p:nvSpPr>
          <p:cNvPr id="7" name="Content Placeholder 6"/>
          <p:cNvSpPr>
            <a:spLocks noGrp="1"/>
          </p:cNvSpPr>
          <p:nvPr>
            <p:ph sz="half" idx="2"/>
          </p:nvPr>
        </p:nvSpPr>
        <p:spPr>
          <a:xfrm>
            <a:off x="4540072" y="205721"/>
            <a:ext cx="3759866" cy="561583"/>
          </a:xfrm>
        </p:spPr>
        <p:txBody>
          <a:bodyPr>
            <a:normAutofit fontScale="92500"/>
          </a:bodyPr>
          <a:lstStyle/>
          <a:p>
            <a:r>
              <a:rPr lang="id-ID" b="1" spc="50" dirty="0" smtClean="0">
                <a:ln w="9525" cmpd="sng">
                  <a:solidFill>
                    <a:schemeClr val="accent1"/>
                  </a:solidFill>
                  <a:prstDash val="solid"/>
                </a:ln>
                <a:solidFill>
                  <a:srgbClr val="70AD47">
                    <a:tint val="1000"/>
                  </a:srgbClr>
                </a:solidFill>
                <a:effectLst>
                  <a:glow rad="38100">
                    <a:schemeClr val="accent1">
                      <a:alpha val="40000"/>
                    </a:schemeClr>
                  </a:glow>
                </a:effectLst>
              </a:rPr>
              <a:t>PENYAKIT PARKINSON</a:t>
            </a:r>
            <a:endParaRPr lang="id-ID"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Content Placeholder 8"/>
          <p:cNvSpPr>
            <a:spLocks noGrp="1"/>
          </p:cNvSpPr>
          <p:nvPr>
            <p:ph sz="quarter" idx="4"/>
          </p:nvPr>
        </p:nvSpPr>
        <p:spPr>
          <a:xfrm>
            <a:off x="8038557" y="182880"/>
            <a:ext cx="4243943" cy="685569"/>
          </a:xfrm>
        </p:spPr>
        <p:txBody>
          <a:bodyPr>
            <a:normAutofit fontScale="92500"/>
          </a:bodyPr>
          <a:lstStyle/>
          <a:p>
            <a:r>
              <a:rPr lang="id-ID"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id-ID" sz="3000" b="1" spc="50" dirty="0" smtClean="0">
                <a:ln w="9525" cmpd="sng">
                  <a:solidFill>
                    <a:schemeClr val="accent1"/>
                  </a:solidFill>
                  <a:prstDash val="solid"/>
                </a:ln>
                <a:solidFill>
                  <a:srgbClr val="70AD47">
                    <a:tint val="1000"/>
                  </a:srgbClr>
                </a:solidFill>
                <a:effectLst>
                  <a:glow rad="38100">
                    <a:schemeClr val="accent1">
                      <a:alpha val="40000"/>
                    </a:schemeClr>
                  </a:glow>
                </a:effectLst>
              </a:rPr>
              <a:t>PENYAKIT</a:t>
            </a:r>
            <a:r>
              <a:rPr lang="id-ID" b="1" spc="50" dirty="0" smtClean="0">
                <a:ln w="9525" cmpd="sng">
                  <a:solidFill>
                    <a:schemeClr val="accent1"/>
                  </a:solidFill>
                  <a:prstDash val="solid"/>
                </a:ln>
                <a:solidFill>
                  <a:srgbClr val="70AD47">
                    <a:tint val="1000"/>
                  </a:srgbClr>
                </a:solidFill>
                <a:effectLst>
                  <a:glow rad="38100">
                    <a:schemeClr val="accent1">
                      <a:alpha val="40000"/>
                    </a:schemeClr>
                  </a:glow>
                </a:effectLst>
              </a:rPr>
              <a:t> HUNTINGTON</a:t>
            </a:r>
            <a:endParaRPr lang="id-ID"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 name="Picture 9"/>
          <p:cNvPicPr>
            <a:picLocks noChangeAspect="1"/>
          </p:cNvPicPr>
          <p:nvPr/>
        </p:nvPicPr>
        <p:blipFill>
          <a:blip r:embed="rId3"/>
          <a:stretch>
            <a:fillRect/>
          </a:stretch>
        </p:blipFill>
        <p:spPr>
          <a:xfrm>
            <a:off x="4987274" y="767305"/>
            <a:ext cx="3312663" cy="2307045"/>
          </a:xfrm>
          <a:prstGeom prst="rect">
            <a:avLst/>
          </a:prstGeom>
        </p:spPr>
      </p:pic>
      <p:pic>
        <p:nvPicPr>
          <p:cNvPr id="11" name="Picture 10"/>
          <p:cNvPicPr>
            <a:picLocks noChangeAspect="1"/>
          </p:cNvPicPr>
          <p:nvPr/>
        </p:nvPicPr>
        <p:blipFill>
          <a:blip r:embed="rId4"/>
          <a:stretch>
            <a:fillRect/>
          </a:stretch>
        </p:blipFill>
        <p:spPr>
          <a:xfrm>
            <a:off x="8701146" y="767304"/>
            <a:ext cx="3312663" cy="2307045"/>
          </a:xfrm>
          <a:prstGeom prst="rect">
            <a:avLst/>
          </a:prstGeom>
        </p:spPr>
      </p:pic>
    </p:spTree>
    <p:extLst>
      <p:ext uri="{BB962C8B-B14F-4D97-AF65-F5344CB8AC3E}">
        <p14:creationId xmlns:p14="http://schemas.microsoft.com/office/powerpoint/2010/main" val="11693359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164142" y="267673"/>
            <a:ext cx="5371192" cy="1162671"/>
          </a:xfrm>
        </p:spPr>
        <p:txBody>
          <a:bodyPr>
            <a:normAutofit fontScale="90000"/>
          </a:bodyPr>
          <a:lstStyle/>
          <a:p>
            <a:r>
              <a:rPr lang="id-ID"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PENYAKIT PARKINSON</a:t>
            </a:r>
            <a:br>
              <a:rPr lang="id-ID"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br>
            <a:endParaRPr lang="id-ID"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pic>
        <p:nvPicPr>
          <p:cNvPr id="6" name="Content Placeholder 5"/>
          <p:cNvPicPr>
            <a:picLocks noGrp="1" noChangeAspect="1"/>
          </p:cNvPicPr>
          <p:nvPr>
            <p:ph sz="half" idx="1"/>
          </p:nvPr>
        </p:nvPicPr>
        <p:blipFill>
          <a:blip r:embed="rId3"/>
          <a:stretch>
            <a:fillRect/>
          </a:stretch>
        </p:blipFill>
        <p:spPr>
          <a:xfrm>
            <a:off x="327717" y="1547446"/>
            <a:ext cx="5369738" cy="3763108"/>
          </a:xfrm>
          <a:prstGeom prst="rect">
            <a:avLst/>
          </a:prstGeom>
        </p:spPr>
      </p:pic>
      <p:sp>
        <p:nvSpPr>
          <p:cNvPr id="4" name="Content Placeholder 3"/>
          <p:cNvSpPr>
            <a:spLocks noGrp="1"/>
          </p:cNvSpPr>
          <p:nvPr>
            <p:ph sz="half" idx="2"/>
          </p:nvPr>
        </p:nvSpPr>
        <p:spPr>
          <a:xfrm>
            <a:off x="6172200" y="675249"/>
            <a:ext cx="5827542" cy="5501714"/>
          </a:xfrm>
        </p:spPr>
        <p:txBody>
          <a:bodyPr>
            <a:normAutofit fontScale="77500" lnSpcReduction="20000"/>
          </a:bodyPr>
          <a:lstStyle/>
          <a:p>
            <a:pPr marL="0" indent="0">
              <a:buNone/>
            </a:pPr>
            <a:r>
              <a:rPr lang="id-ID" dirty="0">
                <a:solidFill>
                  <a:srgbClr val="FFFF00"/>
                </a:solidFill>
              </a:rPr>
              <a:t> </a:t>
            </a:r>
            <a:r>
              <a:rPr lang="id-ID" dirty="0" smtClean="0">
                <a:solidFill>
                  <a:srgbClr val="FFFF00"/>
                </a:solidFill>
              </a:rPr>
              <a:t>   </a:t>
            </a:r>
            <a:r>
              <a:rPr lang="id-ID"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alibri" panose="020F0502020204030204" pitchFamily="34" charset="0"/>
              </a:rPr>
              <a:t>Penyakit Parkinson</a:t>
            </a:r>
          </a:p>
          <a:p>
            <a:r>
              <a:rPr lang="id-ID"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alibri" panose="020F0502020204030204" pitchFamily="34" charset="0"/>
              </a:rPr>
              <a:t>Gejala-gejala penyakit parkinson adalah kekakuan, tremor otot, gerakan lambat, dan kesulitan memulai aktivitas fisik dan mental. Selain masalah motorik, pasien sangat lambat untuk menjalankan tugas-tugas congitive, seperti membayangkan peristiwa atau tindakan ketika mereka tidak perlu melakukan apa-apa.</a:t>
            </a:r>
          </a:p>
          <a:p>
            <a:pPr marL="0" indent="0">
              <a:buNone/>
            </a:pPr>
            <a:endParaRPr lang="id-ID"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alibri" panose="020F0502020204030204" pitchFamily="34" charset="0"/>
            </a:endParaRPr>
          </a:p>
          <a:p>
            <a:r>
              <a:rPr lang="id-ID" b="1" dirty="0" smtClean="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alibri" panose="020F0502020204030204" pitchFamily="34" charset="0"/>
              </a:rPr>
              <a:t>Penyebab langsung dari penyakit Parkinson adalah kematian progresif secara  bertahap terhadap neuron, terutama di substansia nigra, yang mengirimkan dopamin untuk melepaskan akson ke nucleus caudatus dan putamen. Orang dengan penyakit parkinson akan kehilangan akson karena dopamin tersebut. Dopamin menggairahkan nucleus caudatus dan putamen hingga penurunan. Yang dimana penurunan terjadi dalam penghambatan terhdap globus pallidus</a:t>
            </a:r>
            <a:r>
              <a:rPr lang="id-ID" b="1" dirty="0" smtClean="0">
                <a:ln w="10160">
                  <a:solidFill>
                    <a:schemeClr val="accent5"/>
                  </a:solidFill>
                  <a:prstDash val="solid"/>
                </a:ln>
                <a:solidFill>
                  <a:srgbClr val="FFFF99"/>
                </a:solidFill>
                <a:effectLst>
                  <a:outerShdw blurRad="38100" dist="22860" dir="5400000" algn="tl" rotWithShape="0">
                    <a:srgbClr val="000000">
                      <a:alpha val="30000"/>
                    </a:srgbClr>
                  </a:outerShdw>
                </a:effectLst>
                <a:latin typeface="Calibri" panose="020F0502020204030204" pitchFamily="34" charset="0"/>
              </a:rPr>
              <a:t>.</a:t>
            </a:r>
          </a:p>
          <a:p>
            <a:endParaRPr lang="id-ID" dirty="0">
              <a:solidFill>
                <a:srgbClr val="FFFF99"/>
              </a:solidFill>
            </a:endParaRPr>
          </a:p>
        </p:txBody>
      </p:sp>
    </p:spTree>
    <p:extLst>
      <p:ext uri="{BB962C8B-B14F-4D97-AF65-F5344CB8AC3E}">
        <p14:creationId xmlns:p14="http://schemas.microsoft.com/office/powerpoint/2010/main" val="35060680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63508"/>
          </a:xfrm>
          <a:prstGeom prst="rect">
            <a:avLst/>
          </a:prstGeom>
        </p:spPr>
      </p:pic>
      <p:sp>
        <p:nvSpPr>
          <p:cNvPr id="2" name="Title 1"/>
          <p:cNvSpPr>
            <a:spLocks noGrp="1"/>
          </p:cNvSpPr>
          <p:nvPr>
            <p:ph type="title"/>
          </p:nvPr>
        </p:nvSpPr>
        <p:spPr/>
        <p:txBody>
          <a:bodyPr/>
          <a:lstStyle/>
          <a:p>
            <a:r>
              <a:rPr lang="id-ID"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L-Dopa Treatment</a:t>
            </a:r>
            <a:endParaRPr lang="id-ID" b="1" spc="50" dirty="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bg1"/>
          </a:solidFill>
          <a:ln>
            <a:noFill/>
          </a:ln>
        </p:spPr>
        <p:txBody>
          <a:bodyPr>
            <a:normAutofit/>
          </a:bodyPr>
          <a:lstStyle/>
          <a:p>
            <a:r>
              <a:rPr lang="id-ID"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L-dopa,</a:t>
            </a:r>
            <a:r>
              <a:rPr lang="en-SG"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a:t>
            </a:r>
            <a:r>
              <a:rPr lang="en-SG" sz="2400" b="1" spc="50" dirty="0" err="1"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adalah</a:t>
            </a:r>
            <a:r>
              <a:rPr lang="en-SG"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a:t>
            </a:r>
            <a:r>
              <a:rPr lang="en-SG" sz="2400" b="1" spc="50" dirty="0" err="1"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pengobatan</a:t>
            </a:r>
            <a:r>
              <a:rPr lang="en-SG"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a:t>
            </a:r>
            <a:r>
              <a:rPr lang="en-SG" sz="2400" b="1" spc="50" dirty="0" err="1"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utama</a:t>
            </a:r>
            <a:r>
              <a:rPr lang="en-SG"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a:t>
            </a:r>
            <a:r>
              <a:rPr lang="en-SG" sz="2400" b="1" spc="50" dirty="0" err="1"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untuk</a:t>
            </a:r>
            <a:r>
              <a:rPr lang="en-SG"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a:t>
            </a:r>
            <a:r>
              <a:rPr lang="en-SG" sz="2400" b="1" spc="50" dirty="0" err="1"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penyakit</a:t>
            </a:r>
            <a:r>
              <a:rPr lang="en-SG"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Parkinson</a:t>
            </a:r>
            <a:r>
              <a:rPr lang="id-ID" sz="2400" b="1" spc="50" dirty="0" smtClean="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rPr>
              <a:t>. Diambil dalam bentuk pil untuk dikonsumsi pasien setiap hari hingga mencapai otak, di mana neuron mengubahnya menjadi dopamin. </a:t>
            </a:r>
            <a:endParaRPr lang="id-ID" sz="2400" b="1" spc="50" dirty="0">
              <a:ln w="9525" cmpd="sng">
                <a:solidFill>
                  <a:schemeClr val="accent1"/>
                </a:solidFill>
                <a:prstDash val="solid"/>
              </a:ln>
              <a:effectLst>
                <a:glow rad="38100">
                  <a:schemeClr val="accent1">
                    <a:alpha val="40000"/>
                  </a:schemeClr>
                </a:glow>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1122192" y="3481753"/>
            <a:ext cx="2475523" cy="2475523"/>
          </a:xfrm>
          <a:prstGeom prst="rect">
            <a:avLst/>
          </a:prstGeom>
        </p:spPr>
      </p:pic>
      <p:pic>
        <p:nvPicPr>
          <p:cNvPr id="6" name="Picture 5"/>
          <p:cNvPicPr>
            <a:picLocks noChangeAspect="1"/>
          </p:cNvPicPr>
          <p:nvPr/>
        </p:nvPicPr>
        <p:blipFill>
          <a:blip r:embed="rId4"/>
          <a:stretch>
            <a:fillRect/>
          </a:stretch>
        </p:blipFill>
        <p:spPr>
          <a:xfrm>
            <a:off x="3597715" y="3538414"/>
            <a:ext cx="1895453" cy="2362200"/>
          </a:xfrm>
          <a:prstGeom prst="rect">
            <a:avLst/>
          </a:prstGeom>
        </p:spPr>
      </p:pic>
    </p:spTree>
    <p:extLst>
      <p:ext uri="{BB962C8B-B14F-4D97-AF65-F5344CB8AC3E}">
        <p14:creationId xmlns:p14="http://schemas.microsoft.com/office/powerpoint/2010/main" val="5341654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98366" y="2159000"/>
            <a:ext cx="5609434" cy="3149600"/>
          </a:xfrm>
          <a:prstGeom prst="rect">
            <a:avLst/>
          </a:prstGeom>
        </p:spPr>
      </p:pic>
      <p:sp>
        <p:nvSpPr>
          <p:cNvPr id="2" name="Title 1"/>
          <p:cNvSpPr>
            <a:spLocks noGrp="1"/>
          </p:cNvSpPr>
          <p:nvPr>
            <p:ph type="title"/>
          </p:nvPr>
        </p:nvSpPr>
        <p:spPr/>
        <p:txBody>
          <a:bodyPr/>
          <a:lstStyle/>
          <a:p>
            <a:r>
              <a:rPr lang="id-ID" b="1" spc="50" dirty="0" smtClean="0">
                <a:ln w="9525" cmpd="sng">
                  <a:solidFill>
                    <a:schemeClr val="accent1"/>
                  </a:solidFill>
                  <a:prstDash val="solid"/>
                </a:ln>
                <a:solidFill>
                  <a:schemeClr val="accent1">
                    <a:lumMod val="60000"/>
                    <a:lumOff val="40000"/>
                  </a:schemeClr>
                </a:solidFill>
                <a:effectLst>
                  <a:glow rad="38100">
                    <a:schemeClr val="accent1">
                      <a:alpha val="40000"/>
                    </a:schemeClr>
                  </a:glow>
                  <a:outerShdw blurRad="38100" dist="38100" dir="2700000" algn="tl">
                    <a:srgbClr val="000000">
                      <a:alpha val="43137"/>
                    </a:srgbClr>
                  </a:outerShdw>
                </a:effectLst>
              </a:rPr>
              <a:t>Namun, L-dopa mengecewakan banyak pasien dalam beberapa cara. </a:t>
            </a:r>
            <a:endParaRPr lang="id-ID" b="1" spc="50" dirty="0">
              <a:ln w="9525" cmpd="sng">
                <a:solidFill>
                  <a:schemeClr val="accent1"/>
                </a:solidFill>
                <a:prstDash val="solid"/>
              </a:ln>
              <a:solidFill>
                <a:schemeClr val="accent1">
                  <a:lumMod val="60000"/>
                  <a:lumOff val="40000"/>
                </a:schemeClr>
              </a:solidFill>
              <a:effectLst>
                <a:glow rad="38100">
                  <a:schemeClr val="accent1">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550985" y="2037860"/>
            <a:ext cx="4698081" cy="3651739"/>
          </a:xfrm>
        </p:spPr>
        <p:txBody>
          <a:bodyPr>
            <a:normAutofit fontScale="70000" lnSpcReduction="20000"/>
          </a:bodyPr>
          <a:lstStyle/>
          <a:p>
            <a:pPr marL="0" indent="0" algn="just">
              <a:lnSpc>
                <a:spcPct val="120000"/>
              </a:lnSpc>
              <a:buNone/>
            </a:pPr>
            <a:r>
              <a:rPr lang="en-SG" dirty="0" smtClean="0"/>
              <a:t>1. </a:t>
            </a:r>
            <a:r>
              <a:rPr lang="en-SG" dirty="0" err="1" smtClean="0"/>
              <a:t>Kehilangan</a:t>
            </a:r>
            <a:r>
              <a:rPr lang="en-SG" dirty="0" smtClean="0"/>
              <a:t> </a:t>
            </a:r>
            <a:r>
              <a:rPr lang="en-SG" dirty="0" err="1"/>
              <a:t>s</a:t>
            </a:r>
            <a:r>
              <a:rPr lang="en-SG" dirty="0" err="1" smtClean="0"/>
              <a:t>el</a:t>
            </a:r>
            <a:r>
              <a:rPr lang="en-SG" dirty="0" smtClean="0"/>
              <a:t> </a:t>
            </a:r>
            <a:r>
              <a:rPr lang="en-SG" dirty="0" err="1" smtClean="0"/>
              <a:t>dopamin</a:t>
            </a:r>
            <a:r>
              <a:rPr lang="en-SG" dirty="0" smtClean="0"/>
              <a:t> di </a:t>
            </a:r>
            <a:r>
              <a:rPr lang="en-SG" dirty="0" err="1" smtClean="0"/>
              <a:t>satu</a:t>
            </a:r>
            <a:r>
              <a:rPr lang="en-SG" dirty="0" smtClean="0"/>
              <a:t> area </a:t>
            </a:r>
            <a:r>
              <a:rPr lang="en-SG" dirty="0" err="1" smtClean="0"/>
              <a:t>otak</a:t>
            </a:r>
            <a:r>
              <a:rPr lang="en-SG" dirty="0" smtClean="0"/>
              <a:t> </a:t>
            </a:r>
            <a:r>
              <a:rPr lang="en-SG" dirty="0" err="1" smtClean="0"/>
              <a:t>dan</a:t>
            </a:r>
            <a:r>
              <a:rPr lang="en-SG" dirty="0" smtClean="0"/>
              <a:t> </a:t>
            </a:r>
            <a:r>
              <a:rPr lang="en-SG" dirty="0" err="1" smtClean="0"/>
              <a:t>kemudian</a:t>
            </a:r>
            <a:r>
              <a:rPr lang="en-SG" dirty="0" smtClean="0"/>
              <a:t> </a:t>
            </a:r>
            <a:r>
              <a:rPr lang="en-SG" dirty="0" err="1" smtClean="0"/>
              <a:t>memasuk</a:t>
            </a:r>
            <a:r>
              <a:rPr lang="en-SG" dirty="0" smtClean="0"/>
              <a:t> </a:t>
            </a:r>
            <a:r>
              <a:rPr lang="en-SG" dirty="0" err="1" smtClean="0"/>
              <a:t>dopamin</a:t>
            </a:r>
            <a:r>
              <a:rPr lang="en-SG" dirty="0" smtClean="0"/>
              <a:t> </a:t>
            </a:r>
            <a:r>
              <a:rPr lang="en-SG" dirty="0" err="1" smtClean="0"/>
              <a:t>ekstra</a:t>
            </a:r>
            <a:r>
              <a:rPr lang="en-SG" dirty="0" smtClean="0"/>
              <a:t> </a:t>
            </a:r>
            <a:r>
              <a:rPr lang="en-SG" dirty="0" err="1" smtClean="0"/>
              <a:t>secara</a:t>
            </a:r>
            <a:r>
              <a:rPr lang="en-SG" dirty="0" smtClean="0"/>
              <a:t> </a:t>
            </a:r>
            <a:r>
              <a:rPr lang="en-SG" dirty="0" err="1" smtClean="0"/>
              <a:t>paksa</a:t>
            </a:r>
            <a:r>
              <a:rPr lang="en-SG" dirty="0" smtClean="0"/>
              <a:t> </a:t>
            </a:r>
            <a:r>
              <a:rPr lang="en-SG" dirty="0" err="1" smtClean="0"/>
              <a:t>dan</a:t>
            </a:r>
            <a:r>
              <a:rPr lang="en-SG" dirty="0" smtClean="0"/>
              <a:t> </a:t>
            </a:r>
            <a:r>
              <a:rPr lang="en-SG" dirty="0" err="1" smtClean="0"/>
              <a:t>tidak</a:t>
            </a:r>
            <a:r>
              <a:rPr lang="en-SG" dirty="0" smtClean="0"/>
              <a:t> </a:t>
            </a:r>
            <a:r>
              <a:rPr lang="en-SG" dirty="0" err="1" smtClean="0"/>
              <a:t>akan</a:t>
            </a:r>
            <a:r>
              <a:rPr lang="en-SG" dirty="0" smtClean="0"/>
              <a:t> </a:t>
            </a:r>
            <a:r>
              <a:rPr lang="en-SG" dirty="0" err="1" smtClean="0"/>
              <a:t>membawa</a:t>
            </a:r>
            <a:r>
              <a:rPr lang="en-SG" dirty="0" smtClean="0"/>
              <a:t> orang </a:t>
            </a:r>
            <a:r>
              <a:rPr lang="en-SG" dirty="0" err="1" smtClean="0"/>
              <a:t>kembali</a:t>
            </a:r>
            <a:r>
              <a:rPr lang="en-SG" dirty="0" smtClean="0"/>
              <a:t> </a:t>
            </a:r>
            <a:r>
              <a:rPr lang="en-SG" dirty="0" err="1" smtClean="0"/>
              <a:t>menjadi</a:t>
            </a:r>
            <a:r>
              <a:rPr lang="en-SG" dirty="0" smtClean="0"/>
              <a:t> normal. </a:t>
            </a:r>
          </a:p>
          <a:p>
            <a:pPr marL="0" indent="0" algn="just">
              <a:lnSpc>
                <a:spcPct val="120000"/>
              </a:lnSpc>
              <a:buNone/>
            </a:pPr>
            <a:r>
              <a:rPr lang="en-SG" dirty="0"/>
              <a:t>2. L-Dopa </a:t>
            </a:r>
            <a:r>
              <a:rPr lang="en-SG" dirty="0" err="1"/>
              <a:t>tidak</a:t>
            </a:r>
            <a:r>
              <a:rPr lang="en-SG" dirty="0"/>
              <a:t> </a:t>
            </a:r>
            <a:r>
              <a:rPr lang="en-SG" dirty="0" err="1"/>
              <a:t>mencegah</a:t>
            </a:r>
            <a:r>
              <a:rPr lang="en-SG" dirty="0"/>
              <a:t> </a:t>
            </a:r>
            <a:r>
              <a:rPr lang="en-SG" dirty="0" err="1"/>
              <a:t>hilangnya</a:t>
            </a:r>
            <a:r>
              <a:rPr lang="en-SG" dirty="0"/>
              <a:t> </a:t>
            </a:r>
            <a:r>
              <a:rPr lang="en-SG" dirty="0" err="1"/>
              <a:t>lanjutan</a:t>
            </a:r>
            <a:r>
              <a:rPr lang="en-SG" dirty="0"/>
              <a:t> </a:t>
            </a:r>
            <a:r>
              <a:rPr lang="en-SG" dirty="0" err="1"/>
              <a:t>dari</a:t>
            </a:r>
            <a:r>
              <a:rPr lang="en-SG" dirty="0"/>
              <a:t> neuron.</a:t>
            </a:r>
          </a:p>
          <a:p>
            <a:pPr marL="0" indent="0" algn="just">
              <a:lnSpc>
                <a:spcPct val="120000"/>
              </a:lnSpc>
              <a:buNone/>
            </a:pPr>
            <a:r>
              <a:rPr lang="en-SG" dirty="0"/>
              <a:t>3. L-Dopa </a:t>
            </a:r>
            <a:r>
              <a:rPr lang="en-SG" dirty="0" err="1"/>
              <a:t>menghasilan</a:t>
            </a:r>
            <a:r>
              <a:rPr lang="en-SG" dirty="0"/>
              <a:t> </a:t>
            </a:r>
            <a:r>
              <a:rPr lang="en-SG" dirty="0" err="1"/>
              <a:t>efek</a:t>
            </a:r>
            <a:r>
              <a:rPr lang="en-SG" dirty="0"/>
              <a:t> </a:t>
            </a:r>
            <a:r>
              <a:rPr lang="en-SG" dirty="0" err="1"/>
              <a:t>samping</a:t>
            </a:r>
            <a:r>
              <a:rPr lang="en-SG" dirty="0"/>
              <a:t> yang </a:t>
            </a:r>
            <a:r>
              <a:rPr lang="en-SG" dirty="0" err="1"/>
              <a:t>tidak</a:t>
            </a:r>
            <a:r>
              <a:rPr lang="en-SG" dirty="0"/>
              <a:t> </a:t>
            </a:r>
            <a:r>
              <a:rPr lang="en-SG" dirty="0" err="1"/>
              <a:t>menyenangkan</a:t>
            </a:r>
            <a:r>
              <a:rPr lang="en-SG" dirty="0"/>
              <a:t> </a:t>
            </a:r>
            <a:r>
              <a:rPr lang="en-SG" dirty="0" err="1"/>
              <a:t>seperti</a:t>
            </a:r>
            <a:r>
              <a:rPr lang="en-SG" dirty="0"/>
              <a:t> </a:t>
            </a:r>
            <a:r>
              <a:rPr lang="en-SG" dirty="0" err="1"/>
              <a:t>mual</a:t>
            </a:r>
            <a:r>
              <a:rPr lang="en-SG" dirty="0"/>
              <a:t>, </a:t>
            </a:r>
            <a:r>
              <a:rPr lang="en-SG" dirty="0" err="1"/>
              <a:t>gelisah</a:t>
            </a:r>
            <a:r>
              <a:rPr lang="en-SG" dirty="0"/>
              <a:t>, </a:t>
            </a:r>
            <a:r>
              <a:rPr lang="en-SG" dirty="0" err="1"/>
              <a:t>masalah</a:t>
            </a:r>
            <a:r>
              <a:rPr lang="en-SG" dirty="0"/>
              <a:t> </a:t>
            </a:r>
            <a:r>
              <a:rPr lang="en-SG" dirty="0" err="1"/>
              <a:t>tidur</a:t>
            </a:r>
            <a:r>
              <a:rPr lang="en-SG" dirty="0"/>
              <a:t>, </a:t>
            </a:r>
            <a:r>
              <a:rPr lang="en-SG" dirty="0" err="1"/>
              <a:t>tekanan</a:t>
            </a:r>
            <a:r>
              <a:rPr lang="en-SG" dirty="0"/>
              <a:t> </a:t>
            </a:r>
            <a:r>
              <a:rPr lang="en-SG" dirty="0" err="1"/>
              <a:t>darah</a:t>
            </a:r>
            <a:r>
              <a:rPr lang="en-SG" dirty="0"/>
              <a:t> </a:t>
            </a:r>
            <a:r>
              <a:rPr lang="en-SG" dirty="0" err="1"/>
              <a:t>rendah</a:t>
            </a:r>
            <a:r>
              <a:rPr lang="en-SG" dirty="0"/>
              <a:t>, </a:t>
            </a:r>
            <a:r>
              <a:rPr lang="en-SG" dirty="0" err="1"/>
              <a:t>gerakan</a:t>
            </a:r>
            <a:r>
              <a:rPr lang="en-SG" dirty="0"/>
              <a:t> </a:t>
            </a:r>
            <a:r>
              <a:rPr lang="en-SG" dirty="0" err="1"/>
              <a:t>berulang</a:t>
            </a:r>
            <a:r>
              <a:rPr lang="en-SG" dirty="0"/>
              <a:t>, </a:t>
            </a:r>
            <a:r>
              <a:rPr lang="en-SG" dirty="0" err="1"/>
              <a:t>halusinasi</a:t>
            </a:r>
            <a:r>
              <a:rPr lang="en-SG" dirty="0"/>
              <a:t> </a:t>
            </a:r>
            <a:r>
              <a:rPr lang="en-SG" dirty="0" err="1"/>
              <a:t>dan</a:t>
            </a:r>
            <a:r>
              <a:rPr lang="en-SG" dirty="0"/>
              <a:t> </a:t>
            </a:r>
            <a:r>
              <a:rPr lang="en-SG" dirty="0" err="1"/>
              <a:t>delusi</a:t>
            </a:r>
            <a:endParaRPr lang="en-SG" dirty="0"/>
          </a:p>
          <a:p>
            <a:pPr marL="514350" indent="-514350">
              <a:buAutoNum type="arabicPeriod"/>
            </a:pPr>
            <a:endParaRPr lang="id-ID" dirty="0">
              <a:solidFill>
                <a:srgbClr val="FF0000"/>
              </a:solidFill>
            </a:endParaRPr>
          </a:p>
        </p:txBody>
      </p:sp>
    </p:spTree>
    <p:extLst>
      <p:ext uri="{BB962C8B-B14F-4D97-AF65-F5344CB8AC3E}">
        <p14:creationId xmlns:p14="http://schemas.microsoft.com/office/powerpoint/2010/main" val="19792558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4770" y="738555"/>
            <a:ext cx="5427785" cy="5318980"/>
          </a:xfrm>
          <a:prstGeom prst="rect">
            <a:avLst/>
          </a:prstGeom>
        </p:spPr>
      </p:pic>
      <p:sp>
        <p:nvSpPr>
          <p:cNvPr id="2" name="Title 1"/>
          <p:cNvSpPr>
            <a:spLocks noGrp="1"/>
          </p:cNvSpPr>
          <p:nvPr>
            <p:ph type="title"/>
          </p:nvPr>
        </p:nvSpPr>
        <p:spPr>
          <a:xfrm>
            <a:off x="6412523" y="656493"/>
            <a:ext cx="4976445" cy="433753"/>
          </a:xfrm>
        </p:spPr>
        <p:txBody>
          <a:bodyPr>
            <a:normAutofit fontScale="90000"/>
          </a:bodyPr>
          <a:lstStyle/>
          <a:p>
            <a:r>
              <a:rPr lang="id-ID" b="1" spc="50" dirty="0" smtClean="0">
                <a:ln w="9525" cmpd="sng">
                  <a:solidFill>
                    <a:schemeClr val="accent1"/>
                  </a:solidFill>
                  <a:prstDash val="solid"/>
                </a:ln>
                <a:solidFill>
                  <a:schemeClr val="accent1">
                    <a:lumMod val="60000"/>
                    <a:lumOff val="40000"/>
                  </a:schemeClr>
                </a:solidFill>
                <a:effectLst>
                  <a:glow rad="38100">
                    <a:schemeClr val="accent1">
                      <a:alpha val="40000"/>
                    </a:schemeClr>
                  </a:glow>
                  <a:outerShdw blurRad="38100" dist="38100" dir="2700000" algn="tl">
                    <a:srgbClr val="000000">
                      <a:alpha val="43137"/>
                    </a:srgbClr>
                  </a:outerShdw>
                </a:effectLst>
              </a:rPr>
              <a:t>PENYAKIT HUNTINGTON</a:t>
            </a:r>
            <a:endParaRPr lang="id-ID" b="1" spc="50" dirty="0">
              <a:ln w="9525" cmpd="sng">
                <a:solidFill>
                  <a:schemeClr val="accent1"/>
                </a:solidFill>
                <a:prstDash val="solid"/>
              </a:ln>
              <a:solidFill>
                <a:schemeClr val="accent1">
                  <a:lumMod val="60000"/>
                  <a:lumOff val="40000"/>
                </a:schemeClr>
              </a:solidFill>
              <a:effectLst>
                <a:glow rad="38100">
                  <a:schemeClr val="accent1">
                    <a:alpha val="40000"/>
                  </a:schemeClr>
                </a:glow>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6301153" y="2018995"/>
            <a:ext cx="4859216" cy="3484929"/>
          </a:xfrm>
        </p:spPr>
        <p:txBody>
          <a:bodyPr>
            <a:normAutofit fontScale="55000" lnSpcReduction="20000"/>
          </a:bodyPr>
          <a:lstStyle/>
          <a:p>
            <a:r>
              <a:rPr lang="id-ID" b="1" spc="50" dirty="0" smtClean="0">
                <a:ln w="9525" cmpd="sng">
                  <a:solidFill>
                    <a:schemeClr val="accent1"/>
                  </a:solidFill>
                  <a:prstDash val="solid"/>
                </a:ln>
                <a:solidFill>
                  <a:srgbClr val="002060"/>
                </a:solidFill>
                <a:effectLst>
                  <a:glow rad="38100">
                    <a:schemeClr val="accent1">
                      <a:alpha val="40000"/>
                    </a:schemeClr>
                  </a:glow>
                </a:effectLst>
              </a:rPr>
              <a:t>Penyakit Huntington adalah kelainan neurologis yang parah. gejala motorik biasanya dimulai ketika lengan tersentak dan wajah berkedut, dan kemudian tremor menyebar ke bagian lain dari tubuh dan berkembang menjadi menggeliat.</a:t>
            </a:r>
          </a:p>
          <a:p>
            <a:endParaRPr lang="id-ID" b="1" spc="50" dirty="0" smtClean="0">
              <a:ln w="9525" cmpd="sng">
                <a:solidFill>
                  <a:schemeClr val="accent1"/>
                </a:solidFill>
                <a:prstDash val="solid"/>
              </a:ln>
              <a:solidFill>
                <a:srgbClr val="002060"/>
              </a:solidFill>
              <a:effectLst>
                <a:glow rad="38100">
                  <a:schemeClr val="accent1">
                    <a:alpha val="40000"/>
                  </a:schemeClr>
                </a:glow>
              </a:effectLst>
            </a:endParaRPr>
          </a:p>
          <a:p>
            <a:r>
              <a:rPr lang="id-ID" b="1" spc="50" dirty="0" smtClean="0">
                <a:ln w="9525" cmpd="sng">
                  <a:solidFill>
                    <a:schemeClr val="accent1"/>
                  </a:solidFill>
                  <a:prstDash val="solid"/>
                </a:ln>
                <a:solidFill>
                  <a:srgbClr val="002060"/>
                </a:solidFill>
                <a:effectLst>
                  <a:glow rad="38100">
                    <a:schemeClr val="accent1">
                      <a:alpha val="40000"/>
                    </a:schemeClr>
                  </a:glow>
                </a:effectLst>
              </a:rPr>
              <a:t>Orang dengan penyakit huntington juga menderita gangguan psikologis, termasuk depresi, gangguan tidur, gangguan memori, kecemasan, halusinasi dan delusi, penilaian buruk, alcholism, penyalahgunaan narkoba, dan gangguan seksual mulai dari hilangnya rasa empati lengkap serta pergaulan sembarangan</a:t>
            </a:r>
            <a:r>
              <a:rPr lang="id-ID" b="1" spc="50" dirty="0" smtClean="0">
                <a:ln w="9525" cmpd="sng">
                  <a:solidFill>
                    <a:schemeClr val="accent1"/>
                  </a:solidFill>
                  <a:prstDash val="solid"/>
                </a:ln>
                <a:solidFill>
                  <a:srgbClr val="002060"/>
                </a:solidFill>
                <a:effectLst>
                  <a:glow rad="38100">
                    <a:schemeClr val="accent1">
                      <a:alpha val="40000"/>
                    </a:schemeClr>
                  </a:glow>
                </a:effectLst>
              </a:rPr>
              <a:t>.</a:t>
            </a:r>
            <a:endParaRPr lang="en-SG" b="1" spc="50" dirty="0" smtClean="0">
              <a:ln w="9525" cmpd="sng">
                <a:solidFill>
                  <a:schemeClr val="accent1"/>
                </a:solidFill>
                <a:prstDash val="solid"/>
              </a:ln>
              <a:solidFill>
                <a:srgbClr val="002060"/>
              </a:solidFill>
              <a:effectLst>
                <a:glow rad="38100">
                  <a:schemeClr val="accent1">
                    <a:alpha val="40000"/>
                  </a:schemeClr>
                </a:glow>
              </a:effectLst>
            </a:endParaRPr>
          </a:p>
          <a:p>
            <a:endParaRPr lang="en-SG" b="1" spc="50" dirty="0">
              <a:ln w="9525" cmpd="sng">
                <a:solidFill>
                  <a:schemeClr val="accent1"/>
                </a:solidFill>
                <a:prstDash val="solid"/>
              </a:ln>
              <a:solidFill>
                <a:srgbClr val="002060"/>
              </a:solidFill>
              <a:effectLst>
                <a:glow rad="38100">
                  <a:schemeClr val="accent1">
                    <a:alpha val="40000"/>
                  </a:schemeClr>
                </a:glow>
              </a:effectLst>
            </a:endParaRPr>
          </a:p>
          <a:p>
            <a:r>
              <a:rPr lang="id-ID" b="1" spc="50" dirty="0">
                <a:ln w="9525" cmpd="sng">
                  <a:solidFill>
                    <a:schemeClr val="accent1"/>
                  </a:solidFill>
                  <a:prstDash val="solid"/>
                </a:ln>
                <a:solidFill>
                  <a:srgbClr val="002060"/>
                </a:solidFill>
                <a:effectLst>
                  <a:glow rad="38100">
                    <a:schemeClr val="accent1">
                      <a:alpha val="40000"/>
                    </a:schemeClr>
                  </a:glow>
                </a:effectLst>
              </a:rPr>
              <a:t>gen yang bertanggung jawab untuk penyakit huntington </a:t>
            </a:r>
            <a:r>
              <a:rPr lang="id-ID" b="1" spc="50" dirty="0" smtClean="0">
                <a:ln w="9525" cmpd="sng">
                  <a:solidFill>
                    <a:schemeClr val="accent1"/>
                  </a:solidFill>
                  <a:prstDash val="solid"/>
                </a:ln>
                <a:solidFill>
                  <a:srgbClr val="002060"/>
                </a:solidFill>
                <a:effectLst>
                  <a:glow rad="38100">
                    <a:schemeClr val="accent1">
                      <a:alpha val="40000"/>
                    </a:schemeClr>
                  </a:glow>
                </a:effectLst>
              </a:rPr>
              <a:t>mengubah </a:t>
            </a:r>
            <a:r>
              <a:rPr lang="id-ID" b="1" spc="50" dirty="0">
                <a:ln w="9525" cmpd="sng">
                  <a:solidFill>
                    <a:schemeClr val="accent1"/>
                  </a:solidFill>
                  <a:prstDash val="solid"/>
                </a:ln>
                <a:solidFill>
                  <a:srgbClr val="002060"/>
                </a:solidFill>
                <a:effectLst>
                  <a:glow rad="38100">
                    <a:schemeClr val="accent1">
                      <a:alpha val="40000"/>
                    </a:schemeClr>
                  </a:glow>
                </a:effectLst>
              </a:rPr>
              <a:t>struktur </a:t>
            </a:r>
            <a:r>
              <a:rPr lang="id-ID" b="1" spc="50" dirty="0" smtClean="0">
                <a:ln w="9525" cmpd="sng">
                  <a:solidFill>
                    <a:schemeClr val="accent1"/>
                  </a:solidFill>
                  <a:prstDash val="solid"/>
                </a:ln>
                <a:solidFill>
                  <a:srgbClr val="002060"/>
                </a:solidFill>
                <a:effectLst>
                  <a:glow rad="38100">
                    <a:schemeClr val="accent1">
                      <a:alpha val="40000"/>
                    </a:schemeClr>
                  </a:glow>
                </a:effectLst>
              </a:rPr>
              <a:t>protein</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disebut</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dengan</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spc="50" dirty="0" smtClean="0">
                <a:ln w="9525" cmpd="sng">
                  <a:solidFill>
                    <a:schemeClr val="accent1"/>
                  </a:solidFill>
                  <a:prstDash val="solid"/>
                </a:ln>
                <a:solidFill>
                  <a:srgbClr val="002060"/>
                </a:solidFill>
                <a:effectLst>
                  <a:glow rad="38100">
                    <a:schemeClr val="accent1">
                      <a:alpha val="40000"/>
                    </a:schemeClr>
                  </a:glow>
                </a:effectLst>
              </a:rPr>
              <a:t>HUNTINGTIN. </a:t>
            </a:r>
            <a:r>
              <a:rPr lang="en-SG" b="1" spc="50" dirty="0" smtClean="0">
                <a:ln w="9525" cmpd="sng">
                  <a:solidFill>
                    <a:schemeClr val="accent1"/>
                  </a:solidFill>
                  <a:prstDash val="solid"/>
                </a:ln>
                <a:solidFill>
                  <a:srgbClr val="002060"/>
                </a:solidFill>
                <a:effectLst>
                  <a:glow rad="38100">
                    <a:schemeClr val="accent1">
                      <a:alpha val="40000"/>
                    </a:schemeClr>
                  </a:glow>
                </a:effectLst>
              </a:rPr>
              <a:t>Protein yang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diubah</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mengganggu</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fungsi</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dari</a:t>
            </a:r>
            <a:r>
              <a:rPr lang="en-SG" b="1" spc="50" dirty="0" smtClean="0">
                <a:ln w="9525" cmpd="sng">
                  <a:solidFill>
                    <a:schemeClr val="accent1"/>
                  </a:solidFill>
                  <a:prstDash val="solid"/>
                </a:ln>
                <a:solidFill>
                  <a:srgbClr val="002060"/>
                </a:solidFill>
                <a:effectLst>
                  <a:glow rad="38100">
                    <a:schemeClr val="accent1">
                      <a:alpha val="40000"/>
                    </a:schemeClr>
                  </a:glow>
                </a:effectLst>
              </a:rPr>
              <a:t> </a:t>
            </a:r>
            <a:r>
              <a:rPr lang="en-SG" b="1" spc="50" dirty="0" err="1" smtClean="0">
                <a:ln w="9525" cmpd="sng">
                  <a:solidFill>
                    <a:schemeClr val="accent1"/>
                  </a:solidFill>
                  <a:prstDash val="solid"/>
                </a:ln>
                <a:solidFill>
                  <a:srgbClr val="002060"/>
                </a:solidFill>
                <a:effectLst>
                  <a:glow rad="38100">
                    <a:schemeClr val="accent1">
                      <a:alpha val="40000"/>
                    </a:schemeClr>
                  </a:glow>
                </a:effectLst>
              </a:rPr>
              <a:t>mitokondria</a:t>
            </a:r>
            <a:endParaRPr lang="id-ID" b="1" spc="50" dirty="0">
              <a:ln w="9525" cmpd="sng">
                <a:solidFill>
                  <a:schemeClr val="accent1"/>
                </a:solidFill>
                <a:prstDash val="solid"/>
              </a:ln>
              <a:solidFill>
                <a:srgbClr val="002060"/>
              </a:solidFill>
              <a:effectLst>
                <a:glow rad="38100">
                  <a:schemeClr val="accent1">
                    <a:alpha val="40000"/>
                  </a:schemeClr>
                </a:glow>
              </a:effectLst>
            </a:endParaRPr>
          </a:p>
        </p:txBody>
      </p:sp>
    </p:spTree>
    <p:extLst>
      <p:ext uri="{BB962C8B-B14F-4D97-AF65-F5344CB8AC3E}">
        <p14:creationId xmlns:p14="http://schemas.microsoft.com/office/powerpoint/2010/main" val="30112954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6912429" cy="1144586"/>
          </a:xfrm>
        </p:spPr>
        <p:txBody>
          <a:bodyPr/>
          <a:lstStyle/>
          <a:p>
            <a:r>
              <a:rPr lang="en-SG" b="1" dirty="0" smtClean="0"/>
              <a:t>THE C-A-G REPETITIONS</a:t>
            </a:r>
            <a:endParaRPr lang="en-SG" b="1" dirty="0"/>
          </a:p>
        </p:txBody>
      </p:sp>
      <p:sp>
        <p:nvSpPr>
          <p:cNvPr id="5" name="Content Placeholder 4"/>
          <p:cNvSpPr>
            <a:spLocks noGrp="1"/>
          </p:cNvSpPr>
          <p:nvPr>
            <p:ph idx="1"/>
          </p:nvPr>
        </p:nvSpPr>
        <p:spPr>
          <a:xfrm>
            <a:off x="555172" y="2525485"/>
            <a:ext cx="10178142" cy="4043363"/>
          </a:xfrm>
        </p:spPr>
        <p:txBody>
          <a:bodyPr>
            <a:normAutofit fontScale="92500" lnSpcReduction="20000"/>
          </a:bodyPr>
          <a:lstStyle/>
          <a:p>
            <a:pPr algn="just"/>
            <a:r>
              <a:rPr lang="en-SG" sz="3200" dirty="0" smtClean="0"/>
              <a:t>(Cytosine, Adenine, Guanine) </a:t>
            </a:r>
            <a:r>
              <a:rPr lang="en-SG" sz="3200" dirty="0" err="1" smtClean="0"/>
              <a:t>merupakan</a:t>
            </a:r>
            <a:endParaRPr lang="en-SG" sz="3200" dirty="0" smtClean="0"/>
          </a:p>
          <a:p>
            <a:pPr marL="0" indent="0" algn="just">
              <a:buNone/>
            </a:pPr>
            <a:r>
              <a:rPr lang="en-SG" sz="3200" dirty="0" smtClean="0"/>
              <a:t>area </a:t>
            </a:r>
            <a:r>
              <a:rPr lang="en-SG" sz="3200" dirty="0" err="1" smtClean="0"/>
              <a:t>kritis</a:t>
            </a:r>
            <a:r>
              <a:rPr lang="en-SG" sz="3200" dirty="0" smtClean="0"/>
              <a:t> </a:t>
            </a:r>
            <a:r>
              <a:rPr lang="en-SG" sz="3200" dirty="0" err="1" smtClean="0"/>
              <a:t>pada</a:t>
            </a:r>
            <a:r>
              <a:rPr lang="en-SG" sz="3200" dirty="0" smtClean="0"/>
              <a:t> gen</a:t>
            </a:r>
          </a:p>
          <a:p>
            <a:pPr marL="0" indent="0" algn="just">
              <a:buNone/>
            </a:pPr>
            <a:endParaRPr lang="en-SG" sz="3200" dirty="0" smtClean="0"/>
          </a:p>
          <a:p>
            <a:pPr algn="just"/>
            <a:r>
              <a:rPr lang="en-SG" sz="3200" dirty="0" smtClean="0"/>
              <a:t>11-24 repetitions </a:t>
            </a:r>
            <a:r>
              <a:rPr lang="en-SG" sz="3200" dirty="0" smtClean="0">
                <a:sym typeface="Wingdings" pitchFamily="2" charset="2"/>
              </a:rPr>
              <a:t> </a:t>
            </a:r>
            <a:r>
              <a:rPr lang="en-SG" sz="3200" dirty="0" smtClean="0"/>
              <a:t>11-24 </a:t>
            </a:r>
            <a:r>
              <a:rPr lang="en-SG" sz="3200" dirty="0" err="1" smtClean="0"/>
              <a:t>rangkaian</a:t>
            </a:r>
            <a:r>
              <a:rPr lang="en-SG" sz="3200" dirty="0" smtClean="0"/>
              <a:t> </a:t>
            </a:r>
            <a:r>
              <a:rPr lang="en-SG" sz="3200" dirty="0" err="1" smtClean="0"/>
              <a:t>glutamin</a:t>
            </a:r>
            <a:r>
              <a:rPr lang="en-SG" sz="3200" dirty="0" smtClean="0"/>
              <a:t> </a:t>
            </a:r>
            <a:r>
              <a:rPr lang="en-SG" sz="3200" dirty="0" smtClean="0">
                <a:sym typeface="Wingdings" pitchFamily="2" charset="2"/>
              </a:rPr>
              <a:t> protein</a:t>
            </a:r>
          </a:p>
          <a:p>
            <a:pPr marL="0" indent="0" algn="just">
              <a:buNone/>
            </a:pPr>
            <a:endParaRPr lang="en-SG" sz="3200" dirty="0" smtClean="0">
              <a:sym typeface="Wingdings" pitchFamily="2" charset="2"/>
            </a:endParaRPr>
          </a:p>
          <a:p>
            <a:pPr algn="just"/>
            <a:r>
              <a:rPr lang="en-SG" sz="3200" dirty="0" smtClean="0">
                <a:sym typeface="Wingdings" pitchFamily="2" charset="2"/>
              </a:rPr>
              <a:t> up to 35 C-A-G repetitions = SAFE FROM Huntington’s Disease!</a:t>
            </a:r>
          </a:p>
          <a:p>
            <a:pPr algn="just"/>
            <a:endParaRPr lang="en-SG" sz="3200" dirty="0" smtClean="0"/>
          </a:p>
          <a:p>
            <a:pPr algn="just"/>
            <a:r>
              <a:rPr lang="en-SG" sz="3200" dirty="0" err="1" smtClean="0"/>
              <a:t>Semakin</a:t>
            </a:r>
            <a:r>
              <a:rPr lang="en-SG" sz="3200" dirty="0" smtClean="0"/>
              <a:t> </a:t>
            </a:r>
            <a:r>
              <a:rPr lang="en-SG" sz="3200" dirty="0" err="1" smtClean="0"/>
              <a:t>banyak</a:t>
            </a:r>
            <a:r>
              <a:rPr lang="en-SG" sz="3200" dirty="0" smtClean="0"/>
              <a:t> </a:t>
            </a:r>
            <a:r>
              <a:rPr lang="en-SG" sz="3200" dirty="0" err="1" smtClean="0"/>
              <a:t>pengulangan</a:t>
            </a:r>
            <a:r>
              <a:rPr lang="en-SG" sz="3200" dirty="0" smtClean="0"/>
              <a:t> </a:t>
            </a:r>
            <a:r>
              <a:rPr lang="en-SG" sz="3200" dirty="0" err="1" smtClean="0"/>
              <a:t>pada</a:t>
            </a:r>
            <a:r>
              <a:rPr lang="en-SG" sz="3200" dirty="0" smtClean="0"/>
              <a:t> C-A-G, </a:t>
            </a:r>
            <a:r>
              <a:rPr lang="en-SG" sz="3200" dirty="0" err="1" smtClean="0"/>
              <a:t>maka</a:t>
            </a:r>
            <a:r>
              <a:rPr lang="en-SG" sz="3200" dirty="0" smtClean="0"/>
              <a:t> </a:t>
            </a:r>
            <a:r>
              <a:rPr lang="en-SG" sz="3200" dirty="0" err="1" smtClean="0"/>
              <a:t>akan</a:t>
            </a:r>
            <a:r>
              <a:rPr lang="en-SG" sz="3200" dirty="0" smtClean="0"/>
              <a:t> </a:t>
            </a:r>
            <a:r>
              <a:rPr lang="en-SG" sz="3200" dirty="0" err="1" smtClean="0"/>
              <a:t>semakin</a:t>
            </a:r>
            <a:r>
              <a:rPr lang="en-SG" sz="3200" dirty="0" smtClean="0"/>
              <a:t> </a:t>
            </a:r>
            <a:r>
              <a:rPr lang="en-SG" sz="3200" dirty="0" err="1" smtClean="0"/>
              <a:t>banyak</a:t>
            </a:r>
            <a:r>
              <a:rPr lang="en-SG" sz="3200" dirty="0" smtClean="0"/>
              <a:t> </a:t>
            </a:r>
            <a:r>
              <a:rPr lang="en-SG" sz="3200" dirty="0" err="1" smtClean="0"/>
              <a:t>gejala</a:t>
            </a:r>
            <a:r>
              <a:rPr lang="en-SG" sz="3200" dirty="0" smtClean="0"/>
              <a:t> </a:t>
            </a:r>
            <a:r>
              <a:rPr lang="en-SG" sz="3200" dirty="0" err="1" smtClean="0"/>
              <a:t>penyakin</a:t>
            </a:r>
            <a:r>
              <a:rPr lang="en-SG" sz="3200" dirty="0" smtClean="0"/>
              <a:t> Huntington </a:t>
            </a:r>
            <a:r>
              <a:rPr lang="en-SG" sz="3200" dirty="0" err="1" smtClean="0"/>
              <a:t>muncul</a:t>
            </a:r>
            <a:endParaRPr lang="en-SG"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971" y="348343"/>
            <a:ext cx="3733319" cy="2852057"/>
          </a:xfrm>
          <a:prstGeom prst="rect">
            <a:avLst/>
          </a:prstGeom>
        </p:spPr>
      </p:pic>
    </p:spTree>
    <p:extLst>
      <p:ext uri="{BB962C8B-B14F-4D97-AF65-F5344CB8AC3E}">
        <p14:creationId xmlns:p14="http://schemas.microsoft.com/office/powerpoint/2010/main" val="33283660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490" y="914401"/>
            <a:ext cx="7420552" cy="5248495"/>
          </a:xfrm>
        </p:spPr>
      </p:pic>
    </p:spTree>
    <p:extLst>
      <p:ext uri="{BB962C8B-B14F-4D97-AF65-F5344CB8AC3E}">
        <p14:creationId xmlns:p14="http://schemas.microsoft.com/office/powerpoint/2010/main" val="27055130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SG" b="1" dirty="0" smtClean="0"/>
              <a:t>MAIN IDEAS !</a:t>
            </a:r>
            <a:endParaRPr lang="en-SG" b="1" dirty="0"/>
          </a:p>
        </p:txBody>
      </p:sp>
      <p:sp>
        <p:nvSpPr>
          <p:cNvPr id="3" name="Content Placeholder 2"/>
          <p:cNvSpPr>
            <a:spLocks noGrp="1"/>
          </p:cNvSpPr>
          <p:nvPr>
            <p:ph idx="1"/>
          </p:nvPr>
        </p:nvSpPr>
        <p:spPr>
          <a:xfrm>
            <a:off x="1447800" y="1872342"/>
            <a:ext cx="9241971" cy="4326392"/>
          </a:xfrm>
        </p:spPr>
        <p:txBody>
          <a:bodyPr/>
          <a:lstStyle/>
          <a:p>
            <a:r>
              <a:rPr lang="sv-SE" dirty="0" smtClean="0"/>
              <a:t>Pergerakan </a:t>
            </a:r>
            <a:r>
              <a:rPr lang="sv-SE" dirty="0"/>
              <a:t>tergantung pada rencana keseluruhan, bukan hanya hubungan antara stimulus dan kontraksi </a:t>
            </a:r>
            <a:r>
              <a:rPr lang="sv-SE" dirty="0" smtClean="0"/>
              <a:t>otot</a:t>
            </a:r>
          </a:p>
          <a:p>
            <a:r>
              <a:rPr lang="en-SG" dirty="0" err="1" smtClean="0"/>
              <a:t>Pergerakan</a:t>
            </a:r>
            <a:r>
              <a:rPr lang="en-SG" dirty="0" smtClean="0"/>
              <a:t> </a:t>
            </a:r>
            <a:r>
              <a:rPr lang="en-SG" dirty="0" err="1"/>
              <a:t>bervariasi</a:t>
            </a:r>
            <a:r>
              <a:rPr lang="en-SG" dirty="0"/>
              <a:t> </a:t>
            </a:r>
            <a:r>
              <a:rPr lang="en-SG" dirty="0" err="1"/>
              <a:t>dalam</a:t>
            </a:r>
            <a:r>
              <a:rPr lang="en-SG" dirty="0"/>
              <a:t> </a:t>
            </a:r>
            <a:r>
              <a:rPr lang="en-SG" dirty="0" err="1"/>
              <a:t>kepekaan</a:t>
            </a:r>
            <a:r>
              <a:rPr lang="en-SG" dirty="0"/>
              <a:t> </a:t>
            </a:r>
            <a:r>
              <a:rPr lang="en-SG" dirty="0" err="1"/>
              <a:t>terhadap</a:t>
            </a:r>
            <a:r>
              <a:rPr lang="en-SG" dirty="0"/>
              <a:t> </a:t>
            </a:r>
            <a:r>
              <a:rPr lang="en-SG" i="1" dirty="0" smtClean="0"/>
              <a:t>feedback</a:t>
            </a:r>
            <a:r>
              <a:rPr lang="en-SG" dirty="0" smtClean="0"/>
              <a:t>, </a:t>
            </a:r>
            <a:r>
              <a:rPr lang="en-SG" dirty="0" err="1"/>
              <a:t>keterampilan</a:t>
            </a:r>
            <a:r>
              <a:rPr lang="en-SG" dirty="0"/>
              <a:t> </a:t>
            </a:r>
            <a:r>
              <a:rPr lang="en-SG" dirty="0" err="1"/>
              <a:t>dan</a:t>
            </a:r>
            <a:r>
              <a:rPr lang="en-SG" dirty="0"/>
              <a:t> </a:t>
            </a:r>
            <a:r>
              <a:rPr lang="en-SG" dirty="0" err="1"/>
              <a:t>variabilitas</a:t>
            </a:r>
            <a:r>
              <a:rPr lang="en-SG" dirty="0"/>
              <a:t> </a:t>
            </a:r>
            <a:r>
              <a:rPr lang="en-SG" dirty="0" err="1"/>
              <a:t>dalam</a:t>
            </a:r>
            <a:r>
              <a:rPr lang="en-SG" dirty="0"/>
              <a:t> </a:t>
            </a:r>
            <a:r>
              <a:rPr lang="en-SG" dirty="0" err="1"/>
              <a:t>menghadapi</a:t>
            </a:r>
            <a:r>
              <a:rPr lang="en-SG" dirty="0"/>
              <a:t> </a:t>
            </a:r>
            <a:r>
              <a:rPr lang="en-SG" dirty="0" err="1" smtClean="0"/>
              <a:t>rintangan</a:t>
            </a:r>
            <a:endParaRPr lang="en-SG" dirty="0" smtClean="0"/>
          </a:p>
          <a:p>
            <a:r>
              <a:rPr lang="en-SG" dirty="0" err="1" smtClean="0"/>
              <a:t>Kerusakan</a:t>
            </a:r>
            <a:r>
              <a:rPr lang="en-SG" dirty="0" smtClean="0"/>
              <a:t> </a:t>
            </a:r>
            <a:r>
              <a:rPr lang="en-SG" dirty="0" err="1"/>
              <a:t>lokasi</a:t>
            </a:r>
            <a:r>
              <a:rPr lang="en-SG" dirty="0"/>
              <a:t> </a:t>
            </a:r>
            <a:r>
              <a:rPr lang="en-SG" dirty="0" err="1"/>
              <a:t>otak</a:t>
            </a:r>
            <a:r>
              <a:rPr lang="en-SG" dirty="0"/>
              <a:t> yang </a:t>
            </a:r>
            <a:r>
              <a:rPr lang="en-SG" dirty="0" err="1"/>
              <a:t>berbeda</a:t>
            </a:r>
            <a:r>
              <a:rPr lang="en-SG" dirty="0"/>
              <a:t> </a:t>
            </a:r>
            <a:r>
              <a:rPr lang="en-SG" dirty="0" err="1"/>
              <a:t>menghasilkan</a:t>
            </a:r>
            <a:r>
              <a:rPr lang="en-SG" dirty="0"/>
              <a:t> </a:t>
            </a:r>
            <a:r>
              <a:rPr lang="en-SG" dirty="0" err="1"/>
              <a:t>berbagai</a:t>
            </a:r>
            <a:r>
              <a:rPr lang="en-SG" dirty="0"/>
              <a:t> </a:t>
            </a:r>
            <a:r>
              <a:rPr lang="en-SG" dirty="0" err="1"/>
              <a:t>jenis</a:t>
            </a:r>
            <a:r>
              <a:rPr lang="en-SG" dirty="0"/>
              <a:t> </a:t>
            </a:r>
            <a:r>
              <a:rPr lang="en-SG" dirty="0" err="1"/>
              <a:t>gangguan</a:t>
            </a:r>
            <a:r>
              <a:rPr lang="en-SG" dirty="0"/>
              <a:t> </a:t>
            </a:r>
            <a:r>
              <a:rPr lang="en-SG" dirty="0" err="1" smtClean="0"/>
              <a:t>gerakan</a:t>
            </a:r>
            <a:endParaRPr lang="en-SG" dirty="0" smtClean="0"/>
          </a:p>
          <a:p>
            <a:r>
              <a:rPr lang="en-SG" dirty="0" err="1"/>
              <a:t>K</a:t>
            </a:r>
            <a:r>
              <a:rPr lang="en-SG" dirty="0" err="1" smtClean="0"/>
              <a:t>erusakan</a:t>
            </a:r>
            <a:r>
              <a:rPr lang="en-SG" dirty="0" smtClean="0"/>
              <a:t> </a:t>
            </a:r>
            <a:r>
              <a:rPr lang="en-SG" dirty="0" err="1"/>
              <a:t>otak</a:t>
            </a:r>
            <a:r>
              <a:rPr lang="en-SG" dirty="0"/>
              <a:t> yang </a:t>
            </a:r>
            <a:r>
              <a:rPr lang="en-SG" dirty="0" err="1"/>
              <a:t>merusak</a:t>
            </a:r>
            <a:r>
              <a:rPr lang="en-SG" dirty="0"/>
              <a:t> </a:t>
            </a:r>
            <a:r>
              <a:rPr lang="en-SG" dirty="0" err="1"/>
              <a:t>gerakan</a:t>
            </a:r>
            <a:r>
              <a:rPr lang="en-SG" dirty="0"/>
              <a:t> </a:t>
            </a:r>
            <a:r>
              <a:rPr lang="en-SG" dirty="0" err="1"/>
              <a:t>juga</a:t>
            </a:r>
            <a:r>
              <a:rPr lang="en-SG" dirty="0"/>
              <a:t> </a:t>
            </a:r>
            <a:r>
              <a:rPr lang="en-SG" dirty="0" err="1"/>
              <a:t>mengganggu</a:t>
            </a:r>
            <a:r>
              <a:rPr lang="en-SG" dirty="0"/>
              <a:t> proses </a:t>
            </a:r>
            <a:r>
              <a:rPr lang="en-SG" dirty="0" err="1"/>
              <a:t>kognitif</a:t>
            </a:r>
            <a:r>
              <a:rPr lang="en-SG" dirty="0"/>
              <a:t>. </a:t>
            </a:r>
            <a:r>
              <a:rPr lang="en-SG" dirty="0" err="1"/>
              <a:t>yaitu</a:t>
            </a:r>
            <a:r>
              <a:rPr lang="en-SG" dirty="0"/>
              <a:t>, </a:t>
            </a:r>
            <a:r>
              <a:rPr lang="en-SG" dirty="0" err="1"/>
              <a:t>kontrol</a:t>
            </a:r>
            <a:r>
              <a:rPr lang="en-SG" dirty="0"/>
              <a:t> </a:t>
            </a:r>
            <a:r>
              <a:rPr lang="en-SG" dirty="0" err="1"/>
              <a:t>gerakan</a:t>
            </a:r>
            <a:r>
              <a:rPr lang="en-SG" dirty="0"/>
              <a:t> </a:t>
            </a:r>
            <a:r>
              <a:rPr lang="en-SG" dirty="0" err="1"/>
              <a:t>tak</a:t>
            </a:r>
            <a:r>
              <a:rPr lang="en-SG" dirty="0"/>
              <a:t> </a:t>
            </a:r>
            <a:r>
              <a:rPr lang="en-SG" dirty="0" err="1"/>
              <a:t>terpisahkan</a:t>
            </a:r>
            <a:r>
              <a:rPr lang="en-SG" dirty="0"/>
              <a:t> </a:t>
            </a:r>
            <a:r>
              <a:rPr lang="en-SG" dirty="0" err="1"/>
              <a:t>terkait</a:t>
            </a:r>
            <a:r>
              <a:rPr lang="en-SG" dirty="0"/>
              <a:t> </a:t>
            </a:r>
            <a:r>
              <a:rPr lang="en-SG" dirty="0" err="1"/>
              <a:t>dengan</a:t>
            </a:r>
            <a:r>
              <a:rPr lang="en-SG" dirty="0"/>
              <a:t> </a:t>
            </a:r>
            <a:r>
              <a:rPr lang="en-SG" dirty="0" err="1"/>
              <a:t>kognisi</a:t>
            </a:r>
            <a:endParaRPr lang="en-S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5" y="202893"/>
            <a:ext cx="1393371" cy="139959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200721"/>
            <a:ext cx="139541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5237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u="sng" dirty="0"/>
              <a:t>Muscles and their </a:t>
            </a:r>
            <a:r>
              <a:rPr lang="id-ID" b="1" u="sng" dirty="0" smtClean="0"/>
              <a:t>Movements</a:t>
            </a:r>
            <a:endParaRPr lang="en-S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499" y="1612900"/>
            <a:ext cx="6061587" cy="2936081"/>
          </a:xfrm>
        </p:spPr>
      </p:pic>
      <p:sp>
        <p:nvSpPr>
          <p:cNvPr id="5" name="TextBox 4"/>
          <p:cNvSpPr txBox="1"/>
          <p:nvPr/>
        </p:nvSpPr>
        <p:spPr>
          <a:xfrm>
            <a:off x="7150100" y="1600200"/>
            <a:ext cx="4419600" cy="3416320"/>
          </a:xfrm>
          <a:prstGeom prst="rect">
            <a:avLst/>
          </a:prstGeom>
          <a:noFill/>
        </p:spPr>
        <p:txBody>
          <a:bodyPr wrap="square" rtlCol="0">
            <a:spAutoFit/>
          </a:bodyPr>
          <a:lstStyle/>
          <a:p>
            <a:pPr lvl="0"/>
            <a:r>
              <a:rPr lang="id-ID" b="1" dirty="0"/>
              <a:t>Otot Polos</a:t>
            </a:r>
            <a:endParaRPr lang="en-SG" dirty="0"/>
          </a:p>
          <a:p>
            <a:r>
              <a:rPr lang="id-ID" dirty="0"/>
              <a:t>Otot polos, yang mengontrol sistem </a:t>
            </a:r>
            <a:r>
              <a:rPr lang="id-ID" dirty="0" smtClean="0"/>
              <a:t>pencernaan</a:t>
            </a:r>
            <a:r>
              <a:rPr lang="en-SG" dirty="0" smtClean="0"/>
              <a:t>, </a:t>
            </a:r>
            <a:r>
              <a:rPr lang="en-SG" dirty="0" err="1" smtClean="0"/>
              <a:t>terjadi</a:t>
            </a:r>
            <a:r>
              <a:rPr lang="en-SG" dirty="0" smtClean="0"/>
              <a:t> di </a:t>
            </a:r>
            <a:r>
              <a:rPr lang="en-SG" dirty="0" err="1" smtClean="0"/>
              <a:t>luar</a:t>
            </a:r>
            <a:r>
              <a:rPr lang="en-SG" dirty="0" smtClean="0"/>
              <a:t> </a:t>
            </a:r>
            <a:r>
              <a:rPr lang="en-SG" dirty="0" err="1" smtClean="0"/>
              <a:t>kesadaran</a:t>
            </a:r>
            <a:r>
              <a:rPr lang="en-SG" dirty="0" smtClean="0"/>
              <a:t> </a:t>
            </a:r>
            <a:r>
              <a:rPr lang="en-SG" dirty="0" err="1" smtClean="0"/>
              <a:t>otak</a:t>
            </a:r>
            <a:r>
              <a:rPr lang="en-SG" dirty="0" smtClean="0"/>
              <a:t>.</a:t>
            </a:r>
            <a:endParaRPr lang="en-SG" dirty="0"/>
          </a:p>
          <a:p>
            <a:endParaRPr lang="en-SG" dirty="0" smtClean="0"/>
          </a:p>
          <a:p>
            <a:r>
              <a:rPr lang="en-SG" b="1" dirty="0" err="1" smtClean="0"/>
              <a:t>Otot</a:t>
            </a:r>
            <a:r>
              <a:rPr lang="en-SG" b="1" dirty="0" smtClean="0"/>
              <a:t> </a:t>
            </a:r>
            <a:r>
              <a:rPr lang="en-SG" b="1" dirty="0" err="1" smtClean="0"/>
              <a:t>Rangka</a:t>
            </a:r>
            <a:r>
              <a:rPr lang="en-SG" b="1" dirty="0" smtClean="0"/>
              <a:t> / </a:t>
            </a:r>
            <a:r>
              <a:rPr lang="en-SG" b="1" dirty="0" err="1" smtClean="0"/>
              <a:t>Otot</a:t>
            </a:r>
            <a:r>
              <a:rPr lang="en-SG" b="1" dirty="0" smtClean="0"/>
              <a:t> </a:t>
            </a:r>
            <a:r>
              <a:rPr lang="en-SG" b="1" dirty="0" err="1" smtClean="0"/>
              <a:t>Lurik</a:t>
            </a:r>
            <a:endParaRPr lang="en-SG" b="1" dirty="0" smtClean="0"/>
          </a:p>
          <a:p>
            <a:r>
              <a:rPr lang="en-SG" dirty="0" err="1" smtClean="0"/>
              <a:t>Otot</a:t>
            </a:r>
            <a:r>
              <a:rPr lang="en-SG" dirty="0" smtClean="0"/>
              <a:t> yang </a:t>
            </a:r>
            <a:r>
              <a:rPr lang="en-SG" dirty="0" err="1" smtClean="0"/>
              <a:t>menempel</a:t>
            </a:r>
            <a:r>
              <a:rPr lang="en-SG" dirty="0" smtClean="0"/>
              <a:t> </a:t>
            </a:r>
            <a:r>
              <a:rPr lang="en-SG" dirty="0" err="1" smtClean="0"/>
              <a:t>pada</a:t>
            </a:r>
            <a:r>
              <a:rPr lang="en-SG" dirty="0" smtClean="0"/>
              <a:t> </a:t>
            </a:r>
            <a:r>
              <a:rPr lang="en-SG" dirty="0" err="1" smtClean="0"/>
              <a:t>rangka</a:t>
            </a:r>
            <a:r>
              <a:rPr lang="en-SG" dirty="0" smtClean="0"/>
              <a:t>, </a:t>
            </a:r>
            <a:r>
              <a:rPr lang="en-SG" dirty="0" err="1" smtClean="0"/>
              <a:t>bergerak</a:t>
            </a:r>
            <a:r>
              <a:rPr lang="en-SG" dirty="0" smtClean="0"/>
              <a:t> </a:t>
            </a:r>
            <a:r>
              <a:rPr lang="en-SG" dirty="0" err="1" smtClean="0"/>
              <a:t>dengan</a:t>
            </a:r>
            <a:r>
              <a:rPr lang="en-SG" dirty="0" smtClean="0"/>
              <a:t> </a:t>
            </a:r>
            <a:r>
              <a:rPr lang="en-SG" dirty="0" err="1" smtClean="0"/>
              <a:t>kesadaran</a:t>
            </a:r>
            <a:endParaRPr lang="en-SG" dirty="0" smtClean="0"/>
          </a:p>
          <a:p>
            <a:endParaRPr lang="en-SG" dirty="0"/>
          </a:p>
          <a:p>
            <a:r>
              <a:rPr lang="en-SG" b="1" dirty="0" err="1" smtClean="0"/>
              <a:t>Otot</a:t>
            </a:r>
            <a:r>
              <a:rPr lang="en-SG" b="1" dirty="0" smtClean="0"/>
              <a:t> </a:t>
            </a:r>
            <a:r>
              <a:rPr lang="en-SG" b="1" dirty="0" err="1" smtClean="0"/>
              <a:t>Jantung</a:t>
            </a:r>
            <a:endParaRPr lang="en-SG" b="1" dirty="0" smtClean="0"/>
          </a:p>
          <a:p>
            <a:r>
              <a:rPr lang="en-SG" dirty="0" err="1" smtClean="0"/>
              <a:t>Terdapat</a:t>
            </a:r>
            <a:r>
              <a:rPr lang="en-SG" dirty="0" smtClean="0"/>
              <a:t> di </a:t>
            </a:r>
            <a:r>
              <a:rPr lang="en-SG" dirty="0" err="1" smtClean="0"/>
              <a:t>jantung</a:t>
            </a:r>
            <a:r>
              <a:rPr lang="en-SG" dirty="0" smtClean="0"/>
              <a:t>. </a:t>
            </a:r>
            <a:r>
              <a:rPr lang="en-SG" dirty="0" err="1" smtClean="0"/>
              <a:t>Memiliki</a:t>
            </a:r>
            <a:r>
              <a:rPr lang="en-SG" dirty="0" smtClean="0"/>
              <a:t> </a:t>
            </a:r>
            <a:r>
              <a:rPr lang="en-SG" dirty="0" err="1" smtClean="0"/>
              <a:t>ciri-ciri</a:t>
            </a:r>
            <a:r>
              <a:rPr lang="en-SG" dirty="0" smtClean="0"/>
              <a:t> </a:t>
            </a:r>
            <a:r>
              <a:rPr lang="en-SG" dirty="0" err="1" smtClean="0"/>
              <a:t>gabungan</a:t>
            </a:r>
            <a:r>
              <a:rPr lang="en-SG" dirty="0" smtClean="0"/>
              <a:t> </a:t>
            </a:r>
            <a:r>
              <a:rPr lang="en-SG" dirty="0" err="1" smtClean="0"/>
              <a:t>antar</a:t>
            </a:r>
            <a:r>
              <a:rPr lang="en-SG" dirty="0" smtClean="0"/>
              <a:t> </a:t>
            </a:r>
            <a:r>
              <a:rPr lang="en-SG" dirty="0" err="1" smtClean="0"/>
              <a:t>otot</a:t>
            </a:r>
            <a:r>
              <a:rPr lang="en-SG" dirty="0" smtClean="0"/>
              <a:t> </a:t>
            </a:r>
            <a:r>
              <a:rPr lang="en-SG" dirty="0" err="1" smtClean="0"/>
              <a:t>polos</a:t>
            </a:r>
            <a:r>
              <a:rPr lang="en-SG" dirty="0" smtClean="0"/>
              <a:t> </a:t>
            </a:r>
            <a:r>
              <a:rPr lang="en-SG" dirty="0" err="1" smtClean="0"/>
              <a:t>dan</a:t>
            </a:r>
            <a:r>
              <a:rPr lang="en-SG" dirty="0" smtClean="0"/>
              <a:t> </a:t>
            </a:r>
            <a:r>
              <a:rPr lang="en-SG" dirty="0" err="1" smtClean="0"/>
              <a:t>otot</a:t>
            </a:r>
            <a:r>
              <a:rPr lang="en-SG" dirty="0"/>
              <a:t> </a:t>
            </a:r>
            <a:r>
              <a:rPr lang="en-SG" dirty="0" err="1" smtClean="0"/>
              <a:t>rangka</a:t>
            </a:r>
            <a:r>
              <a:rPr lang="en-SG" dirty="0" smtClean="0"/>
              <a:t>/</a:t>
            </a:r>
            <a:r>
              <a:rPr lang="en-SG" dirty="0" err="1" smtClean="0"/>
              <a:t>lurik</a:t>
            </a:r>
            <a:r>
              <a:rPr lang="en-SG" dirty="0" smtClean="0"/>
              <a:t>.</a:t>
            </a:r>
            <a:endParaRPr lang="en-SG" dirty="0"/>
          </a:p>
        </p:txBody>
      </p:sp>
    </p:spTree>
    <p:extLst>
      <p:ext uri="{BB962C8B-B14F-4D97-AF65-F5344CB8AC3E}">
        <p14:creationId xmlns:p14="http://schemas.microsoft.com/office/powerpoint/2010/main" val="41089442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u="sng" dirty="0"/>
              <a:t>Fast And Slow Muscles</a:t>
            </a:r>
            <a:r>
              <a:rPr lang="en-SG" dirty="0"/>
              <a:t/>
            </a:r>
            <a:br>
              <a:rPr lang="en-SG" dirty="0"/>
            </a:br>
            <a:endParaRPr lang="en-SG" dirty="0"/>
          </a:p>
        </p:txBody>
      </p:sp>
      <p:sp>
        <p:nvSpPr>
          <p:cNvPr id="3" name="Content Placeholder 2"/>
          <p:cNvSpPr>
            <a:spLocks noGrp="1"/>
          </p:cNvSpPr>
          <p:nvPr>
            <p:ph idx="1"/>
          </p:nvPr>
        </p:nvSpPr>
        <p:spPr/>
        <p:txBody>
          <a:bodyPr/>
          <a:lstStyle/>
          <a:p>
            <a:r>
              <a:rPr lang="en-SG" dirty="0" smtClean="0"/>
              <a:t>Fast – Twitch </a:t>
            </a:r>
            <a:r>
              <a:rPr lang="en-SG" dirty="0" err="1" smtClean="0"/>
              <a:t>Fibers</a:t>
            </a:r>
            <a:r>
              <a:rPr lang="en-SG" dirty="0" smtClean="0"/>
              <a:t> : </a:t>
            </a:r>
            <a:r>
              <a:rPr lang="en-SG" dirty="0" err="1" smtClean="0"/>
              <a:t>Serat</a:t>
            </a:r>
            <a:r>
              <a:rPr lang="en-SG" dirty="0" smtClean="0"/>
              <a:t> </a:t>
            </a:r>
            <a:r>
              <a:rPr lang="en-SG" dirty="0" err="1" smtClean="0"/>
              <a:t>berkedut</a:t>
            </a:r>
            <a:r>
              <a:rPr lang="en-SG" dirty="0" smtClean="0"/>
              <a:t> </a:t>
            </a:r>
            <a:r>
              <a:rPr lang="en-SG" dirty="0" err="1" smtClean="0"/>
              <a:t>cepat</a:t>
            </a:r>
            <a:r>
              <a:rPr lang="en-SG" dirty="0" smtClean="0"/>
              <a:t> </a:t>
            </a:r>
            <a:r>
              <a:rPr lang="en-SG" dirty="0" smtClean="0">
                <a:sym typeface="Wingdings" pitchFamily="2" charset="2"/>
              </a:rPr>
              <a:t> </a:t>
            </a:r>
            <a:r>
              <a:rPr lang="en-SG" dirty="0" err="1" smtClean="0">
                <a:sym typeface="Wingdings" pitchFamily="2" charset="2"/>
              </a:rPr>
              <a:t>Bisa</a:t>
            </a:r>
            <a:r>
              <a:rPr lang="en-SG" dirty="0" smtClean="0">
                <a:sym typeface="Wingdings" pitchFamily="2" charset="2"/>
              </a:rPr>
              <a:t> </a:t>
            </a:r>
            <a:r>
              <a:rPr lang="en-SG" dirty="0" err="1" smtClean="0">
                <a:sym typeface="Wingdings" pitchFamily="2" charset="2"/>
              </a:rPr>
              <a:t>merasakan</a:t>
            </a:r>
            <a:r>
              <a:rPr lang="en-SG" dirty="0" smtClean="0">
                <a:sym typeface="Wingdings" pitchFamily="2" charset="2"/>
              </a:rPr>
              <a:t> </a:t>
            </a:r>
            <a:r>
              <a:rPr lang="en-SG" dirty="0" err="1" smtClean="0">
                <a:sym typeface="Wingdings" pitchFamily="2" charset="2"/>
              </a:rPr>
              <a:t>kelelahan</a:t>
            </a:r>
            <a:r>
              <a:rPr lang="en-SG" dirty="0" smtClean="0">
                <a:sym typeface="Wingdings" pitchFamily="2" charset="2"/>
              </a:rPr>
              <a:t> </a:t>
            </a:r>
            <a:r>
              <a:rPr lang="en-SG" dirty="0" err="1" smtClean="0">
                <a:sym typeface="Wingdings" pitchFamily="2" charset="2"/>
              </a:rPr>
              <a:t>karena</a:t>
            </a:r>
            <a:r>
              <a:rPr lang="en-SG" dirty="0" smtClean="0">
                <a:sym typeface="Wingdings" pitchFamily="2" charset="2"/>
              </a:rPr>
              <a:t> </a:t>
            </a:r>
            <a:r>
              <a:rPr lang="en-SG" dirty="0" err="1" smtClean="0">
                <a:sym typeface="Wingdings" pitchFamily="2" charset="2"/>
              </a:rPr>
              <a:t>prosesnya</a:t>
            </a:r>
            <a:r>
              <a:rPr lang="en-SG" dirty="0" smtClean="0">
                <a:sym typeface="Wingdings" pitchFamily="2" charset="2"/>
              </a:rPr>
              <a:t>  </a:t>
            </a:r>
            <a:r>
              <a:rPr lang="en-SG" dirty="0" err="1" smtClean="0">
                <a:sym typeface="Wingdings" pitchFamily="2" charset="2"/>
              </a:rPr>
              <a:t>anaeorobic</a:t>
            </a:r>
            <a:endParaRPr lang="en-SG" dirty="0" smtClean="0">
              <a:sym typeface="Wingdings" pitchFamily="2" charset="2"/>
            </a:endParaRPr>
          </a:p>
          <a:p>
            <a:endParaRPr lang="en-SG" dirty="0">
              <a:sym typeface="Wingdings" pitchFamily="2" charset="2"/>
            </a:endParaRPr>
          </a:p>
          <a:p>
            <a:pPr marL="0" indent="0">
              <a:buNone/>
            </a:pPr>
            <a:endParaRPr lang="en-SG" dirty="0" smtClean="0"/>
          </a:p>
          <a:p>
            <a:r>
              <a:rPr lang="en-SG" dirty="0" smtClean="0"/>
              <a:t>Slow – Twitch </a:t>
            </a:r>
            <a:r>
              <a:rPr lang="en-SG" dirty="0" err="1" smtClean="0"/>
              <a:t>Fibers</a:t>
            </a:r>
            <a:r>
              <a:rPr lang="en-SG" dirty="0" smtClean="0"/>
              <a:t> : </a:t>
            </a:r>
            <a:r>
              <a:rPr lang="en-SG" dirty="0" err="1" smtClean="0"/>
              <a:t>Serat</a:t>
            </a:r>
            <a:r>
              <a:rPr lang="en-SG" dirty="0" smtClean="0"/>
              <a:t> </a:t>
            </a:r>
            <a:r>
              <a:rPr lang="en-SG" dirty="0" err="1" smtClean="0"/>
              <a:t>berkedut</a:t>
            </a:r>
            <a:r>
              <a:rPr lang="en-SG" dirty="0" smtClean="0"/>
              <a:t> </a:t>
            </a:r>
            <a:r>
              <a:rPr lang="en-SG" dirty="0" err="1" smtClean="0"/>
              <a:t>lambat</a:t>
            </a:r>
            <a:r>
              <a:rPr lang="en-SG" dirty="0" smtClean="0"/>
              <a:t> </a:t>
            </a:r>
            <a:r>
              <a:rPr lang="en-SG" dirty="0" smtClean="0">
                <a:sym typeface="Wingdings" pitchFamily="2" charset="2"/>
              </a:rPr>
              <a:t> </a:t>
            </a:r>
            <a:r>
              <a:rPr lang="en-SG" dirty="0" err="1" smtClean="0">
                <a:sym typeface="Wingdings" pitchFamily="2" charset="2"/>
              </a:rPr>
              <a:t>Tidak</a:t>
            </a:r>
            <a:r>
              <a:rPr lang="en-SG" dirty="0" smtClean="0">
                <a:sym typeface="Wingdings" pitchFamily="2" charset="2"/>
              </a:rPr>
              <a:t> </a:t>
            </a:r>
            <a:r>
              <a:rPr lang="en-SG" dirty="0" err="1" smtClean="0">
                <a:sym typeface="Wingdings" pitchFamily="2" charset="2"/>
              </a:rPr>
              <a:t>merasakan</a:t>
            </a:r>
            <a:r>
              <a:rPr lang="en-SG" dirty="0" smtClean="0">
                <a:sym typeface="Wingdings" pitchFamily="2" charset="2"/>
              </a:rPr>
              <a:t> </a:t>
            </a:r>
            <a:r>
              <a:rPr lang="en-SG" dirty="0" err="1" smtClean="0">
                <a:sym typeface="Wingdings" pitchFamily="2" charset="2"/>
              </a:rPr>
              <a:t>kelelahan</a:t>
            </a:r>
            <a:r>
              <a:rPr lang="en-SG" dirty="0" smtClean="0">
                <a:sym typeface="Wingdings" pitchFamily="2" charset="2"/>
              </a:rPr>
              <a:t> </a:t>
            </a:r>
            <a:r>
              <a:rPr lang="en-SG" dirty="0" err="1" smtClean="0">
                <a:sym typeface="Wingdings" pitchFamily="2" charset="2"/>
              </a:rPr>
              <a:t>karena</a:t>
            </a:r>
            <a:r>
              <a:rPr lang="en-SG" dirty="0" smtClean="0">
                <a:sym typeface="Wingdings" pitchFamily="2" charset="2"/>
              </a:rPr>
              <a:t> </a:t>
            </a:r>
            <a:r>
              <a:rPr lang="en-SG" dirty="0" err="1" smtClean="0">
                <a:sym typeface="Wingdings" pitchFamily="2" charset="2"/>
              </a:rPr>
              <a:t>prosesnya</a:t>
            </a:r>
            <a:r>
              <a:rPr lang="en-SG" dirty="0" smtClean="0">
                <a:sym typeface="Wingdings" pitchFamily="2" charset="2"/>
              </a:rPr>
              <a:t> aerobic (need oxygen)</a:t>
            </a:r>
            <a:endParaRPr lang="en-SG" dirty="0"/>
          </a:p>
        </p:txBody>
      </p:sp>
    </p:spTree>
    <p:extLst>
      <p:ext uri="{BB962C8B-B14F-4D97-AF65-F5344CB8AC3E}">
        <p14:creationId xmlns:p14="http://schemas.microsoft.com/office/powerpoint/2010/main" val="16673770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u="sng" dirty="0"/>
              <a:t>Muscle Control By Proprioceptors</a:t>
            </a:r>
            <a:r>
              <a:rPr lang="en-SG" dirty="0"/>
              <a:t/>
            </a:r>
            <a:br>
              <a:rPr lang="en-SG" dirty="0"/>
            </a:br>
            <a:endParaRPr lang="en-SG" dirty="0"/>
          </a:p>
        </p:txBody>
      </p:sp>
      <p:sp>
        <p:nvSpPr>
          <p:cNvPr id="3" name="Content Placeholder 2"/>
          <p:cNvSpPr>
            <a:spLocks noGrp="1"/>
          </p:cNvSpPr>
          <p:nvPr>
            <p:ph idx="1"/>
          </p:nvPr>
        </p:nvSpPr>
        <p:spPr>
          <a:xfrm>
            <a:off x="838200" y="1349829"/>
            <a:ext cx="5018314" cy="4827134"/>
          </a:xfrm>
        </p:spPr>
        <p:txBody>
          <a:bodyPr>
            <a:normAutofit lnSpcReduction="10000"/>
          </a:bodyPr>
          <a:lstStyle/>
          <a:p>
            <a:pPr marL="0" indent="0">
              <a:buNone/>
            </a:pPr>
            <a:r>
              <a:rPr lang="en-SG" b="1" dirty="0" smtClean="0"/>
              <a:t>Proprioceptor : </a:t>
            </a:r>
            <a:r>
              <a:rPr lang="id-ID" dirty="0"/>
              <a:t>reseptor yang mendeteksi posisi atau gerakan dari bagian </a:t>
            </a:r>
            <a:r>
              <a:rPr lang="id-ID" dirty="0" smtClean="0"/>
              <a:t>tubuh</a:t>
            </a:r>
            <a:r>
              <a:rPr lang="en-SG" dirty="0" smtClean="0"/>
              <a:t> d</a:t>
            </a:r>
            <a:r>
              <a:rPr lang="id-ID" dirty="0" smtClean="0"/>
              <a:t>alam </a:t>
            </a:r>
            <a:r>
              <a:rPr lang="id-ID" dirty="0"/>
              <a:t>hal ini, otot. proprioceptor otot mendeteksi peregangan dan ketegangan otot dan mengirim pesan yang memungkinkan sumsum tulang belakang untuk menyesuaikan sinyal nya</a:t>
            </a:r>
            <a:r>
              <a:rPr lang="id-ID" dirty="0" smtClean="0"/>
              <a:t>.</a:t>
            </a:r>
            <a:endParaRPr lang="en-SG" dirty="0" smtClean="0"/>
          </a:p>
          <a:p>
            <a:pPr marL="0" indent="0">
              <a:buNone/>
            </a:pPr>
            <a:endParaRPr lang="en-SG" dirty="0"/>
          </a:p>
          <a:p>
            <a:r>
              <a:rPr lang="en-SG" b="1" dirty="0" smtClean="0"/>
              <a:t>Muscle Spindle</a:t>
            </a:r>
          </a:p>
          <a:p>
            <a:r>
              <a:rPr lang="en-SG" b="1" dirty="0" smtClean="0"/>
              <a:t>Golgi Tendon Organs</a:t>
            </a:r>
            <a:endParaRPr lang="en-SG" b="1" dirty="0"/>
          </a:p>
          <a:p>
            <a:endParaRPr lang="en-SG" b="1" dirty="0"/>
          </a:p>
        </p:txBody>
      </p:sp>
      <p:pic>
        <p:nvPicPr>
          <p:cNvPr id="4" name="Picture 3" descr="http://www.medicalook.com/systems_images/Proprioceptors.jpg"/>
          <p:cNvPicPr/>
          <p:nvPr/>
        </p:nvPicPr>
        <p:blipFill>
          <a:blip r:embed="rId3">
            <a:extLst>
              <a:ext uri="{28A0092B-C50C-407E-A947-70E740481C1C}">
                <a14:useLocalDpi xmlns:a14="http://schemas.microsoft.com/office/drawing/2010/main" val="0"/>
              </a:ext>
            </a:extLst>
          </a:blip>
          <a:srcRect/>
          <a:stretch>
            <a:fillRect/>
          </a:stretch>
        </p:blipFill>
        <p:spPr bwMode="auto">
          <a:xfrm>
            <a:off x="7101567" y="1349829"/>
            <a:ext cx="3653519" cy="4572000"/>
          </a:xfrm>
          <a:prstGeom prst="rect">
            <a:avLst/>
          </a:prstGeom>
          <a:noFill/>
          <a:ln>
            <a:noFill/>
          </a:ln>
        </p:spPr>
      </p:pic>
    </p:spTree>
    <p:extLst>
      <p:ext uri="{BB962C8B-B14F-4D97-AF65-F5344CB8AC3E}">
        <p14:creationId xmlns:p14="http://schemas.microsoft.com/office/powerpoint/2010/main" val="13838647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sz="3200" b="1" u="sng" dirty="0" smtClean="0">
                <a:latin typeface="Times New Roman" pitchFamily="18" charset="0"/>
                <a:cs typeface="Times New Roman" pitchFamily="18" charset="0"/>
              </a:rPr>
              <a:t>Units of Movement</a:t>
            </a:r>
            <a:endParaRPr lang="en-SG" sz="3200" b="1" u="sng" dirty="0">
              <a:latin typeface="Times New Roman" pitchFamily="18" charset="0"/>
              <a:cs typeface="Times New Roman" pitchFamily="18" charset="0"/>
            </a:endParaRPr>
          </a:p>
        </p:txBody>
      </p:sp>
      <p:sp>
        <p:nvSpPr>
          <p:cNvPr id="3" name="Content Placeholder 2"/>
          <p:cNvSpPr>
            <a:spLocks noGrp="1"/>
          </p:cNvSpPr>
          <p:nvPr>
            <p:ph idx="1"/>
          </p:nvPr>
        </p:nvSpPr>
        <p:spPr>
          <a:xfrm>
            <a:off x="838200" y="1632857"/>
            <a:ext cx="4844143" cy="4544106"/>
          </a:xfrm>
        </p:spPr>
        <p:txBody>
          <a:bodyPr/>
          <a:lstStyle/>
          <a:p>
            <a:r>
              <a:rPr lang="en-SG" dirty="0" smtClean="0"/>
              <a:t>Voluntary (</a:t>
            </a:r>
            <a:r>
              <a:rPr lang="en-SG" dirty="0" err="1" smtClean="0"/>
              <a:t>Sadar</a:t>
            </a:r>
            <a:r>
              <a:rPr lang="en-SG" dirty="0" smtClean="0"/>
              <a:t>)</a:t>
            </a:r>
          </a:p>
          <a:p>
            <a:endParaRPr lang="en-SG" dirty="0"/>
          </a:p>
          <a:p>
            <a:r>
              <a:rPr lang="en-SG" dirty="0" smtClean="0"/>
              <a:t>Involuntary (</a:t>
            </a:r>
            <a:r>
              <a:rPr lang="en-SG" dirty="0" err="1" smtClean="0"/>
              <a:t>Tidak</a:t>
            </a:r>
            <a:r>
              <a:rPr lang="en-SG" dirty="0" smtClean="0"/>
              <a:t> </a:t>
            </a:r>
            <a:r>
              <a:rPr lang="en-SG" dirty="0" err="1" smtClean="0"/>
              <a:t>Sadar</a:t>
            </a:r>
            <a:r>
              <a:rPr lang="en-SG" dirty="0" smtClean="0"/>
              <a:t>)</a:t>
            </a:r>
          </a:p>
          <a:p>
            <a:pPr marL="0" indent="0">
              <a:buNone/>
            </a:pPr>
            <a:endParaRPr lang="en-SG" dirty="0" smtClean="0"/>
          </a:p>
          <a:p>
            <a:pPr marL="0" indent="0">
              <a:buNone/>
            </a:pPr>
            <a:r>
              <a:rPr lang="en-SG" dirty="0" smtClean="0">
                <a:sym typeface="Wingdings" pitchFamily="2" charset="2"/>
              </a:rPr>
              <a:t> </a:t>
            </a:r>
            <a:r>
              <a:rPr lang="en-SG" dirty="0" err="1" smtClean="0"/>
              <a:t>Bagaimana</a:t>
            </a:r>
            <a:r>
              <a:rPr lang="en-SG" dirty="0" smtClean="0"/>
              <a:t> </a:t>
            </a:r>
            <a:r>
              <a:rPr lang="en-SG" dirty="0" err="1" smtClean="0"/>
              <a:t>dengan</a:t>
            </a:r>
            <a:r>
              <a:rPr lang="en-SG" dirty="0" smtClean="0"/>
              <a:t> </a:t>
            </a:r>
            <a:r>
              <a:rPr lang="en-SG" dirty="0" err="1" smtClean="0"/>
              <a:t>Bayi</a:t>
            </a:r>
            <a:r>
              <a:rPr lang="en-SG" dirty="0" smtClean="0"/>
              <a:t>? (</a:t>
            </a:r>
            <a:r>
              <a:rPr lang="en-SG" dirty="0" err="1" smtClean="0"/>
              <a:t>pg</a:t>
            </a:r>
            <a:r>
              <a:rPr lang="en-SG" dirty="0" smtClean="0"/>
              <a:t> 230)</a:t>
            </a:r>
            <a:endParaRPr lang="en-S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918" y="1572984"/>
            <a:ext cx="4301440" cy="3216729"/>
          </a:xfrm>
          <a:prstGeom prst="rect">
            <a:avLst/>
          </a:prstGeom>
        </p:spPr>
      </p:pic>
    </p:spTree>
    <p:extLst>
      <p:ext uri="{BB962C8B-B14F-4D97-AF65-F5344CB8AC3E}">
        <p14:creationId xmlns:p14="http://schemas.microsoft.com/office/powerpoint/2010/main" val="4237129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u="sng" dirty="0" smtClean="0">
                <a:latin typeface="Times New Roman" pitchFamily="18" charset="0"/>
                <a:cs typeface="Times New Roman" pitchFamily="18" charset="0"/>
              </a:rPr>
              <a:t>Movement Varying in Sensitivity to Feedback</a:t>
            </a:r>
            <a:r>
              <a:rPr lang="en-SG" b="1" i="1" u="sng" dirty="0" smtClean="0">
                <a:latin typeface="Times New Roman" pitchFamily="18" charset="0"/>
                <a:cs typeface="Times New Roman" pitchFamily="18" charset="0"/>
              </a:rPr>
              <a:t> </a:t>
            </a:r>
            <a:r>
              <a:rPr lang="en-SG" sz="2800" dirty="0" smtClean="0">
                <a:latin typeface="Times New Roman" pitchFamily="18" charset="0"/>
                <a:cs typeface="Times New Roman" pitchFamily="18" charset="0"/>
              </a:rPr>
              <a:t>(pg. 231)</a:t>
            </a:r>
            <a:endParaRPr lang="en-SG"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SG" b="1" dirty="0"/>
              <a:t>Central Pattern Generator</a:t>
            </a:r>
            <a:r>
              <a:rPr lang="en-SG" dirty="0"/>
              <a:t>, </a:t>
            </a:r>
            <a:r>
              <a:rPr lang="en-SG" dirty="0" err="1"/>
              <a:t>Mekanisme</a:t>
            </a:r>
            <a:r>
              <a:rPr lang="en-SG" dirty="0"/>
              <a:t> </a:t>
            </a:r>
            <a:r>
              <a:rPr lang="en-SG" dirty="0" err="1"/>
              <a:t>saraf</a:t>
            </a:r>
            <a:r>
              <a:rPr lang="en-SG" dirty="0"/>
              <a:t> </a:t>
            </a:r>
            <a:r>
              <a:rPr lang="en-SG" dirty="0" err="1"/>
              <a:t>pada</a:t>
            </a:r>
            <a:r>
              <a:rPr lang="en-SG" dirty="0"/>
              <a:t> </a:t>
            </a:r>
            <a:r>
              <a:rPr lang="en-SG" dirty="0" err="1" smtClean="0"/>
              <a:t>saraf</a:t>
            </a:r>
            <a:r>
              <a:rPr lang="en-SG" dirty="0" smtClean="0"/>
              <a:t> </a:t>
            </a:r>
            <a:r>
              <a:rPr lang="en-SG" dirty="0" err="1"/>
              <a:t>tulang</a:t>
            </a:r>
            <a:r>
              <a:rPr lang="en-SG" dirty="0"/>
              <a:t> </a:t>
            </a:r>
            <a:r>
              <a:rPr lang="en-SG" dirty="0" err="1"/>
              <a:t>belakang</a:t>
            </a:r>
            <a:r>
              <a:rPr lang="en-SG" dirty="0"/>
              <a:t> yang </a:t>
            </a:r>
            <a:r>
              <a:rPr lang="en-SG" dirty="0" err="1"/>
              <a:t>menghasilkan</a:t>
            </a:r>
            <a:r>
              <a:rPr lang="en-SG" dirty="0"/>
              <a:t> </a:t>
            </a:r>
            <a:r>
              <a:rPr lang="en-SG" dirty="0" err="1"/>
              <a:t>pola</a:t>
            </a:r>
            <a:r>
              <a:rPr lang="en-SG" dirty="0"/>
              <a:t> </a:t>
            </a:r>
            <a:r>
              <a:rPr lang="en-SG" dirty="0" err="1"/>
              <a:t>ritme</a:t>
            </a:r>
            <a:r>
              <a:rPr lang="en-SG" dirty="0"/>
              <a:t> </a:t>
            </a:r>
            <a:r>
              <a:rPr lang="en-SG" dirty="0" err="1"/>
              <a:t>dari</a:t>
            </a:r>
            <a:r>
              <a:rPr lang="en-SG" dirty="0"/>
              <a:t> output </a:t>
            </a:r>
            <a:r>
              <a:rPr lang="en-SG" dirty="0" err="1"/>
              <a:t>motorik</a:t>
            </a:r>
            <a:r>
              <a:rPr lang="en-SG" dirty="0" smtClean="0"/>
              <a:t>.</a:t>
            </a:r>
          </a:p>
          <a:p>
            <a:endParaRPr lang="en-SG" dirty="0"/>
          </a:p>
          <a:p>
            <a:r>
              <a:rPr lang="en-SG" b="1" dirty="0" smtClean="0"/>
              <a:t>Primary </a:t>
            </a:r>
            <a:r>
              <a:rPr lang="en-SG" b="1" dirty="0"/>
              <a:t>M</a:t>
            </a:r>
            <a:r>
              <a:rPr lang="en-SG" b="1" dirty="0" smtClean="0"/>
              <a:t>otor Cortex </a:t>
            </a:r>
            <a:r>
              <a:rPr lang="en-SG" b="1" dirty="0" smtClean="0">
                <a:sym typeface="Wingdings" pitchFamily="2" charset="2"/>
              </a:rPr>
              <a:t> </a:t>
            </a:r>
            <a:r>
              <a:rPr lang="en-SG" dirty="0" smtClean="0">
                <a:sym typeface="Wingdings" pitchFamily="2" charset="2"/>
              </a:rPr>
              <a:t>prefrontal, premotor &amp; Supplementary motor </a:t>
            </a:r>
            <a:r>
              <a:rPr lang="en-SG" dirty="0" err="1" smtClean="0">
                <a:sym typeface="Wingdings" pitchFamily="2" charset="2"/>
              </a:rPr>
              <a:t>corticies</a:t>
            </a:r>
            <a:endParaRPr lang="en-SG" dirty="0" smtClean="0">
              <a:sym typeface="Wingdings" pitchFamily="2" charset="2"/>
            </a:endParaRPr>
          </a:p>
          <a:p>
            <a:endParaRPr lang="en-SG" b="1" dirty="0">
              <a:sym typeface="Wingdings" pitchFamily="2" charset="2"/>
            </a:endParaRPr>
          </a:p>
          <a:p>
            <a:r>
              <a:rPr lang="en-SG" b="1" dirty="0" smtClean="0">
                <a:sym typeface="Wingdings" pitchFamily="2" charset="2"/>
              </a:rPr>
              <a:t>The Cerebellum</a:t>
            </a:r>
            <a:r>
              <a:rPr lang="en-SG" b="1" i="1" dirty="0" smtClean="0">
                <a:sym typeface="Wingdings" pitchFamily="2" charset="2"/>
              </a:rPr>
              <a:t> </a:t>
            </a:r>
            <a:r>
              <a:rPr lang="en-SG" b="1" dirty="0" smtClean="0">
                <a:sym typeface="Wingdings" pitchFamily="2" charset="2"/>
              </a:rPr>
              <a:t> </a:t>
            </a:r>
            <a:r>
              <a:rPr lang="en-SG" dirty="0" err="1" smtClean="0">
                <a:sym typeface="Wingdings" pitchFamily="2" charset="2"/>
              </a:rPr>
              <a:t>Penting</a:t>
            </a:r>
            <a:r>
              <a:rPr lang="en-SG" dirty="0" smtClean="0">
                <a:sym typeface="Wingdings" pitchFamily="2" charset="2"/>
              </a:rPr>
              <a:t> </a:t>
            </a:r>
            <a:r>
              <a:rPr lang="en-SG" dirty="0" err="1" smtClean="0">
                <a:sym typeface="Wingdings" pitchFamily="2" charset="2"/>
              </a:rPr>
              <a:t>untuk</a:t>
            </a:r>
            <a:r>
              <a:rPr lang="en-SG" dirty="0" smtClean="0">
                <a:sym typeface="Wingdings" pitchFamily="2" charset="2"/>
              </a:rPr>
              <a:t> </a:t>
            </a:r>
            <a:r>
              <a:rPr lang="en-SG" dirty="0" err="1" smtClean="0">
                <a:sym typeface="Wingdings" pitchFamily="2" charset="2"/>
              </a:rPr>
              <a:t>gerakan</a:t>
            </a:r>
            <a:r>
              <a:rPr lang="en-SG" dirty="0" smtClean="0">
                <a:sym typeface="Wingdings" pitchFamily="2" charset="2"/>
              </a:rPr>
              <a:t> </a:t>
            </a:r>
            <a:r>
              <a:rPr lang="en-SG" dirty="0" err="1" smtClean="0">
                <a:sym typeface="Wingdings" pitchFamily="2" charset="2"/>
              </a:rPr>
              <a:t>cepat</a:t>
            </a:r>
            <a:r>
              <a:rPr lang="en-SG" dirty="0" smtClean="0">
                <a:sym typeface="Wingdings" pitchFamily="2" charset="2"/>
              </a:rPr>
              <a:t> yang </a:t>
            </a:r>
            <a:r>
              <a:rPr lang="en-SG" dirty="0" err="1" smtClean="0">
                <a:sym typeface="Wingdings" pitchFamily="2" charset="2"/>
              </a:rPr>
              <a:t>memerlukan</a:t>
            </a:r>
            <a:r>
              <a:rPr lang="en-SG" dirty="0" smtClean="0">
                <a:sym typeface="Wingdings" pitchFamily="2" charset="2"/>
              </a:rPr>
              <a:t> </a:t>
            </a:r>
            <a:r>
              <a:rPr lang="en-SG" dirty="0" err="1">
                <a:sym typeface="Wingdings" pitchFamily="2" charset="2"/>
              </a:rPr>
              <a:t>tujuan</a:t>
            </a:r>
            <a:r>
              <a:rPr lang="en-SG" dirty="0">
                <a:sym typeface="Wingdings" pitchFamily="2" charset="2"/>
              </a:rPr>
              <a:t> yang </a:t>
            </a:r>
            <a:r>
              <a:rPr lang="en-SG" dirty="0" err="1">
                <a:sym typeface="Wingdings" pitchFamily="2" charset="2"/>
              </a:rPr>
              <a:t>akurat</a:t>
            </a:r>
            <a:r>
              <a:rPr lang="en-SG" dirty="0">
                <a:sym typeface="Wingdings" pitchFamily="2" charset="2"/>
              </a:rPr>
              <a:t> </a:t>
            </a:r>
            <a:r>
              <a:rPr lang="en-SG" dirty="0" err="1">
                <a:sym typeface="Wingdings" pitchFamily="2" charset="2"/>
              </a:rPr>
              <a:t>dan</a:t>
            </a:r>
            <a:r>
              <a:rPr lang="en-SG" dirty="0">
                <a:sym typeface="Wingdings" pitchFamily="2" charset="2"/>
              </a:rPr>
              <a:t> </a:t>
            </a:r>
            <a:r>
              <a:rPr lang="en-SG" dirty="0" err="1" smtClean="0">
                <a:sym typeface="Wingdings" pitchFamily="2" charset="2"/>
              </a:rPr>
              <a:t>waktu</a:t>
            </a:r>
            <a:r>
              <a:rPr lang="en-SG" dirty="0" smtClean="0">
                <a:sym typeface="Wingdings" pitchFamily="2" charset="2"/>
              </a:rPr>
              <a:t>. (including: sensory function)</a:t>
            </a:r>
            <a:endParaRPr lang="en-SG" b="1" dirty="0"/>
          </a:p>
          <a:p>
            <a:pPr marL="0" indent="0">
              <a:buNone/>
            </a:pPr>
            <a:endParaRPr lang="en-SG" dirty="0" smtClean="0"/>
          </a:p>
          <a:p>
            <a:pPr marL="0" indent="0">
              <a:buNone/>
            </a:pPr>
            <a:r>
              <a:rPr lang="en-SG" dirty="0" err="1" smtClean="0"/>
              <a:t>Hubungan</a:t>
            </a:r>
            <a:r>
              <a:rPr lang="en-SG" dirty="0" smtClean="0"/>
              <a:t>  </a:t>
            </a:r>
            <a:r>
              <a:rPr lang="en-SG" dirty="0" err="1" smtClean="0"/>
              <a:t>dari</a:t>
            </a:r>
            <a:r>
              <a:rPr lang="en-SG" dirty="0" smtClean="0"/>
              <a:t> </a:t>
            </a:r>
            <a:r>
              <a:rPr lang="en-SG" dirty="0" err="1" smtClean="0"/>
              <a:t>Otak</a:t>
            </a:r>
            <a:r>
              <a:rPr lang="en-SG" dirty="0" smtClean="0"/>
              <a:t> </a:t>
            </a:r>
            <a:r>
              <a:rPr lang="en-SG" dirty="0" err="1" smtClean="0"/>
              <a:t>ke</a:t>
            </a:r>
            <a:r>
              <a:rPr lang="en-SG" dirty="0" smtClean="0"/>
              <a:t> </a:t>
            </a:r>
            <a:r>
              <a:rPr lang="en-SG" dirty="0" err="1" smtClean="0"/>
              <a:t>Saraf</a:t>
            </a:r>
            <a:r>
              <a:rPr lang="en-SG" dirty="0" smtClean="0"/>
              <a:t> </a:t>
            </a:r>
            <a:r>
              <a:rPr lang="en-SG" dirty="0" err="1" smtClean="0"/>
              <a:t>Tulang</a:t>
            </a:r>
            <a:r>
              <a:rPr lang="en-SG" dirty="0" smtClean="0"/>
              <a:t> </a:t>
            </a:r>
            <a:r>
              <a:rPr lang="en-SG" dirty="0" err="1" smtClean="0"/>
              <a:t>Belakang</a:t>
            </a:r>
            <a:r>
              <a:rPr lang="en-SG" dirty="0" smtClean="0"/>
              <a:t> (</a:t>
            </a:r>
            <a:r>
              <a:rPr lang="en-SG" dirty="0" err="1" smtClean="0"/>
              <a:t>pg</a:t>
            </a:r>
            <a:r>
              <a:rPr lang="en-SG" dirty="0" smtClean="0"/>
              <a:t> 240)</a:t>
            </a:r>
          </a:p>
          <a:p>
            <a:pPr marL="0" indent="0">
              <a:buNone/>
            </a:pPr>
            <a:endParaRPr lang="en-S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700" y="288925"/>
            <a:ext cx="139541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3195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582839"/>
            <a:ext cx="10515600" cy="1325563"/>
          </a:xfrm>
        </p:spPr>
        <p:txBody>
          <a:bodyPr/>
          <a:lstStyle/>
          <a:p>
            <a:r>
              <a:rPr lang="en-SG" u="sng" dirty="0" smtClean="0">
                <a:latin typeface="Times New Roman" pitchFamily="18" charset="0"/>
                <a:cs typeface="Times New Roman" pitchFamily="18" charset="0"/>
              </a:rPr>
              <a:t>Conscious Decisions and Movement </a:t>
            </a:r>
            <a:r>
              <a:rPr lang="en-SG" sz="2800" dirty="0" smtClean="0">
                <a:latin typeface="Times New Roman" pitchFamily="18" charset="0"/>
                <a:cs typeface="Times New Roman" pitchFamily="18" charset="0"/>
              </a:rPr>
              <a:t>(pg. 238)</a:t>
            </a:r>
            <a:endParaRPr lang="en-SG" u="sng" dirty="0">
              <a:latin typeface="Times New Roman" pitchFamily="18" charset="0"/>
              <a:cs typeface="Times New Roman" pitchFamily="18" charset="0"/>
            </a:endParaRPr>
          </a:p>
        </p:txBody>
      </p:sp>
      <p:sp>
        <p:nvSpPr>
          <p:cNvPr id="3" name="Content Placeholder 2"/>
          <p:cNvSpPr>
            <a:spLocks noGrp="1"/>
          </p:cNvSpPr>
          <p:nvPr>
            <p:ph idx="1"/>
          </p:nvPr>
        </p:nvSpPr>
        <p:spPr>
          <a:xfrm>
            <a:off x="838200" y="2220685"/>
            <a:ext cx="7391400" cy="3956277"/>
          </a:xfrm>
        </p:spPr>
        <p:txBody>
          <a:bodyPr>
            <a:normAutofit fontScale="92500" lnSpcReduction="10000"/>
          </a:bodyPr>
          <a:lstStyle/>
          <a:p>
            <a:pPr marL="0" indent="0">
              <a:buNone/>
            </a:pPr>
            <a:r>
              <a:rPr lang="en-SG" dirty="0" smtClean="0"/>
              <a:t>Motor Cortex </a:t>
            </a:r>
            <a:r>
              <a:rPr lang="en-SG" dirty="0" err="1" smtClean="0"/>
              <a:t>memproduksi</a:t>
            </a:r>
            <a:r>
              <a:rPr lang="en-SG" dirty="0" smtClean="0"/>
              <a:t> </a:t>
            </a:r>
            <a:r>
              <a:rPr lang="en-SG" b="1" dirty="0" smtClean="0"/>
              <a:t>Readiness Potential </a:t>
            </a:r>
            <a:r>
              <a:rPr lang="en-SG" dirty="0">
                <a:sym typeface="Wingdings" pitchFamily="2" charset="2"/>
              </a:rPr>
              <a:t>(</a:t>
            </a:r>
            <a:r>
              <a:rPr lang="en-SG" dirty="0" smtClean="0">
                <a:sym typeface="Wingdings" pitchFamily="2" charset="2"/>
              </a:rPr>
              <a:t>500ms </a:t>
            </a:r>
            <a:r>
              <a:rPr lang="en-SG" dirty="0" err="1" smtClean="0">
                <a:sym typeface="Wingdings" pitchFamily="2" charset="2"/>
              </a:rPr>
              <a:t>sebelum</a:t>
            </a:r>
            <a:r>
              <a:rPr lang="en-SG" dirty="0" smtClean="0">
                <a:sym typeface="Wingdings" pitchFamily="2" charset="2"/>
              </a:rPr>
              <a:t> </a:t>
            </a:r>
            <a:r>
              <a:rPr lang="en-SG" dirty="0" err="1" smtClean="0">
                <a:sym typeface="Wingdings" pitchFamily="2" charset="2"/>
              </a:rPr>
              <a:t>gerakan</a:t>
            </a:r>
            <a:r>
              <a:rPr lang="en-SG" dirty="0" smtClean="0">
                <a:sym typeface="Wingdings" pitchFamily="2" charset="2"/>
              </a:rPr>
              <a:t>.)</a:t>
            </a:r>
          </a:p>
          <a:p>
            <a:pPr marL="0" indent="0">
              <a:buNone/>
            </a:pPr>
            <a:endParaRPr lang="en-SG" dirty="0" smtClean="0"/>
          </a:p>
          <a:p>
            <a:pPr marL="0" indent="0">
              <a:buNone/>
            </a:pPr>
            <a:r>
              <a:rPr lang="en-SG" dirty="0" err="1">
                <a:sym typeface="Wingdings" pitchFamily="2" charset="2"/>
              </a:rPr>
              <a:t>Ketika</a:t>
            </a:r>
            <a:r>
              <a:rPr lang="en-SG" dirty="0">
                <a:sym typeface="Wingdings" pitchFamily="2" charset="2"/>
              </a:rPr>
              <a:t> </a:t>
            </a:r>
            <a:r>
              <a:rPr lang="en-SG" dirty="0" err="1">
                <a:sym typeface="Wingdings" pitchFamily="2" charset="2"/>
              </a:rPr>
              <a:t>kita</a:t>
            </a:r>
            <a:r>
              <a:rPr lang="en-SG" dirty="0">
                <a:sym typeface="Wingdings" pitchFamily="2" charset="2"/>
              </a:rPr>
              <a:t> </a:t>
            </a:r>
            <a:r>
              <a:rPr lang="en-SG" dirty="0" err="1">
                <a:sym typeface="Wingdings" pitchFamily="2" charset="2"/>
              </a:rPr>
              <a:t>mengidentifikasi</a:t>
            </a:r>
            <a:r>
              <a:rPr lang="en-SG" dirty="0">
                <a:sym typeface="Wingdings" pitchFamily="2" charset="2"/>
              </a:rPr>
              <a:t> </a:t>
            </a:r>
            <a:r>
              <a:rPr lang="en-SG" dirty="0" err="1">
                <a:sym typeface="Wingdings" pitchFamily="2" charset="2"/>
              </a:rPr>
              <a:t>kecepatan</a:t>
            </a:r>
            <a:r>
              <a:rPr lang="en-SG" dirty="0">
                <a:sym typeface="Wingdings" pitchFamily="2" charset="2"/>
              </a:rPr>
              <a:t> </a:t>
            </a:r>
            <a:r>
              <a:rPr lang="en-SG" dirty="0" err="1">
                <a:sym typeface="Wingdings" pitchFamily="2" charset="2"/>
              </a:rPr>
              <a:t>kita</a:t>
            </a:r>
            <a:r>
              <a:rPr lang="en-SG" dirty="0">
                <a:sym typeface="Wingdings" pitchFamily="2" charset="2"/>
              </a:rPr>
              <a:t> </a:t>
            </a:r>
            <a:r>
              <a:rPr lang="en-SG" dirty="0" err="1">
                <a:sym typeface="Wingdings" pitchFamily="2" charset="2"/>
              </a:rPr>
              <a:t>untuk</a:t>
            </a:r>
            <a:r>
              <a:rPr lang="en-SG" dirty="0">
                <a:sym typeface="Wingdings" pitchFamily="2" charset="2"/>
              </a:rPr>
              <a:t> </a:t>
            </a:r>
            <a:r>
              <a:rPr lang="en-SG" dirty="0" err="1">
                <a:sym typeface="Wingdings" pitchFamily="2" charset="2"/>
              </a:rPr>
              <a:t>membentuk</a:t>
            </a:r>
            <a:r>
              <a:rPr lang="en-SG" dirty="0">
                <a:sym typeface="Wingdings" pitchFamily="2" charset="2"/>
              </a:rPr>
              <a:t> </a:t>
            </a:r>
            <a:r>
              <a:rPr lang="en-SG" dirty="0" err="1">
                <a:sym typeface="Wingdings" pitchFamily="2" charset="2"/>
              </a:rPr>
              <a:t>suatu</a:t>
            </a:r>
            <a:r>
              <a:rPr lang="en-SG" dirty="0">
                <a:sym typeface="Wingdings" pitchFamily="2" charset="2"/>
              </a:rPr>
              <a:t> </a:t>
            </a:r>
            <a:r>
              <a:rPr lang="en-SG" dirty="0" err="1">
                <a:sym typeface="Wingdings" pitchFamily="2" charset="2"/>
              </a:rPr>
              <a:t>gerakan</a:t>
            </a:r>
            <a:r>
              <a:rPr lang="en-SG" dirty="0">
                <a:sym typeface="Wingdings" pitchFamily="2" charset="2"/>
              </a:rPr>
              <a:t> </a:t>
            </a:r>
            <a:r>
              <a:rPr lang="en-SG" dirty="0" err="1">
                <a:sym typeface="Wingdings" pitchFamily="2" charset="2"/>
              </a:rPr>
              <a:t>dengan</a:t>
            </a:r>
            <a:r>
              <a:rPr lang="en-SG" dirty="0">
                <a:sym typeface="Wingdings" pitchFamily="2" charset="2"/>
              </a:rPr>
              <a:t> </a:t>
            </a:r>
            <a:r>
              <a:rPr lang="en-SG" dirty="0" err="1">
                <a:sym typeface="Wingdings" pitchFamily="2" charset="2"/>
              </a:rPr>
              <a:t>sadar</a:t>
            </a:r>
            <a:r>
              <a:rPr lang="en-SG" dirty="0">
                <a:sym typeface="Wingdings" pitchFamily="2" charset="2"/>
              </a:rPr>
              <a:t>, </a:t>
            </a:r>
            <a:r>
              <a:rPr lang="en-SG" dirty="0" err="1">
                <a:sym typeface="Wingdings" pitchFamily="2" charset="2"/>
              </a:rPr>
              <a:t>sebenarnya</a:t>
            </a:r>
            <a:r>
              <a:rPr lang="en-SG" dirty="0">
                <a:sym typeface="Wingdings" pitchFamily="2" charset="2"/>
              </a:rPr>
              <a:t> </a:t>
            </a:r>
            <a:r>
              <a:rPr lang="en-SG" dirty="0" err="1">
                <a:sym typeface="Wingdings" pitchFamily="2" charset="2"/>
              </a:rPr>
              <a:t>kita</a:t>
            </a:r>
            <a:r>
              <a:rPr lang="en-SG" dirty="0">
                <a:sym typeface="Wingdings" pitchFamily="2" charset="2"/>
              </a:rPr>
              <a:t> </a:t>
            </a:r>
            <a:r>
              <a:rPr lang="en-SG" dirty="0" err="1">
                <a:sym typeface="Wingdings" pitchFamily="2" charset="2"/>
              </a:rPr>
              <a:t>membutuhkan</a:t>
            </a:r>
            <a:r>
              <a:rPr lang="en-SG" dirty="0">
                <a:sym typeface="Wingdings" pitchFamily="2" charset="2"/>
              </a:rPr>
              <a:t> </a:t>
            </a:r>
            <a:r>
              <a:rPr lang="en-SG" dirty="0" err="1">
                <a:sym typeface="Wingdings" pitchFamily="2" charset="2"/>
              </a:rPr>
              <a:t>waktu</a:t>
            </a:r>
            <a:r>
              <a:rPr lang="en-SG" dirty="0">
                <a:sym typeface="Wingdings" pitchFamily="2" charset="2"/>
              </a:rPr>
              <a:t> 200 </a:t>
            </a:r>
            <a:r>
              <a:rPr lang="en-SG" dirty="0" err="1">
                <a:sym typeface="Wingdings" pitchFamily="2" charset="2"/>
              </a:rPr>
              <a:t>ms</a:t>
            </a:r>
            <a:r>
              <a:rPr lang="en-SG" dirty="0">
                <a:sym typeface="Wingdings" pitchFamily="2" charset="2"/>
              </a:rPr>
              <a:t> </a:t>
            </a:r>
            <a:r>
              <a:rPr lang="en-SG" dirty="0" err="1">
                <a:sym typeface="Wingdings" pitchFamily="2" charset="2"/>
              </a:rPr>
              <a:t>ditambah</a:t>
            </a:r>
            <a:r>
              <a:rPr lang="en-SG" dirty="0">
                <a:sym typeface="Wingdings" pitchFamily="2" charset="2"/>
              </a:rPr>
              <a:t> </a:t>
            </a:r>
            <a:r>
              <a:rPr lang="en-SG" dirty="0" err="1">
                <a:sym typeface="Wingdings" pitchFamily="2" charset="2"/>
              </a:rPr>
              <a:t>dengan</a:t>
            </a:r>
            <a:r>
              <a:rPr lang="en-SG" dirty="0">
                <a:sym typeface="Wingdings" pitchFamily="2" charset="2"/>
              </a:rPr>
              <a:t> </a:t>
            </a:r>
            <a:r>
              <a:rPr lang="en-SG" dirty="0" err="1">
                <a:sym typeface="Wingdings" pitchFamily="2" charset="2"/>
              </a:rPr>
              <a:t>mulai</a:t>
            </a:r>
            <a:r>
              <a:rPr lang="en-SG" dirty="0">
                <a:sym typeface="Wingdings" pitchFamily="2" charset="2"/>
              </a:rPr>
              <a:t> </a:t>
            </a:r>
            <a:r>
              <a:rPr lang="en-SG" dirty="0" err="1">
                <a:sym typeface="Wingdings" pitchFamily="2" charset="2"/>
              </a:rPr>
              <a:t>dari</a:t>
            </a:r>
            <a:r>
              <a:rPr lang="en-SG" dirty="0">
                <a:sym typeface="Wingdings" pitchFamily="2" charset="2"/>
              </a:rPr>
              <a:t> </a:t>
            </a:r>
            <a:r>
              <a:rPr lang="en-SG" dirty="0" err="1">
                <a:sym typeface="Wingdings" pitchFamily="2" charset="2"/>
              </a:rPr>
              <a:t>aktivitas</a:t>
            </a:r>
            <a:r>
              <a:rPr lang="en-SG" dirty="0">
                <a:sym typeface="Wingdings" pitchFamily="2" charset="2"/>
              </a:rPr>
              <a:t> motor cortex 300ms</a:t>
            </a:r>
            <a:endParaRPr lang="en-SG" dirty="0"/>
          </a:p>
          <a:p>
            <a:pPr marL="0" indent="0">
              <a:buNone/>
            </a:pPr>
            <a:endParaRPr lang="en-SG" dirty="0"/>
          </a:p>
          <a:p>
            <a:pPr marL="0" indent="0">
              <a:buNone/>
            </a:pPr>
            <a:r>
              <a:rPr lang="en-SG" dirty="0" smtClean="0"/>
              <a:t>Voluntary Decision </a:t>
            </a:r>
            <a:r>
              <a:rPr lang="en-SG" dirty="0" smtClean="0">
                <a:sym typeface="Wingdings" pitchFamily="2" charset="2"/>
              </a:rPr>
              <a:t>(Unconscious)  Sensory Stimulus  Conscious Decision </a:t>
            </a:r>
          </a:p>
          <a:p>
            <a:pPr marL="0" indent="0">
              <a:buNone/>
            </a:pPr>
            <a:endParaRPr lang="en-SG" dirty="0">
              <a:sym typeface="Wingdings" pitchFamily="2" charset="2"/>
            </a:endParaRPr>
          </a:p>
        </p:txBody>
      </p:sp>
    </p:spTree>
    <p:extLst>
      <p:ext uri="{BB962C8B-B14F-4D97-AF65-F5344CB8AC3E}">
        <p14:creationId xmlns:p14="http://schemas.microsoft.com/office/powerpoint/2010/main" val="3147589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400"/>
            <a:ext cx="12192000" cy="6858000"/>
          </a:xfrm>
        </p:spPr>
      </p:pic>
      <p:sp>
        <p:nvSpPr>
          <p:cNvPr id="9" name="Rectangle 8"/>
          <p:cNvSpPr/>
          <p:nvPr/>
        </p:nvSpPr>
        <p:spPr>
          <a:xfrm>
            <a:off x="5530471" y="254846"/>
            <a:ext cx="6004464" cy="769441"/>
          </a:xfrm>
          <a:prstGeom prst="rect">
            <a:avLst/>
          </a:prstGeom>
          <a:noFill/>
        </p:spPr>
        <p:txBody>
          <a:bodyPr wrap="none" lIns="91440" tIns="45720" rIns="91440" bIns="45720">
            <a:spAutoFit/>
          </a:bodyPr>
          <a:lstStyle/>
          <a:p>
            <a:pPr algn="ctr"/>
            <a:r>
              <a:rPr lang="id-ID"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MOVEMENT DISORDERS</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0301" y="1288301"/>
            <a:ext cx="2612402" cy="1567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21969" y="1297469"/>
            <a:ext cx="2405576" cy="1568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4" y="22539"/>
            <a:ext cx="1125458" cy="1130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7548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991</Words>
  <Application>Microsoft Office PowerPoint</Application>
  <PresentationFormat>Custom</PresentationFormat>
  <Paragraphs>96</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MOVEMENT chapter 8</vt:lpstr>
      <vt:lpstr>MAIN IDEAS !</vt:lpstr>
      <vt:lpstr>Muscles and their Movements</vt:lpstr>
      <vt:lpstr>Fast And Slow Muscles </vt:lpstr>
      <vt:lpstr>Muscle Control By Proprioceptors </vt:lpstr>
      <vt:lpstr>Units of Movement</vt:lpstr>
      <vt:lpstr>Movement Varying in Sensitivity to Feedback (pg. 231)</vt:lpstr>
      <vt:lpstr>Conscious Decisions and Movement (pg. 238)</vt:lpstr>
      <vt:lpstr>PowerPoint Presentation</vt:lpstr>
      <vt:lpstr>PowerPoint Presentation</vt:lpstr>
      <vt:lpstr>PENYAKIT PARKINSON </vt:lpstr>
      <vt:lpstr>L-Dopa Treatment</vt:lpstr>
      <vt:lpstr>Namun, L-dopa mengecewakan banyak pasien dalam beberapa cara. </vt:lpstr>
      <vt:lpstr>PENYAKIT HUNTINGTON</vt:lpstr>
      <vt:lpstr>THE C-A-G REPETITIONS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Tirza Kalesaran</cp:lastModifiedBy>
  <cp:revision>35</cp:revision>
  <dcterms:created xsi:type="dcterms:W3CDTF">2016-09-15T14:03:02Z</dcterms:created>
  <dcterms:modified xsi:type="dcterms:W3CDTF">2016-09-21T14:09:27Z</dcterms:modified>
</cp:coreProperties>
</file>