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3004" y="219456"/>
            <a:ext cx="8317991" cy="54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44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44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444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787" y="359156"/>
            <a:ext cx="8218424" cy="114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4444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097" y="1403984"/>
            <a:ext cx="8337804" cy="338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fficevibe.com/blog/challenges-first-time-managers" TargetMode="External"/><Relationship Id="rId3" Type="http://schemas.openxmlformats.org/officeDocument/2006/relationships/hyperlink" Target="http://www.inc.com/ilya-pozin/14-highly-effective-ways-to-motivate-employees.html" TargetMode="External"/><Relationship Id="rId7" Type="http://schemas.openxmlformats.org/officeDocument/2006/relationships/hyperlink" Target="https://contactzilla.com/blog/5-psychological-theories-motivation-increase-productivity/" TargetMode="External"/><Relationship Id="rId2" Type="http://schemas.openxmlformats.org/officeDocument/2006/relationships/hyperlink" Target="https://en.wikipedia.org/wiki/Employee_motiv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el-team.com/publications/atPDF_02_motivation.html" TargetMode="External"/><Relationship Id="rId5" Type="http://schemas.openxmlformats.org/officeDocument/2006/relationships/hyperlink" Target="http://www.inc.com/encyclopedia/employee-motivation.html" TargetMode="External"/><Relationship Id="rId4" Type="http://schemas.openxmlformats.org/officeDocument/2006/relationships/hyperlink" Target="http://www.employee-motivation-skills.com/employee-motivation-techniqu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152"/>
            <a:ext cx="9141460" cy="640080"/>
          </a:xfrm>
          <a:custGeom>
            <a:avLst/>
            <a:gdLst/>
            <a:ahLst/>
            <a:cxnLst/>
            <a:rect l="l" t="t" r="r" b="b"/>
            <a:pathLst>
              <a:path w="9141460" h="640080">
                <a:moveTo>
                  <a:pt x="0" y="640080"/>
                </a:moveTo>
                <a:lnTo>
                  <a:pt x="9140952" y="640080"/>
                </a:lnTo>
                <a:lnTo>
                  <a:pt x="9140952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1460" cy="201295"/>
          </a:xfrm>
          <a:custGeom>
            <a:avLst/>
            <a:gdLst/>
            <a:ahLst/>
            <a:cxnLst/>
            <a:rect l="l" t="t" r="r" b="b"/>
            <a:pathLst>
              <a:path w="9141460" h="201295">
                <a:moveTo>
                  <a:pt x="0" y="201168"/>
                </a:moveTo>
                <a:lnTo>
                  <a:pt x="9140952" y="201168"/>
                </a:lnTo>
                <a:lnTo>
                  <a:pt x="9140952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" y="0"/>
            <a:ext cx="480059" cy="6858000"/>
          </a:xfrm>
          <a:custGeom>
            <a:avLst/>
            <a:gdLst/>
            <a:ahLst/>
            <a:cxnLst/>
            <a:rect l="l" t="t" r="r" b="b"/>
            <a:pathLst>
              <a:path w="480059" h="6858000">
                <a:moveTo>
                  <a:pt x="0" y="6858000"/>
                </a:moveTo>
                <a:lnTo>
                  <a:pt x="480059" y="6858000"/>
                </a:lnTo>
                <a:lnTo>
                  <a:pt x="48005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7552" y="0"/>
            <a:ext cx="480059" cy="6858000"/>
          </a:xfrm>
          <a:custGeom>
            <a:avLst/>
            <a:gdLst/>
            <a:ahLst/>
            <a:cxnLst/>
            <a:rect l="l" t="t" r="r" b="b"/>
            <a:pathLst>
              <a:path w="480059" h="6858000">
                <a:moveTo>
                  <a:pt x="0" y="6858000"/>
                </a:moveTo>
                <a:lnTo>
                  <a:pt x="480059" y="6858000"/>
                </a:lnTo>
                <a:lnTo>
                  <a:pt x="48005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5983" y="0"/>
            <a:ext cx="128270" cy="6858000"/>
          </a:xfrm>
          <a:custGeom>
            <a:avLst/>
            <a:gdLst/>
            <a:ahLst/>
            <a:cxnLst/>
            <a:rect l="l" t="t" r="r" b="b"/>
            <a:pathLst>
              <a:path w="128270" h="6858000">
                <a:moveTo>
                  <a:pt x="128016" y="6857998"/>
                </a:moveTo>
                <a:lnTo>
                  <a:pt x="128016" y="0"/>
                </a:lnTo>
                <a:lnTo>
                  <a:pt x="0" y="0"/>
                </a:lnTo>
                <a:lnTo>
                  <a:pt x="0" y="6857998"/>
                </a:lnTo>
                <a:lnTo>
                  <a:pt x="128016" y="685799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144767"/>
            <a:ext cx="9141460" cy="640080"/>
          </a:xfrm>
          <a:custGeom>
            <a:avLst/>
            <a:gdLst/>
            <a:ahLst/>
            <a:cxnLst/>
            <a:rect l="l" t="t" r="r" b="b"/>
            <a:pathLst>
              <a:path w="9141460" h="640079">
                <a:moveTo>
                  <a:pt x="0" y="640079"/>
                </a:moveTo>
                <a:lnTo>
                  <a:pt x="9140952" y="640079"/>
                </a:lnTo>
                <a:lnTo>
                  <a:pt x="9140952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656831"/>
            <a:ext cx="9141460" cy="201295"/>
          </a:xfrm>
          <a:custGeom>
            <a:avLst/>
            <a:gdLst/>
            <a:ahLst/>
            <a:cxnLst/>
            <a:rect l="l" t="t" r="r" b="b"/>
            <a:pathLst>
              <a:path w="9141460" h="201295">
                <a:moveTo>
                  <a:pt x="0" y="201168"/>
                </a:moveTo>
                <a:lnTo>
                  <a:pt x="9140952" y="201168"/>
                </a:lnTo>
                <a:lnTo>
                  <a:pt x="9140952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" y="1498091"/>
            <a:ext cx="7835265" cy="923925"/>
          </a:xfrm>
          <a:custGeom>
            <a:avLst/>
            <a:gdLst/>
            <a:ahLst/>
            <a:cxnLst/>
            <a:rect l="l" t="t" r="r" b="b"/>
            <a:pathLst>
              <a:path w="7835265" h="923925">
                <a:moveTo>
                  <a:pt x="0" y="923543"/>
                </a:moveTo>
                <a:lnTo>
                  <a:pt x="7834883" y="923543"/>
                </a:lnTo>
                <a:lnTo>
                  <a:pt x="7834883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E2F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" y="1498091"/>
            <a:ext cx="7835265" cy="923925"/>
          </a:xfrm>
          <a:custGeom>
            <a:avLst/>
            <a:gdLst/>
            <a:ahLst/>
            <a:cxnLst/>
            <a:rect l="l" t="t" r="r" b="b"/>
            <a:pathLst>
              <a:path w="7835265" h="923925">
                <a:moveTo>
                  <a:pt x="0" y="923543"/>
                </a:moveTo>
                <a:lnTo>
                  <a:pt x="7834883" y="923543"/>
                </a:lnTo>
                <a:lnTo>
                  <a:pt x="7834883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8648" y="2169795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418" y="0"/>
                </a:lnTo>
              </a:path>
            </a:pathLst>
          </a:custGeom>
          <a:ln w="8255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8648" y="1995170"/>
            <a:ext cx="99695" cy="133350"/>
          </a:xfrm>
          <a:custGeom>
            <a:avLst/>
            <a:gdLst/>
            <a:ahLst/>
            <a:cxnLst/>
            <a:rect l="l" t="t" r="r" b="b"/>
            <a:pathLst>
              <a:path w="99694" h="133350">
                <a:moveTo>
                  <a:pt x="0" y="133350"/>
                </a:moveTo>
                <a:lnTo>
                  <a:pt x="99098" y="133350"/>
                </a:lnTo>
                <a:lnTo>
                  <a:pt x="99098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8648" y="1953895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605" y="0"/>
                </a:lnTo>
              </a:path>
            </a:pathLst>
          </a:custGeom>
          <a:ln w="82550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8648" y="1803400"/>
            <a:ext cx="99695" cy="109220"/>
          </a:xfrm>
          <a:custGeom>
            <a:avLst/>
            <a:gdLst/>
            <a:ahLst/>
            <a:cxnLst/>
            <a:rect l="l" t="t" r="r" b="b"/>
            <a:pathLst>
              <a:path w="99694" h="109219">
                <a:moveTo>
                  <a:pt x="0" y="109219"/>
                </a:moveTo>
                <a:lnTo>
                  <a:pt x="99098" y="109219"/>
                </a:lnTo>
                <a:lnTo>
                  <a:pt x="99098" y="0"/>
                </a:lnTo>
                <a:lnTo>
                  <a:pt x="0" y="0"/>
                </a:lnTo>
                <a:lnTo>
                  <a:pt x="0" y="109219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0432" y="1712976"/>
            <a:ext cx="388619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0011" y="1712976"/>
            <a:ext cx="2727960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99432" y="1712976"/>
            <a:ext cx="489203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9596" y="1712976"/>
            <a:ext cx="2798063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16000" y="653541"/>
            <a:ext cx="38754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255E60"/>
                </a:solidFill>
                <a:latin typeface="Tahoma"/>
                <a:cs typeface="Tahoma"/>
              </a:rPr>
              <a:t>A </a:t>
            </a:r>
            <a:r>
              <a:rPr sz="3600" b="1" spc="-150" dirty="0">
                <a:solidFill>
                  <a:srgbClr val="255E60"/>
                </a:solidFill>
                <a:latin typeface="Tahoma"/>
                <a:cs typeface="Tahoma"/>
              </a:rPr>
              <a:t>Presentation</a:t>
            </a:r>
            <a:r>
              <a:rPr sz="3600" b="1" spc="-250" dirty="0">
                <a:solidFill>
                  <a:srgbClr val="255E60"/>
                </a:solidFill>
                <a:latin typeface="Tahoma"/>
                <a:cs typeface="Tahoma"/>
              </a:rPr>
              <a:t> </a:t>
            </a:r>
            <a:r>
              <a:rPr sz="3600" b="1" spc="-95" dirty="0">
                <a:solidFill>
                  <a:srgbClr val="255E60"/>
                </a:solidFill>
                <a:latin typeface="Tahoma"/>
                <a:cs typeface="Tahoma"/>
              </a:rPr>
              <a:t>on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8896" y="4326635"/>
            <a:ext cx="5116067" cy="2177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" y="254508"/>
            <a:ext cx="8793480" cy="539750"/>
          </a:xfrm>
          <a:prstGeom prst="rect">
            <a:avLst/>
          </a:prstGeom>
          <a:solidFill>
            <a:srgbClr val="E2F3D7"/>
          </a:solidFill>
          <a:ln w="9144">
            <a:solidFill>
              <a:srgbClr val="40404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550" b="1" spc="-5" dirty="0">
                <a:solidFill>
                  <a:srgbClr val="FF0000"/>
                </a:solidFill>
                <a:latin typeface="Arial"/>
                <a:cs typeface="Arial"/>
              </a:rPr>
              <a:t>Effective </a:t>
            </a:r>
            <a:r>
              <a:rPr sz="2550" b="1" spc="-35" dirty="0">
                <a:solidFill>
                  <a:srgbClr val="FF0000"/>
                </a:solidFill>
                <a:latin typeface="Arial"/>
                <a:cs typeface="Arial"/>
              </a:rPr>
              <a:t>Ways </a:t>
            </a:r>
            <a:r>
              <a:rPr sz="2550" b="1" spc="-5" dirty="0">
                <a:solidFill>
                  <a:srgbClr val="FF0000"/>
                </a:solidFill>
                <a:latin typeface="Arial"/>
                <a:cs typeface="Arial"/>
              </a:rPr>
              <a:t>to Motivate</a:t>
            </a:r>
            <a:r>
              <a:rPr sz="255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50" b="1" spc="-10" dirty="0">
                <a:solidFill>
                  <a:srgbClr val="FF0000"/>
                </a:solidFill>
                <a:latin typeface="Arial"/>
                <a:cs typeface="Arial"/>
              </a:rPr>
              <a:t>Employees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838098"/>
            <a:ext cx="5643880" cy="530288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1240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Create a Positive </a:t>
            </a:r>
            <a:r>
              <a:rPr sz="2200" b="1" spc="-15" dirty="0">
                <a:solidFill>
                  <a:srgbClr val="0000FF"/>
                </a:solidFill>
                <a:latin typeface="Arial"/>
                <a:cs typeface="Arial"/>
              </a:rPr>
              <a:t>Work</a:t>
            </a:r>
            <a:r>
              <a:rPr sz="2200" b="1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Environment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Increase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salary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0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Set Goals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2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Build </a:t>
            </a:r>
            <a:r>
              <a:rPr sz="2200" b="1" spc="-30" dirty="0">
                <a:solidFill>
                  <a:srgbClr val="0000FF"/>
                </a:solidFill>
                <a:latin typeface="Arial"/>
                <a:cs typeface="Arial"/>
              </a:rPr>
              <a:t>Trust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200" b="1" spc="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Respect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Business</a:t>
            </a:r>
            <a:r>
              <a:rPr sz="2200" b="1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Promotion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0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Understanding</a:t>
            </a:r>
            <a:r>
              <a:rPr sz="2200" b="1" spc="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Employees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2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Improve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productivity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Reduce</a:t>
            </a:r>
            <a:r>
              <a:rPr sz="2200" b="1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workload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0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Improve </a:t>
            </a:r>
            <a:r>
              <a:rPr sz="2200" b="1" spc="-10" dirty="0">
                <a:solidFill>
                  <a:srgbClr val="0000FF"/>
                </a:solidFill>
                <a:latin typeface="Arial"/>
                <a:cs typeface="Arial"/>
              </a:rPr>
              <a:t>your</a:t>
            </a:r>
            <a:r>
              <a:rPr sz="2200" b="1" spc="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leadership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25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Provide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Incentives</a:t>
            </a:r>
            <a:endParaRPr sz="2200">
              <a:latin typeface="Arial"/>
              <a:cs typeface="Arial"/>
            </a:endParaRPr>
          </a:p>
          <a:p>
            <a:pPr marL="191135" indent="-179070">
              <a:lnSpc>
                <a:spcPct val="100000"/>
              </a:lnSpc>
              <a:spcBef>
                <a:spcPts val="1140"/>
              </a:spcBef>
              <a:buSzPct val="75000"/>
              <a:buFont typeface="Wingdings"/>
              <a:buChar char=""/>
              <a:tabLst>
                <a:tab pos="191770" algn="l"/>
              </a:tabLst>
            </a:pP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Building Employee Recognition</a:t>
            </a:r>
            <a:r>
              <a:rPr sz="2200" b="1" spc="1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Program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25440" y="992124"/>
            <a:ext cx="3543300" cy="3177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8123" y="4169664"/>
            <a:ext cx="1880616" cy="2153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5440" y="4169664"/>
            <a:ext cx="1665732" cy="1536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254" y="157988"/>
            <a:ext cx="6391275" cy="509524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1200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Recognize</a:t>
            </a:r>
            <a:r>
              <a:rPr sz="2400" b="1" spc="-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Achievements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0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Share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Profits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Solicit Employee</a:t>
            </a:r>
            <a:r>
              <a:rPr sz="24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20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Provide Professional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Enrichment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0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Positive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Reinforcement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Cross</a:t>
            </a:r>
            <a:r>
              <a:rPr sz="2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Training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Radiate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Positivity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0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Be 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Transparent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5"/>
              </a:spcBef>
              <a:buSzPct val="75000"/>
              <a:buFont typeface="Wingdings"/>
              <a:buChar char=""/>
              <a:tabLst>
                <a:tab pos="207645" algn="l"/>
              </a:tabLst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Motivate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Individuals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Rather 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Than </a:t>
            </a: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24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00FF"/>
                </a:solidFill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1115"/>
              </a:spcBef>
              <a:buSzPct val="75000"/>
              <a:buFont typeface="Wingdings"/>
              <a:buChar char=""/>
              <a:tabLst>
                <a:tab pos="207645" algn="l"/>
                <a:tab pos="1748789" algn="l"/>
              </a:tabLst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Rewards:	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intrinsic and extrinsic</a:t>
            </a:r>
            <a:r>
              <a:rPr sz="2400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motivation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0303" y="309372"/>
            <a:ext cx="3316224" cy="205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4688" y="2365248"/>
            <a:ext cx="3291840" cy="1635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84291"/>
            <a:ext cx="6284976" cy="1473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05728" y="5384291"/>
            <a:ext cx="2938272" cy="14737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36" y="179831"/>
            <a:ext cx="8522208" cy="601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104" y="451104"/>
            <a:ext cx="8100059" cy="617220"/>
          </a:xfrm>
          <a:prstGeom prst="rect">
            <a:avLst/>
          </a:prstGeom>
          <a:solidFill>
            <a:srgbClr val="AADB89"/>
          </a:solidFill>
          <a:ln w="9144">
            <a:solidFill>
              <a:srgbClr val="0000FF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75"/>
              </a:spcBef>
            </a:pPr>
            <a:r>
              <a:rPr sz="2550" b="1" spc="-5" dirty="0">
                <a:solidFill>
                  <a:srgbClr val="49392A"/>
                </a:solidFill>
                <a:latin typeface="Arial"/>
                <a:cs typeface="Arial"/>
              </a:rPr>
              <a:t>References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591" y="1649095"/>
            <a:ext cx="765746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2"/>
              </a:rPr>
              <a:t>https://en.wikipedia.org/wiki/Employee_motivation</a:t>
            </a:r>
            <a:endParaRPr sz="1800">
              <a:latin typeface="Arial"/>
              <a:cs typeface="Arial"/>
            </a:endParaRPr>
          </a:p>
          <a:p>
            <a:pPr marL="182880" marR="745490" indent="-170815">
              <a:lnSpc>
                <a:spcPct val="100000"/>
              </a:lnSpc>
              <a:spcBef>
                <a:spcPts val="140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3"/>
              </a:rPr>
              <a:t>http://www.inc.com/ilya-pozin/14-highly-effective-ways-to-motivate-  employees.html</a:t>
            </a:r>
            <a:endParaRPr sz="1800">
              <a:latin typeface="Arial"/>
              <a:cs typeface="Arial"/>
            </a:endParaRPr>
          </a:p>
          <a:p>
            <a:pPr marL="182880" marR="931544" indent="-170815">
              <a:lnSpc>
                <a:spcPct val="100000"/>
              </a:lnSpc>
              <a:spcBef>
                <a:spcPts val="1390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4"/>
              </a:rPr>
              <a:t>http://www.employee-motivation-skills.com/employee-motivation-  techniques.html</a:t>
            </a:r>
            <a:endParaRPr sz="18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40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5"/>
              </a:rPr>
              <a:t>http://www.inc.com/encyclopedia/employee-motivation.html</a:t>
            </a:r>
            <a:endParaRPr sz="18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40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6"/>
              </a:rPr>
              <a:t>http://www.accel-team.com/publications/atPDF_02_motivation.html</a:t>
            </a:r>
            <a:endParaRPr sz="1800">
              <a:latin typeface="Arial"/>
              <a:cs typeface="Arial"/>
            </a:endParaRPr>
          </a:p>
          <a:p>
            <a:pPr marL="182880" marR="5080" indent="-170815">
              <a:lnSpc>
                <a:spcPct val="100000"/>
              </a:lnSpc>
              <a:spcBef>
                <a:spcPts val="139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7"/>
              </a:rPr>
              <a:t>https://contactzilla.com/blog/5-psychological-theories-motivation-increase-  productivity/</a:t>
            </a:r>
            <a:endParaRPr sz="18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405"/>
              </a:spcBef>
              <a:buClr>
                <a:srgbClr val="FF0000"/>
              </a:buClr>
              <a:buSzPct val="75000"/>
              <a:buFont typeface="Wingdings"/>
              <a:buChar char=""/>
              <a:tabLst>
                <a:tab pos="183515" algn="l"/>
              </a:tabLst>
            </a:pPr>
            <a:r>
              <a:rPr sz="1800" u="heavy" spc="-5" dirty="0">
                <a:solidFill>
                  <a:srgbClr val="52B6BA"/>
                </a:solidFill>
                <a:uFill>
                  <a:solidFill>
                    <a:srgbClr val="52B6BA"/>
                  </a:solidFill>
                </a:uFill>
                <a:latin typeface="Arial"/>
                <a:cs typeface="Arial"/>
                <a:hlinkClick r:id="rId8"/>
              </a:rPr>
              <a:t>https://www.officevibe.com/blog/challenges-first-time-managers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9116" y="3988308"/>
            <a:ext cx="4421124" cy="1975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379" y="231647"/>
            <a:ext cx="8475345" cy="591820"/>
          </a:xfrm>
          <a:prstGeom prst="rect">
            <a:avLst/>
          </a:prstGeom>
          <a:solidFill>
            <a:srgbClr val="E2F3D7"/>
          </a:solidFill>
          <a:ln w="9144">
            <a:solidFill>
              <a:srgbClr val="404040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40"/>
              </a:spcBef>
            </a:pPr>
            <a:r>
              <a:rPr sz="2900" b="1" spc="-30" dirty="0">
                <a:solidFill>
                  <a:srgbClr val="00CC00"/>
                </a:solidFill>
                <a:latin typeface="Cambria Math"/>
                <a:cs typeface="Cambria Math"/>
              </a:rPr>
              <a:t>WHAT </a:t>
            </a:r>
            <a:r>
              <a:rPr sz="2900" b="1" spc="20" dirty="0">
                <a:solidFill>
                  <a:srgbClr val="00CC00"/>
                </a:solidFill>
                <a:latin typeface="Cambria Math"/>
                <a:cs typeface="Cambria Math"/>
              </a:rPr>
              <a:t>IS</a:t>
            </a:r>
            <a:r>
              <a:rPr sz="2900" b="1" spc="-90" dirty="0">
                <a:solidFill>
                  <a:srgbClr val="00CC00"/>
                </a:solidFill>
                <a:latin typeface="Cambria Math"/>
                <a:cs typeface="Cambria Math"/>
              </a:rPr>
              <a:t> </a:t>
            </a:r>
            <a:r>
              <a:rPr sz="2900" b="1" spc="-40" dirty="0">
                <a:solidFill>
                  <a:srgbClr val="00CC00"/>
                </a:solidFill>
                <a:latin typeface="Cambria Math"/>
                <a:cs typeface="Cambria Math"/>
              </a:rPr>
              <a:t>MOTIVATION?</a:t>
            </a:r>
            <a:endParaRPr sz="29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6700" marR="339725" indent="-170815">
              <a:lnSpc>
                <a:spcPct val="90000"/>
              </a:lnSpc>
              <a:spcBef>
                <a:spcPts val="385"/>
              </a:spcBef>
              <a:buSzPct val="79166"/>
              <a:buFont typeface="Arial"/>
              <a:buChar char="•"/>
              <a:tabLst>
                <a:tab pos="267335" algn="l"/>
              </a:tabLst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Motivation </a:t>
            </a:r>
            <a:r>
              <a:rPr spc="-5" dirty="0"/>
              <a:t>is generally defined as the force </a:t>
            </a:r>
            <a:r>
              <a:rPr dirty="0"/>
              <a:t>that </a:t>
            </a:r>
            <a:r>
              <a:rPr spc="-5" dirty="0"/>
              <a:t>compels  us </a:t>
            </a:r>
            <a:r>
              <a:rPr dirty="0"/>
              <a:t>to action. It </a:t>
            </a:r>
            <a:r>
              <a:rPr spc="-5" dirty="0"/>
              <a:t>drives us </a:t>
            </a:r>
            <a:r>
              <a:rPr dirty="0"/>
              <a:t>to </a:t>
            </a:r>
            <a:r>
              <a:rPr spc="-5" dirty="0"/>
              <a:t>work hard and pushes us </a:t>
            </a:r>
            <a:r>
              <a:rPr dirty="0"/>
              <a:t>to  </a:t>
            </a:r>
            <a:r>
              <a:rPr spc="-5" dirty="0"/>
              <a:t>succeed. </a:t>
            </a:r>
            <a:r>
              <a:rPr dirty="0"/>
              <a:t>Motivation </a:t>
            </a:r>
            <a:r>
              <a:rPr spc="-5" dirty="0"/>
              <a:t>influences our behaviour and our  ability </a:t>
            </a:r>
            <a:r>
              <a:rPr dirty="0"/>
              <a:t>to </a:t>
            </a:r>
            <a:r>
              <a:rPr spc="-5" dirty="0"/>
              <a:t>accomplish</a:t>
            </a:r>
            <a:r>
              <a:rPr spc="50" dirty="0"/>
              <a:t> </a:t>
            </a:r>
            <a:r>
              <a:rPr spc="-5" dirty="0"/>
              <a:t>goals.</a:t>
            </a:r>
          </a:p>
          <a:p>
            <a:pPr marL="266700" marR="269240" indent="-170815">
              <a:lnSpc>
                <a:spcPts val="2590"/>
              </a:lnSpc>
              <a:spcBef>
                <a:spcPts val="1445"/>
              </a:spcBef>
              <a:buSzPct val="79166"/>
              <a:buChar char="•"/>
              <a:tabLst>
                <a:tab pos="267335" algn="l"/>
              </a:tabLst>
            </a:pPr>
            <a:r>
              <a:rPr spc="-5" dirty="0"/>
              <a:t>Motivation is </a:t>
            </a:r>
            <a:r>
              <a:rPr dirty="0"/>
              <a:t>the </a:t>
            </a:r>
            <a:r>
              <a:rPr spc="-5" dirty="0"/>
              <a:t>driving force behind </a:t>
            </a:r>
            <a:r>
              <a:rPr spc="-20" dirty="0"/>
              <a:t>behavior. </a:t>
            </a:r>
            <a:r>
              <a:rPr spc="-5" dirty="0"/>
              <a:t>This is </a:t>
            </a:r>
            <a:r>
              <a:rPr dirty="0"/>
              <a:t>key  to </a:t>
            </a:r>
            <a:r>
              <a:rPr spc="-5" dirty="0"/>
              <a:t>understanding why </a:t>
            </a:r>
            <a:r>
              <a:rPr dirty="0"/>
              <a:t>it </a:t>
            </a:r>
            <a:r>
              <a:rPr spc="-5" dirty="0"/>
              <a:t>is important </a:t>
            </a:r>
            <a:r>
              <a:rPr dirty="0"/>
              <a:t>for</a:t>
            </a:r>
            <a:r>
              <a:rPr spc="65" dirty="0"/>
              <a:t> </a:t>
            </a:r>
            <a:r>
              <a:rPr spc="-5" dirty="0"/>
              <a:t>business.</a:t>
            </a:r>
          </a:p>
          <a:p>
            <a:pPr marL="266700" marR="5080" indent="-170815">
              <a:lnSpc>
                <a:spcPct val="90000"/>
              </a:lnSpc>
              <a:spcBef>
                <a:spcPts val="1370"/>
              </a:spcBef>
              <a:buSzPct val="79166"/>
              <a:buChar char="•"/>
              <a:tabLst>
                <a:tab pos="267335" algn="l"/>
              </a:tabLst>
            </a:pPr>
            <a:r>
              <a:rPr dirty="0"/>
              <a:t>As </a:t>
            </a:r>
            <a:r>
              <a:rPr spc="-5" dirty="0"/>
              <a:t>managers/owners </a:t>
            </a:r>
            <a:r>
              <a:rPr dirty="0"/>
              <a:t>we </a:t>
            </a:r>
            <a:r>
              <a:rPr spc="-5" dirty="0"/>
              <a:t>need </a:t>
            </a:r>
            <a:r>
              <a:rPr dirty="0"/>
              <a:t>to drive </a:t>
            </a:r>
            <a:r>
              <a:rPr spc="-5" dirty="0"/>
              <a:t>behavior </a:t>
            </a:r>
            <a:r>
              <a:rPr dirty="0"/>
              <a:t>of </a:t>
            </a:r>
            <a:r>
              <a:rPr spc="-5" dirty="0"/>
              <a:t>our  employees. </a:t>
            </a:r>
            <a:r>
              <a:rPr dirty="0"/>
              <a:t>Understanding </a:t>
            </a:r>
            <a:r>
              <a:rPr spc="-5" dirty="0"/>
              <a:t>what their </a:t>
            </a:r>
            <a:r>
              <a:rPr dirty="0"/>
              <a:t>motivation </a:t>
            </a:r>
            <a:r>
              <a:rPr spc="-5" dirty="0"/>
              <a:t>is and how  </a:t>
            </a:r>
            <a:r>
              <a:rPr dirty="0"/>
              <a:t>to </a:t>
            </a:r>
            <a:r>
              <a:rPr spc="-5" dirty="0"/>
              <a:t>tap into</a:t>
            </a:r>
            <a:r>
              <a:rPr spc="-10" dirty="0"/>
              <a:t> </a:t>
            </a:r>
            <a:r>
              <a:rPr dirty="0"/>
              <a:t>it.</a:t>
            </a:r>
          </a:p>
        </p:txBody>
      </p:sp>
      <p:sp>
        <p:nvSpPr>
          <p:cNvPr id="6" name="object 6"/>
          <p:cNvSpPr/>
          <p:nvPr/>
        </p:nvSpPr>
        <p:spPr>
          <a:xfrm>
            <a:off x="2808732" y="4559808"/>
            <a:ext cx="6163056" cy="1892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004" y="219456"/>
            <a:ext cx="8204200" cy="541020"/>
          </a:xfrm>
          <a:prstGeom prst="rect">
            <a:avLst/>
          </a:prstGeom>
          <a:solidFill>
            <a:srgbClr val="E2F3D7"/>
          </a:solidFill>
          <a:ln w="9144">
            <a:solidFill>
              <a:srgbClr val="614D38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55"/>
              </a:spcBef>
            </a:pPr>
            <a:r>
              <a:rPr sz="2800" b="1" spc="-5" dirty="0">
                <a:solidFill>
                  <a:srgbClr val="00CC00"/>
                </a:solidFill>
                <a:latin typeface="Arial"/>
                <a:cs typeface="Arial"/>
              </a:rPr>
              <a:t>Psychological Theories of</a:t>
            </a:r>
            <a:r>
              <a:rPr sz="2800" b="1" spc="10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CC00"/>
                </a:solidFill>
                <a:latin typeface="Arial"/>
                <a:cs typeface="Arial"/>
              </a:rPr>
              <a:t>Motivation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61843"/>
            <a:ext cx="9144000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405" y="1048638"/>
            <a:ext cx="7872095" cy="112331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365"/>
              </a:spcBef>
            </a:pP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1. </a:t>
            </a:r>
            <a:r>
              <a:rPr sz="2800" b="1" i="1" spc="-15" dirty="0">
                <a:solidFill>
                  <a:srgbClr val="FF0000"/>
                </a:solidFill>
                <a:latin typeface="Calibri"/>
                <a:cs typeface="Calibri"/>
              </a:rPr>
              <a:t>Hertzberg’s </a:t>
            </a:r>
            <a:r>
              <a:rPr sz="2800" b="1" i="1" spc="-20" dirty="0">
                <a:solidFill>
                  <a:srgbClr val="FF0000"/>
                </a:solidFill>
                <a:latin typeface="Calibri"/>
                <a:cs typeface="Calibri"/>
              </a:rPr>
              <a:t>Two-Factor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Theory: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was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developed by  psychologist Frederick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Herzberg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in the 1950s.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Herzberg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found</a:t>
            </a:r>
            <a:r>
              <a:rPr sz="2400" spc="-14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2  factors that influence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employee motivation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and</a:t>
            </a:r>
            <a:r>
              <a:rPr sz="2400" spc="-6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satisfaction: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366" y="268681"/>
            <a:ext cx="46761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2. </a:t>
            </a:r>
            <a:r>
              <a:rPr sz="2400" b="1" i="1" spc="-15" dirty="0">
                <a:solidFill>
                  <a:srgbClr val="FF0000"/>
                </a:solidFill>
                <a:latin typeface="Arial"/>
                <a:cs typeface="Arial"/>
              </a:rPr>
              <a:t>Maslow’s 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Hierarchy </a:t>
            </a:r>
            <a:r>
              <a:rPr sz="2400" b="1" i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 Needs: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348" y="1510282"/>
            <a:ext cx="8124444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2366" y="820928"/>
            <a:ext cx="4550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14D38"/>
                </a:solidFill>
                <a:latin typeface="Times New Roman"/>
                <a:cs typeface="Times New Roman"/>
              </a:rPr>
              <a:t>The hierarchy </a:t>
            </a:r>
            <a:r>
              <a:rPr sz="2400" spc="-5" dirty="0">
                <a:solidFill>
                  <a:srgbClr val="614D38"/>
                </a:solidFill>
                <a:latin typeface="Times New Roman"/>
                <a:cs typeface="Times New Roman"/>
              </a:rPr>
              <a:t>is </a:t>
            </a:r>
            <a:r>
              <a:rPr sz="2400" spc="-10" dirty="0">
                <a:solidFill>
                  <a:srgbClr val="614D38"/>
                </a:solidFill>
                <a:latin typeface="Times New Roman"/>
                <a:cs typeface="Times New Roman"/>
              </a:rPr>
              <a:t>made </a:t>
            </a:r>
            <a:r>
              <a:rPr sz="2400" dirty="0">
                <a:solidFill>
                  <a:srgbClr val="614D38"/>
                </a:solidFill>
                <a:latin typeface="Times New Roman"/>
                <a:cs typeface="Times New Roman"/>
              </a:rPr>
              <a:t>up of 5</a:t>
            </a:r>
            <a:r>
              <a:rPr sz="2400" spc="-80" dirty="0">
                <a:solidFill>
                  <a:srgbClr val="614D3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14D38"/>
                </a:solidFill>
                <a:latin typeface="Times New Roman"/>
                <a:cs typeface="Times New Roman"/>
              </a:rPr>
              <a:t>levels: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67855" y="243840"/>
            <a:ext cx="2154936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384"/>
              </a:spcBef>
            </a:pP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3. Hawthorne </a:t>
            </a:r>
            <a:r>
              <a:rPr b="1" i="1" spc="-15" dirty="0">
                <a:solidFill>
                  <a:srgbClr val="FF0000"/>
                </a:solidFill>
                <a:latin typeface="Calibri"/>
                <a:cs typeface="Calibri"/>
              </a:rPr>
              <a:t>Effect: </a:t>
            </a:r>
            <a:r>
              <a:rPr dirty="0"/>
              <a:t>a tendency for </a:t>
            </a:r>
            <a:r>
              <a:rPr spc="-5" dirty="0"/>
              <a:t>some </a:t>
            </a:r>
            <a:r>
              <a:rPr dirty="0"/>
              <a:t>people to work  harder and perform </a:t>
            </a:r>
            <a:r>
              <a:rPr spc="-5" dirty="0"/>
              <a:t>better </a:t>
            </a:r>
            <a:r>
              <a:rPr dirty="0"/>
              <a:t>when they were being observed</a:t>
            </a:r>
            <a:r>
              <a:rPr spc="-160" dirty="0"/>
              <a:t> </a:t>
            </a:r>
            <a:r>
              <a:rPr dirty="0"/>
              <a:t>by  </a:t>
            </a:r>
            <a:r>
              <a:rPr spc="-5" dirty="0"/>
              <a:t>researchers.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2787" y="1607565"/>
            <a:ext cx="8061959" cy="38303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algn="just">
              <a:lnSpc>
                <a:spcPct val="91000"/>
              </a:lnSpc>
              <a:spcBef>
                <a:spcPts val="384"/>
              </a:spcBef>
            </a:pP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4.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Expectancy Theory: </a:t>
            </a:r>
            <a:r>
              <a:rPr sz="2600" dirty="0">
                <a:solidFill>
                  <a:srgbClr val="444444"/>
                </a:solidFill>
                <a:latin typeface="Times New Roman"/>
                <a:cs typeface="Times New Roman"/>
              </a:rPr>
              <a:t>Proposes that people will choose</a:t>
            </a:r>
            <a:r>
              <a:rPr sz="2600" spc="-9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600" spc="5" dirty="0">
                <a:solidFill>
                  <a:srgbClr val="444444"/>
                </a:solidFill>
                <a:latin typeface="Times New Roman"/>
                <a:cs typeface="Times New Roman"/>
              </a:rPr>
              <a:t>how  </a:t>
            </a:r>
            <a:r>
              <a:rPr sz="2600" dirty="0">
                <a:solidFill>
                  <a:srgbClr val="444444"/>
                </a:solidFill>
                <a:latin typeface="Times New Roman"/>
                <a:cs typeface="Times New Roman"/>
              </a:rPr>
              <a:t>to behave depending on the outcomes they expect as a </a:t>
            </a:r>
            <a:r>
              <a:rPr sz="2600" spc="-5" dirty="0">
                <a:solidFill>
                  <a:srgbClr val="444444"/>
                </a:solidFill>
                <a:latin typeface="Times New Roman"/>
                <a:cs typeface="Times New Roman"/>
              </a:rPr>
              <a:t>result  </a:t>
            </a:r>
            <a:r>
              <a:rPr sz="2600" dirty="0">
                <a:solidFill>
                  <a:srgbClr val="444444"/>
                </a:solidFill>
                <a:latin typeface="Times New Roman"/>
                <a:cs typeface="Times New Roman"/>
              </a:rPr>
              <a:t>of </a:t>
            </a:r>
            <a:r>
              <a:rPr sz="2600" spc="-5" dirty="0">
                <a:solidFill>
                  <a:srgbClr val="444444"/>
                </a:solidFill>
                <a:latin typeface="Times New Roman"/>
                <a:cs typeface="Times New Roman"/>
              </a:rPr>
              <a:t>their</a:t>
            </a:r>
            <a:r>
              <a:rPr sz="260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444444"/>
                </a:solidFill>
                <a:latin typeface="Times New Roman"/>
                <a:cs typeface="Times New Roman"/>
              </a:rPr>
              <a:t>behaviour.</a:t>
            </a: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Expectancy Theory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based on three</a:t>
            </a:r>
            <a:r>
              <a:rPr sz="2400" spc="-114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elements:</a:t>
            </a:r>
            <a:endParaRPr sz="2400">
              <a:latin typeface="Times New Roman"/>
              <a:cs typeface="Times New Roman"/>
            </a:endParaRPr>
          </a:p>
          <a:p>
            <a:pPr marL="526415" marR="410845" indent="-514350">
              <a:lnSpc>
                <a:spcPts val="2590"/>
              </a:lnSpc>
              <a:spcBef>
                <a:spcPts val="1440"/>
              </a:spcBef>
              <a:buSzPct val="79166"/>
              <a:buAutoNum type="romanLcPeriod"/>
              <a:tabLst>
                <a:tab pos="526415" algn="l"/>
                <a:tab pos="527050" algn="l"/>
              </a:tabLst>
            </a:pPr>
            <a:r>
              <a:rPr sz="2400" b="1" spc="-5" dirty="0">
                <a:solidFill>
                  <a:srgbClr val="444444"/>
                </a:solidFill>
                <a:latin typeface="Times New Roman"/>
                <a:cs typeface="Times New Roman"/>
              </a:rPr>
              <a:t>Expectancy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– the belief that your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effort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will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result in</a:t>
            </a:r>
            <a:r>
              <a:rPr sz="2400" spc="-9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your  desired</a:t>
            </a:r>
            <a:r>
              <a:rPr sz="2400" spc="-2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goal.</a:t>
            </a:r>
            <a:endParaRPr sz="2400">
              <a:latin typeface="Times New Roman"/>
              <a:cs typeface="Times New Roman"/>
            </a:endParaRPr>
          </a:p>
          <a:p>
            <a:pPr marL="526415" marR="69850" indent="-514350">
              <a:lnSpc>
                <a:spcPts val="2590"/>
              </a:lnSpc>
              <a:spcBef>
                <a:spcPts val="1410"/>
              </a:spcBef>
              <a:buSzPct val="79166"/>
              <a:buAutoNum type="romanLcPeriod"/>
              <a:tabLst>
                <a:tab pos="526415" algn="l"/>
                <a:tab pos="527050" algn="l"/>
              </a:tabLst>
            </a:pPr>
            <a:r>
              <a:rPr sz="2400" b="1" dirty="0">
                <a:solidFill>
                  <a:srgbClr val="444444"/>
                </a:solidFill>
                <a:latin typeface="Times New Roman"/>
                <a:cs typeface="Times New Roman"/>
              </a:rPr>
              <a:t>Instrumentality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– the belief that you will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receive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a reward if  you </a:t>
            </a:r>
            <a:r>
              <a:rPr sz="2400" spc="-10" dirty="0">
                <a:solidFill>
                  <a:srgbClr val="444444"/>
                </a:solidFill>
                <a:latin typeface="Times New Roman"/>
                <a:cs typeface="Times New Roman"/>
              </a:rPr>
              <a:t>meet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performance</a:t>
            </a:r>
            <a:r>
              <a:rPr sz="2400" spc="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expectations.</a:t>
            </a:r>
            <a:endParaRPr sz="2400">
              <a:latin typeface="Times New Roman"/>
              <a:cs typeface="Times New Roman"/>
            </a:endParaRPr>
          </a:p>
          <a:p>
            <a:pPr marL="526415" indent="-514350" algn="just">
              <a:lnSpc>
                <a:spcPct val="100000"/>
              </a:lnSpc>
              <a:spcBef>
                <a:spcPts val="1070"/>
              </a:spcBef>
              <a:buSzPct val="79166"/>
              <a:buAutoNum type="romanLcPeriod"/>
              <a:tabLst>
                <a:tab pos="527050" algn="l"/>
              </a:tabLst>
            </a:pPr>
            <a:r>
              <a:rPr sz="2400" b="1" spc="-35" dirty="0">
                <a:solidFill>
                  <a:srgbClr val="444444"/>
                </a:solidFill>
                <a:latin typeface="Times New Roman"/>
                <a:cs typeface="Times New Roman"/>
              </a:rPr>
              <a:t>Valence </a:t>
            </a:r>
            <a:r>
              <a:rPr sz="2400" spc="-5" dirty="0">
                <a:solidFill>
                  <a:srgbClr val="444444"/>
                </a:solidFill>
                <a:latin typeface="Times New Roman"/>
                <a:cs typeface="Times New Roman"/>
              </a:rPr>
              <a:t>– the value you place on the</a:t>
            </a:r>
            <a:r>
              <a:rPr sz="2400" dirty="0">
                <a:solidFill>
                  <a:srgbClr val="444444"/>
                </a:solidFill>
                <a:latin typeface="Times New Roman"/>
                <a:cs typeface="Times New Roman"/>
              </a:rPr>
              <a:t> reward.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2592" y="4643628"/>
            <a:ext cx="1863852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811" y="321563"/>
            <a:ext cx="8395970" cy="515620"/>
          </a:xfrm>
          <a:prstGeom prst="rect">
            <a:avLst/>
          </a:prstGeom>
          <a:solidFill>
            <a:srgbClr val="E2F3D7"/>
          </a:solidFill>
          <a:ln w="9144">
            <a:solidFill>
              <a:srgbClr val="40404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b="1" spc="-5" dirty="0">
                <a:solidFill>
                  <a:srgbClr val="00CC00"/>
                </a:solidFill>
                <a:latin typeface="Arial"/>
                <a:cs typeface="Arial"/>
              </a:rPr>
              <a:t>Challenges of Motivating</a:t>
            </a:r>
            <a:r>
              <a:rPr sz="2800" b="1" spc="6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CC00"/>
                </a:solidFill>
                <a:latin typeface="Arial"/>
                <a:cs typeface="Arial"/>
              </a:rPr>
              <a:t>Employees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299" y="885856"/>
            <a:ext cx="4676140" cy="520255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205104" indent="-193040">
              <a:lnSpc>
                <a:spcPct val="100000"/>
              </a:lnSpc>
              <a:spcBef>
                <a:spcPts val="930"/>
              </a:spcBef>
              <a:buSzPct val="75000"/>
              <a:buFont typeface="Wingdings"/>
              <a:buChar char=""/>
              <a:tabLst>
                <a:tab pos="20574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Focus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Personalities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15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Communication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Expectations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Costs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15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Environment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Low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Self-Confidence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Low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Expectations for</a:t>
            </a:r>
            <a:r>
              <a:rPr sz="24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Success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15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Lack of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Interest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Subject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Matter</a:t>
            </a:r>
            <a:endParaRPr sz="2400">
              <a:latin typeface="Times New Roman"/>
              <a:cs typeface="Times New Roman"/>
            </a:endParaRPr>
          </a:p>
          <a:p>
            <a:pPr marL="204470" indent="-192405">
              <a:lnSpc>
                <a:spcPct val="100000"/>
              </a:lnSpc>
              <a:spcBef>
                <a:spcPts val="830"/>
              </a:spcBef>
              <a:buSzPct val="75000"/>
              <a:buFont typeface="Wingdings"/>
              <a:buChar char=""/>
              <a:tabLst>
                <a:tab pos="205104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Achievement</a:t>
            </a:r>
            <a:r>
              <a:rPr sz="2400" b="1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Anxiety</a:t>
            </a:r>
            <a:endParaRPr sz="2400">
              <a:latin typeface="Times New Roman"/>
              <a:cs typeface="Times New Roman"/>
            </a:endParaRPr>
          </a:p>
          <a:p>
            <a:pPr marL="205104" indent="-193040">
              <a:lnSpc>
                <a:spcPct val="100000"/>
              </a:lnSpc>
              <a:spcBef>
                <a:spcPts val="825"/>
              </a:spcBef>
              <a:buSzPct val="75000"/>
              <a:buFont typeface="Wingdings"/>
              <a:buChar char=""/>
              <a:tabLst>
                <a:tab pos="20574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Fear of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Failure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0267" y="1100327"/>
            <a:ext cx="4366260" cy="2723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6459" y="4087367"/>
            <a:ext cx="2830067" cy="2109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384" y="4150232"/>
            <a:ext cx="81400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0" spc="-50" dirty="0">
                <a:solidFill>
                  <a:srgbClr val="0000FF"/>
                </a:solidFill>
                <a:latin typeface="Calibri Light"/>
                <a:cs typeface="Calibri Light"/>
              </a:rPr>
              <a:t>We </a:t>
            </a:r>
            <a:r>
              <a:rPr sz="2400" b="0" dirty="0">
                <a:solidFill>
                  <a:srgbClr val="0000FF"/>
                </a:solidFill>
                <a:latin typeface="Calibri Light"/>
                <a:cs typeface="Calibri Light"/>
              </a:rPr>
              <a:t>all </a:t>
            </a:r>
            <a:r>
              <a:rPr sz="2400" b="0" spc="-25" dirty="0">
                <a:solidFill>
                  <a:srgbClr val="0000FF"/>
                </a:solidFill>
                <a:latin typeface="Calibri Light"/>
                <a:cs typeface="Calibri Light"/>
              </a:rPr>
              <a:t>have </a:t>
            </a:r>
            <a:r>
              <a:rPr sz="2400" b="0" dirty="0">
                <a:solidFill>
                  <a:srgbClr val="0000FF"/>
                </a:solidFill>
                <a:latin typeface="Calibri Light"/>
                <a:cs typeface="Calibri Light"/>
              </a:rPr>
              <a:t>a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drive to </a:t>
            </a:r>
            <a:r>
              <a:rPr sz="2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Acquire </a:t>
            </a:r>
            <a:r>
              <a:rPr sz="2400" b="0" dirty="0">
                <a:solidFill>
                  <a:srgbClr val="FF0000"/>
                </a:solidFill>
                <a:latin typeface="Calibri Light"/>
                <a:cs typeface="Calibri Light"/>
              </a:rPr>
              <a:t>&amp; </a:t>
            </a:r>
            <a:r>
              <a:rPr sz="2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Achieve </a:t>
            </a:r>
            <a:r>
              <a:rPr sz="2400" b="0" spc="-55" dirty="0">
                <a:solidFill>
                  <a:srgbClr val="0000FF"/>
                </a:solidFill>
                <a:latin typeface="Calibri Light"/>
                <a:cs typeface="Calibri Light"/>
              </a:rPr>
              <a:t>money,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things,</a:t>
            </a:r>
            <a:r>
              <a:rPr sz="2400" b="0" spc="-37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00FF"/>
                </a:solidFill>
                <a:latin typeface="Calibri Light"/>
                <a:cs typeface="Calibri Light"/>
              </a:rPr>
              <a:t>prestige,  power</a:t>
            </a:r>
            <a:r>
              <a:rPr sz="2400" b="0" spc="-7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00FF"/>
                </a:solidFill>
                <a:latin typeface="Calibri Light"/>
                <a:cs typeface="Calibri Light"/>
              </a:rPr>
              <a:t>etc.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0" spc="-55" dirty="0">
                <a:solidFill>
                  <a:srgbClr val="0000FF"/>
                </a:solidFill>
                <a:latin typeface="Calibri Light"/>
                <a:cs typeface="Calibri Light"/>
              </a:rPr>
              <a:t>We </a:t>
            </a:r>
            <a:r>
              <a:rPr sz="2400" b="0" spc="-5" dirty="0">
                <a:solidFill>
                  <a:srgbClr val="0000FF"/>
                </a:solidFill>
                <a:latin typeface="Calibri Light"/>
                <a:cs typeface="Calibri Light"/>
              </a:rPr>
              <a:t>also </a:t>
            </a:r>
            <a:r>
              <a:rPr sz="2400" b="0" spc="-25" dirty="0">
                <a:solidFill>
                  <a:srgbClr val="0000FF"/>
                </a:solidFill>
                <a:latin typeface="Calibri Light"/>
                <a:cs typeface="Calibri Light"/>
              </a:rPr>
              <a:t>want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to </a:t>
            </a:r>
            <a:r>
              <a:rPr sz="2400" b="0" spc="-10" dirty="0">
                <a:solidFill>
                  <a:srgbClr val="FF0000"/>
                </a:solidFill>
                <a:latin typeface="Calibri Light"/>
                <a:cs typeface="Calibri Light"/>
              </a:rPr>
              <a:t>Bond </a:t>
            </a: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with </a:t>
            </a:r>
            <a:r>
              <a:rPr sz="2400" b="0" spc="-20" dirty="0">
                <a:solidFill>
                  <a:srgbClr val="0000FF"/>
                </a:solidFill>
                <a:latin typeface="Calibri Light"/>
                <a:cs typeface="Calibri Light"/>
              </a:rPr>
              <a:t>others </a:t>
            </a:r>
            <a:r>
              <a:rPr sz="2400" b="0" dirty="0">
                <a:solidFill>
                  <a:srgbClr val="0000FF"/>
                </a:solidFill>
                <a:latin typeface="Calibri Light"/>
                <a:cs typeface="Calibri Light"/>
              </a:rPr>
              <a:t>– </a:t>
            </a: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and</a:t>
            </a:r>
            <a:r>
              <a:rPr sz="2400" b="0" spc="-36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Belong</a:t>
            </a:r>
            <a:endParaRPr sz="24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0" spc="-50" dirty="0">
                <a:solidFill>
                  <a:srgbClr val="0000FF"/>
                </a:solidFill>
                <a:latin typeface="Calibri Light"/>
                <a:cs typeface="Calibri Light"/>
              </a:rPr>
              <a:t>We </a:t>
            </a:r>
            <a:r>
              <a:rPr sz="2400" b="0" spc="-20" dirty="0">
                <a:solidFill>
                  <a:srgbClr val="0000FF"/>
                </a:solidFill>
                <a:latin typeface="Calibri Light"/>
                <a:cs typeface="Calibri Light"/>
              </a:rPr>
              <a:t>strive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to </a:t>
            </a:r>
            <a:r>
              <a:rPr sz="2400" b="0" spc="-30" dirty="0">
                <a:solidFill>
                  <a:srgbClr val="FF0000"/>
                </a:solidFill>
                <a:latin typeface="Calibri Light"/>
                <a:cs typeface="Calibri Light"/>
              </a:rPr>
              <a:t>COMPREHEND </a:t>
            </a: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our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world </a:t>
            </a:r>
            <a:r>
              <a:rPr sz="2400" b="0" spc="-5" dirty="0">
                <a:solidFill>
                  <a:srgbClr val="0000FF"/>
                </a:solidFill>
                <a:latin typeface="Calibri Light"/>
                <a:cs typeface="Calibri Light"/>
              </a:rPr>
              <a:t>and </a:t>
            </a:r>
            <a:r>
              <a:rPr sz="2400" b="0" spc="-30" dirty="0">
                <a:solidFill>
                  <a:srgbClr val="0000FF"/>
                </a:solidFill>
                <a:latin typeface="Calibri Light"/>
                <a:cs typeface="Calibri Light"/>
              </a:rPr>
              <a:t>feel</a:t>
            </a:r>
            <a:r>
              <a:rPr sz="2400" b="0" spc="-31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0000"/>
                </a:solidFill>
                <a:latin typeface="Calibri Light"/>
                <a:cs typeface="Calibri Light"/>
              </a:rPr>
              <a:t>CHALLENGED</a:t>
            </a:r>
            <a:endParaRPr sz="2400">
              <a:latin typeface="Calibri Light"/>
              <a:cs typeface="Calibri Light"/>
            </a:endParaRPr>
          </a:p>
          <a:p>
            <a:pPr marL="355600" marR="17970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And</a:t>
            </a:r>
            <a:r>
              <a:rPr sz="2400" b="0" spc="-7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00FF"/>
                </a:solidFill>
                <a:latin typeface="Calibri Light"/>
                <a:cs typeface="Calibri Light"/>
              </a:rPr>
              <a:t>we</a:t>
            </a:r>
            <a:r>
              <a:rPr sz="2400" b="0" spc="-4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need</a:t>
            </a:r>
            <a:r>
              <a:rPr sz="2400" b="0" spc="-6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to</a:t>
            </a:r>
            <a:r>
              <a:rPr sz="2400" b="0" spc="-4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FF0000"/>
                </a:solidFill>
                <a:latin typeface="Calibri Light"/>
                <a:cs typeface="Calibri Light"/>
              </a:rPr>
              <a:t>DEFINE</a:t>
            </a:r>
            <a:r>
              <a:rPr sz="2400" b="0" spc="-6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FF0000"/>
                </a:solidFill>
                <a:latin typeface="Calibri Light"/>
                <a:cs typeface="Calibri Light"/>
              </a:rPr>
              <a:t>and</a:t>
            </a:r>
            <a:r>
              <a:rPr sz="2400" b="0" spc="-7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FF0000"/>
                </a:solidFill>
                <a:latin typeface="Calibri Light"/>
                <a:cs typeface="Calibri Light"/>
              </a:rPr>
              <a:t>DEFEND</a:t>
            </a:r>
            <a:r>
              <a:rPr sz="2400" b="0" spc="-6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those</a:t>
            </a:r>
            <a:r>
              <a:rPr sz="2400" b="0" spc="-8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things</a:t>
            </a:r>
            <a:r>
              <a:rPr sz="2400" b="0" spc="-5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00FF"/>
                </a:solidFill>
                <a:latin typeface="Calibri Light"/>
                <a:cs typeface="Calibri Light"/>
              </a:rPr>
              <a:t>and</a:t>
            </a:r>
            <a:r>
              <a:rPr sz="2400" b="0" spc="-50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00FF"/>
                </a:solidFill>
                <a:latin typeface="Calibri Light"/>
                <a:cs typeface="Calibri Light"/>
              </a:rPr>
              <a:t>ideas</a:t>
            </a:r>
            <a:r>
              <a:rPr sz="2400" b="0" spc="-5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00FF"/>
                </a:solidFill>
                <a:latin typeface="Calibri Light"/>
                <a:cs typeface="Calibri Light"/>
              </a:rPr>
              <a:t>we  </a:t>
            </a:r>
            <a:r>
              <a:rPr sz="2400" b="0" spc="-15" dirty="0">
                <a:solidFill>
                  <a:srgbClr val="0000FF"/>
                </a:solidFill>
                <a:latin typeface="Calibri Light"/>
                <a:cs typeface="Calibri Light"/>
              </a:rPr>
              <a:t>BELIEVE</a:t>
            </a:r>
            <a:r>
              <a:rPr sz="2400" b="0" spc="-65" dirty="0">
                <a:solidFill>
                  <a:srgbClr val="0000FF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000FF"/>
                </a:solidFill>
                <a:latin typeface="Calibri Light"/>
                <a:cs typeface="Calibri Light"/>
              </a:rPr>
              <a:t>IN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09359"/>
            <a:ext cx="9141460" cy="502920"/>
          </a:xfrm>
          <a:custGeom>
            <a:avLst/>
            <a:gdLst/>
            <a:ahLst/>
            <a:cxnLst/>
            <a:rect l="l" t="t" r="r" b="b"/>
            <a:pathLst>
              <a:path w="9141460" h="502920">
                <a:moveTo>
                  <a:pt x="0" y="502919"/>
                </a:moveTo>
                <a:lnTo>
                  <a:pt x="9140952" y="502919"/>
                </a:lnTo>
                <a:lnTo>
                  <a:pt x="9140952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71C23B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02551"/>
            <a:ext cx="9141460" cy="155575"/>
          </a:xfrm>
          <a:custGeom>
            <a:avLst/>
            <a:gdLst/>
            <a:ahLst/>
            <a:cxnLst/>
            <a:rect l="l" t="t" r="r" b="b"/>
            <a:pathLst>
              <a:path w="9141460" h="155575">
                <a:moveTo>
                  <a:pt x="0" y="155448"/>
                </a:moveTo>
                <a:lnTo>
                  <a:pt x="9140952" y="155448"/>
                </a:lnTo>
                <a:lnTo>
                  <a:pt x="9140952" y="0"/>
                </a:lnTo>
                <a:lnTo>
                  <a:pt x="0" y="0"/>
                </a:lnTo>
                <a:lnTo>
                  <a:pt x="0" y="155448"/>
                </a:lnTo>
                <a:close/>
              </a:path>
            </a:pathLst>
          </a:custGeom>
          <a:solidFill>
            <a:srgbClr val="71C23B">
              <a:alpha val="2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1455" y="155447"/>
            <a:ext cx="7132320" cy="579120"/>
          </a:xfrm>
          <a:prstGeom prst="rect">
            <a:avLst/>
          </a:prstGeom>
          <a:solidFill>
            <a:srgbClr val="E2F3D7"/>
          </a:solidFill>
          <a:ln w="9144">
            <a:solidFill>
              <a:srgbClr val="614D38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2550" b="1" i="1" spc="-5" dirty="0">
                <a:solidFill>
                  <a:srgbClr val="FF0000"/>
                </a:solidFill>
                <a:latin typeface="Arial"/>
                <a:cs typeface="Arial"/>
              </a:rPr>
              <a:t>Motivational </a:t>
            </a:r>
            <a:r>
              <a:rPr sz="2550" b="1" i="1" spc="-20" dirty="0">
                <a:solidFill>
                  <a:srgbClr val="FF0000"/>
                </a:solidFill>
                <a:latin typeface="Arial"/>
                <a:cs typeface="Arial"/>
              </a:rPr>
              <a:t>Tips </a:t>
            </a:r>
            <a:r>
              <a:rPr sz="2550" b="1" i="1" spc="-5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2550" b="1" i="1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550" b="1" i="1" spc="-15" dirty="0">
                <a:solidFill>
                  <a:srgbClr val="FF0000"/>
                </a:solidFill>
                <a:latin typeface="Arial"/>
                <a:cs typeface="Arial"/>
              </a:rPr>
              <a:t>Techniques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26435" y="920496"/>
            <a:ext cx="3002280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9316" y="1339596"/>
            <a:ext cx="3308604" cy="3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9908" y="920496"/>
            <a:ext cx="1040891" cy="643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691" y="989838"/>
            <a:ext cx="8623300" cy="504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ctr">
              <a:lnSpc>
                <a:spcPts val="2485"/>
              </a:lnSpc>
              <a:spcBef>
                <a:spcPts val="100"/>
              </a:spcBef>
            </a:pPr>
            <a:r>
              <a:rPr sz="240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Top Ten 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Motivation</a:t>
            </a:r>
            <a:r>
              <a:rPr sz="24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Tips:</a:t>
            </a:r>
            <a:endParaRPr sz="2400">
              <a:latin typeface="Times New Roman"/>
              <a:cs typeface="Times New Roman"/>
            </a:endParaRPr>
          </a:p>
          <a:p>
            <a:pPr marL="504825" indent="-457834">
              <a:lnSpc>
                <a:spcPts val="2980"/>
              </a:lnSpc>
              <a:buClr>
                <a:srgbClr val="404040"/>
              </a:buClr>
              <a:buSzPct val="145454"/>
              <a:buAutoNum type="arabicParenR"/>
              <a:tabLst>
                <a:tab pos="505459" algn="l"/>
              </a:tabLst>
            </a:pPr>
            <a:r>
              <a:rPr sz="2200" b="1" i="1" spc="-5" dirty="0">
                <a:latin typeface="Calibri"/>
                <a:cs typeface="Calibri"/>
              </a:rPr>
              <a:t>A positive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attitude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2905"/>
              </a:lnSpc>
              <a:buClr>
                <a:srgbClr val="404040"/>
              </a:buClr>
              <a:buSzPct val="145454"/>
              <a:buAutoNum type="arabicParenR"/>
              <a:tabLst>
                <a:tab pos="505459" algn="l"/>
              </a:tabLst>
            </a:pPr>
            <a:r>
              <a:rPr sz="2200" b="1" i="1" spc="-5" dirty="0">
                <a:latin typeface="Calibri"/>
                <a:cs typeface="Calibri"/>
              </a:rPr>
              <a:t>The </a:t>
            </a:r>
            <a:r>
              <a:rPr sz="2200" b="1" i="1" spc="-10" dirty="0">
                <a:latin typeface="Calibri"/>
                <a:cs typeface="Calibri"/>
              </a:rPr>
              <a:t>right tools </a:t>
            </a:r>
            <a:r>
              <a:rPr sz="2200" b="1" i="1" spc="-5" dirty="0">
                <a:latin typeface="Calibri"/>
                <a:cs typeface="Calibri"/>
              </a:rPr>
              <a:t>and </a:t>
            </a:r>
            <a:r>
              <a:rPr sz="2200" b="1" i="1" spc="-10" dirty="0">
                <a:latin typeface="Calibri"/>
                <a:cs typeface="Calibri"/>
              </a:rPr>
              <a:t>skills for </a:t>
            </a:r>
            <a:r>
              <a:rPr sz="2200" b="1" i="1" spc="-5" dirty="0">
                <a:latin typeface="Calibri"/>
                <a:cs typeface="Calibri"/>
              </a:rPr>
              <a:t>the</a:t>
            </a:r>
            <a:r>
              <a:rPr sz="2200" b="1" i="1" spc="3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job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3140"/>
              </a:lnSpc>
              <a:buClr>
                <a:srgbClr val="404040"/>
              </a:buClr>
              <a:buSzPct val="145454"/>
              <a:buAutoNum type="arabicParenR"/>
              <a:tabLst>
                <a:tab pos="505459" algn="l"/>
              </a:tabLst>
            </a:pPr>
            <a:r>
              <a:rPr sz="2200" b="1" i="1" spc="-15" dirty="0">
                <a:latin typeface="Calibri"/>
                <a:cs typeface="Calibri"/>
              </a:rPr>
              <a:t>Training </a:t>
            </a:r>
            <a:r>
              <a:rPr sz="2200" b="1" i="1" spc="-5" dirty="0">
                <a:latin typeface="Calibri"/>
                <a:cs typeface="Calibri"/>
              </a:rPr>
              <a:t>is always good, it </a:t>
            </a:r>
            <a:r>
              <a:rPr sz="2200" b="1" i="1" spc="-20" dirty="0">
                <a:latin typeface="Calibri"/>
                <a:cs typeface="Calibri"/>
              </a:rPr>
              <a:t>keeps </a:t>
            </a:r>
            <a:r>
              <a:rPr sz="2200" b="1" i="1" dirty="0">
                <a:latin typeface="Calibri"/>
                <a:cs typeface="Calibri"/>
              </a:rPr>
              <a:t>people </a:t>
            </a:r>
            <a:r>
              <a:rPr sz="2200" b="1" i="1" spc="-5" dirty="0">
                <a:latin typeface="Calibri"/>
                <a:cs typeface="Calibri"/>
              </a:rPr>
              <a:t>up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10" dirty="0">
                <a:latin typeface="Calibri"/>
                <a:cs typeface="Calibri"/>
              </a:rPr>
              <a:t>date </a:t>
            </a:r>
            <a:r>
              <a:rPr sz="2200" b="1" i="1" dirty="0">
                <a:latin typeface="Calibri"/>
                <a:cs typeface="Calibri"/>
              </a:rPr>
              <a:t>and </a:t>
            </a:r>
            <a:r>
              <a:rPr sz="2200" b="1" i="1" spc="-10" dirty="0">
                <a:latin typeface="Calibri"/>
                <a:cs typeface="Calibri"/>
              </a:rPr>
              <a:t>focused </a:t>
            </a:r>
            <a:r>
              <a:rPr sz="2200" b="1" i="1" spc="-5" dirty="0">
                <a:latin typeface="Calibri"/>
                <a:cs typeface="Calibri"/>
              </a:rPr>
              <a:t>on</a:t>
            </a:r>
            <a:r>
              <a:rPr sz="2200" b="1" i="1" spc="1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504825">
              <a:lnSpc>
                <a:spcPts val="2039"/>
              </a:lnSpc>
            </a:pPr>
            <a:r>
              <a:rPr sz="2200" b="1" i="1" spc="-5" dirty="0">
                <a:latin typeface="Calibri"/>
                <a:cs typeface="Calibri"/>
              </a:rPr>
              <a:t>job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3005"/>
              </a:lnSpc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</a:tabLst>
            </a:pPr>
            <a:r>
              <a:rPr sz="2200" b="1" i="1" spc="-10" dirty="0">
                <a:latin typeface="Calibri"/>
                <a:cs typeface="Calibri"/>
              </a:rPr>
              <a:t>Offer </a:t>
            </a:r>
            <a:r>
              <a:rPr sz="2200" b="1" i="1" spc="-5" dirty="0">
                <a:latin typeface="Calibri"/>
                <a:cs typeface="Calibri"/>
              </a:rPr>
              <a:t>a </a:t>
            </a:r>
            <a:r>
              <a:rPr sz="2200" b="1" i="1" spc="-10" dirty="0">
                <a:latin typeface="Calibri"/>
                <a:cs typeface="Calibri"/>
              </a:rPr>
              <a:t>nice </a:t>
            </a:r>
            <a:r>
              <a:rPr sz="2200" b="1" i="1" spc="-5" dirty="0">
                <a:latin typeface="Calibri"/>
                <a:cs typeface="Calibri"/>
              </a:rPr>
              <a:t>clean </a:t>
            </a:r>
            <a:r>
              <a:rPr sz="2200" b="1" i="1" spc="-10" dirty="0">
                <a:latin typeface="Calibri"/>
                <a:cs typeface="Calibri"/>
              </a:rPr>
              <a:t>working</a:t>
            </a:r>
            <a:r>
              <a:rPr sz="2200" b="1" i="1" spc="6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environment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2905"/>
              </a:lnSpc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</a:tabLst>
            </a:pPr>
            <a:r>
              <a:rPr sz="2200" b="1" i="1" spc="-10" dirty="0">
                <a:latin typeface="Calibri"/>
                <a:cs typeface="Calibri"/>
              </a:rPr>
              <a:t>Listening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5" dirty="0">
                <a:latin typeface="Calibri"/>
                <a:cs typeface="Calibri"/>
              </a:rPr>
              <a:t>your</a:t>
            </a:r>
            <a:r>
              <a:rPr sz="2200" b="1" i="1" spc="4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team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2905"/>
              </a:lnSpc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</a:tabLst>
            </a:pPr>
            <a:r>
              <a:rPr sz="2200" b="1" i="1" spc="-10" dirty="0">
                <a:latin typeface="Calibri"/>
                <a:cs typeface="Calibri"/>
              </a:rPr>
              <a:t>Positive </a:t>
            </a:r>
            <a:r>
              <a:rPr sz="2200" b="1" i="1" spc="-5" dirty="0">
                <a:latin typeface="Calibri"/>
                <a:cs typeface="Calibri"/>
              </a:rPr>
              <a:t>immediate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15" dirty="0">
                <a:latin typeface="Calibri"/>
                <a:cs typeface="Calibri"/>
              </a:rPr>
              <a:t>Effects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2905"/>
              </a:lnSpc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</a:tabLst>
            </a:pPr>
            <a:r>
              <a:rPr sz="2200" b="1" i="1" spc="-10" dirty="0">
                <a:latin typeface="Calibri"/>
                <a:cs typeface="Calibri"/>
              </a:rPr>
              <a:t>Encourage staff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5" dirty="0">
                <a:latin typeface="Calibri"/>
                <a:cs typeface="Calibri"/>
              </a:rPr>
              <a:t>dress</a:t>
            </a:r>
            <a:r>
              <a:rPr sz="2200" b="1" i="1" spc="5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smartly</a:t>
            </a:r>
            <a:endParaRPr sz="2200">
              <a:latin typeface="Calibri"/>
              <a:cs typeface="Calibri"/>
            </a:endParaRPr>
          </a:p>
          <a:p>
            <a:pPr marL="504825" indent="-457834">
              <a:lnSpc>
                <a:spcPts val="2905"/>
              </a:lnSpc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</a:tabLst>
            </a:pPr>
            <a:r>
              <a:rPr sz="2200" b="1" i="1" spc="-15" dirty="0">
                <a:latin typeface="Calibri"/>
                <a:cs typeface="Calibri"/>
              </a:rPr>
              <a:t>Remind </a:t>
            </a:r>
            <a:r>
              <a:rPr sz="2200" b="1" i="1" spc="-10" dirty="0">
                <a:latin typeface="Calibri"/>
                <a:cs typeface="Calibri"/>
              </a:rPr>
              <a:t>staff </a:t>
            </a:r>
            <a:r>
              <a:rPr sz="2200" b="1" i="1" spc="-5" dirty="0">
                <a:latin typeface="Calibri"/>
                <a:cs typeface="Calibri"/>
              </a:rPr>
              <a:t>how their work </a:t>
            </a:r>
            <a:r>
              <a:rPr sz="2200" b="1" i="1" spc="-10" dirty="0">
                <a:latin typeface="Calibri"/>
                <a:cs typeface="Calibri"/>
              </a:rPr>
              <a:t>matters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10" dirty="0">
                <a:latin typeface="Calibri"/>
                <a:cs typeface="Calibri"/>
              </a:rPr>
              <a:t>customers </a:t>
            </a:r>
            <a:r>
              <a:rPr sz="2200" b="1" i="1" dirty="0">
                <a:latin typeface="Calibri"/>
                <a:cs typeface="Calibri"/>
              </a:rPr>
              <a:t>and</a:t>
            </a:r>
            <a:r>
              <a:rPr sz="2200" b="1" i="1" spc="9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encourage.</a:t>
            </a:r>
            <a:endParaRPr sz="2200">
              <a:latin typeface="Calibri"/>
              <a:cs typeface="Calibri"/>
            </a:endParaRPr>
          </a:p>
          <a:p>
            <a:pPr marL="504825" marR="61594" indent="-457200">
              <a:lnSpc>
                <a:spcPct val="83700"/>
              </a:lnSpc>
              <a:spcBef>
                <a:spcPts val="155"/>
              </a:spcBef>
              <a:buClr>
                <a:srgbClr val="404040"/>
              </a:buClr>
              <a:buSzPct val="145454"/>
              <a:buAutoNum type="arabicParenR" startAt="4"/>
              <a:tabLst>
                <a:tab pos="505459" algn="l"/>
                <a:tab pos="6657975" algn="l"/>
              </a:tabLst>
            </a:pPr>
            <a:r>
              <a:rPr sz="2200" b="1" i="1" spc="-5" dirty="0">
                <a:latin typeface="Calibri"/>
                <a:cs typeface="Calibri"/>
              </a:rPr>
              <a:t>Join in and help an </a:t>
            </a:r>
            <a:r>
              <a:rPr sz="2200" b="1" i="1" spc="-10" dirty="0">
                <a:latin typeface="Calibri"/>
                <a:cs typeface="Calibri"/>
              </a:rPr>
              <a:t>employee who </a:t>
            </a:r>
            <a:r>
              <a:rPr sz="2200" b="1" i="1" spc="-5" dirty="0">
                <a:latin typeface="Calibri"/>
                <a:cs typeface="Calibri"/>
              </a:rPr>
              <a:t>is</a:t>
            </a:r>
            <a:r>
              <a:rPr sz="2200" b="1" i="1" spc="14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under</a:t>
            </a:r>
            <a:r>
              <a:rPr sz="2200" b="1" i="1" spc="1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pressure.	Ask what </a:t>
            </a:r>
            <a:r>
              <a:rPr sz="2200" b="1" i="1" spc="-10" dirty="0">
                <a:latin typeface="Calibri"/>
                <a:cs typeface="Calibri"/>
              </a:rPr>
              <a:t>can</a:t>
            </a:r>
            <a:r>
              <a:rPr sz="2200" b="1" i="1" spc="-5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be  done and help </a:t>
            </a:r>
            <a:r>
              <a:rPr sz="2200" b="1" i="1" spc="-15" dirty="0">
                <a:latin typeface="Calibri"/>
                <a:cs typeface="Calibri"/>
              </a:rPr>
              <a:t>complete </a:t>
            </a:r>
            <a:r>
              <a:rPr sz="2200" b="1" i="1" spc="-10" dirty="0">
                <a:latin typeface="Calibri"/>
                <a:cs typeface="Calibri"/>
              </a:rPr>
              <a:t>the task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side-by-side.</a:t>
            </a:r>
            <a:endParaRPr sz="2200">
              <a:latin typeface="Calibri"/>
              <a:cs typeface="Calibri"/>
            </a:endParaRPr>
          </a:p>
          <a:p>
            <a:pPr marL="551815" indent="-539750">
              <a:lnSpc>
                <a:spcPts val="3270"/>
              </a:lnSpc>
              <a:buClr>
                <a:srgbClr val="4F271C"/>
              </a:buClr>
              <a:buSzPct val="140909"/>
              <a:buAutoNum type="arabicParenR" startAt="4"/>
              <a:tabLst>
                <a:tab pos="552450" algn="l"/>
              </a:tabLst>
            </a:pPr>
            <a:r>
              <a:rPr sz="2200" b="1" i="1" spc="-10" dirty="0">
                <a:latin typeface="Calibri"/>
                <a:cs typeface="Calibri"/>
              </a:rPr>
              <a:t>Create </a:t>
            </a:r>
            <a:r>
              <a:rPr sz="2200" b="1" i="1" spc="-5" dirty="0">
                <a:latin typeface="Calibri"/>
                <a:cs typeface="Calibri"/>
              </a:rPr>
              <a:t>a </a:t>
            </a:r>
            <a:r>
              <a:rPr sz="2200" b="1" i="1" dirty="0">
                <a:latin typeface="Calibri"/>
                <a:cs typeface="Calibri"/>
              </a:rPr>
              <a:t>change </a:t>
            </a:r>
            <a:r>
              <a:rPr sz="2200" b="1" i="1" spc="-5" dirty="0">
                <a:latin typeface="Calibri"/>
                <a:cs typeface="Calibri"/>
              </a:rPr>
              <a:t>of pace </a:t>
            </a:r>
            <a:r>
              <a:rPr sz="2200" b="1" i="1" spc="-10" dirty="0">
                <a:latin typeface="Calibri"/>
                <a:cs typeface="Calibri"/>
              </a:rPr>
              <a:t>by </a:t>
            </a:r>
            <a:r>
              <a:rPr sz="2200" b="1" i="1" dirty="0">
                <a:latin typeface="Calibri"/>
                <a:cs typeface="Calibri"/>
              </a:rPr>
              <a:t>giving </a:t>
            </a:r>
            <a:r>
              <a:rPr sz="2200" b="1" i="1" spc="-10" dirty="0">
                <a:latin typeface="Calibri"/>
                <a:cs typeface="Calibri"/>
              </a:rPr>
              <a:t>employees </a:t>
            </a:r>
            <a:r>
              <a:rPr sz="2200" b="1" i="1" spc="-5" dirty="0">
                <a:latin typeface="Calibri"/>
                <a:cs typeface="Calibri"/>
              </a:rPr>
              <a:t>a </a:t>
            </a:r>
            <a:r>
              <a:rPr sz="2200" b="1" i="1" spc="-10" dirty="0">
                <a:latin typeface="Calibri"/>
                <a:cs typeface="Calibri"/>
              </a:rPr>
              <a:t>chance </a:t>
            </a:r>
            <a:r>
              <a:rPr sz="2200" b="1" i="1" spc="-20" dirty="0">
                <a:latin typeface="Calibri"/>
                <a:cs typeface="Calibri"/>
              </a:rPr>
              <a:t>to </a:t>
            </a:r>
            <a:r>
              <a:rPr sz="2200" b="1" i="1" spc="-5" dirty="0">
                <a:latin typeface="Calibri"/>
                <a:cs typeface="Calibri"/>
              </a:rPr>
              <a:t>work</a:t>
            </a:r>
            <a:r>
              <a:rPr sz="2200" b="1" i="1" spc="6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on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ts val="2540"/>
              </a:lnSpc>
            </a:pPr>
            <a:r>
              <a:rPr sz="2200" b="1" i="1" spc="-20" dirty="0">
                <a:latin typeface="Calibri"/>
                <a:cs typeface="Calibri"/>
              </a:rPr>
              <a:t>exciting </a:t>
            </a:r>
            <a:r>
              <a:rPr sz="2200" b="1" i="1" spc="-5" dirty="0">
                <a:latin typeface="Calibri"/>
                <a:cs typeface="Calibri"/>
              </a:rPr>
              <a:t>projects </a:t>
            </a:r>
            <a:r>
              <a:rPr sz="2200" b="1" i="1" dirty="0">
                <a:latin typeface="Calibri"/>
                <a:cs typeface="Calibri"/>
              </a:rPr>
              <a:t>or </a:t>
            </a:r>
            <a:r>
              <a:rPr sz="2200" b="1" i="1" spc="-5" dirty="0">
                <a:latin typeface="Calibri"/>
                <a:cs typeface="Calibri"/>
              </a:rPr>
              <a:t>learn </a:t>
            </a:r>
            <a:r>
              <a:rPr sz="2200" b="1" i="1" spc="-10" dirty="0">
                <a:latin typeface="Calibri"/>
                <a:cs typeface="Calibri"/>
              </a:rPr>
              <a:t>new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skills.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28132" y="2566416"/>
            <a:ext cx="3322319" cy="1606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B6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578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A Presentation on</vt:lpstr>
      <vt:lpstr>WHAT IS MOTIVATION?</vt:lpstr>
      <vt:lpstr>PowerPoint Presentation</vt:lpstr>
      <vt:lpstr>PowerPoint Presentation</vt:lpstr>
      <vt:lpstr>2. Maslow’s Hierarchy of Needs:</vt:lpstr>
      <vt:lpstr>3. Hawthorne Effect: a tendency for some people to work  harder and perform better when they were being observed by  researchers.</vt:lpstr>
      <vt:lpstr>Challenges of Motivating Employees</vt:lpstr>
      <vt:lpstr>PowerPoint Presentation</vt:lpstr>
      <vt:lpstr>Motivational Tips &amp; Techniques</vt:lpstr>
      <vt:lpstr>Effective Ways to Motivate Employees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</dc:title>
  <dc:creator>clara clara</dc:creator>
  <cp:lastModifiedBy>clara clara</cp:lastModifiedBy>
  <cp:revision>1</cp:revision>
  <dcterms:created xsi:type="dcterms:W3CDTF">2020-06-22T05:44:25Z</dcterms:created>
  <dcterms:modified xsi:type="dcterms:W3CDTF">2020-06-22T05:46:30Z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