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leo" panose="020B0604020202020204" charset="0"/>
      <p:regular r:id="rId14"/>
    </p:embeddedFont>
    <p:embeddedFont>
      <p:font typeface="Aleo Bold" panose="020B0604020202020204" charset="0"/>
      <p:regular r:id="rId15"/>
    </p:embeddedFont>
    <p:embeddedFont>
      <p:font typeface="Dosis Extra Bold" panose="020B0604020202020204" charset="0"/>
      <p:regular r:id="rId16"/>
    </p:embeddedFont>
    <p:embeddedFont>
      <p:font typeface="Gill Sans MT" panose="020B050202010402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2400300" y="3580116"/>
            <a:ext cx="13487400" cy="24688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57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2791" y="6528816"/>
            <a:ext cx="10202418" cy="185984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3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3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79668" y="1405890"/>
            <a:ext cx="1947912" cy="7475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6705" y="1405890"/>
            <a:ext cx="9297734" cy="7475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8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1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2400300" y="3580116"/>
            <a:ext cx="13487400" cy="24688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57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2791" y="6528698"/>
            <a:ext cx="10202418" cy="1897623"/>
          </a:xfrm>
        </p:spPr>
        <p:txBody>
          <a:bodyPr anchor="t" anchorCtr="1"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6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2868" y="3957066"/>
            <a:ext cx="6407657" cy="4652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7473" y="3957066"/>
            <a:ext cx="6405371" cy="4652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4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154" y="3470150"/>
            <a:ext cx="6405372" cy="105613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850" b="0" cap="all" spc="15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5154" y="4714875"/>
            <a:ext cx="6405372" cy="3895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07474" y="4714875"/>
            <a:ext cx="6380226" cy="389516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07474" y="3470150"/>
            <a:ext cx="6405372" cy="105613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850" b="0" cap="all" spc="15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0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9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7008" y="3365743"/>
            <a:ext cx="6729984" cy="171224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33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4120" y="1207008"/>
            <a:ext cx="7223760" cy="7872984"/>
          </a:xfrm>
        </p:spPr>
        <p:txBody>
          <a:bodyPr>
            <a:normAutofit/>
          </a:bodyPr>
          <a:lstStyle>
            <a:lvl1pPr>
              <a:defRPr sz="285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352" y="5324877"/>
            <a:ext cx="5692140" cy="329105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207009" y="9354312"/>
            <a:ext cx="7687196" cy="48006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9143999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12785" y="3365742"/>
            <a:ext cx="6742497" cy="170196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33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3999" y="0"/>
            <a:ext cx="9153146" cy="10287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352" y="5324878"/>
            <a:ext cx="5692140" cy="329105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207009" y="9354312"/>
            <a:ext cx="7687196" cy="48006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346704" y="1447038"/>
            <a:ext cx="11594592" cy="17830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704" y="3957067"/>
            <a:ext cx="11594592" cy="46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2144" y="9358224"/>
            <a:ext cx="4130619" cy="485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301" y="9354312"/>
            <a:ext cx="8851784" cy="480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38383" y="9326880"/>
            <a:ext cx="548640" cy="54864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65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1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4200" kern="1200" cap="all" spc="3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287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7145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969295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47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025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24163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82735" y="3309163"/>
            <a:ext cx="10768879" cy="3668674"/>
            <a:chOff x="0" y="0"/>
            <a:chExt cx="14358506" cy="4891566"/>
          </a:xfrm>
        </p:grpSpPr>
        <p:sp>
          <p:nvSpPr>
            <p:cNvPr id="3" name="TextBox 3"/>
            <p:cNvSpPr txBox="1"/>
            <p:nvPr/>
          </p:nvSpPr>
          <p:spPr>
            <a:xfrm>
              <a:off x="0" y="85725"/>
              <a:ext cx="14358506" cy="3260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459"/>
                </a:lnSpc>
              </a:pPr>
              <a:r>
                <a:rPr lang="en-US" sz="8599">
                  <a:solidFill>
                    <a:srgbClr val="272727"/>
                  </a:solidFill>
                  <a:latin typeface="Dosis Extra Bold"/>
                </a:rPr>
                <a:t>Social Influence:Conformity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042386"/>
              <a:ext cx="14358506" cy="849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507"/>
                </a:lnSpc>
              </a:pPr>
              <a:r>
                <a:rPr lang="en-US" sz="3599" spc="107">
                  <a:solidFill>
                    <a:srgbClr val="DDBC78"/>
                  </a:solidFill>
                  <a:latin typeface="Aleo"/>
                </a:rPr>
                <a:t>Dr. Clara Moningka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824522" y="9159605"/>
            <a:ext cx="4073292" cy="438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5612" y="1028700"/>
            <a:ext cx="2722203" cy="84737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084" r="2084"/>
          <a:stretch>
            <a:fillRect/>
          </a:stretch>
        </p:blipFill>
        <p:spPr>
          <a:xfrm>
            <a:off x="13653402" y="5831135"/>
            <a:ext cx="2883311" cy="35189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9443" y="4545355"/>
            <a:ext cx="1995244" cy="495712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18943" y="9159605"/>
            <a:ext cx="4073292" cy="43812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07065" y="1381901"/>
            <a:ext cx="3075670" cy="81205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D877-68F4-4E6A-B6BC-72EF0E48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KONFORMITAS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72700-BE66-4FBD-9839-A95CAB35E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“</a:t>
            </a:r>
            <a:r>
              <a:rPr lang="en-US" dirty="0" err="1"/>
              <a:t>tekanan</a:t>
            </a:r>
            <a:r>
              <a:rPr lang="en-US" dirty="0"/>
              <a:t>”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US" dirty="0"/>
          </a:p>
          <a:p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dipersepsi</a:t>
            </a:r>
            <a:endParaRPr lang="en-US" dirty="0"/>
          </a:p>
          <a:p>
            <a:r>
              <a:rPr lang="en-US" dirty="0" err="1"/>
              <a:t>Eksperimen</a:t>
            </a:r>
            <a:r>
              <a:rPr lang="en-US" dirty="0"/>
              <a:t>: </a:t>
            </a:r>
            <a:r>
              <a:rPr lang="en-US" dirty="0" err="1"/>
              <a:t>Muzafer</a:t>
            </a:r>
            <a:r>
              <a:rPr lang="en-US" dirty="0"/>
              <a:t> Sheriff </a:t>
            </a:r>
            <a:r>
              <a:rPr lang="en-US" dirty="0">
                <a:sym typeface="Wingdings" panose="05000000000000000000" pitchFamily="2" charset="2"/>
              </a:rPr>
              <a:t> autokinetic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4482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7CDD-0A6B-4270-B104-59FF5EAD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Comform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908F8-3339-4BF3-A3D8-B0F629DCD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Low self-esteem</a:t>
            </a:r>
          </a:p>
          <a:p>
            <a:r>
              <a:rPr lang="en-US" dirty="0"/>
              <a:t>High need of social support</a:t>
            </a:r>
          </a:p>
          <a:p>
            <a:r>
              <a:rPr lang="en-US" dirty="0"/>
              <a:t>Need of social approval</a:t>
            </a:r>
          </a:p>
          <a:p>
            <a:r>
              <a:rPr lang="en-US" dirty="0"/>
              <a:t>Low IQ</a:t>
            </a:r>
          </a:p>
          <a:p>
            <a:r>
              <a:rPr lang="en-US" dirty="0"/>
              <a:t>High anxiety</a:t>
            </a:r>
          </a:p>
          <a:p>
            <a:r>
              <a:rPr lang="en-US" dirty="0"/>
              <a:t>Self blame</a:t>
            </a:r>
          </a:p>
          <a:p>
            <a:r>
              <a:rPr lang="en-US" dirty="0"/>
              <a:t>Insecurity</a:t>
            </a:r>
          </a:p>
          <a:p>
            <a:r>
              <a:rPr lang="en-US" dirty="0"/>
              <a:t>Inferiority</a:t>
            </a:r>
          </a:p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situasional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bisa</a:t>
            </a:r>
            <a:r>
              <a:rPr lang="en-US" dirty="0">
                <a:sym typeface="Wingdings" panose="05000000000000000000" pitchFamily="2" charset="2"/>
              </a:rPr>
              <a:t> conform </a:t>
            </a:r>
            <a:r>
              <a:rPr lang="en-US" dirty="0" err="1">
                <a:sym typeface="Wingdings" panose="05000000000000000000" pitchFamily="2" charset="2"/>
              </a:rPr>
              <a:t>disatu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kondisi</a:t>
            </a:r>
            <a:r>
              <a:rPr lang="en-US" dirty="0">
                <a:sym typeface="Wingdings" panose="05000000000000000000" pitchFamily="2" charset="2"/>
              </a:rPr>
              <a:t>, di </a:t>
            </a:r>
            <a:r>
              <a:rPr lang="en-US" dirty="0" err="1">
                <a:sym typeface="Wingdings" panose="05000000000000000000" pitchFamily="2" charset="2"/>
              </a:rPr>
              <a:t>sisi</a:t>
            </a:r>
            <a:r>
              <a:rPr lang="en-US" dirty="0">
                <a:sym typeface="Wingdings" panose="05000000000000000000" pitchFamily="2" charset="2"/>
              </a:rPr>
              <a:t> lain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5692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9955-E376-4A1D-8D1A-DB8C1C9F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KONFORMITAS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00CF-A6CE-4995-8527-596A660E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NORMS</a:t>
            </a:r>
          </a:p>
          <a:p>
            <a:r>
              <a:rPr lang="en-US" dirty="0"/>
              <a:t>Situational factors</a:t>
            </a:r>
          </a:p>
          <a:p>
            <a:r>
              <a:rPr lang="en-US" dirty="0"/>
              <a:t>Normative and informational influence</a:t>
            </a:r>
          </a:p>
          <a:p>
            <a:r>
              <a:rPr lang="en-US" dirty="0"/>
              <a:t>Social identity </a:t>
            </a:r>
            <a:r>
              <a:rPr lang="en-US" dirty="0">
                <a:sym typeface="Wingdings" panose="05000000000000000000" pitchFamily="2" charset="2"/>
              </a:rPr>
              <a:t> group membership</a:t>
            </a:r>
          </a:p>
          <a:p>
            <a:r>
              <a:rPr lang="en-US">
                <a:sym typeface="Wingdings" panose="05000000000000000000" pitchFamily="2" charset="2"/>
              </a:rPr>
              <a:t>Minority influence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7149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99177" y="971550"/>
            <a:ext cx="9337579" cy="404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70"/>
              </a:lnSpc>
            </a:pPr>
            <a:r>
              <a:rPr lang="en-US" sz="4900">
                <a:solidFill>
                  <a:srgbClr val="DDBC78"/>
                </a:solidFill>
                <a:latin typeface="Aleo Bold"/>
              </a:rPr>
              <a:t>Social psychology --&gt; menjelaskan bagaimana perilaku, perasaan, dari individu diperngaruhi oleh kehadiran orang lain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2613" y="6089525"/>
            <a:ext cx="5604966" cy="1407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765"/>
              </a:lnSpc>
            </a:pPr>
            <a:r>
              <a:rPr lang="en-US" sz="3603" spc="108">
                <a:solidFill>
                  <a:srgbClr val="272727"/>
                </a:solidFill>
                <a:latin typeface="Aleo"/>
              </a:rPr>
              <a:t>S</a:t>
            </a:r>
            <a:r>
              <a:rPr lang="en-US" sz="3603" spc="108">
                <a:solidFill>
                  <a:srgbClr val="272727"/>
                </a:solidFill>
                <a:latin typeface="Aleo Bold"/>
              </a:rPr>
              <a:t>OCIAL INFLUENCE -- PENGARUH SOSIAL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67967" y="5878974"/>
            <a:ext cx="6015217" cy="297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934"/>
              </a:lnSpc>
            </a:pPr>
            <a:r>
              <a:rPr lang="en-US" sz="3708" spc="111">
                <a:solidFill>
                  <a:srgbClr val="272727"/>
                </a:solidFill>
                <a:latin typeface="Aleo"/>
              </a:rPr>
              <a:t>Proses dimana sikap dan perilaku dipengaruhi oleh kelhadiran orang lain (real/tidak)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614508" y="8820173"/>
            <a:ext cx="4073292" cy="438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58044" y="1397570"/>
            <a:ext cx="2457342" cy="78321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b="556"/>
          <a:stretch>
            <a:fillRect/>
          </a:stretch>
        </p:blipFill>
        <p:spPr>
          <a:xfrm>
            <a:off x="12064827" y="6232400"/>
            <a:ext cx="2225558" cy="28068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21336" y="1022433"/>
            <a:ext cx="5636491" cy="8134258"/>
            <a:chOff x="0" y="0"/>
            <a:chExt cx="7515321" cy="10845677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7515321" cy="6752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630"/>
                </a:lnSpc>
              </a:pPr>
              <a:r>
                <a:rPr lang="en-US" sz="5100">
                  <a:solidFill>
                    <a:srgbClr val="DDBC78"/>
                  </a:solidFill>
                  <a:latin typeface="Aleo Bold"/>
                </a:rPr>
                <a:t>Dalam kehidupan sosial kita biasa dihapkan pada konflik, argumen, juga adanya NORMA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275495"/>
              <a:ext cx="7515321" cy="3570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440"/>
                </a:lnSpc>
              </a:pPr>
              <a:r>
                <a:rPr lang="en-US" sz="3400" spc="102">
                  <a:solidFill>
                    <a:srgbClr val="272727"/>
                  </a:solidFill>
                  <a:latin typeface="Aleo"/>
                </a:rPr>
                <a:t>Kesamaan/keseragaman perilaku/sikap/cara pandang dari kelompok sosial tertentu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453485"/>
            <a:ext cx="6099059" cy="85914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5002" y="970257"/>
            <a:ext cx="4860695" cy="818643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765090" y="9095306"/>
            <a:ext cx="1182287" cy="21732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53168" y="5110752"/>
            <a:ext cx="1806132" cy="40932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6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67011" y="7092002"/>
            <a:ext cx="2020487" cy="21732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151953" y="4108087"/>
            <a:ext cx="3050603" cy="3050590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99" r="-249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847950" y="7576204"/>
            <a:ext cx="3658609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40"/>
              </a:lnSpc>
            </a:pPr>
            <a:r>
              <a:rPr lang="en-US" sz="3400" spc="102">
                <a:solidFill>
                  <a:srgbClr val="F8F6EB"/>
                </a:solidFill>
                <a:latin typeface="Aleo"/>
              </a:rPr>
              <a:t>Conformity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133756" y="7092002"/>
            <a:ext cx="2020487" cy="21732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618699" y="4108087"/>
            <a:ext cx="3050603" cy="3050590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314695" y="7566679"/>
            <a:ext cx="365860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3500" spc="105">
                <a:solidFill>
                  <a:srgbClr val="F8F6EB"/>
                </a:solidFill>
                <a:latin typeface="Aleo"/>
              </a:rPr>
              <a:t>Complience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600502" y="7092002"/>
            <a:ext cx="2020487" cy="1441979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3085444" y="4108087"/>
            <a:ext cx="3050603" cy="3050590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2781441" y="7547629"/>
            <a:ext cx="3658609" cy="8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  <a:spcBef>
                <a:spcPct val="0"/>
              </a:spcBef>
            </a:pPr>
            <a:r>
              <a:rPr lang="en-US" sz="4200" spc="126">
                <a:solidFill>
                  <a:srgbClr val="F8F6EB"/>
                </a:solidFill>
                <a:latin typeface="Aleo"/>
              </a:rPr>
              <a:t>Obedience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791133" y="1312484"/>
            <a:ext cx="14705734" cy="1518932"/>
            <a:chOff x="0" y="0"/>
            <a:chExt cx="19607646" cy="202524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76200"/>
              <a:ext cx="19607646" cy="1302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</a:pPr>
              <a:r>
                <a:rPr lang="en-US" sz="6000">
                  <a:solidFill>
                    <a:srgbClr val="DDBC78"/>
                  </a:solidFill>
                  <a:latin typeface="Aleo Bold"/>
                </a:rPr>
                <a:t>Tipe Social Influence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433506"/>
              <a:ext cx="19607646" cy="591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8513" y="3461317"/>
            <a:ext cx="2020487" cy="21732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2540113" cy="254011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4375712"/>
            <a:ext cx="16192500" cy="795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040"/>
              </a:lnSpc>
            </a:pPr>
            <a:r>
              <a:rPr lang="en-US" sz="4400" spc="132" dirty="0">
                <a:solidFill>
                  <a:srgbClr val="272727"/>
                </a:solidFill>
                <a:latin typeface="Aleo"/>
              </a:rPr>
              <a:t>Reference group vs Membership group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3039502"/>
            <a:ext cx="7641259" cy="4207997"/>
            <a:chOff x="0" y="0"/>
            <a:chExt cx="10188345" cy="5610663"/>
          </a:xfrm>
        </p:grpSpPr>
        <p:sp>
          <p:nvSpPr>
            <p:cNvPr id="3" name="TextBox 3"/>
            <p:cNvSpPr txBox="1"/>
            <p:nvPr/>
          </p:nvSpPr>
          <p:spPr>
            <a:xfrm>
              <a:off x="0" y="-76200"/>
              <a:ext cx="10188345" cy="2629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800"/>
                </a:lnSpc>
              </a:pPr>
              <a:r>
                <a:rPr lang="en-US" sz="6000">
                  <a:solidFill>
                    <a:srgbClr val="50603F"/>
                  </a:solidFill>
                  <a:latin typeface="Aleo Bold"/>
                </a:rPr>
                <a:t>POWER AND INFLUENCE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033833"/>
              <a:ext cx="8703181" cy="2576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280"/>
                </a:lnSpc>
              </a:pPr>
              <a:r>
                <a:rPr lang="en-US" sz="3300" spc="99">
                  <a:solidFill>
                    <a:srgbClr val="272727"/>
                  </a:solidFill>
                  <a:latin typeface="Aleo"/>
                </a:rPr>
                <a:t>POWER--&gt; capacity to influence othes while resisting their attemps to influence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30371" y="4731512"/>
            <a:ext cx="2020487" cy="21732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30371" y="7789685"/>
            <a:ext cx="2020487" cy="21732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350347" y="4731512"/>
            <a:ext cx="2020487" cy="21732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350347" y="7789685"/>
            <a:ext cx="2020487" cy="21732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70558" y="2298894"/>
            <a:ext cx="2540113" cy="254011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70558" y="5357068"/>
            <a:ext cx="2540113" cy="254011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090534" y="2298894"/>
            <a:ext cx="2540113" cy="254011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5090534" y="5357068"/>
            <a:ext cx="2540113" cy="254011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1246" y="5994393"/>
            <a:ext cx="1198738" cy="126546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64067" y="6095824"/>
            <a:ext cx="993048" cy="1062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21732" y="2936220"/>
            <a:ext cx="1477717" cy="126546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5096" y="2966470"/>
            <a:ext cx="1091039" cy="12049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6918756" cy="133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60"/>
              </a:lnSpc>
            </a:pPr>
            <a:r>
              <a:rPr lang="en-US" sz="8800">
                <a:solidFill>
                  <a:srgbClr val="DDBC78"/>
                </a:solidFill>
                <a:latin typeface="Dosis Extra Bold"/>
              </a:rPr>
              <a:t>POWER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424036" y="934894"/>
            <a:ext cx="6093691" cy="1104583"/>
            <a:chOff x="0" y="0"/>
            <a:chExt cx="8124921" cy="1472778"/>
          </a:xfrm>
        </p:grpSpPr>
        <p:sp>
          <p:nvSpPr>
            <p:cNvPr id="4" name="TextBox 4"/>
            <p:cNvSpPr txBox="1"/>
            <p:nvPr/>
          </p:nvSpPr>
          <p:spPr>
            <a:xfrm>
              <a:off x="0" y="-104775"/>
              <a:ext cx="8124921" cy="747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895"/>
                </a:lnSpc>
              </a:pPr>
              <a:r>
                <a:rPr lang="en-US" sz="3199" spc="95">
                  <a:solidFill>
                    <a:srgbClr val="DDBC78"/>
                  </a:solidFill>
                  <a:latin typeface="Aleo"/>
                </a:rPr>
                <a:t>Reward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65738"/>
              <a:ext cx="8124921" cy="507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55796" y="2462404"/>
            <a:ext cx="6093691" cy="1104583"/>
            <a:chOff x="0" y="0"/>
            <a:chExt cx="8124921" cy="147277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04775"/>
              <a:ext cx="8124921" cy="747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895"/>
                </a:lnSpc>
              </a:pPr>
              <a:r>
                <a:rPr lang="en-US" sz="3199" spc="95">
                  <a:solidFill>
                    <a:srgbClr val="DDBC78"/>
                  </a:solidFill>
                  <a:latin typeface="Aleo"/>
                </a:rPr>
                <a:t>Coercive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65738"/>
              <a:ext cx="8124921" cy="507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43913" y="3566988"/>
            <a:ext cx="6093691" cy="1104583"/>
            <a:chOff x="0" y="0"/>
            <a:chExt cx="8124921" cy="147277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04775"/>
              <a:ext cx="8124921" cy="747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895"/>
                </a:lnSpc>
              </a:pPr>
              <a:r>
                <a:rPr lang="en-US" sz="3199" spc="95">
                  <a:solidFill>
                    <a:srgbClr val="DDBC78"/>
                  </a:solidFill>
                  <a:latin typeface="Aleo"/>
                </a:rPr>
                <a:t>Informational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65738"/>
              <a:ext cx="8124921" cy="507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90901" y="1028700"/>
            <a:ext cx="1106024" cy="1153846"/>
            <a:chOff x="0" y="0"/>
            <a:chExt cx="1474698" cy="1538461"/>
          </a:xfrm>
        </p:grpSpPr>
        <p:grpSp>
          <p:nvGrpSpPr>
            <p:cNvPr id="13" name="Group 13"/>
            <p:cNvGrpSpPr/>
            <p:nvPr/>
          </p:nvGrpSpPr>
          <p:grpSpPr>
            <a:xfrm>
              <a:off x="150838" y="1412290"/>
              <a:ext cx="1173022" cy="126171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1474698" cy="1474698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343263" y="455572"/>
              <a:ext cx="788172" cy="563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</a:pPr>
              <a:r>
                <a:rPr lang="en-US" sz="2800">
                  <a:solidFill>
                    <a:srgbClr val="DDBC78"/>
                  </a:solidFill>
                  <a:latin typeface="Dosis Extra Bold"/>
                </a:rPr>
                <a:t>1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69966" y="2649106"/>
            <a:ext cx="1106024" cy="1153846"/>
            <a:chOff x="0" y="0"/>
            <a:chExt cx="1474698" cy="1538461"/>
          </a:xfrm>
        </p:grpSpPr>
        <p:grpSp>
          <p:nvGrpSpPr>
            <p:cNvPr id="19" name="Group 19"/>
            <p:cNvGrpSpPr/>
            <p:nvPr/>
          </p:nvGrpSpPr>
          <p:grpSpPr>
            <a:xfrm>
              <a:off x="150838" y="1412290"/>
              <a:ext cx="1173022" cy="126171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0" y="0"/>
              <a:ext cx="1474698" cy="147469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343263" y="455572"/>
              <a:ext cx="788172" cy="563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</a:pPr>
              <a:r>
                <a:rPr lang="en-US" sz="2800">
                  <a:solidFill>
                    <a:srgbClr val="DDBC78"/>
                  </a:solidFill>
                  <a:latin typeface="Dosis Extra Bold"/>
                </a:rPr>
                <a:t>2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884878" y="3412731"/>
            <a:ext cx="1106024" cy="1153846"/>
            <a:chOff x="0" y="0"/>
            <a:chExt cx="1474698" cy="1538461"/>
          </a:xfrm>
        </p:grpSpPr>
        <p:grpSp>
          <p:nvGrpSpPr>
            <p:cNvPr id="25" name="Group 25"/>
            <p:cNvGrpSpPr/>
            <p:nvPr/>
          </p:nvGrpSpPr>
          <p:grpSpPr>
            <a:xfrm>
              <a:off x="150838" y="1412290"/>
              <a:ext cx="1173022" cy="126171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0" y="0"/>
              <a:ext cx="1474698" cy="1474698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343263" y="455572"/>
              <a:ext cx="788172" cy="563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</a:pPr>
              <a:r>
                <a:rPr lang="en-US" sz="2800">
                  <a:solidFill>
                    <a:srgbClr val="DDBC78"/>
                  </a:solidFill>
                  <a:latin typeface="Dosis Extra Bold"/>
                </a:rPr>
                <a:t>3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28700" y="8854256"/>
            <a:ext cx="3654192" cy="438127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7338" y="6539401"/>
            <a:ext cx="2039804" cy="253391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9966" y="4941478"/>
            <a:ext cx="2458446" cy="4131842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4796618" y="6173160"/>
            <a:ext cx="1106024" cy="1153846"/>
            <a:chOff x="0" y="0"/>
            <a:chExt cx="1474698" cy="1538461"/>
          </a:xfrm>
        </p:grpSpPr>
        <p:grpSp>
          <p:nvGrpSpPr>
            <p:cNvPr id="35" name="Group 35"/>
            <p:cNvGrpSpPr/>
            <p:nvPr/>
          </p:nvGrpSpPr>
          <p:grpSpPr>
            <a:xfrm>
              <a:off x="150838" y="1412290"/>
              <a:ext cx="1173022" cy="126171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0" y="0"/>
              <a:ext cx="1474698" cy="1474698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343263" y="455572"/>
              <a:ext cx="788172" cy="563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</a:pPr>
              <a:r>
                <a:rPr lang="en-US" sz="2800">
                  <a:solidFill>
                    <a:srgbClr val="DDBC78"/>
                  </a:solidFill>
                  <a:latin typeface="Dosis Extra Bold"/>
                </a:rPr>
                <a:t>4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6543913" y="6173160"/>
            <a:ext cx="6093691" cy="1104583"/>
            <a:chOff x="0" y="0"/>
            <a:chExt cx="8124921" cy="1472778"/>
          </a:xfrm>
        </p:grpSpPr>
        <p:sp>
          <p:nvSpPr>
            <p:cNvPr id="41" name="TextBox 41"/>
            <p:cNvSpPr txBox="1"/>
            <p:nvPr/>
          </p:nvSpPr>
          <p:spPr>
            <a:xfrm>
              <a:off x="0" y="-104775"/>
              <a:ext cx="8124921" cy="747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895"/>
                </a:lnSpc>
              </a:pPr>
              <a:r>
                <a:rPr lang="en-US" sz="3199" spc="95">
                  <a:solidFill>
                    <a:srgbClr val="DDBC78"/>
                  </a:solidFill>
                  <a:latin typeface="Aleo"/>
                </a:rPr>
                <a:t>Legitimate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965738"/>
              <a:ext cx="8124921" cy="507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437890" y="8277333"/>
            <a:ext cx="1106024" cy="1153846"/>
            <a:chOff x="0" y="0"/>
            <a:chExt cx="1474698" cy="1538461"/>
          </a:xfrm>
        </p:grpSpPr>
        <p:grpSp>
          <p:nvGrpSpPr>
            <p:cNvPr id="44" name="Group 44"/>
            <p:cNvGrpSpPr/>
            <p:nvPr/>
          </p:nvGrpSpPr>
          <p:grpSpPr>
            <a:xfrm>
              <a:off x="150838" y="1412290"/>
              <a:ext cx="1173022" cy="126171"/>
              <a:chOff x="0" y="0"/>
              <a:chExt cx="6350000" cy="63500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grpSp>
          <p:nvGrpSpPr>
            <p:cNvPr id="46" name="Group 46"/>
            <p:cNvGrpSpPr/>
            <p:nvPr/>
          </p:nvGrpSpPr>
          <p:grpSpPr>
            <a:xfrm>
              <a:off x="0" y="0"/>
              <a:ext cx="1474698" cy="1474698"/>
              <a:chOff x="0" y="0"/>
              <a:chExt cx="6350000" cy="63500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  <p:sp>
          <p:nvSpPr>
            <p:cNvPr id="48" name="TextBox 48"/>
            <p:cNvSpPr txBox="1"/>
            <p:nvPr/>
          </p:nvSpPr>
          <p:spPr>
            <a:xfrm>
              <a:off x="343263" y="455572"/>
              <a:ext cx="788172" cy="563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</a:pPr>
              <a:r>
                <a:rPr lang="en-US" sz="2800">
                  <a:solidFill>
                    <a:srgbClr val="DDBC78"/>
                  </a:solidFill>
                  <a:latin typeface="Dosis Extra Bold"/>
                </a:rPr>
                <a:t>5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1531581" y="5596237"/>
            <a:ext cx="1106024" cy="1153846"/>
            <a:chOff x="0" y="0"/>
            <a:chExt cx="1474698" cy="1538461"/>
          </a:xfrm>
        </p:grpSpPr>
        <p:grpSp>
          <p:nvGrpSpPr>
            <p:cNvPr id="50" name="Group 50"/>
            <p:cNvGrpSpPr/>
            <p:nvPr/>
          </p:nvGrpSpPr>
          <p:grpSpPr>
            <a:xfrm>
              <a:off x="150838" y="1412290"/>
              <a:ext cx="1173022" cy="126171"/>
              <a:chOff x="0" y="0"/>
              <a:chExt cx="6350000" cy="63500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grpSp>
          <p:nvGrpSpPr>
            <p:cNvPr id="52" name="Group 52"/>
            <p:cNvGrpSpPr/>
            <p:nvPr/>
          </p:nvGrpSpPr>
          <p:grpSpPr>
            <a:xfrm>
              <a:off x="0" y="0"/>
              <a:ext cx="1474698" cy="1474698"/>
              <a:chOff x="0" y="0"/>
              <a:chExt cx="6350000" cy="63500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  <p:sp>
          <p:nvSpPr>
            <p:cNvPr id="54" name="TextBox 54"/>
            <p:cNvSpPr txBox="1"/>
            <p:nvPr/>
          </p:nvSpPr>
          <p:spPr>
            <a:xfrm>
              <a:off x="343263" y="455572"/>
              <a:ext cx="788172" cy="563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</a:pPr>
              <a:r>
                <a:rPr lang="en-US" sz="2800">
                  <a:solidFill>
                    <a:srgbClr val="DDBC78"/>
                  </a:solidFill>
                  <a:latin typeface="Dosis Extra Bold"/>
                </a:rPr>
                <a:t>6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7096925" y="8090631"/>
            <a:ext cx="6093691" cy="1104583"/>
            <a:chOff x="0" y="0"/>
            <a:chExt cx="8124921" cy="1472778"/>
          </a:xfrm>
        </p:grpSpPr>
        <p:sp>
          <p:nvSpPr>
            <p:cNvPr id="56" name="TextBox 56"/>
            <p:cNvSpPr txBox="1"/>
            <p:nvPr/>
          </p:nvSpPr>
          <p:spPr>
            <a:xfrm>
              <a:off x="0" y="-104775"/>
              <a:ext cx="8124921" cy="747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895"/>
                </a:lnSpc>
              </a:pPr>
              <a:r>
                <a:rPr lang="en-US" sz="3199" spc="95">
                  <a:solidFill>
                    <a:srgbClr val="DDBC78"/>
                  </a:solidFill>
                  <a:latin typeface="Aleo"/>
                </a:rPr>
                <a:t>Expert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965738"/>
              <a:ext cx="8124921" cy="507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60"/>
                </a:lnSpc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12836072" y="5807406"/>
            <a:ext cx="6358315" cy="617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08"/>
              </a:lnSpc>
            </a:pPr>
            <a:r>
              <a:rPr lang="en-US" sz="3338" spc="100">
                <a:solidFill>
                  <a:srgbClr val="DDBC78"/>
                </a:solidFill>
                <a:latin typeface="Aleo"/>
              </a:rPr>
              <a:t>referent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237C-5ABF-40BB-B8F2-CB377C35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002000" cy="1143000"/>
          </a:xfrm>
        </p:spPr>
        <p:txBody>
          <a:bodyPr/>
          <a:lstStyle/>
          <a:p>
            <a:r>
              <a:rPr lang="en-US" dirty="0"/>
              <a:t>Milgram’s obedience study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55019-7EDF-41F5-B1BB-A9AA2B79A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306800" cy="7353300"/>
          </a:xfrm>
        </p:spPr>
        <p:txBody>
          <a:bodyPr/>
          <a:lstStyle/>
          <a:p>
            <a:r>
              <a:rPr lang="en-US" dirty="0"/>
              <a:t>Agentic mode </a:t>
            </a:r>
            <a:r>
              <a:rPr lang="en-US" dirty="0">
                <a:sym typeface="Wingdings" panose="05000000000000000000" pitchFamily="2" charset="2"/>
              </a:rPr>
              <a:t> unquestioning obedience  people transfer personal responsibility to the person giving orders.</a:t>
            </a:r>
          </a:p>
          <a:p>
            <a:r>
              <a:rPr lang="en-US" dirty="0" err="1">
                <a:sym typeface="Wingdings" panose="05000000000000000000" pitchFamily="2" charset="2"/>
              </a:rPr>
              <a:t>Faktor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apa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mempengaruhi</a:t>
            </a:r>
            <a:r>
              <a:rPr lang="en-US" dirty="0">
                <a:sym typeface="Wingdings" panose="05000000000000000000" pitchFamily="2" charset="2"/>
              </a:rPr>
              <a:t> obedience? </a:t>
            </a:r>
          </a:p>
          <a:p>
            <a:r>
              <a:rPr lang="en-US" dirty="0">
                <a:sym typeface="Wingdings" panose="05000000000000000000" pitchFamily="2" charset="2"/>
              </a:rPr>
              <a:t>Immediacy  social proximity to the victims   </a:t>
            </a:r>
            <a:r>
              <a:rPr lang="en-US" dirty="0" err="1">
                <a:sym typeface="Wingdings" panose="05000000000000000000" pitchFamily="2" charset="2"/>
              </a:rPr>
              <a:t>langsung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Saat</a:t>
            </a:r>
            <a:r>
              <a:rPr lang="en-US" dirty="0">
                <a:sym typeface="Wingdings" panose="05000000000000000000" pitchFamily="2" charset="2"/>
              </a:rPr>
              <a:t> korban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terlihat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terdengar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Faktor</a:t>
            </a:r>
            <a:r>
              <a:rPr lang="en-US" dirty="0">
                <a:sym typeface="Wingdings" panose="05000000000000000000" pitchFamily="2" charset="2"/>
              </a:rPr>
              <a:t> orang yang </a:t>
            </a:r>
            <a:r>
              <a:rPr lang="en-US" dirty="0" err="1">
                <a:sym typeface="Wingdings" panose="05000000000000000000" pitchFamily="2" charset="2"/>
              </a:rPr>
              <a:t>menyuruh</a:t>
            </a:r>
            <a:r>
              <a:rPr lang="en-US" dirty="0">
                <a:sym typeface="Wingdings" panose="05000000000000000000" pitchFamily="2" charset="2"/>
              </a:rPr>
              <a:t>/figure </a:t>
            </a:r>
            <a:r>
              <a:rPr lang="en-US" dirty="0" err="1">
                <a:sym typeface="Wingdings" panose="05000000000000000000" pitchFamily="2" charset="2"/>
              </a:rPr>
              <a:t>otoritas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Seragam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3681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5C17-59E2-496C-8229-B5ECCD0F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5925800" cy="1143000"/>
          </a:xfrm>
        </p:spPr>
        <p:txBody>
          <a:bodyPr/>
          <a:lstStyle/>
          <a:p>
            <a:r>
              <a:rPr lang="en-US" dirty="0" err="1"/>
              <a:t>Eksperimen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D620F-E28A-4C7B-8403-1C9AB6AE1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5697200" cy="6972300"/>
          </a:xfrm>
        </p:spPr>
        <p:txBody>
          <a:bodyPr/>
          <a:lstStyle/>
          <a:p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mematuhi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berpikir</a:t>
            </a:r>
            <a:endParaRPr lang="en-US" dirty="0"/>
          </a:p>
          <a:p>
            <a:r>
              <a:rPr lang="en-US" dirty="0" err="1"/>
              <a:t>Konsekwensi</a:t>
            </a:r>
            <a:r>
              <a:rPr lang="en-US" dirty="0"/>
              <a:t> </a:t>
            </a:r>
            <a:r>
              <a:rPr lang="en-US" dirty="0" err="1"/>
              <a:t>kepatuhan</a:t>
            </a:r>
            <a:r>
              <a:rPr lang="en-US" dirty="0"/>
              <a:t> pada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mahluk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9843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47</TotalTime>
  <Words>248</Words>
  <Application>Microsoft Office PowerPoint</Application>
  <PresentationFormat>Custom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Dosis Extra Bold</vt:lpstr>
      <vt:lpstr>Arial</vt:lpstr>
      <vt:lpstr>Gill Sans MT</vt:lpstr>
      <vt:lpstr>Aleo Bold</vt:lpstr>
      <vt:lpstr>Aleo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Milgram’s obedience study</vt:lpstr>
      <vt:lpstr>Eksperimen ini membuktikan apa?</vt:lpstr>
      <vt:lpstr>KONFORMITAS</vt:lpstr>
      <vt:lpstr>Karakteristik Individu yang cenderung Comform</vt:lpstr>
      <vt:lpstr>KONFORMITAS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Conformity</dc:title>
  <dc:creator>clara clara</dc:creator>
  <cp:lastModifiedBy>Clara Moningka</cp:lastModifiedBy>
  <cp:revision>11</cp:revision>
  <dcterms:created xsi:type="dcterms:W3CDTF">2006-08-16T00:00:00Z</dcterms:created>
  <dcterms:modified xsi:type="dcterms:W3CDTF">2021-04-14T08:21:34Z</dcterms:modified>
  <dc:identifier>DAEbn0512ts</dc:identifier>
</cp:coreProperties>
</file>