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4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5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6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7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8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9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0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21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2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23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24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25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26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27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8" r:id="rId11"/>
    <p:sldId id="268" r:id="rId12"/>
    <p:sldId id="269" r:id="rId13"/>
    <p:sldId id="275" r:id="rId14"/>
    <p:sldId id="283" r:id="rId15"/>
    <p:sldId id="284" r:id="rId16"/>
    <p:sldId id="285" r:id="rId17"/>
    <p:sldId id="286" r:id="rId18"/>
    <p:sldId id="282" r:id="rId19"/>
    <p:sldId id="288" r:id="rId20"/>
    <p:sldId id="289" r:id="rId21"/>
    <p:sldId id="290" r:id="rId22"/>
    <p:sldId id="259" r:id="rId23"/>
    <p:sldId id="270" r:id="rId24"/>
    <p:sldId id="276" r:id="rId25"/>
    <p:sldId id="278" r:id="rId26"/>
    <p:sldId id="279" r:id="rId27"/>
    <p:sldId id="280" r:id="rId28"/>
    <p:sldId id="260" r:id="rId29"/>
  </p:sldIdLst>
  <p:sldSz cx="12192000" cy="6858000"/>
  <p:notesSz cx="6858000" cy="9144000"/>
  <p:custDataLst>
    <p:tags r:id="rId3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6A7C34-54B5-4D8D-95DE-CBB93C30378E}">
          <p14:sldIdLst>
            <p14:sldId id="257"/>
            <p14:sldId id="256"/>
            <p14:sldId id="261"/>
            <p14:sldId id="262"/>
            <p14:sldId id="263"/>
            <p14:sldId id="264"/>
            <p14:sldId id="265"/>
            <p14:sldId id="266"/>
            <p14:sldId id="267"/>
            <p14:sldId id="258"/>
            <p14:sldId id="268"/>
            <p14:sldId id="269"/>
            <p14:sldId id="275"/>
            <p14:sldId id="283"/>
            <p14:sldId id="284"/>
            <p14:sldId id="285"/>
            <p14:sldId id="286"/>
            <p14:sldId id="282"/>
            <p14:sldId id="288"/>
            <p14:sldId id="289"/>
            <p14:sldId id="290"/>
            <p14:sldId id="259"/>
            <p14:sldId id="270"/>
            <p14:sldId id="276"/>
            <p14:sldId id="278"/>
            <p14:sldId id="279"/>
            <p14:sldId id="280"/>
            <p14:sldId id="26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703"/>
    <a:srgbClr val="313133"/>
    <a:srgbClr val="61BFD7"/>
    <a:srgbClr val="2D2E31"/>
    <a:srgbClr val="67D3ED"/>
    <a:srgbClr val="843381"/>
    <a:srgbClr val="D60152"/>
    <a:srgbClr val="F1B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7" autoAdjust="0"/>
    <p:restoredTop sz="90783" autoAdjust="0"/>
  </p:normalViewPr>
  <p:slideViewPr>
    <p:cSldViewPr snapToGrid="0">
      <p:cViewPr varScale="1">
        <p:scale>
          <a:sx n="84" d="100"/>
          <a:sy n="84" d="100"/>
        </p:scale>
        <p:origin x="-104" y="-5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tags" Target="tags/tag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369D5-8628-47D2-BFD3-7AC03ECF8853}" type="datetimeFigureOut">
              <a:rPr lang="fr-FR" smtClean="0"/>
              <a:t>9/30/18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A3B55-F4AA-4503-BB2B-B59E72CB5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6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098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98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988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988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 sleep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our brain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almost as active as it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when we are awake.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the different theories about REM sleep's function are that it helps in forming new memories, stimulates the central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nervous system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restores brain chemistry to a normal balance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30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Adenosine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is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released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when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neurons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use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glycogen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, and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it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serves as the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link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between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increased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brain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metabolism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and the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necessity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of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.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When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neurons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are active,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glycogen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is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depleted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adenosine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accumulates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.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Accumulating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ad-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enosine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serves as a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sleep-promoting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signal.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Glycogen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is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replenished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during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slow-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wave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adenosine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levels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decrease</a:t>
            </a:r>
            <a:r>
              <a:rPr lang="fr-FR" sz="1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06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3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3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3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3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3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30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3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CC8C867-C33D-486D-9973-438A40094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2ED2EA9-545B-45AB-A382-127CCF0E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6DD949F-1236-4D7A-BEA1-A19B889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9/30/18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AA86D61-A96C-4FDB-9FE6-5E773864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47059F9-422C-481B-B82C-DCA6B07D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40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D5F9EB-4EB7-4CC3-A806-A710169A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07FE089-4884-406B-B3F3-3F072F354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4FF8656-420C-4D3D-BEFB-6D546DA5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9/30/18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8C9912A-DAC3-4EFA-87EA-19DB7FBF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EC9F5AE-4953-49F2-B7B0-0E44B26D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35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20A2A01-22D9-4199-BEAE-FD025F0EC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D358C58-34A8-4EF0-80F1-6D82112D4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2B3738-FD3E-404C-BAB1-275922FF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9/30/18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0A68B9D-0E3B-4C7F-99FC-6112932C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540F6BA-46E1-4744-97D2-A982DB38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25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0220C08-02A6-4C59-BD70-F2E23926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A09E458-734D-420F-B33D-E787A3AA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AC1A0C3-8FB6-45A4-AE1D-B5186A39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9/30/18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D619C00-E0E3-490F-991E-8A35C40DB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704A5FC-ACFD-41A9-91BC-C01321C8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84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34EA42E-53D2-4F56-BB38-EFB8220E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295F735-5AF5-4403-BF98-9E17F96A1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1612590-21B4-4FA8-AFEF-30E3CBBC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9/30/18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54CCAC9-4461-4E41-A4AB-13B6D704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0C3F7FD-E0D2-48E6-81A6-002817C3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75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7D333C-CC89-4D0D-8007-179CE75F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CF4401B-50FB-457D-9F41-09B5BE489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2F7DDBC-0F12-45C1-A382-9F6BE688C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7BDE6D6-77C6-48FC-955D-F7ACE317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9/30/18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218FA16-C2A8-4505-8184-9EC5C82D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179D369-1A72-45A5-89E5-287FA1B6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1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A008478-814E-437D-B9C0-FB79AF3D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0911B34-3FB8-46BD-AB30-CF4004F9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BCEDF35-DBCE-4F42-8491-38DBC143D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AA4A25E-746A-49FF-B7F8-9A489EAF5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BDC2FCA-E78C-42D6-A836-9B558115F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532F7F9-09B4-4FD4-ACF3-96A35A10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9/30/18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DDEA4D7-8112-4146-A799-1F2B7CAE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163D69E-4260-41B9-93B3-4695964A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92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CE6D91-1E41-4F59-AD7F-53DCDF7C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A1203C5-C80D-4AB7-B8B2-2A109E03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9/30/18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700F7AD-4BE2-4087-AE4F-E561A904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E83CC98-748C-459C-8DF8-2BD1189D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40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946BF2A-6B5B-41EC-A136-3EB7BA41D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8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888917-6EC6-446A-8C65-7CA3A45F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06279B5-5BD5-4E62-AFE1-1EF8622D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9F191AE-B95C-49EF-BE72-CE248EAE0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FBEE48F-191C-4C4B-821C-40D02772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9/30/18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18235C1-E7D0-47BF-9E40-39A496D9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E6B8486-10F6-4080-A0A3-AA898A12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83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61D69D-4AD6-4984-B079-0D09C0EF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9CE82F9-D75F-4777-B654-42B656109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5651911-725F-466E-A25E-04ADBBB59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AFA0151-FFFC-475E-96F8-92E5B1FD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9/30/18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7755741-E84C-473B-A7FC-5A32AED3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7083600-7948-4099-BB4E-AD3BF9D6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8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581A76A-952A-4A39-8A22-5E5AB7EF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E797E40-393B-42E1-90F4-4CC36C2EA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B822949-8087-4E77-AA31-319A39987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E0B06-A019-44B7-A1F9-DDEAB39A2A39}" type="datetimeFigureOut">
              <a:rPr lang="fr-FR" smtClean="0"/>
              <a:t>9/30/18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3C8BDC7-F461-4840-AE15-09165A1D7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C7FA2E1-4239-432F-8A2E-18A4D11B7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50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slide" Target="slide2.xml"/><Relationship Id="rId5" Type="http://schemas.openxmlformats.org/officeDocument/2006/relationships/slide" Target="slide10.xml"/><Relationship Id="rId6" Type="http://schemas.openxmlformats.org/officeDocument/2006/relationships/slide" Target="slide22.xml"/><Relationship Id="rId7" Type="http://schemas.openxmlformats.org/officeDocument/2006/relationships/slide" Target="slide28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0.xml"/><Relationship Id="rId12" Type="http://schemas.openxmlformats.org/officeDocument/2006/relationships/image" Target="../media/image7.jpeg"/><Relationship Id="rId13" Type="http://schemas.openxmlformats.org/officeDocument/2006/relationships/image" Target="../media/image8.jpeg"/><Relationship Id="rId1" Type="http://schemas.openxmlformats.org/officeDocument/2006/relationships/tags" Target="../tags/tag61.xml"/><Relationship Id="rId2" Type="http://schemas.openxmlformats.org/officeDocument/2006/relationships/tags" Target="../tags/tag62.xml"/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tags" Target="../tags/tag66.xml"/><Relationship Id="rId7" Type="http://schemas.openxmlformats.org/officeDocument/2006/relationships/tags" Target="../tags/tag67.xml"/><Relationship Id="rId8" Type="http://schemas.openxmlformats.org/officeDocument/2006/relationships/tags" Target="../tags/tag68.xml"/><Relationship Id="rId9" Type="http://schemas.openxmlformats.org/officeDocument/2006/relationships/tags" Target="../tags/tag69.xml"/><Relationship Id="rId10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1.xml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" Type="http://schemas.openxmlformats.org/officeDocument/2006/relationships/tags" Target="../tags/tag70.xml"/><Relationship Id="rId2" Type="http://schemas.openxmlformats.org/officeDocument/2006/relationships/tags" Target="../tags/tag71.xml"/><Relationship Id="rId3" Type="http://schemas.openxmlformats.org/officeDocument/2006/relationships/tags" Target="../tags/tag72.xml"/><Relationship Id="rId4" Type="http://schemas.openxmlformats.org/officeDocument/2006/relationships/tags" Target="../tags/tag73.xml"/><Relationship Id="rId5" Type="http://schemas.openxmlformats.org/officeDocument/2006/relationships/tags" Target="../tags/tag74.xml"/><Relationship Id="rId6" Type="http://schemas.openxmlformats.org/officeDocument/2006/relationships/tags" Target="../tags/tag75.xml"/><Relationship Id="rId7" Type="http://schemas.openxmlformats.org/officeDocument/2006/relationships/tags" Target="../tags/tag76.xml"/><Relationship Id="rId8" Type="http://schemas.openxmlformats.org/officeDocument/2006/relationships/tags" Target="../tags/tag77.xml"/><Relationship Id="rId9" Type="http://schemas.openxmlformats.org/officeDocument/2006/relationships/tags" Target="../tags/tag78.xml"/><Relationship Id="rId10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2.xml"/><Relationship Id="rId12" Type="http://schemas.openxmlformats.org/officeDocument/2006/relationships/image" Target="../media/image11.jpeg"/><Relationship Id="rId1" Type="http://schemas.openxmlformats.org/officeDocument/2006/relationships/tags" Target="../tags/tag79.xml"/><Relationship Id="rId2" Type="http://schemas.openxmlformats.org/officeDocument/2006/relationships/tags" Target="../tags/tag80.xml"/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tags" Target="../tags/tag84.xml"/><Relationship Id="rId7" Type="http://schemas.openxmlformats.org/officeDocument/2006/relationships/tags" Target="../tags/tag85.xml"/><Relationship Id="rId8" Type="http://schemas.openxmlformats.org/officeDocument/2006/relationships/tags" Target="../tags/tag86.xml"/><Relationship Id="rId9" Type="http://schemas.openxmlformats.org/officeDocument/2006/relationships/tags" Target="../tags/tag87.xml"/><Relationship Id="rId10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4" Type="http://schemas.openxmlformats.org/officeDocument/2006/relationships/tags" Target="../tags/tag91.xml"/><Relationship Id="rId5" Type="http://schemas.openxmlformats.org/officeDocument/2006/relationships/tags" Target="../tags/tag92.xml"/><Relationship Id="rId6" Type="http://schemas.openxmlformats.org/officeDocument/2006/relationships/tags" Target="../tags/tag93.xml"/><Relationship Id="rId7" Type="http://schemas.openxmlformats.org/officeDocument/2006/relationships/tags" Target="../tags/tag94.xml"/><Relationship Id="rId8" Type="http://schemas.openxmlformats.org/officeDocument/2006/relationships/tags" Target="../tags/tag95.xml"/><Relationship Id="rId9" Type="http://schemas.openxmlformats.org/officeDocument/2006/relationships/tags" Target="../tags/tag96.xml"/><Relationship Id="rId10" Type="http://schemas.openxmlformats.org/officeDocument/2006/relationships/slideLayout" Target="../slideLayouts/slideLayout7.xml"/><Relationship Id="rId11" Type="http://schemas.openxmlformats.org/officeDocument/2006/relationships/notesSlide" Target="../notesSlides/notesSlide13.xml"/><Relationship Id="rId1" Type="http://schemas.openxmlformats.org/officeDocument/2006/relationships/tags" Target="../tags/tag88.xml"/><Relationship Id="rId2" Type="http://schemas.openxmlformats.org/officeDocument/2006/relationships/tags" Target="../tags/tag89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4.xml"/><Relationship Id="rId12" Type="http://schemas.openxmlformats.org/officeDocument/2006/relationships/image" Target="../media/image12.png"/><Relationship Id="rId1" Type="http://schemas.openxmlformats.org/officeDocument/2006/relationships/tags" Target="../tags/tag97.xml"/><Relationship Id="rId2" Type="http://schemas.openxmlformats.org/officeDocument/2006/relationships/tags" Target="../tags/tag98.xml"/><Relationship Id="rId3" Type="http://schemas.openxmlformats.org/officeDocument/2006/relationships/tags" Target="../tags/tag99.xml"/><Relationship Id="rId4" Type="http://schemas.openxmlformats.org/officeDocument/2006/relationships/tags" Target="../tags/tag100.xml"/><Relationship Id="rId5" Type="http://schemas.openxmlformats.org/officeDocument/2006/relationships/tags" Target="../tags/tag101.xml"/><Relationship Id="rId6" Type="http://schemas.openxmlformats.org/officeDocument/2006/relationships/tags" Target="../tags/tag102.xml"/><Relationship Id="rId7" Type="http://schemas.openxmlformats.org/officeDocument/2006/relationships/tags" Target="../tags/tag103.xml"/><Relationship Id="rId8" Type="http://schemas.openxmlformats.org/officeDocument/2006/relationships/tags" Target="../tags/tag104.xml"/><Relationship Id="rId9" Type="http://schemas.openxmlformats.org/officeDocument/2006/relationships/tags" Target="../tags/tag105.xml"/><Relationship Id="rId10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4" Type="http://schemas.openxmlformats.org/officeDocument/2006/relationships/tags" Target="../tags/tag109.xml"/><Relationship Id="rId5" Type="http://schemas.openxmlformats.org/officeDocument/2006/relationships/tags" Target="../tags/tag110.xml"/><Relationship Id="rId6" Type="http://schemas.openxmlformats.org/officeDocument/2006/relationships/tags" Target="../tags/tag111.xml"/><Relationship Id="rId7" Type="http://schemas.openxmlformats.org/officeDocument/2006/relationships/tags" Target="../tags/tag112.xml"/><Relationship Id="rId8" Type="http://schemas.openxmlformats.org/officeDocument/2006/relationships/tags" Target="../tags/tag113.xml"/><Relationship Id="rId9" Type="http://schemas.openxmlformats.org/officeDocument/2006/relationships/tags" Target="../tags/tag114.xml"/><Relationship Id="rId10" Type="http://schemas.openxmlformats.org/officeDocument/2006/relationships/slideLayout" Target="../slideLayouts/slideLayout7.xml"/><Relationship Id="rId11" Type="http://schemas.openxmlformats.org/officeDocument/2006/relationships/notesSlide" Target="../notesSlides/notesSlide15.xml"/><Relationship Id="rId1" Type="http://schemas.openxmlformats.org/officeDocument/2006/relationships/tags" Target="../tags/tag106.xml"/><Relationship Id="rId2" Type="http://schemas.openxmlformats.org/officeDocument/2006/relationships/tags" Target="../tags/tag10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4" Type="http://schemas.openxmlformats.org/officeDocument/2006/relationships/tags" Target="../tags/tag118.xml"/><Relationship Id="rId5" Type="http://schemas.openxmlformats.org/officeDocument/2006/relationships/tags" Target="../tags/tag119.xml"/><Relationship Id="rId6" Type="http://schemas.openxmlformats.org/officeDocument/2006/relationships/tags" Target="../tags/tag120.xml"/><Relationship Id="rId7" Type="http://schemas.openxmlformats.org/officeDocument/2006/relationships/tags" Target="../tags/tag121.xml"/><Relationship Id="rId8" Type="http://schemas.openxmlformats.org/officeDocument/2006/relationships/tags" Target="../tags/tag122.xml"/><Relationship Id="rId9" Type="http://schemas.openxmlformats.org/officeDocument/2006/relationships/tags" Target="../tags/tag123.xml"/><Relationship Id="rId10" Type="http://schemas.openxmlformats.org/officeDocument/2006/relationships/slideLayout" Target="../slideLayouts/slideLayout7.xml"/><Relationship Id="rId11" Type="http://schemas.openxmlformats.org/officeDocument/2006/relationships/notesSlide" Target="../notesSlides/notesSlide16.xml"/><Relationship Id="rId1" Type="http://schemas.openxmlformats.org/officeDocument/2006/relationships/tags" Target="../tags/tag115.xml"/><Relationship Id="rId2" Type="http://schemas.openxmlformats.org/officeDocument/2006/relationships/tags" Target="../tags/tag1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4" Type="http://schemas.openxmlformats.org/officeDocument/2006/relationships/tags" Target="../tags/tag127.xml"/><Relationship Id="rId5" Type="http://schemas.openxmlformats.org/officeDocument/2006/relationships/tags" Target="../tags/tag128.xml"/><Relationship Id="rId6" Type="http://schemas.openxmlformats.org/officeDocument/2006/relationships/tags" Target="../tags/tag129.xml"/><Relationship Id="rId7" Type="http://schemas.openxmlformats.org/officeDocument/2006/relationships/tags" Target="../tags/tag130.xml"/><Relationship Id="rId8" Type="http://schemas.openxmlformats.org/officeDocument/2006/relationships/tags" Target="../tags/tag131.xml"/><Relationship Id="rId9" Type="http://schemas.openxmlformats.org/officeDocument/2006/relationships/tags" Target="../tags/tag132.xml"/><Relationship Id="rId10" Type="http://schemas.openxmlformats.org/officeDocument/2006/relationships/slideLayout" Target="../slideLayouts/slideLayout7.xml"/><Relationship Id="rId11" Type="http://schemas.openxmlformats.org/officeDocument/2006/relationships/notesSlide" Target="../notesSlides/notesSlide17.xml"/><Relationship Id="rId1" Type="http://schemas.openxmlformats.org/officeDocument/2006/relationships/tags" Target="../tags/tag124.xml"/><Relationship Id="rId2" Type="http://schemas.openxmlformats.org/officeDocument/2006/relationships/tags" Target="../tags/tag1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4" Type="http://schemas.openxmlformats.org/officeDocument/2006/relationships/tags" Target="../tags/tag136.xml"/><Relationship Id="rId5" Type="http://schemas.openxmlformats.org/officeDocument/2006/relationships/tags" Target="../tags/tag137.xml"/><Relationship Id="rId6" Type="http://schemas.openxmlformats.org/officeDocument/2006/relationships/tags" Target="../tags/tag138.xml"/><Relationship Id="rId7" Type="http://schemas.openxmlformats.org/officeDocument/2006/relationships/tags" Target="../tags/tag139.xml"/><Relationship Id="rId8" Type="http://schemas.openxmlformats.org/officeDocument/2006/relationships/tags" Target="../tags/tag140.xml"/><Relationship Id="rId9" Type="http://schemas.openxmlformats.org/officeDocument/2006/relationships/tags" Target="../tags/tag141.xml"/><Relationship Id="rId10" Type="http://schemas.openxmlformats.org/officeDocument/2006/relationships/slideLayout" Target="../slideLayouts/slideLayout7.xml"/><Relationship Id="rId11" Type="http://schemas.openxmlformats.org/officeDocument/2006/relationships/notesSlide" Target="../notesSlides/notesSlide18.xml"/><Relationship Id="rId1" Type="http://schemas.openxmlformats.org/officeDocument/2006/relationships/tags" Target="../tags/tag133.xml"/><Relationship Id="rId2" Type="http://schemas.openxmlformats.org/officeDocument/2006/relationships/tags" Target="../tags/tag134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9.xml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tags" Target="../tags/tag142.xml"/><Relationship Id="rId2" Type="http://schemas.openxmlformats.org/officeDocument/2006/relationships/tags" Target="../tags/tag143.xml"/><Relationship Id="rId3" Type="http://schemas.openxmlformats.org/officeDocument/2006/relationships/tags" Target="../tags/tag144.xml"/><Relationship Id="rId4" Type="http://schemas.openxmlformats.org/officeDocument/2006/relationships/tags" Target="../tags/tag145.xml"/><Relationship Id="rId5" Type="http://schemas.openxmlformats.org/officeDocument/2006/relationships/tags" Target="../tags/tag146.xml"/><Relationship Id="rId6" Type="http://schemas.openxmlformats.org/officeDocument/2006/relationships/tags" Target="../tags/tag147.xml"/><Relationship Id="rId7" Type="http://schemas.openxmlformats.org/officeDocument/2006/relationships/tags" Target="../tags/tag148.xml"/><Relationship Id="rId8" Type="http://schemas.openxmlformats.org/officeDocument/2006/relationships/tags" Target="../tags/tag149.xml"/><Relationship Id="rId9" Type="http://schemas.openxmlformats.org/officeDocument/2006/relationships/tags" Target="../tags/tag150.xml"/><Relationship Id="rId10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3.jp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Relationship Id="rId7" Type="http://schemas.openxmlformats.org/officeDocument/2006/relationships/tags" Target="../tags/tag11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2.xml"/><Relationship Id="rId10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4" Type="http://schemas.openxmlformats.org/officeDocument/2006/relationships/tags" Target="../tags/tag154.xml"/><Relationship Id="rId5" Type="http://schemas.openxmlformats.org/officeDocument/2006/relationships/tags" Target="../tags/tag155.xml"/><Relationship Id="rId6" Type="http://schemas.openxmlformats.org/officeDocument/2006/relationships/tags" Target="../tags/tag156.xml"/><Relationship Id="rId7" Type="http://schemas.openxmlformats.org/officeDocument/2006/relationships/tags" Target="../tags/tag157.xml"/><Relationship Id="rId8" Type="http://schemas.openxmlformats.org/officeDocument/2006/relationships/tags" Target="../tags/tag158.xml"/><Relationship Id="rId9" Type="http://schemas.openxmlformats.org/officeDocument/2006/relationships/tags" Target="../tags/tag159.xml"/><Relationship Id="rId10" Type="http://schemas.openxmlformats.org/officeDocument/2006/relationships/slideLayout" Target="../slideLayouts/slideLayout7.xml"/><Relationship Id="rId11" Type="http://schemas.openxmlformats.org/officeDocument/2006/relationships/notesSlide" Target="../notesSlides/notesSlide20.xml"/><Relationship Id="rId1" Type="http://schemas.openxmlformats.org/officeDocument/2006/relationships/tags" Target="../tags/tag151.xml"/><Relationship Id="rId2" Type="http://schemas.openxmlformats.org/officeDocument/2006/relationships/tags" Target="../tags/tag15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21.xml"/><Relationship Id="rId12" Type="http://schemas.openxmlformats.org/officeDocument/2006/relationships/image" Target="../media/image15.png"/><Relationship Id="rId1" Type="http://schemas.openxmlformats.org/officeDocument/2006/relationships/tags" Target="../tags/tag160.xml"/><Relationship Id="rId2" Type="http://schemas.openxmlformats.org/officeDocument/2006/relationships/tags" Target="../tags/tag161.xml"/><Relationship Id="rId3" Type="http://schemas.openxmlformats.org/officeDocument/2006/relationships/tags" Target="../tags/tag162.xml"/><Relationship Id="rId4" Type="http://schemas.openxmlformats.org/officeDocument/2006/relationships/tags" Target="../tags/tag163.xml"/><Relationship Id="rId5" Type="http://schemas.openxmlformats.org/officeDocument/2006/relationships/tags" Target="../tags/tag164.xml"/><Relationship Id="rId6" Type="http://schemas.openxmlformats.org/officeDocument/2006/relationships/tags" Target="../tags/tag165.xml"/><Relationship Id="rId7" Type="http://schemas.openxmlformats.org/officeDocument/2006/relationships/tags" Target="../tags/tag166.xml"/><Relationship Id="rId8" Type="http://schemas.openxmlformats.org/officeDocument/2006/relationships/tags" Target="../tags/tag167.xml"/><Relationship Id="rId9" Type="http://schemas.openxmlformats.org/officeDocument/2006/relationships/tags" Target="../tags/tag168.xml"/><Relationship Id="rId10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22.xml"/><Relationship Id="rId12" Type="http://schemas.openxmlformats.org/officeDocument/2006/relationships/image" Target="../media/image16.jpeg"/><Relationship Id="rId1" Type="http://schemas.openxmlformats.org/officeDocument/2006/relationships/tags" Target="../tags/tag169.xml"/><Relationship Id="rId2" Type="http://schemas.openxmlformats.org/officeDocument/2006/relationships/tags" Target="../tags/tag170.xml"/><Relationship Id="rId3" Type="http://schemas.openxmlformats.org/officeDocument/2006/relationships/tags" Target="../tags/tag171.xml"/><Relationship Id="rId4" Type="http://schemas.openxmlformats.org/officeDocument/2006/relationships/tags" Target="../tags/tag172.xml"/><Relationship Id="rId5" Type="http://schemas.openxmlformats.org/officeDocument/2006/relationships/tags" Target="../tags/tag173.xml"/><Relationship Id="rId6" Type="http://schemas.openxmlformats.org/officeDocument/2006/relationships/tags" Target="../tags/tag174.xml"/><Relationship Id="rId7" Type="http://schemas.openxmlformats.org/officeDocument/2006/relationships/tags" Target="../tags/tag175.xml"/><Relationship Id="rId8" Type="http://schemas.openxmlformats.org/officeDocument/2006/relationships/tags" Target="../tags/tag176.xml"/><Relationship Id="rId9" Type="http://schemas.openxmlformats.org/officeDocument/2006/relationships/tags" Target="../tags/tag177.xml"/><Relationship Id="rId10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23.xml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" Type="http://schemas.openxmlformats.org/officeDocument/2006/relationships/tags" Target="../tags/tag178.xml"/><Relationship Id="rId2" Type="http://schemas.openxmlformats.org/officeDocument/2006/relationships/tags" Target="../tags/tag179.xml"/><Relationship Id="rId3" Type="http://schemas.openxmlformats.org/officeDocument/2006/relationships/tags" Target="../tags/tag180.xml"/><Relationship Id="rId4" Type="http://schemas.openxmlformats.org/officeDocument/2006/relationships/tags" Target="../tags/tag181.xml"/><Relationship Id="rId5" Type="http://schemas.openxmlformats.org/officeDocument/2006/relationships/tags" Target="../tags/tag182.xml"/><Relationship Id="rId6" Type="http://schemas.openxmlformats.org/officeDocument/2006/relationships/tags" Target="../tags/tag183.xml"/><Relationship Id="rId7" Type="http://schemas.openxmlformats.org/officeDocument/2006/relationships/tags" Target="../tags/tag184.xml"/><Relationship Id="rId8" Type="http://schemas.openxmlformats.org/officeDocument/2006/relationships/tags" Target="../tags/tag185.xml"/><Relationship Id="rId9" Type="http://schemas.openxmlformats.org/officeDocument/2006/relationships/tags" Target="../tags/tag186.xml"/><Relationship Id="rId10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24.xml"/><Relationship Id="rId12" Type="http://schemas.openxmlformats.org/officeDocument/2006/relationships/image" Target="../media/image19.jpg"/><Relationship Id="rId1" Type="http://schemas.openxmlformats.org/officeDocument/2006/relationships/tags" Target="../tags/tag187.xml"/><Relationship Id="rId2" Type="http://schemas.openxmlformats.org/officeDocument/2006/relationships/tags" Target="../tags/tag188.xml"/><Relationship Id="rId3" Type="http://schemas.openxmlformats.org/officeDocument/2006/relationships/tags" Target="../tags/tag189.xml"/><Relationship Id="rId4" Type="http://schemas.openxmlformats.org/officeDocument/2006/relationships/tags" Target="../tags/tag190.xml"/><Relationship Id="rId5" Type="http://schemas.openxmlformats.org/officeDocument/2006/relationships/tags" Target="../tags/tag191.xml"/><Relationship Id="rId6" Type="http://schemas.openxmlformats.org/officeDocument/2006/relationships/tags" Target="../tags/tag192.xml"/><Relationship Id="rId7" Type="http://schemas.openxmlformats.org/officeDocument/2006/relationships/tags" Target="../tags/tag193.xml"/><Relationship Id="rId8" Type="http://schemas.openxmlformats.org/officeDocument/2006/relationships/tags" Target="../tags/tag194.xml"/><Relationship Id="rId9" Type="http://schemas.openxmlformats.org/officeDocument/2006/relationships/tags" Target="../tags/tag195.xml"/><Relationship Id="rId10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25.xml"/><Relationship Id="rId12" Type="http://schemas.openxmlformats.org/officeDocument/2006/relationships/image" Target="../media/image20.jpg"/><Relationship Id="rId1" Type="http://schemas.openxmlformats.org/officeDocument/2006/relationships/tags" Target="../tags/tag196.xml"/><Relationship Id="rId2" Type="http://schemas.openxmlformats.org/officeDocument/2006/relationships/tags" Target="../tags/tag197.xml"/><Relationship Id="rId3" Type="http://schemas.openxmlformats.org/officeDocument/2006/relationships/tags" Target="../tags/tag198.xml"/><Relationship Id="rId4" Type="http://schemas.openxmlformats.org/officeDocument/2006/relationships/tags" Target="../tags/tag199.xml"/><Relationship Id="rId5" Type="http://schemas.openxmlformats.org/officeDocument/2006/relationships/tags" Target="../tags/tag200.xml"/><Relationship Id="rId6" Type="http://schemas.openxmlformats.org/officeDocument/2006/relationships/tags" Target="../tags/tag201.xml"/><Relationship Id="rId7" Type="http://schemas.openxmlformats.org/officeDocument/2006/relationships/tags" Target="../tags/tag202.xml"/><Relationship Id="rId8" Type="http://schemas.openxmlformats.org/officeDocument/2006/relationships/tags" Target="../tags/tag203.xml"/><Relationship Id="rId9" Type="http://schemas.openxmlformats.org/officeDocument/2006/relationships/tags" Target="../tags/tag204.xml"/><Relationship Id="rId10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4" Type="http://schemas.openxmlformats.org/officeDocument/2006/relationships/tags" Target="../tags/tag208.xml"/><Relationship Id="rId5" Type="http://schemas.openxmlformats.org/officeDocument/2006/relationships/tags" Target="../tags/tag209.xml"/><Relationship Id="rId6" Type="http://schemas.openxmlformats.org/officeDocument/2006/relationships/tags" Target="../tags/tag210.xml"/><Relationship Id="rId7" Type="http://schemas.openxmlformats.org/officeDocument/2006/relationships/tags" Target="../tags/tag211.xml"/><Relationship Id="rId8" Type="http://schemas.openxmlformats.org/officeDocument/2006/relationships/tags" Target="../tags/tag212.xml"/><Relationship Id="rId9" Type="http://schemas.openxmlformats.org/officeDocument/2006/relationships/tags" Target="../tags/tag213.xml"/><Relationship Id="rId10" Type="http://schemas.openxmlformats.org/officeDocument/2006/relationships/slideLayout" Target="../slideLayouts/slideLayout7.xml"/><Relationship Id="rId11" Type="http://schemas.openxmlformats.org/officeDocument/2006/relationships/notesSlide" Target="../notesSlides/notesSlide26.xml"/><Relationship Id="rId1" Type="http://schemas.openxmlformats.org/officeDocument/2006/relationships/tags" Target="../tags/tag205.xml"/><Relationship Id="rId2" Type="http://schemas.openxmlformats.org/officeDocument/2006/relationships/tags" Target="../tags/tag206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27.xml"/><Relationship Id="rId12" Type="http://schemas.openxmlformats.org/officeDocument/2006/relationships/image" Target="../media/image21.jpeg"/><Relationship Id="rId1" Type="http://schemas.openxmlformats.org/officeDocument/2006/relationships/tags" Target="../tags/tag214.xml"/><Relationship Id="rId2" Type="http://schemas.openxmlformats.org/officeDocument/2006/relationships/tags" Target="../tags/tag215.xml"/><Relationship Id="rId3" Type="http://schemas.openxmlformats.org/officeDocument/2006/relationships/tags" Target="../tags/tag216.xml"/><Relationship Id="rId4" Type="http://schemas.openxmlformats.org/officeDocument/2006/relationships/tags" Target="../tags/tag217.xml"/><Relationship Id="rId5" Type="http://schemas.openxmlformats.org/officeDocument/2006/relationships/tags" Target="../tags/tag218.xml"/><Relationship Id="rId6" Type="http://schemas.openxmlformats.org/officeDocument/2006/relationships/tags" Target="../tags/tag219.xml"/><Relationship Id="rId7" Type="http://schemas.openxmlformats.org/officeDocument/2006/relationships/tags" Target="../tags/tag220.xml"/><Relationship Id="rId8" Type="http://schemas.openxmlformats.org/officeDocument/2006/relationships/tags" Target="../tags/tag221.xml"/><Relationship Id="rId9" Type="http://schemas.openxmlformats.org/officeDocument/2006/relationships/tags" Target="../tags/tag222.xml"/><Relationship Id="rId10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28.xml"/><Relationship Id="rId12" Type="http://schemas.openxmlformats.org/officeDocument/2006/relationships/image" Target="../media/image22.jpeg"/><Relationship Id="rId1" Type="http://schemas.openxmlformats.org/officeDocument/2006/relationships/tags" Target="../tags/tag223.xml"/><Relationship Id="rId2" Type="http://schemas.openxmlformats.org/officeDocument/2006/relationships/tags" Target="../tags/tag224.xml"/><Relationship Id="rId3" Type="http://schemas.openxmlformats.org/officeDocument/2006/relationships/tags" Target="../tags/tag225.xml"/><Relationship Id="rId4" Type="http://schemas.openxmlformats.org/officeDocument/2006/relationships/tags" Target="../tags/tag226.xml"/><Relationship Id="rId5" Type="http://schemas.openxmlformats.org/officeDocument/2006/relationships/tags" Target="../tags/tag227.xml"/><Relationship Id="rId6" Type="http://schemas.openxmlformats.org/officeDocument/2006/relationships/tags" Target="../tags/tag228.xml"/><Relationship Id="rId7" Type="http://schemas.openxmlformats.org/officeDocument/2006/relationships/tags" Target="../tags/tag229.xml"/><Relationship Id="rId8" Type="http://schemas.openxmlformats.org/officeDocument/2006/relationships/tags" Target="../tags/tag230.xml"/><Relationship Id="rId9" Type="http://schemas.openxmlformats.org/officeDocument/2006/relationships/tags" Target="../tags/tag231.xml"/><Relationship Id="rId10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tags" Target="../tags/tag17.xml"/><Relationship Id="rId7" Type="http://schemas.openxmlformats.org/officeDocument/2006/relationships/tags" Target="../tags/tag18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3.xml"/><Relationship Id="rId10" Type="http://schemas.openxmlformats.org/officeDocument/2006/relationships/image" Target="../media/image1.jpeg"/><Relationship Id="rId11" Type="http://schemas.openxmlformats.org/officeDocument/2006/relationships/image" Target="../media/image4.jp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tags" Target="../tags/tag25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4.xml"/><Relationship Id="rId10" Type="http://schemas.openxmlformats.org/officeDocument/2006/relationships/image" Target="../media/image1.jpe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5.xml"/><Relationship Id="rId10" Type="http://schemas.openxmlformats.org/officeDocument/2006/relationships/image" Target="../media/image1.jpe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slide" Target="slide1.xml"/><Relationship Id="rId12" Type="http://schemas.openxmlformats.org/officeDocument/2006/relationships/image" Target="../media/image5.jpeg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6.xml"/><Relationship Id="rId10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tags" Target="../tags/tag44.xml"/><Relationship Id="rId6" Type="http://schemas.openxmlformats.org/officeDocument/2006/relationships/tags" Target="../tags/tag45.xml"/><Relationship Id="rId7" Type="http://schemas.openxmlformats.org/officeDocument/2006/relationships/tags" Target="../tags/tag46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7.xml"/><Relationship Id="rId10" Type="http://schemas.openxmlformats.org/officeDocument/2006/relationships/image" Target="../media/image1.jpe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tags" Target="../tags/tag53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8.xml"/><Relationship Id="rId10" Type="http://schemas.openxmlformats.org/officeDocument/2006/relationships/image" Target="../media/image1.jpeg"/><Relationship Id="rId11" Type="http://schemas.openxmlformats.org/officeDocument/2006/relationships/image" Target="../media/image6.jpeg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tags" Target="../tags/tag59.xml"/><Relationship Id="rId7" Type="http://schemas.openxmlformats.org/officeDocument/2006/relationships/tags" Target="../tags/tag60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9.xml"/><Relationship Id="rId10" Type="http://schemas.openxmlformats.org/officeDocument/2006/relationships/image" Target="../media/image1.jpeg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 : pentagone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F1561BF1-3938-4DFE-9D1A-2177258FAAE8}"/>
              </a:ext>
            </a:extLst>
          </p:cNvPr>
          <p:cNvSpPr/>
          <p:nvPr/>
        </p:nvSpPr>
        <p:spPr>
          <a:xfrm rot="16200000">
            <a:off x="1982107" y="3544207"/>
            <a:ext cx="4620986" cy="2006600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lèche : chevron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1E0B1EAF-EB7B-430F-A51C-7137363A8B88}"/>
              </a:ext>
            </a:extLst>
          </p:cNvPr>
          <p:cNvSpPr/>
          <p:nvPr/>
        </p:nvSpPr>
        <p:spPr>
          <a:xfrm rot="16200000">
            <a:off x="2390321" y="-162381"/>
            <a:ext cx="3804559" cy="2006601"/>
          </a:xfrm>
          <a:prstGeom prst="chevron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4A4AD828-7925-4340-9935-BC52E578C429}"/>
              </a:ext>
            </a:extLst>
          </p:cNvPr>
          <p:cNvSpPr/>
          <p:nvPr/>
        </p:nvSpPr>
        <p:spPr>
          <a:xfrm rot="16200000">
            <a:off x="4280807" y="3544207"/>
            <a:ext cx="4620986" cy="2006600"/>
          </a:xfrm>
          <a:prstGeom prst="homePlate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Flèche : chevron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DFD7073F-9E1C-4A86-8DFF-8D954E7AFB11}"/>
              </a:ext>
            </a:extLst>
          </p:cNvPr>
          <p:cNvSpPr/>
          <p:nvPr/>
        </p:nvSpPr>
        <p:spPr>
          <a:xfrm rot="16200000">
            <a:off x="4689022" y="-162382"/>
            <a:ext cx="3804558" cy="2006601"/>
          </a:xfrm>
          <a:prstGeom prst="chevron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Flèche : pentagone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6909D176-ADCE-4899-8863-07AE0F68DEB9}"/>
              </a:ext>
            </a:extLst>
          </p:cNvPr>
          <p:cNvSpPr/>
          <p:nvPr/>
        </p:nvSpPr>
        <p:spPr>
          <a:xfrm rot="16200000">
            <a:off x="6579505" y="3544207"/>
            <a:ext cx="4620986" cy="2006600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7" name="Flèche : chevron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35AE9CA1-5DAD-4008-8514-79CC2E94E0CC}"/>
              </a:ext>
            </a:extLst>
          </p:cNvPr>
          <p:cNvSpPr/>
          <p:nvPr/>
        </p:nvSpPr>
        <p:spPr>
          <a:xfrm rot="16200000">
            <a:off x="6987720" y="-162382"/>
            <a:ext cx="3804557" cy="2006601"/>
          </a:xfrm>
          <a:prstGeom prst="chevron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Flèche : pentagone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E6362683-1386-41CC-B6AB-4DCD867A01F6}"/>
              </a:ext>
            </a:extLst>
          </p:cNvPr>
          <p:cNvSpPr/>
          <p:nvPr/>
        </p:nvSpPr>
        <p:spPr>
          <a:xfrm rot="16200000">
            <a:off x="8878207" y="3544207"/>
            <a:ext cx="4620986" cy="2006600"/>
          </a:xfrm>
          <a:prstGeom prst="homePlate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Flèche : chevron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CBA926E0-99C6-4071-897B-6BB7BD709B05}"/>
              </a:ext>
            </a:extLst>
          </p:cNvPr>
          <p:cNvSpPr/>
          <p:nvPr/>
        </p:nvSpPr>
        <p:spPr>
          <a:xfrm rot="16200000">
            <a:off x="9286422" y="-162383"/>
            <a:ext cx="3804556" cy="2006601"/>
          </a:xfrm>
          <a:prstGeom prst="chevron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83544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 smtClean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xmlns="" id="{D873CA4D-36BF-4C52-B83C-E6F016D57927}"/>
              </a:ext>
            </a:extLst>
          </p:cNvPr>
          <p:cNvSpPr txBox="1"/>
          <p:nvPr/>
        </p:nvSpPr>
        <p:spPr>
          <a:xfrm>
            <a:off x="3290400" y="3600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01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xmlns="" id="{65CDEEE0-0D90-43EB-B7B3-D3036773EDE9}"/>
              </a:ext>
            </a:extLst>
          </p:cNvPr>
          <p:cNvSpPr txBox="1"/>
          <p:nvPr/>
        </p:nvSpPr>
        <p:spPr>
          <a:xfrm>
            <a:off x="3297600" y="626400"/>
            <a:ext cx="198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Deskripsi Tidur dan lingkupannya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xmlns="" id="{4B481617-EC46-4A26-A35E-FB50323B1651}"/>
              </a:ext>
            </a:extLst>
          </p:cNvPr>
          <p:cNvSpPr txBox="1"/>
          <p:nvPr/>
        </p:nvSpPr>
        <p:spPr>
          <a:xfrm>
            <a:off x="5587997" y="1904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02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xmlns="" id="{F21E8143-EAE5-4A19-87A6-48901DD745A2}"/>
              </a:ext>
            </a:extLst>
          </p:cNvPr>
          <p:cNvSpPr txBox="1"/>
          <p:nvPr/>
        </p:nvSpPr>
        <p:spPr>
          <a:xfrm>
            <a:off x="7886693" y="1904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03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xmlns="" id="{C8B94323-015D-4870-9E03-4923044C370F}"/>
              </a:ext>
            </a:extLst>
          </p:cNvPr>
          <p:cNvSpPr txBox="1"/>
          <p:nvPr/>
        </p:nvSpPr>
        <p:spPr>
          <a:xfrm>
            <a:off x="10185385" y="1904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04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xmlns="" id="{481C9D6C-0084-4DEF-9865-8F03EA117181}"/>
              </a:ext>
            </a:extLst>
          </p:cNvPr>
          <p:cNvSpPr txBox="1"/>
          <p:nvPr/>
        </p:nvSpPr>
        <p:spPr>
          <a:xfrm>
            <a:off x="10209630" y="628224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Jam Biologis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xmlns="" id="{221F5F1D-FADD-4F7F-A671-25F7DC6CE273}"/>
              </a:ext>
            </a:extLst>
          </p:cNvPr>
          <p:cNvSpPr txBox="1"/>
          <p:nvPr/>
        </p:nvSpPr>
        <p:spPr>
          <a:xfrm>
            <a:off x="7935169" y="628224"/>
            <a:ext cx="1982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Mengapa </a:t>
            </a:r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Kita Tidur dan Mekanisme Tidur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xmlns="" id="{AE1CD455-AA85-4070-A7C7-47D50CCA6FEB}"/>
              </a:ext>
            </a:extLst>
          </p:cNvPr>
          <p:cNvSpPr txBox="1"/>
          <p:nvPr/>
        </p:nvSpPr>
        <p:spPr>
          <a:xfrm>
            <a:off x="5596419" y="628224"/>
            <a:ext cx="198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Gangguan Tidur dan lingkupannya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A3029CE0-3E78-4691-AEBE-AA92CF3C502F}"/>
              </a:ext>
            </a:extLst>
          </p:cNvPr>
          <p:cNvGrpSpPr/>
          <p:nvPr/>
        </p:nvGrpSpPr>
        <p:grpSpPr>
          <a:xfrm>
            <a:off x="7886698" y="-1061360"/>
            <a:ext cx="4305302" cy="7919360"/>
            <a:chOff x="7886698" y="-1061360"/>
            <a:chExt cx="4305302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2D962168-9992-4BE2-A375-F65AF93E3037}"/>
              </a:ext>
            </a:extLst>
          </p:cNvPr>
          <p:cNvGrpSpPr/>
          <p:nvPr/>
        </p:nvGrpSpPr>
        <p:grpSpPr>
          <a:xfrm>
            <a:off x="5587200" y="-1061360"/>
            <a:ext cx="2007401" cy="7919360"/>
            <a:chOff x="5587200" y="-1061360"/>
            <a:chExt cx="2007401" cy="7919360"/>
          </a:xfrm>
        </p:grpSpPr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A0AAC4AA-69F3-4BA8-AFB3-2953EB3866E2}"/>
                </a:ext>
              </a:extLst>
            </p:cNvPr>
            <p:cNvSpPr txBox="1"/>
            <p:nvPr/>
          </p:nvSpPr>
          <p:spPr>
            <a:xfrm>
              <a:off x="5587200" y="3600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02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B30FE45F-8838-4280-B6C5-FEF694530B0A}"/>
                </a:ext>
              </a:extLst>
            </p:cNvPr>
            <p:cNvSpPr txBox="1"/>
            <p:nvPr/>
          </p:nvSpPr>
          <p:spPr>
            <a:xfrm>
              <a:off x="5598000" y="630000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Gangguan Tidur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83544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DD48DF8-D58D-4CCD-91E2-89D77CCE8456}"/>
              </a:ext>
            </a:extLst>
          </p:cNvPr>
          <p:cNvGrpSpPr/>
          <p:nvPr/>
        </p:nvGrpSpPr>
        <p:grpSpPr>
          <a:xfrm>
            <a:off x="3289300" y="-1061360"/>
            <a:ext cx="2006601" cy="7919360"/>
            <a:chOff x="3289300" y="-1061360"/>
            <a:chExt cx="20066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58D0B6A-CAC6-4629-963D-F5C830759C47}"/>
              </a:ext>
            </a:extLst>
          </p:cNvPr>
          <p:cNvSpPr/>
          <p:nvPr/>
        </p:nvSpPr>
        <p:spPr>
          <a:xfrm>
            <a:off x="5295901" y="3600"/>
            <a:ext cx="6912414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xmlns="" id="{7E5A3770-4095-49A1-8B73-E296B5760A5E}"/>
              </a:ext>
            </a:extLst>
          </p:cNvPr>
          <p:cNvSpPr txBox="1"/>
          <p:nvPr/>
        </p:nvSpPr>
        <p:spPr>
          <a:xfrm>
            <a:off x="5295901" y="1108319"/>
            <a:ext cx="3311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Kesulitan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tertidur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setelah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berbaring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tempat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setelah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terjaga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malam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hari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Menyerang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kira-kira</a:t>
            </a:r>
            <a:r>
              <a:rPr lang="en-US" sz="1600" dirty="0">
                <a:solidFill>
                  <a:schemeClr val="bg1"/>
                </a:solidFill>
              </a:rPr>
              <a:t> 25% </a:t>
            </a:r>
            <a:r>
              <a:rPr lang="en-US" sz="1600" dirty="0" err="1">
                <a:solidFill>
                  <a:schemeClr val="bg1"/>
                </a:solidFill>
              </a:rPr>
              <a:t>populasi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secara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kadang-kadang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9% </a:t>
            </a:r>
            <a:r>
              <a:rPr lang="en-US" sz="1600" dirty="0" err="1">
                <a:solidFill>
                  <a:schemeClr val="bg1"/>
                </a:solidFill>
              </a:rPr>
              <a:t>secara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teratur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Pasien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diamati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sangat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sedikit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tergantung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laporan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pribadi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pasien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fr-FR" sz="16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xmlns="" id="{70D9DAD9-D057-4961-B5F4-C9BF371F5109}"/>
              </a:ext>
            </a:extLst>
          </p:cNvPr>
          <p:cNvSpPr txBox="1"/>
          <p:nvPr/>
        </p:nvSpPr>
        <p:spPr>
          <a:xfrm>
            <a:off x="8881620" y="4121140"/>
            <a:ext cx="33103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gangguan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saraf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dicirikan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oleh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waktu-waktu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tidak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sesuai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Gejala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utamanya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serangan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tidur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Perasaan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ingin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tidur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sangat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mendesak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dapat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terjadi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kapan</a:t>
            </a:r>
            <a:r>
              <a:rPr lang="en-US" sz="1600" dirty="0">
                <a:solidFill>
                  <a:schemeClr val="bg1"/>
                </a:solidFill>
              </a:rPr>
              <a:t> pun, </a:t>
            </a:r>
            <a:r>
              <a:rPr lang="en-US" sz="1600" dirty="0" err="1">
                <a:solidFill>
                  <a:schemeClr val="bg1"/>
                </a:solidFill>
              </a:rPr>
              <a:t>tetapi</a:t>
            </a:r>
            <a:r>
              <a:rPr lang="en-US" sz="1600" dirty="0">
                <a:solidFill>
                  <a:schemeClr val="bg1"/>
                </a:solidFill>
              </a:rPr>
              <a:t> paling </a:t>
            </a:r>
            <a:r>
              <a:rPr lang="en-US" sz="1600" dirty="0" err="1">
                <a:solidFill>
                  <a:schemeClr val="bg1"/>
                </a:solidFill>
              </a:rPr>
              <a:t>sering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timbul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kondisi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monoton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membosankan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Berlangsung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id-ID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2-5</a:t>
            </a:r>
            <a:r>
              <a:rPr lang="id-ID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menit</a:t>
            </a:r>
            <a:r>
              <a:rPr lang="en-US" sz="1600" dirty="0">
                <a:solidFill>
                  <a:schemeClr val="bg1"/>
                </a:solidFill>
              </a:rPr>
              <a:t>. Orang yang </a:t>
            </a:r>
            <a:r>
              <a:rPr lang="en-US" sz="1600" dirty="0" err="1">
                <a:solidFill>
                  <a:schemeClr val="bg1"/>
                </a:solidFill>
              </a:rPr>
              <a:t>terkena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serangan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terbangun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merasa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segar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fr-FR" sz="16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150" name="Flèche : pentagone 149">
            <a:extLst>
              <a:ext uri="{FF2B5EF4-FFF2-40B4-BE49-F238E27FC236}">
                <a16:creationId xmlns:a16="http://schemas.microsoft.com/office/drawing/2014/main" xmlns="" id="{645C19D8-7989-4570-9652-28E139E6FD34}"/>
              </a:ext>
            </a:extLst>
          </p:cNvPr>
          <p:cNvSpPr/>
          <p:nvPr/>
        </p:nvSpPr>
        <p:spPr>
          <a:xfrm>
            <a:off x="5280660" y="3684136"/>
            <a:ext cx="3305965" cy="504648"/>
          </a:xfrm>
          <a:prstGeom prst="homePlate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xmlns="" id="{AC7235E9-972E-415E-8432-54DB639F41C9}"/>
              </a:ext>
            </a:extLst>
          </p:cNvPr>
          <p:cNvSpPr txBox="1"/>
          <p:nvPr/>
        </p:nvSpPr>
        <p:spPr>
          <a:xfrm>
            <a:off x="5280660" y="3743838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Narkolepsi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151" name="Flèche : pentagone 150">
            <a:extLst>
              <a:ext uri="{FF2B5EF4-FFF2-40B4-BE49-F238E27FC236}">
                <a16:creationId xmlns:a16="http://schemas.microsoft.com/office/drawing/2014/main" xmlns="" id="{33FE3B6C-D2A1-4756-957F-47CD5823453C}"/>
              </a:ext>
            </a:extLst>
          </p:cNvPr>
          <p:cNvSpPr/>
          <p:nvPr/>
        </p:nvSpPr>
        <p:spPr>
          <a:xfrm rot="10800000">
            <a:off x="8910099" y="501398"/>
            <a:ext cx="3305965" cy="504648"/>
          </a:xfrm>
          <a:prstGeom prst="homePlate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" name="ZoneTexte 145">
            <a:extLst>
              <a:ext uri="{FF2B5EF4-FFF2-40B4-BE49-F238E27FC236}">
                <a16:creationId xmlns:a16="http://schemas.microsoft.com/office/drawing/2014/main" xmlns="" id="{AC7235E9-972E-415E-8432-54DB639F41C9}"/>
              </a:ext>
            </a:extLst>
          </p:cNvPr>
          <p:cNvSpPr txBox="1"/>
          <p:nvPr/>
        </p:nvSpPr>
        <p:spPr>
          <a:xfrm>
            <a:off x="10185399" y="553667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Insomnia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pic>
        <p:nvPicPr>
          <p:cNvPr id="5122" name="Picture 2" descr="Hasil gambar untuk narkoleps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4186813"/>
            <a:ext cx="3323555" cy="21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sil gambar untuk insomn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26" y="1006047"/>
            <a:ext cx="3290724" cy="21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2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35937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3919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18854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8" grpId="0"/>
      <p:bldP spid="149" grpId="0"/>
      <p:bldP spid="150" grpId="0" animBg="1"/>
      <p:bldP spid="146" grpId="0"/>
      <p:bldP spid="15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A3029CE0-3E78-4691-AEBE-AA92CF3C502F}"/>
              </a:ext>
            </a:extLst>
          </p:cNvPr>
          <p:cNvGrpSpPr/>
          <p:nvPr/>
        </p:nvGrpSpPr>
        <p:grpSpPr>
          <a:xfrm>
            <a:off x="7886698" y="-1061360"/>
            <a:ext cx="4305302" cy="7919360"/>
            <a:chOff x="7886698" y="-1061360"/>
            <a:chExt cx="4305302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2D962168-9992-4BE2-A375-F65AF93E3037}"/>
              </a:ext>
            </a:extLst>
          </p:cNvPr>
          <p:cNvGrpSpPr/>
          <p:nvPr/>
        </p:nvGrpSpPr>
        <p:grpSpPr>
          <a:xfrm>
            <a:off x="5587200" y="-1061360"/>
            <a:ext cx="2007401" cy="7919360"/>
            <a:chOff x="5587200" y="-1061360"/>
            <a:chExt cx="2007401" cy="7919360"/>
          </a:xfrm>
        </p:grpSpPr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A0AAC4AA-69F3-4BA8-AFB3-2953EB3866E2}"/>
                </a:ext>
              </a:extLst>
            </p:cNvPr>
            <p:cNvSpPr txBox="1"/>
            <p:nvPr/>
          </p:nvSpPr>
          <p:spPr>
            <a:xfrm>
              <a:off x="5587200" y="3600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02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B30FE45F-8838-4280-B6C5-FEF694530B0A}"/>
                </a:ext>
              </a:extLst>
            </p:cNvPr>
            <p:cNvSpPr txBox="1"/>
            <p:nvPr/>
          </p:nvSpPr>
          <p:spPr>
            <a:xfrm>
              <a:off x="5598000" y="630000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Gangguan Tidur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83544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DD48DF8-D58D-4CCD-91E2-89D77CCE8456}"/>
              </a:ext>
            </a:extLst>
          </p:cNvPr>
          <p:cNvGrpSpPr/>
          <p:nvPr/>
        </p:nvGrpSpPr>
        <p:grpSpPr>
          <a:xfrm>
            <a:off x="3289300" y="-1061360"/>
            <a:ext cx="2006601" cy="7919360"/>
            <a:chOff x="3289300" y="-1061360"/>
            <a:chExt cx="20066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58D0B6A-CAC6-4629-963D-F5C830759C47}"/>
              </a:ext>
            </a:extLst>
          </p:cNvPr>
          <p:cNvSpPr/>
          <p:nvPr/>
        </p:nvSpPr>
        <p:spPr>
          <a:xfrm>
            <a:off x="5295901" y="3600"/>
            <a:ext cx="6912414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xmlns="" id="{7E5A3770-4095-49A1-8B73-E296B5760A5E}"/>
              </a:ext>
            </a:extLst>
          </p:cNvPr>
          <p:cNvSpPr txBox="1"/>
          <p:nvPr/>
        </p:nvSpPr>
        <p:spPr>
          <a:xfrm>
            <a:off x="5295901" y="1264735"/>
            <a:ext cx="3311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kelemahan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otot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berbagai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tingkatan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Penderita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sepenuhnya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lumpuh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jatuh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lemas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lantai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terbaring</a:t>
            </a:r>
            <a:r>
              <a:rPr lang="en-US" sz="1600" dirty="0">
                <a:solidFill>
                  <a:schemeClr val="bg1"/>
                </a:solidFill>
              </a:rPr>
              <a:t> lama di </a:t>
            </a:r>
            <a:r>
              <a:rPr lang="en-US" sz="1600" dirty="0" err="1">
                <a:solidFill>
                  <a:schemeClr val="bg1"/>
                </a:solidFill>
              </a:rPr>
              <a:t>sana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sepenuhnya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sadar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detik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hingga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beberapa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menit</a:t>
            </a:r>
            <a:endParaRPr lang="fr-FR" sz="16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xmlns="" id="{70D9DAD9-D057-4961-B5F4-C9BF371F5109}"/>
              </a:ext>
            </a:extLst>
          </p:cNvPr>
          <p:cNvSpPr txBox="1"/>
          <p:nvPr/>
        </p:nvSpPr>
        <p:spPr>
          <a:xfrm>
            <a:off x="8881620" y="4806964"/>
            <a:ext cx="331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terjadi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sebelum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ketika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terbangun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fr-FR" sz="16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150" name="Flèche : pentagone 149">
            <a:extLst>
              <a:ext uri="{FF2B5EF4-FFF2-40B4-BE49-F238E27FC236}">
                <a16:creationId xmlns:a16="http://schemas.microsoft.com/office/drawing/2014/main" xmlns="" id="{645C19D8-7989-4570-9652-28E139E6FD34}"/>
              </a:ext>
            </a:extLst>
          </p:cNvPr>
          <p:cNvSpPr/>
          <p:nvPr/>
        </p:nvSpPr>
        <p:spPr>
          <a:xfrm>
            <a:off x="5292692" y="3684136"/>
            <a:ext cx="3305965" cy="504648"/>
          </a:xfrm>
          <a:prstGeom prst="homePlate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xmlns="" id="{AC7235E9-972E-415E-8432-54DB639F41C9}"/>
              </a:ext>
            </a:extLst>
          </p:cNvPr>
          <p:cNvSpPr txBox="1"/>
          <p:nvPr/>
        </p:nvSpPr>
        <p:spPr>
          <a:xfrm>
            <a:off x="5280660" y="3743838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Paralisis Tidur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151" name="Flèche : pentagone 150">
            <a:extLst>
              <a:ext uri="{FF2B5EF4-FFF2-40B4-BE49-F238E27FC236}">
                <a16:creationId xmlns:a16="http://schemas.microsoft.com/office/drawing/2014/main" xmlns="" id="{33FE3B6C-D2A1-4756-957F-47CD5823453C}"/>
              </a:ext>
            </a:extLst>
          </p:cNvPr>
          <p:cNvSpPr/>
          <p:nvPr/>
        </p:nvSpPr>
        <p:spPr>
          <a:xfrm rot="10800000">
            <a:off x="8910099" y="501398"/>
            <a:ext cx="3305965" cy="504648"/>
          </a:xfrm>
          <a:prstGeom prst="homePlate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" name="ZoneTexte 145">
            <a:extLst>
              <a:ext uri="{FF2B5EF4-FFF2-40B4-BE49-F238E27FC236}">
                <a16:creationId xmlns:a16="http://schemas.microsoft.com/office/drawing/2014/main" xmlns="" id="{AC7235E9-972E-415E-8432-54DB639F41C9}"/>
              </a:ext>
            </a:extLst>
          </p:cNvPr>
          <p:cNvSpPr txBox="1"/>
          <p:nvPr/>
        </p:nvSpPr>
        <p:spPr>
          <a:xfrm>
            <a:off x="10185399" y="553667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Katapleksi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pic>
        <p:nvPicPr>
          <p:cNvPr id="11266" name="Picture 2" descr="Hasil gambar untuk katapleks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49" y="1006047"/>
            <a:ext cx="3305966" cy="21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asil gambar untuk paralisis tidu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4188784"/>
            <a:ext cx="3290724" cy="21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06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35937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3919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18854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8" grpId="0"/>
      <p:bldP spid="149" grpId="0"/>
      <p:bldP spid="150" grpId="0" animBg="1"/>
      <p:bldP spid="146" grpId="0"/>
      <p:bldP spid="15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A3029CE0-3E78-4691-AEBE-AA92CF3C502F}"/>
              </a:ext>
            </a:extLst>
          </p:cNvPr>
          <p:cNvGrpSpPr/>
          <p:nvPr/>
        </p:nvGrpSpPr>
        <p:grpSpPr>
          <a:xfrm>
            <a:off x="7886698" y="-1061360"/>
            <a:ext cx="4305302" cy="7919360"/>
            <a:chOff x="7886698" y="-1061360"/>
            <a:chExt cx="4305302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2D962168-9992-4BE2-A375-F65AF93E3037}"/>
              </a:ext>
            </a:extLst>
          </p:cNvPr>
          <p:cNvGrpSpPr/>
          <p:nvPr/>
        </p:nvGrpSpPr>
        <p:grpSpPr>
          <a:xfrm>
            <a:off x="5587200" y="-1061360"/>
            <a:ext cx="2007401" cy="7919360"/>
            <a:chOff x="5587200" y="-1061360"/>
            <a:chExt cx="2007401" cy="7919360"/>
          </a:xfrm>
        </p:grpSpPr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A0AAC4AA-69F3-4BA8-AFB3-2953EB3866E2}"/>
                </a:ext>
              </a:extLst>
            </p:cNvPr>
            <p:cNvSpPr txBox="1"/>
            <p:nvPr/>
          </p:nvSpPr>
          <p:spPr>
            <a:xfrm>
              <a:off x="5587200" y="3600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02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B30FE45F-8838-4280-B6C5-FEF694530B0A}"/>
                </a:ext>
              </a:extLst>
            </p:cNvPr>
            <p:cNvSpPr txBox="1"/>
            <p:nvPr/>
          </p:nvSpPr>
          <p:spPr>
            <a:xfrm>
              <a:off x="5598000" y="630000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Gangguan Tidur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83544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DD48DF8-D58D-4CCD-91E2-89D77CCE8456}"/>
              </a:ext>
            </a:extLst>
          </p:cNvPr>
          <p:cNvGrpSpPr/>
          <p:nvPr/>
        </p:nvGrpSpPr>
        <p:grpSpPr>
          <a:xfrm>
            <a:off x="3289300" y="-1061360"/>
            <a:ext cx="2006601" cy="7919360"/>
            <a:chOff x="3289300" y="-1061360"/>
            <a:chExt cx="20066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58D0B6A-CAC6-4629-963D-F5C830759C47}"/>
              </a:ext>
            </a:extLst>
          </p:cNvPr>
          <p:cNvSpPr/>
          <p:nvPr/>
        </p:nvSpPr>
        <p:spPr>
          <a:xfrm>
            <a:off x="5295901" y="3282"/>
            <a:ext cx="6912414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xmlns="" id="{7E5A3770-4095-49A1-8B73-E296B5760A5E}"/>
              </a:ext>
            </a:extLst>
          </p:cNvPr>
          <p:cNvSpPr txBox="1"/>
          <p:nvPr/>
        </p:nvSpPr>
        <p:spPr>
          <a:xfrm>
            <a:off x="5211679" y="3429264"/>
            <a:ext cx="6996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mimpi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terjadi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selama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periode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paralisis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tidur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tepat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sebelum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malam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id-ID" sz="1600" dirty="0" smtClean="0">
              <a:solidFill>
                <a:schemeClr val="bg1"/>
              </a:solidFill>
            </a:endParaRPr>
          </a:p>
          <a:p>
            <a:pPr algn="r"/>
            <a:endParaRPr lang="id-ID" sz="1600" dirty="0">
              <a:solidFill>
                <a:schemeClr val="bg1"/>
              </a:solidFill>
            </a:endParaRPr>
          </a:p>
          <a:p>
            <a:pPr algn="r"/>
            <a:r>
              <a:rPr lang="en-US" sz="1600" dirty="0" err="1">
                <a:solidFill>
                  <a:schemeClr val="bg1"/>
                </a:solidFill>
              </a:rPr>
              <a:t>Serangan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diterapi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stimulant </a:t>
            </a:r>
            <a:r>
              <a:rPr lang="en-US" sz="1600" dirty="0" err="1">
                <a:solidFill>
                  <a:schemeClr val="bg1"/>
                </a:solidFill>
              </a:rPr>
              <a:t>seperti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amfetamin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sementara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gejala-gejala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lainnya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diterapi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agonis</a:t>
            </a:r>
            <a:r>
              <a:rPr lang="en-US" sz="1600" dirty="0">
                <a:solidFill>
                  <a:schemeClr val="bg1"/>
                </a:solidFill>
              </a:rPr>
              <a:t> serotonin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modafinil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id-ID" sz="1600" dirty="0">
              <a:solidFill>
                <a:schemeClr val="bg1"/>
              </a:solidFill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 </a:t>
            </a:r>
            <a:endParaRPr lang="id-ID" sz="1600" dirty="0">
              <a:solidFill>
                <a:schemeClr val="bg1"/>
              </a:solidFill>
            </a:endParaRPr>
          </a:p>
          <a:p>
            <a:pPr algn="r"/>
            <a:r>
              <a:rPr lang="en-US" sz="1600" dirty="0" err="1">
                <a:solidFill>
                  <a:schemeClr val="bg1"/>
                </a:solidFill>
              </a:rPr>
              <a:t>Penelitian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terhadap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anjing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manusia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penderita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narkolepsi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mengindikasikan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bahwa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kelainan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disebabkan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oleh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patologi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system neuron yang </a:t>
            </a:r>
            <a:r>
              <a:rPr lang="en-US" sz="1600" dirty="0" err="1">
                <a:solidFill>
                  <a:schemeClr val="bg1"/>
                </a:solidFill>
              </a:rPr>
              <a:t>menyeksresikan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sejenis</a:t>
            </a:r>
            <a:r>
              <a:rPr lang="en-US" sz="1600" dirty="0">
                <a:solidFill>
                  <a:schemeClr val="bg1"/>
                </a:solidFill>
              </a:rPr>
              <a:t> neuropeptide yang </a:t>
            </a:r>
            <a:r>
              <a:rPr lang="en-US" sz="1600" dirty="0" err="1">
                <a:solidFill>
                  <a:schemeClr val="bg1"/>
                </a:solidFill>
              </a:rPr>
              <a:t>dikenal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sebagai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oreksin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id-ID" sz="1600" dirty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151" name="Flèche : pentagone 150">
            <a:extLst>
              <a:ext uri="{FF2B5EF4-FFF2-40B4-BE49-F238E27FC236}">
                <a16:creationId xmlns:a16="http://schemas.microsoft.com/office/drawing/2014/main" xmlns="" id="{33FE3B6C-D2A1-4756-957F-47CD5823453C}"/>
              </a:ext>
            </a:extLst>
          </p:cNvPr>
          <p:cNvSpPr/>
          <p:nvPr/>
        </p:nvSpPr>
        <p:spPr>
          <a:xfrm rot="10800000">
            <a:off x="8910099" y="501398"/>
            <a:ext cx="3305965" cy="504648"/>
          </a:xfrm>
          <a:prstGeom prst="homePlate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" name="ZoneTexte 145">
            <a:extLst>
              <a:ext uri="{FF2B5EF4-FFF2-40B4-BE49-F238E27FC236}">
                <a16:creationId xmlns:a16="http://schemas.microsoft.com/office/drawing/2014/main" xmlns="" id="{AC7235E9-972E-415E-8432-54DB639F41C9}"/>
              </a:ext>
            </a:extLst>
          </p:cNvPr>
          <p:cNvSpPr txBox="1"/>
          <p:nvPr/>
        </p:nvSpPr>
        <p:spPr>
          <a:xfrm>
            <a:off x="9144001" y="553667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bg1"/>
                </a:solidFill>
              </a:rPr>
              <a:t>Halusinasi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hipnagogik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pic>
        <p:nvPicPr>
          <p:cNvPr id="12290" name="Picture 2" descr="Hasil gambar untuk Halusinasi hipnagogi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37" y="1006047"/>
            <a:ext cx="6067927" cy="2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778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35937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3919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18854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8" grpId="0"/>
      <p:bldP spid="15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Why Do We Sleep?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5885" y="-2411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303831" y="567288"/>
            <a:ext cx="688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The 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essential to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survival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31647FE0-9F6D-416A-A65B-081C091EA572}"/>
              </a:ext>
            </a:extLst>
          </p:cNvPr>
          <p:cNvSpPr txBox="1"/>
          <p:nvPr/>
        </p:nvSpPr>
        <p:spPr>
          <a:xfrm>
            <a:off x="5286218" y="2274274"/>
            <a:ext cx="4815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Allowing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the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brain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to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rest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7583CABE-C448-42D0-A608-468162B4125D}"/>
              </a:ext>
            </a:extLst>
          </p:cNvPr>
          <p:cNvGrpSpPr/>
          <p:nvPr/>
        </p:nvGrpSpPr>
        <p:grpSpPr>
          <a:xfrm>
            <a:off x="5289285" y="1753614"/>
            <a:ext cx="3433629" cy="504648"/>
            <a:chOff x="5295900" y="1641089"/>
            <a:chExt cx="2080260" cy="504648"/>
          </a:xfrm>
        </p:grpSpPr>
        <p:sp>
          <p:nvSpPr>
            <p:cNvPr id="5" name="Flèche : pentagone 4">
              <a:extLst>
                <a:ext uri="{FF2B5EF4-FFF2-40B4-BE49-F238E27FC236}">
                  <a16:creationId xmlns:a16="http://schemas.microsoft.com/office/drawing/2014/main" xmlns="" id="{F1E5B03E-2237-42B9-969E-AFB02BFCDB07}"/>
                </a:ext>
              </a:extLst>
            </p:cNvPr>
            <p:cNvSpPr/>
            <p:nvPr/>
          </p:nvSpPr>
          <p:spPr>
            <a:xfrm>
              <a:off x="5295900" y="1641089"/>
              <a:ext cx="2080260" cy="504648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8AE32EA2-6F38-4856-B74C-C5938E64937C}"/>
                </a:ext>
              </a:extLst>
            </p:cNvPr>
            <p:cNvSpPr txBox="1"/>
            <p:nvPr/>
          </p:nvSpPr>
          <p:spPr>
            <a:xfrm>
              <a:off x="5295900" y="1684017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A0A23FB0-AFCC-4780-BF7D-4C157E06B3E0}"/>
              </a:ext>
            </a:extLst>
          </p:cNvPr>
          <p:cNvGrpSpPr/>
          <p:nvPr/>
        </p:nvGrpSpPr>
        <p:grpSpPr>
          <a:xfrm>
            <a:off x="5289286" y="3575272"/>
            <a:ext cx="3305016" cy="504648"/>
            <a:chOff x="5295900" y="3003816"/>
            <a:chExt cx="2080260" cy="504648"/>
          </a:xfrm>
        </p:grpSpPr>
        <p:sp>
          <p:nvSpPr>
            <p:cNvPr id="31" name="Flèche : pentagone 30">
              <a:extLst>
                <a:ext uri="{FF2B5EF4-FFF2-40B4-BE49-F238E27FC236}">
                  <a16:creationId xmlns:a16="http://schemas.microsoft.com/office/drawing/2014/main" xmlns="" id="{1F2A8A20-E10E-43A2-BBB6-3B31199A06E2}"/>
                </a:ext>
              </a:extLst>
            </p:cNvPr>
            <p:cNvSpPr/>
            <p:nvPr/>
          </p:nvSpPr>
          <p:spPr>
            <a:xfrm>
              <a:off x="5295900" y="3003816"/>
              <a:ext cx="2080260" cy="504648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66B200A6-2E19-45FC-8DD4-037F15EB8FE0}"/>
                </a:ext>
              </a:extLst>
            </p:cNvPr>
            <p:cNvSpPr txBox="1"/>
            <p:nvPr/>
          </p:nvSpPr>
          <p:spPr>
            <a:xfrm>
              <a:off x="5295900" y="3056085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287723" y="-2411"/>
            <a:ext cx="330480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7" name="ZoneTexte 37">
            <a:extLst>
              <a:ext uri="{FF2B5EF4-FFF2-40B4-BE49-F238E27FC236}">
                <a16:creationId xmlns:a16="http://schemas.microsoft.com/office/drawing/2014/main" xmlns="" id="{31647FE0-9F6D-416A-A65B-081C091EA572}"/>
              </a:ext>
            </a:extLst>
          </p:cNvPr>
          <p:cNvSpPr txBox="1"/>
          <p:nvPr/>
        </p:nvSpPr>
        <p:spPr>
          <a:xfrm>
            <a:off x="5310006" y="4114550"/>
            <a:ext cx="4815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Promote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different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type of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learning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, and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brain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development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8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38" grpId="0"/>
      <p:bldP spid="162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Functions of </a:t>
              </a:r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Slow-wave Sleep</a:t>
              </a:r>
            </a:p>
            <a:p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5885" y="-2411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295885" y="5613901"/>
            <a:ext cx="280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Dreaming</a:t>
            </a:r>
            <a:endParaRPr lang="fr-FR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Sleepwalking</a:t>
            </a:r>
            <a:endParaRPr lang="fr-FR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7583CABE-C448-42D0-A608-468162B4125D}"/>
              </a:ext>
            </a:extLst>
          </p:cNvPr>
          <p:cNvGrpSpPr/>
          <p:nvPr/>
        </p:nvGrpSpPr>
        <p:grpSpPr>
          <a:xfrm rot="10800000">
            <a:off x="8739079" y="1807386"/>
            <a:ext cx="3573877" cy="504648"/>
            <a:chOff x="5223028" y="1641089"/>
            <a:chExt cx="2153132" cy="504648"/>
          </a:xfrm>
        </p:grpSpPr>
        <p:sp>
          <p:nvSpPr>
            <p:cNvPr id="5" name="Flèche : pentagone 4">
              <a:extLst>
                <a:ext uri="{FF2B5EF4-FFF2-40B4-BE49-F238E27FC236}">
                  <a16:creationId xmlns:a16="http://schemas.microsoft.com/office/drawing/2014/main" xmlns="" id="{F1E5B03E-2237-42B9-969E-AFB02BFCDB07}"/>
                </a:ext>
              </a:extLst>
            </p:cNvPr>
            <p:cNvSpPr/>
            <p:nvPr/>
          </p:nvSpPr>
          <p:spPr>
            <a:xfrm>
              <a:off x="5295900" y="1641089"/>
              <a:ext cx="2080260" cy="504648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8AE32EA2-6F38-4856-B74C-C5938E64937C}"/>
                </a:ext>
              </a:extLst>
            </p:cNvPr>
            <p:cNvSpPr txBox="1"/>
            <p:nvPr/>
          </p:nvSpPr>
          <p:spPr>
            <a:xfrm rot="10800000">
              <a:off x="5223028" y="1714253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Animals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288679" y="-2411"/>
            <a:ext cx="330480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41" name="Picture 40" descr="Screen Shot 2018-09-29 at 9.30.37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41" y="2446819"/>
            <a:ext cx="3583325" cy="2716391"/>
          </a:xfrm>
          <a:prstGeom prst="rect">
            <a:avLst/>
          </a:prstGeom>
        </p:spPr>
      </p:pic>
      <p:sp>
        <p:nvSpPr>
          <p:cNvPr id="24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289884" y="5078528"/>
            <a:ext cx="242107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448285" y="671463"/>
            <a:ext cx="4063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Phase 3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: the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deepest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phase of NREM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Important for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memory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consolidation</a:t>
            </a:r>
          </a:p>
        </p:txBody>
      </p:sp>
      <p:sp>
        <p:nvSpPr>
          <p:cNvPr id="29" name="ZoneTexte 34">
            <a:extLst>
              <a:ext uri="{FF2B5EF4-FFF2-40B4-BE49-F238E27FC236}">
                <a16:creationId xmlns:a16="http://schemas.microsoft.com/office/drawing/2014/main" xmlns="" id="{2BD1DED5-E9F1-493A-A899-BC87E9FA2C54}"/>
              </a:ext>
            </a:extLst>
          </p:cNvPr>
          <p:cNvSpPr txBox="1"/>
          <p:nvPr/>
        </p:nvSpPr>
        <p:spPr>
          <a:xfrm>
            <a:off x="5312209" y="5124031"/>
            <a:ext cx="2278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Human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3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162" grpId="0" animBg="1"/>
      <p:bldP spid="24" grpId="0" animBg="1"/>
      <p:bldP spid="26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Slow-wave Sleep</a:t>
              </a:r>
            </a:p>
            <a:p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5885" y="-2411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8678602" y="4162552"/>
            <a:ext cx="3144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stopped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grooming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their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fur </a:t>
            </a:r>
            <a:endParaRPr lang="fr-FR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weak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uncoordinated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lost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their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ability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to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regulate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their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body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temperature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Higher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metabolic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rates </a:t>
            </a:r>
          </a:p>
          <a:p>
            <a:pPr marL="285750" indent="-285750">
              <a:buFont typeface="Arial"/>
              <a:buChar char="•"/>
            </a:pP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7583CABE-C448-42D0-A608-468162B4125D}"/>
              </a:ext>
            </a:extLst>
          </p:cNvPr>
          <p:cNvGrpSpPr/>
          <p:nvPr/>
        </p:nvGrpSpPr>
        <p:grpSpPr>
          <a:xfrm rot="10800000">
            <a:off x="8739079" y="3470390"/>
            <a:ext cx="3573877" cy="504648"/>
            <a:chOff x="5223028" y="1641089"/>
            <a:chExt cx="2153132" cy="504648"/>
          </a:xfrm>
        </p:grpSpPr>
        <p:sp>
          <p:nvSpPr>
            <p:cNvPr id="5" name="Flèche : pentagone 4">
              <a:extLst>
                <a:ext uri="{FF2B5EF4-FFF2-40B4-BE49-F238E27FC236}">
                  <a16:creationId xmlns:a16="http://schemas.microsoft.com/office/drawing/2014/main" xmlns="" id="{F1E5B03E-2237-42B9-969E-AFB02BFCDB07}"/>
                </a:ext>
              </a:extLst>
            </p:cNvPr>
            <p:cNvSpPr/>
            <p:nvPr/>
          </p:nvSpPr>
          <p:spPr>
            <a:xfrm>
              <a:off x="5295900" y="1641089"/>
              <a:ext cx="2080260" cy="504648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8AE32EA2-6F38-4856-B74C-C5938E64937C}"/>
                </a:ext>
              </a:extLst>
            </p:cNvPr>
            <p:cNvSpPr txBox="1"/>
            <p:nvPr/>
          </p:nvSpPr>
          <p:spPr>
            <a:xfrm rot="10800000">
              <a:off x="5223028" y="1714253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Effects</a:t>
              </a:r>
              <a:r>
                <a:rPr lang="fr-FR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 on </a:t>
              </a:r>
              <a:r>
                <a:rPr lang="fr-FR" sz="2000" dirty="0" err="1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Animals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288679" y="-2411"/>
            <a:ext cx="4312214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448285" y="671463"/>
            <a:ext cx="4063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sleep-deprived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individuals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never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regain all of the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they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lost</a:t>
            </a:r>
            <a:endParaRPr lang="fr-FR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During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slow-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wave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the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lowered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rate of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metabolism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permits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restorative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mechanisms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in the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cells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to destroy the free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radicals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prevent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their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damaging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effects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30" name="ZoneTexte 34">
            <a:extLst>
              <a:ext uri="{FF2B5EF4-FFF2-40B4-BE49-F238E27FC236}">
                <a16:creationId xmlns:a16="http://schemas.microsoft.com/office/drawing/2014/main" xmlns="" id="{2BD1DED5-E9F1-493A-A899-BC87E9FA2C54}"/>
              </a:ext>
            </a:extLst>
          </p:cNvPr>
          <p:cNvSpPr txBox="1"/>
          <p:nvPr/>
        </p:nvSpPr>
        <p:spPr>
          <a:xfrm>
            <a:off x="5328534" y="75591"/>
            <a:ext cx="372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Effects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of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Deprivation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9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162" grpId="0" animBg="1"/>
      <p:bldP spid="2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Slow-wave Sleep</a:t>
              </a:r>
            </a:p>
            <a:p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5885" y="-2411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7967985" y="4162552"/>
            <a:ext cx="314485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After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mental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excersise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, the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brain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appears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to have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needed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more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rest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than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usual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. </a:t>
            </a:r>
            <a:endParaRPr lang="fr-FR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7583CABE-C448-42D0-A608-468162B4125D}"/>
              </a:ext>
            </a:extLst>
          </p:cNvPr>
          <p:cNvGrpSpPr/>
          <p:nvPr/>
        </p:nvGrpSpPr>
        <p:grpSpPr>
          <a:xfrm rot="10800000">
            <a:off x="7710952" y="3470390"/>
            <a:ext cx="4602003" cy="504648"/>
            <a:chOff x="5223028" y="1641089"/>
            <a:chExt cx="2153132" cy="504648"/>
          </a:xfrm>
        </p:grpSpPr>
        <p:sp>
          <p:nvSpPr>
            <p:cNvPr id="5" name="Flèche : pentagone 4">
              <a:extLst>
                <a:ext uri="{FF2B5EF4-FFF2-40B4-BE49-F238E27FC236}">
                  <a16:creationId xmlns:a16="http://schemas.microsoft.com/office/drawing/2014/main" xmlns="" id="{F1E5B03E-2237-42B9-969E-AFB02BFCDB07}"/>
                </a:ext>
              </a:extLst>
            </p:cNvPr>
            <p:cNvSpPr/>
            <p:nvPr/>
          </p:nvSpPr>
          <p:spPr>
            <a:xfrm>
              <a:off x="5295900" y="1641089"/>
              <a:ext cx="2080260" cy="504648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8AE32EA2-6F38-4856-B74C-C5938E64937C}"/>
                </a:ext>
              </a:extLst>
            </p:cNvPr>
            <p:cNvSpPr txBox="1"/>
            <p:nvPr/>
          </p:nvSpPr>
          <p:spPr>
            <a:xfrm rot="10800000">
              <a:off x="5223028" y="1714253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Effects</a:t>
              </a:r>
              <a:r>
                <a:rPr lang="fr-FR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 of Cognitive </a:t>
              </a:r>
              <a:r>
                <a:rPr lang="fr-FR" sz="2000" dirty="0" err="1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Activity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288678" y="-2411"/>
            <a:ext cx="4720441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448285" y="671463"/>
            <a:ext cx="4470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deprivation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studies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with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humans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suggest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that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the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brain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may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need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slow-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wave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to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recover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from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the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day’s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physical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activities</a:t>
            </a:r>
            <a:endParaRPr lang="fr-FR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Perhaps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surprisingly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, the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relationship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between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exercise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does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not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appear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to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very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strong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</a:p>
        </p:txBody>
      </p:sp>
      <p:sp>
        <p:nvSpPr>
          <p:cNvPr id="30" name="ZoneTexte 34">
            <a:extLst>
              <a:ext uri="{FF2B5EF4-FFF2-40B4-BE49-F238E27FC236}">
                <a16:creationId xmlns:a16="http://schemas.microsoft.com/office/drawing/2014/main" xmlns="" id="{2BD1DED5-E9F1-493A-A899-BC87E9FA2C54}"/>
              </a:ext>
            </a:extLst>
          </p:cNvPr>
          <p:cNvSpPr txBox="1"/>
          <p:nvPr/>
        </p:nvSpPr>
        <p:spPr>
          <a:xfrm>
            <a:off x="5328533" y="75591"/>
            <a:ext cx="4015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Effects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of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Physical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Activity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1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162" grpId="0" animBg="1"/>
      <p:bldP spid="2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Functions of</a:t>
              </a:r>
            </a:p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REM Sleep</a:t>
              </a:r>
            </a:p>
            <a:p>
              <a:endPara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  <a:p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5885" y="-2411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288679" y="-2411"/>
            <a:ext cx="330480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448285" y="671463"/>
            <a:ext cx="40630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eyes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dart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about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rapidly</a:t>
            </a:r>
            <a:endParaRPr lang="fr-FR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the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heart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rate shows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sudden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accelerations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decelerations</a:t>
            </a: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breathing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becomes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irregular</a:t>
            </a: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the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brain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becomes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more active </a:t>
            </a:r>
            <a:endParaRPr lang="fr-FR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30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570446" y="2743876"/>
            <a:ext cx="4063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REM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facilitates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the massive changes in the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brain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endParaRPr lang="fr-FR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REM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facilitates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learning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, but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so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does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slow-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wave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. </a:t>
            </a:r>
          </a:p>
          <a:p>
            <a:pPr marL="285750" indent="-285750">
              <a:buFont typeface="Arial"/>
              <a:buChar char="•"/>
            </a:pP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3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2" grpId="0" animBg="1"/>
      <p:bldP spid="26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Sleep and Learning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5885" y="-2411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548863" y="519063"/>
            <a:ext cx="5503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Both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REM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and slow-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wave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promote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learning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: </a:t>
            </a:r>
          </a:p>
          <a:p>
            <a:endParaRPr lang="fr-FR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REM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facilitates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nondeclarative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learning</a:t>
            </a: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Slow-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wave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facilitates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declarative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learning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. </a:t>
            </a:r>
          </a:p>
        </p:txBody>
      </p: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273559" y="-2411"/>
            <a:ext cx="6459186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7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595426" y="4163771"/>
            <a:ext cx="2705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Declarative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memory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Memory of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facts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, data and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events</a:t>
            </a:r>
            <a:endParaRPr lang="fr-FR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Memories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that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can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be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consciously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recalled</a:t>
            </a:r>
            <a:endParaRPr lang="fr-FR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Consist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of information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that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explicitly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stored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retrieved</a:t>
            </a: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41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8907805" y="4164989"/>
            <a:ext cx="27191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Nondeclarative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memory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Gained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through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experience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practice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Do 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not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necessarily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involve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an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attempt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to “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memorize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” information </a:t>
            </a:r>
          </a:p>
          <a:p>
            <a:pPr marL="285750" indent="-285750">
              <a:buFont typeface="Arial"/>
              <a:buChar char="•"/>
            </a:pP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4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274763" y="3672532"/>
            <a:ext cx="6457982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2" name="ZoneTexte 34">
            <a:extLst>
              <a:ext uri="{FF2B5EF4-FFF2-40B4-BE49-F238E27FC236}">
                <a16:creationId xmlns:a16="http://schemas.microsoft.com/office/drawing/2014/main" xmlns="" id="{2BD1DED5-E9F1-493A-A899-BC87E9FA2C54}"/>
              </a:ext>
            </a:extLst>
          </p:cNvPr>
          <p:cNvSpPr txBox="1"/>
          <p:nvPr/>
        </p:nvSpPr>
        <p:spPr>
          <a:xfrm>
            <a:off x="5280766" y="3656347"/>
            <a:ext cx="604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Two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major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categories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of long-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term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memory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</a:p>
          <a:p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5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162" grpId="0" animBg="1"/>
      <p:bldP spid="37" grpId="0"/>
      <p:bldP spid="41" grpId="0"/>
      <p:bldP spid="42" grpId="0" animBg="1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Sleep and Learning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5885" y="-2411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288679" y="-2411"/>
            <a:ext cx="330480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6" name="Picture 5" descr="Screen Shot 2018-09-30 at 11.50.36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64" y="753066"/>
            <a:ext cx="3330836" cy="3086960"/>
          </a:xfrm>
          <a:prstGeom prst="rect">
            <a:avLst/>
          </a:prstGeom>
        </p:spPr>
      </p:pic>
      <p:sp>
        <p:nvSpPr>
          <p:cNvPr id="20" name="ZoneTexte 34">
            <a:extLst>
              <a:ext uri="{FF2B5EF4-FFF2-40B4-BE49-F238E27FC236}">
                <a16:creationId xmlns:a16="http://schemas.microsoft.com/office/drawing/2014/main" xmlns="" id="{2BD1DED5-E9F1-493A-A899-BC87E9FA2C54}"/>
              </a:ext>
            </a:extLst>
          </p:cNvPr>
          <p:cNvSpPr txBox="1"/>
          <p:nvPr/>
        </p:nvSpPr>
        <p:spPr>
          <a:xfrm>
            <a:off x="5295885" y="43093"/>
            <a:ext cx="2868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Experiment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Results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pic>
        <p:nvPicPr>
          <p:cNvPr id="5" name="Picture 4" descr="Screen Shot 2018-10-01 at 12.08.28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424" y="3596987"/>
            <a:ext cx="3474079" cy="3055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95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2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6B107C2-CE86-499F-96E8-AFC1D20B0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B4D0C6E6-DF1C-4B60-B9B2-0B6BDE801544}"/>
              </a:ext>
            </a:extLst>
          </p:cNvPr>
          <p:cNvGrpSpPr/>
          <p:nvPr/>
        </p:nvGrpSpPr>
        <p:grpSpPr>
          <a:xfrm>
            <a:off x="5588000" y="-1061360"/>
            <a:ext cx="6604000" cy="7919360"/>
            <a:chOff x="5588000" y="-1061360"/>
            <a:chExt cx="6604000" cy="7919360"/>
          </a:xfrm>
        </p:grpSpPr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4822EF-0F15-42D9-B6BB-3457F99FA257}"/>
              </a:ext>
            </a:extLst>
          </p:cNvPr>
          <p:cNvSpPr/>
          <p:nvPr/>
        </p:nvSpPr>
        <p:spPr>
          <a:xfrm>
            <a:off x="5297000" y="508394"/>
            <a:ext cx="6912414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BDEBA4F-900F-4979-87F7-26D7EC813BD3}"/>
              </a:ext>
            </a:extLst>
          </p:cNvPr>
          <p:cNvSpPr txBox="1"/>
          <p:nvPr/>
        </p:nvSpPr>
        <p:spPr>
          <a:xfrm>
            <a:off x="0" y="383544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702FAD1E-334C-4AA2-931D-D2BEC4AD75C7}"/>
              </a:ext>
            </a:extLst>
          </p:cNvPr>
          <p:cNvSpPr txBox="1"/>
          <p:nvPr/>
        </p:nvSpPr>
        <p:spPr>
          <a:xfrm>
            <a:off x="8881620" y="2722715"/>
            <a:ext cx="3310380" cy="390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Tidur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adalah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suatu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keadaan</a:t>
            </a:r>
            <a:r>
              <a:rPr lang="id-ID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atau perilaku</a:t>
            </a:r>
            <a:r>
              <a:rPr lang="fr-FR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tidak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sadar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yang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menyebabkan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reaksi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individu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terhadap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lingkungan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sekitar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menurun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bahkan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hilang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, akan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tetapi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dapat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bangun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dan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dikembalikan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seperti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sebelumnya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dengan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suatu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rangsangan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. Bisa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diartikan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tidur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merupakan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proses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kehilangan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persepsi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dan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reaksi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yang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bersifat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sementara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serta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terjadi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secara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berulang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endParaRPr lang="fr-FR" sz="12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47" name="Flèche : pentagone 46">
            <a:extLst>
              <a:ext uri="{FF2B5EF4-FFF2-40B4-BE49-F238E27FC236}">
                <a16:creationId xmlns:a16="http://schemas.microsoft.com/office/drawing/2014/main" xmlns="" id="{BC5A764A-9259-408C-BDC9-5106BE3029FE}"/>
              </a:ext>
            </a:extLst>
          </p:cNvPr>
          <p:cNvSpPr/>
          <p:nvPr/>
        </p:nvSpPr>
        <p:spPr>
          <a:xfrm>
            <a:off x="5288400" y="0"/>
            <a:ext cx="3305965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8" name="Flèche : pentagone 47">
            <a:extLst>
              <a:ext uri="{FF2B5EF4-FFF2-40B4-BE49-F238E27FC236}">
                <a16:creationId xmlns:a16="http://schemas.microsoft.com/office/drawing/2014/main" xmlns="" id="{57E241B0-BC6C-4854-A202-3EC0CF59A4F8}"/>
              </a:ext>
            </a:extLst>
          </p:cNvPr>
          <p:cNvSpPr/>
          <p:nvPr/>
        </p:nvSpPr>
        <p:spPr>
          <a:xfrm rot="10800000">
            <a:off x="8877298" y="3745"/>
            <a:ext cx="3314701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xmlns="" id="{F1561BF1-3938-4DFE-9D1A-2177258FAAE8}"/>
              </a:ext>
            </a:extLst>
          </p:cNvPr>
          <p:cNvSpPr/>
          <p:nvPr/>
        </p:nvSpPr>
        <p:spPr>
          <a:xfrm rot="16200000">
            <a:off x="1982107" y="3544207"/>
            <a:ext cx="4620986" cy="2006600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xmlns="" id="{1E0B1EAF-EB7B-430F-A51C-7137363A8B88}"/>
              </a:ext>
            </a:extLst>
          </p:cNvPr>
          <p:cNvSpPr/>
          <p:nvPr/>
        </p:nvSpPr>
        <p:spPr>
          <a:xfrm rot="16200000">
            <a:off x="2390321" y="-162381"/>
            <a:ext cx="3804559" cy="2006601"/>
          </a:xfrm>
          <a:prstGeom prst="chevron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6657561B-3AE6-42F7-B046-29C6580A334D}"/>
              </a:ext>
            </a:extLst>
          </p:cNvPr>
          <p:cNvSpPr txBox="1"/>
          <p:nvPr/>
        </p:nvSpPr>
        <p:spPr>
          <a:xfrm>
            <a:off x="3290400" y="3600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B14E6D1B-8643-4B5B-AD6C-CAEEA88C4FD0}"/>
              </a:ext>
            </a:extLst>
          </p:cNvPr>
          <p:cNvSpPr txBox="1"/>
          <p:nvPr/>
        </p:nvSpPr>
        <p:spPr>
          <a:xfrm>
            <a:off x="3297600" y="626400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Deskripsi Tidur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151DF3B9-A1BA-462E-B19F-8B8E3559A9DF}"/>
              </a:ext>
            </a:extLst>
          </p:cNvPr>
          <p:cNvSpPr txBox="1"/>
          <p:nvPr/>
        </p:nvSpPr>
        <p:spPr>
          <a:xfrm>
            <a:off x="5288265" y="2754850"/>
            <a:ext cx="3311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Bariol Regular" panose="02000506040000020003" pitchFamily="50" charset="0"/>
              </a:rPr>
              <a:t>Tidur adalah </a:t>
            </a:r>
            <a:r>
              <a:rPr lang="id-ID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perilaku</a:t>
            </a:r>
          </a:p>
          <a:p>
            <a:r>
              <a:rPr lang="id-ID" dirty="0">
                <a:solidFill>
                  <a:schemeClr val="bg1"/>
                </a:solidFill>
                <a:latin typeface="Bariol Regular" panose="02000506040000020003" pitchFamily="50" charset="0"/>
              </a:rPr>
              <a:t>Kata tidur sendiri berasal dari sebuah kata bahasa latin yaitu ‘somnus‘ yang artinya periode pemulihan secara alami atau keadaan untuk mengistirahatkan seluruh fungsi pikiran dan tubuh. </a:t>
            </a: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55" y="504648"/>
            <a:ext cx="3302793" cy="2206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824" y="504648"/>
            <a:ext cx="3349625" cy="2206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082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5480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/>
      <p:bldP spid="47" grpId="0" animBg="1"/>
      <p:bldP spid="48" grpId="0" animBg="1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Physiological Mechanisms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of Sleep and Waking 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5885" y="-2411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394548" y="582406"/>
            <a:ext cx="37527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The </a:t>
            </a:r>
            <a:r>
              <a:rPr lang="fr-FR" sz="2000" b="1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Mechanism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: The 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body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produces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a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sleep-promoting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substance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that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accumulates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during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wake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f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ulness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and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destroyed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during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. The longer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someone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awake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, the longer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he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or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she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has to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to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deactivate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this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substance. </a:t>
            </a:r>
          </a:p>
        </p:txBody>
      </p: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287723" y="-2411"/>
            <a:ext cx="330480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9" name="ZoneTexte 34">
            <a:extLst>
              <a:ext uri="{FF2B5EF4-FFF2-40B4-BE49-F238E27FC236}">
                <a16:creationId xmlns:a16="http://schemas.microsoft.com/office/drawing/2014/main" xmlns="" id="{2BD1DED5-E9F1-493A-A899-BC87E9FA2C54}"/>
              </a:ext>
            </a:extLst>
          </p:cNvPr>
          <p:cNvSpPr txBox="1"/>
          <p:nvPr/>
        </p:nvSpPr>
        <p:spPr>
          <a:xfrm>
            <a:off x="5295885" y="43093"/>
            <a:ext cx="3095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Neural Control of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</a:p>
        </p:txBody>
      </p:sp>
      <p:sp>
        <p:nvSpPr>
          <p:cNvPr id="33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456231" y="3818922"/>
            <a:ext cx="6367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Adenosine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released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when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neurons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use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glycogen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, and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it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serves as the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link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between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increased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brain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metabolism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and the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necessity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of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.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When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neurons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are active,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glycogen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depleted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adenosine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accumulates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.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Accumulating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adenosine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serves as a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sleep-promoting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signal.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Glycogen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replenished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during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slow-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wave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adenosine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levels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decrease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. </a:t>
            </a:r>
          </a:p>
          <a:p>
            <a:endParaRPr 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6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162" grpId="0" animBg="1"/>
      <p:bldP spid="29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Physiological Mechanisms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of Sleep and Waking 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5885" y="-2411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287723" y="-2411"/>
            <a:ext cx="330480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9" name="ZoneTexte 34">
            <a:extLst>
              <a:ext uri="{FF2B5EF4-FFF2-40B4-BE49-F238E27FC236}">
                <a16:creationId xmlns:a16="http://schemas.microsoft.com/office/drawing/2014/main" xmlns="" id="{2BD1DED5-E9F1-493A-A899-BC87E9FA2C54}"/>
              </a:ext>
            </a:extLst>
          </p:cNvPr>
          <p:cNvSpPr txBox="1"/>
          <p:nvPr/>
        </p:nvSpPr>
        <p:spPr>
          <a:xfrm>
            <a:off x="5295885" y="43093"/>
            <a:ext cx="3095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Neural Control of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</a:p>
        </p:txBody>
      </p:sp>
      <p:pic>
        <p:nvPicPr>
          <p:cNvPr id="6" name="Picture 5" descr="Screen Shot 2018-10-01 at 12.26.29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11" y="1496703"/>
            <a:ext cx="6448723" cy="3401599"/>
          </a:xfrm>
          <a:prstGeom prst="rect">
            <a:avLst/>
          </a:prstGeom>
        </p:spPr>
      </p:pic>
      <p:sp>
        <p:nvSpPr>
          <p:cNvPr id="32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456231" y="636260"/>
            <a:ext cx="6564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Adenosine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: an important hormone in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sleep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regulation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that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slows down the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activity</a:t>
            </a:r>
            <a:r>
              <a:rPr lang="fr-FR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of </a:t>
            </a:r>
            <a:r>
              <a:rPr lang="fr-FR" sz="2000" dirty="0" err="1" smtClean="0">
                <a:solidFill>
                  <a:schemeClr val="bg1"/>
                </a:solidFill>
                <a:latin typeface="Bariol Regular" panose="02000506040000020003" pitchFamily="50" charset="0"/>
              </a:rPr>
              <a:t>neuron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23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502795" y="5112469"/>
            <a:ext cx="6564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Astrocytes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maintain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a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small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stock of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nutrients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in the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form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of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glycogen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67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2" grpId="0" animBg="1"/>
      <p:bldP spid="29" grpId="0"/>
      <p:bldP spid="3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Kontrol neuron atas tidur gelombang-lambat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1925" y="1904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984EAF60-BD81-4375-81C1-7B31896BCBCB}"/>
              </a:ext>
            </a:extLst>
          </p:cNvPr>
          <p:cNvSpPr txBox="1"/>
          <p:nvPr/>
        </p:nvSpPr>
        <p:spPr>
          <a:xfrm>
            <a:off x="5291925" y="502237"/>
            <a:ext cx="6888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Tidur dikontrol oleh tiga faktor :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Homeostatik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Alostatik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Sikardian</a:t>
            </a: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303799" y="-2411"/>
            <a:ext cx="330480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48" name="Picture 47" descr="Hasil gambar untuk hipotalamus anterior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799" y="1711804"/>
            <a:ext cx="6876295" cy="447242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4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1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Kontrol neuron atas tidur gelombang-lambat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1925" y="1904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303799" y="-2411"/>
            <a:ext cx="330480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41" name="Picture 4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95900" y="502236"/>
            <a:ext cx="7277099" cy="2742586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34676" y="1623424"/>
            <a:ext cx="2614561" cy="6892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19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Kontrol neuron atas tidur gelombang-lambat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1925" y="1904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303799" y="-2411"/>
            <a:ext cx="330480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0" name="Picture 19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99" y="501622"/>
            <a:ext cx="6888202" cy="5911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3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Kontrol neuron atas tidur gelombang-lambat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1925" y="1904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303799" y="-2411"/>
            <a:ext cx="330480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1" name="Picture 2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25" y="502237"/>
            <a:ext cx="6900076" cy="5886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54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Kontrol neuron atas tidur REM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5901" y="1904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303799" y="-2411"/>
            <a:ext cx="330480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  <a:latin typeface="Bariol Regular" panose="02000506040000020003" pitchFamily="50" charset="0"/>
              </a:rPr>
              <a:t>REM ( Rapid Eye Movement )</a:t>
            </a:r>
          </a:p>
        </p:txBody>
      </p:sp>
      <p:sp>
        <p:nvSpPr>
          <p:cNvPr id="20" name="ZoneTexte 38">
            <a:extLst>
              <a:ext uri="{FF2B5EF4-FFF2-40B4-BE49-F238E27FC236}">
                <a16:creationId xmlns:a16="http://schemas.microsoft.com/office/drawing/2014/main" xmlns="" id="{217339A0-B0FD-4340-8DA2-72ECA65F4E43}"/>
              </a:ext>
            </a:extLst>
          </p:cNvPr>
          <p:cNvSpPr txBox="1"/>
          <p:nvPr/>
        </p:nvSpPr>
        <p:spPr>
          <a:xfrm>
            <a:off x="5295900" y="502236"/>
            <a:ext cx="68960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r>
              <a:rPr lang="id-ID" dirty="0">
                <a:solidFill>
                  <a:schemeClr val="bg1"/>
                </a:solidFill>
              </a:rPr>
              <a:t>Tidur REM mewakili 20% sampai 25% dari total waktu tidur. Tidur REM mengikuti tidur NREM dan terjadi 4-5 kali selama periode tidur normal 8-9 jam. </a:t>
            </a:r>
            <a:endParaRPr lang="id-ID" dirty="0" smtClean="0">
              <a:solidFill>
                <a:schemeClr val="bg1"/>
              </a:solidFill>
            </a:endParaRPr>
          </a:p>
          <a:p>
            <a:endParaRPr lang="id-ID" dirty="0" smtClean="0">
              <a:solidFill>
                <a:schemeClr val="bg1"/>
              </a:solidFill>
            </a:endParaRPr>
          </a:p>
          <a:p>
            <a:r>
              <a:rPr lang="id-ID" dirty="0" smtClean="0">
                <a:solidFill>
                  <a:schemeClr val="bg1"/>
                </a:solidFill>
              </a:rPr>
              <a:t>Periode </a:t>
            </a:r>
            <a:r>
              <a:rPr lang="id-ID" dirty="0">
                <a:solidFill>
                  <a:schemeClr val="bg1"/>
                </a:solidFill>
              </a:rPr>
              <a:t>REM pertama saat tidur malam mungkin berdurasi kurang dari 10 menit, sedangkan yang terakhir mungkin melebihi 60 menit. Dalam tidur malam yang normal, serangan REM terjadi setiap 90 menit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</a:p>
          <a:p>
            <a:endParaRPr lang="id-ID" dirty="0">
              <a:solidFill>
                <a:schemeClr val="bg1"/>
              </a:solidFill>
            </a:endParaRPr>
          </a:p>
          <a:p>
            <a:r>
              <a:rPr lang="id-ID" dirty="0">
                <a:solidFill>
                  <a:schemeClr val="bg1"/>
                </a:solidFill>
              </a:rPr>
              <a:t>Bila orang tersebut sangat mengantuk, durasi setiap serangan tidur REM sangat singkat atau bahkan mungkin tidak ada. Tidur REM biasanya berhubungan dengan bermimpi. </a:t>
            </a:r>
            <a:endParaRPr lang="id-ID" dirty="0" smtClean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  <a:p>
            <a:r>
              <a:rPr lang="id-ID" dirty="0" smtClean="0">
                <a:solidFill>
                  <a:schemeClr val="bg1"/>
                </a:solidFill>
              </a:rPr>
              <a:t>Selama </a:t>
            </a:r>
            <a:r>
              <a:rPr lang="id-ID" dirty="0">
                <a:solidFill>
                  <a:schemeClr val="bg1"/>
                </a:solidFill>
              </a:rPr>
              <a:t>tidur REM, bola mata bergerak cepat, denyut jantung dan pernapasan menjadi cepat dan tidak teratur, dan tekanan darah meningkat. Otot-otot tubuh hampir lumpuh. </a:t>
            </a:r>
            <a:endParaRPr lang="id-ID" dirty="0" smtClean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  <a:p>
            <a:r>
              <a:rPr lang="id-ID" dirty="0" smtClean="0">
                <a:solidFill>
                  <a:schemeClr val="bg1"/>
                </a:solidFill>
              </a:rPr>
              <a:t>Otak </a:t>
            </a:r>
            <a:r>
              <a:rPr lang="id-ID" dirty="0">
                <a:solidFill>
                  <a:schemeClr val="bg1"/>
                </a:solidFill>
              </a:rPr>
              <a:t>sangat aktif selama tidur REM, dan metabolisme otak secara keseluruhan dapat meningkat sebanyak 20%. Aktivitas listrik yang tercatat di otak selama tidur REM mirip dengan yang tercatat saat terjaga.</a:t>
            </a:r>
          </a:p>
          <a:p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5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2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C51E854-308E-4047-B87A-CA14795E8F4A}"/>
              </a:ext>
            </a:extLst>
          </p:cNvPr>
          <p:cNvGrpSpPr/>
          <p:nvPr/>
        </p:nvGrpSpPr>
        <p:grpSpPr>
          <a:xfrm>
            <a:off x="10185399" y="-1061360"/>
            <a:ext cx="2006601" cy="7919360"/>
            <a:chOff x="10185399" y="-1061360"/>
            <a:chExt cx="2006601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Kontrol neuron atas tidur REM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0" y="3959561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05301" cy="7919360"/>
            <a:chOff x="3289300" y="-1061360"/>
            <a:chExt cx="430530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68C60F-FD8D-4ADB-B82E-7AD32360E4DB}"/>
              </a:ext>
            </a:extLst>
          </p:cNvPr>
          <p:cNvSpPr/>
          <p:nvPr/>
        </p:nvSpPr>
        <p:spPr>
          <a:xfrm>
            <a:off x="5295901" y="1904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303799" y="-2411"/>
            <a:ext cx="330480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3314" name="Picture 2" descr="https://doktersehat.com/wp-content/uploads/2017/09/tidur-rem-dan-nre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8" y="832900"/>
            <a:ext cx="6347327" cy="47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82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6299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E8348131-E173-4CD4-8A8D-74F7B723380C}"/>
              </a:ext>
            </a:extLst>
          </p:cNvPr>
          <p:cNvGrpSpPr/>
          <p:nvPr/>
        </p:nvGrpSpPr>
        <p:grpSpPr>
          <a:xfrm>
            <a:off x="10185385" y="-1061360"/>
            <a:ext cx="2006615" cy="7919360"/>
            <a:chOff x="10185385" y="-1061360"/>
            <a:chExt cx="2006615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2B45E936-347F-4DD4-A16B-E1C5992FDF05}"/>
                </a:ext>
              </a:extLst>
            </p:cNvPr>
            <p:cNvSpPr txBox="1"/>
            <p:nvPr/>
          </p:nvSpPr>
          <p:spPr>
            <a:xfrm>
              <a:off x="10185385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04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xmlns="" id="{C9EFE5B3-F87A-4C7C-A25B-27722CEF5AC0}"/>
                </a:ext>
              </a:extLst>
            </p:cNvPr>
            <p:cNvSpPr txBox="1"/>
            <p:nvPr/>
          </p:nvSpPr>
          <p:spPr>
            <a:xfrm>
              <a:off x="10209630" y="626865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Jam Biologis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4087BF1-FA53-4FF5-A1D9-70B38D4B6FC9}"/>
              </a:ext>
            </a:extLst>
          </p:cNvPr>
          <p:cNvSpPr txBox="1"/>
          <p:nvPr/>
        </p:nvSpPr>
        <p:spPr>
          <a:xfrm>
            <a:off x="28967" y="383544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  <a:p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7B948948-50C9-49BB-9064-86AE902A4C31}"/>
              </a:ext>
            </a:extLst>
          </p:cNvPr>
          <p:cNvGrpSpPr/>
          <p:nvPr/>
        </p:nvGrpSpPr>
        <p:grpSpPr>
          <a:xfrm>
            <a:off x="3289300" y="-1061360"/>
            <a:ext cx="6603999" cy="7919360"/>
            <a:chOff x="3289300" y="-1061360"/>
            <a:chExt cx="6603999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xmlns="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xmlns="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044F30A-B8C5-442E-8610-F1917EF87D2A}"/>
              </a:ext>
            </a:extLst>
          </p:cNvPr>
          <p:cNvSpPr/>
          <p:nvPr/>
        </p:nvSpPr>
        <p:spPr>
          <a:xfrm>
            <a:off x="5295901" y="1904"/>
            <a:ext cx="691360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Flèche : pentagone 161">
            <a:extLst>
              <a:ext uri="{FF2B5EF4-FFF2-40B4-BE49-F238E27FC236}">
                <a16:creationId xmlns:a16="http://schemas.microsoft.com/office/drawing/2014/main" xmlns="" id="{6CF883A2-8A85-447E-829A-4E5DCEDBD1FF}"/>
              </a:ext>
            </a:extLst>
          </p:cNvPr>
          <p:cNvSpPr/>
          <p:nvPr/>
        </p:nvSpPr>
        <p:spPr>
          <a:xfrm>
            <a:off x="5295901" y="1904"/>
            <a:ext cx="3304800" cy="504648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dirty="0" smtClean="0"/>
              <a:t>Ritme Sikardian dan Zetgeber</a:t>
            </a:r>
            <a:endParaRPr lang="fr-FR" dirty="0"/>
          </a:p>
        </p:txBody>
      </p:sp>
      <p:sp>
        <p:nvSpPr>
          <p:cNvPr id="54" name="ZoneTexte 36">
            <a:extLst>
              <a:ext uri="{FF2B5EF4-FFF2-40B4-BE49-F238E27FC236}">
                <a16:creationId xmlns:a16="http://schemas.microsoft.com/office/drawing/2014/main" xmlns="" id="{01B9692C-1508-46AC-9C18-DB554373869E}"/>
              </a:ext>
            </a:extLst>
          </p:cNvPr>
          <p:cNvSpPr txBox="1"/>
          <p:nvPr/>
        </p:nvSpPr>
        <p:spPr>
          <a:xfrm>
            <a:off x="5295901" y="506552"/>
            <a:ext cx="48158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Circa </a:t>
            </a:r>
            <a:r>
              <a:rPr lang="id-ID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“ kira-kira ” dan </a:t>
            </a:r>
            <a:r>
              <a:rPr lang="id-ID" i="1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dies </a:t>
            </a:r>
            <a:r>
              <a:rPr lang="id-ID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“ hari ”.</a:t>
            </a:r>
          </a:p>
          <a:p>
            <a:r>
              <a:rPr lang="id-ID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Ritme sikardan adalah ritme dengan siklus kira-kira 24 jam</a:t>
            </a:r>
            <a:r>
              <a:rPr lang="id-ID" sz="14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r>
              <a:rPr lang="id-ID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Zetgeber berarti pemberi waktu</a:t>
            </a:r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pic>
        <p:nvPicPr>
          <p:cNvPr id="21506" name="Picture 2" descr="http://lagizi.com/wp-content/uploads/2016/02/circadian_clock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858708"/>
            <a:ext cx="6913605" cy="47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4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8237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56563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2" grpId="0" animBg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6B107C2-CE86-499F-96E8-AFC1D20B0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B4D0C6E6-DF1C-4B60-B9B2-0B6BDE801544}"/>
              </a:ext>
            </a:extLst>
          </p:cNvPr>
          <p:cNvGrpSpPr/>
          <p:nvPr/>
        </p:nvGrpSpPr>
        <p:grpSpPr>
          <a:xfrm>
            <a:off x="5588000" y="-1061360"/>
            <a:ext cx="6604000" cy="7919360"/>
            <a:chOff x="5588000" y="-1061360"/>
            <a:chExt cx="6604000" cy="7919360"/>
          </a:xfrm>
        </p:grpSpPr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4822EF-0F15-42D9-B6BB-3457F99FA257}"/>
              </a:ext>
            </a:extLst>
          </p:cNvPr>
          <p:cNvSpPr/>
          <p:nvPr/>
        </p:nvSpPr>
        <p:spPr>
          <a:xfrm>
            <a:off x="5297000" y="508394"/>
            <a:ext cx="6912414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BDEBA4F-900F-4979-87F7-26D7EC813BD3}"/>
              </a:ext>
            </a:extLst>
          </p:cNvPr>
          <p:cNvSpPr txBox="1"/>
          <p:nvPr/>
        </p:nvSpPr>
        <p:spPr>
          <a:xfrm>
            <a:off x="0" y="383544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  <a:p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sp>
        <p:nvSpPr>
          <p:cNvPr id="47" name="Flèche : pentagone 46">
            <a:extLst>
              <a:ext uri="{FF2B5EF4-FFF2-40B4-BE49-F238E27FC236}">
                <a16:creationId xmlns:a16="http://schemas.microsoft.com/office/drawing/2014/main" xmlns="" id="{BC5A764A-9259-408C-BDC9-5106BE3029FE}"/>
              </a:ext>
            </a:extLst>
          </p:cNvPr>
          <p:cNvSpPr/>
          <p:nvPr/>
        </p:nvSpPr>
        <p:spPr>
          <a:xfrm>
            <a:off x="5288400" y="0"/>
            <a:ext cx="3305965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8" name="Flèche : pentagone 47">
            <a:extLst>
              <a:ext uri="{FF2B5EF4-FFF2-40B4-BE49-F238E27FC236}">
                <a16:creationId xmlns:a16="http://schemas.microsoft.com/office/drawing/2014/main" xmlns="" id="{57E241B0-BC6C-4854-A202-3EC0CF59A4F8}"/>
              </a:ext>
            </a:extLst>
          </p:cNvPr>
          <p:cNvSpPr/>
          <p:nvPr/>
        </p:nvSpPr>
        <p:spPr>
          <a:xfrm rot="10800000">
            <a:off x="8877298" y="3745"/>
            <a:ext cx="3314701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xmlns="" id="{F1561BF1-3938-4DFE-9D1A-2177258FAAE8}"/>
              </a:ext>
            </a:extLst>
          </p:cNvPr>
          <p:cNvSpPr/>
          <p:nvPr/>
        </p:nvSpPr>
        <p:spPr>
          <a:xfrm rot="16200000">
            <a:off x="1982107" y="3544207"/>
            <a:ext cx="4620986" cy="2006600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xmlns="" id="{1E0B1EAF-EB7B-430F-A51C-7137363A8B88}"/>
              </a:ext>
            </a:extLst>
          </p:cNvPr>
          <p:cNvSpPr/>
          <p:nvPr/>
        </p:nvSpPr>
        <p:spPr>
          <a:xfrm rot="16200000">
            <a:off x="2390321" y="-162381"/>
            <a:ext cx="3804559" cy="2006601"/>
          </a:xfrm>
          <a:prstGeom prst="chevron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6657561B-3AE6-42F7-B046-29C6580A334D}"/>
              </a:ext>
            </a:extLst>
          </p:cNvPr>
          <p:cNvSpPr txBox="1"/>
          <p:nvPr/>
        </p:nvSpPr>
        <p:spPr>
          <a:xfrm>
            <a:off x="3290400" y="3600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B14E6D1B-8643-4B5B-AD6C-CAEEA88C4FD0}"/>
              </a:ext>
            </a:extLst>
          </p:cNvPr>
          <p:cNvSpPr txBox="1"/>
          <p:nvPr/>
        </p:nvSpPr>
        <p:spPr>
          <a:xfrm>
            <a:off x="3297600" y="626400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Tahap-tahap Tidur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84" y="504648"/>
            <a:ext cx="6912030" cy="6352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0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5480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6B107C2-CE86-499F-96E8-AFC1D20B0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B4D0C6E6-DF1C-4B60-B9B2-0B6BDE801544}"/>
              </a:ext>
            </a:extLst>
          </p:cNvPr>
          <p:cNvGrpSpPr/>
          <p:nvPr/>
        </p:nvGrpSpPr>
        <p:grpSpPr>
          <a:xfrm>
            <a:off x="5588000" y="-1061360"/>
            <a:ext cx="6604000" cy="7919360"/>
            <a:chOff x="5588000" y="-1061360"/>
            <a:chExt cx="6604000" cy="7919360"/>
          </a:xfrm>
        </p:grpSpPr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4822EF-0F15-42D9-B6BB-3457F99FA257}"/>
              </a:ext>
            </a:extLst>
          </p:cNvPr>
          <p:cNvSpPr/>
          <p:nvPr/>
        </p:nvSpPr>
        <p:spPr>
          <a:xfrm>
            <a:off x="5279585" y="508394"/>
            <a:ext cx="6912414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BDEBA4F-900F-4979-87F7-26D7EC813BD3}"/>
              </a:ext>
            </a:extLst>
          </p:cNvPr>
          <p:cNvSpPr txBox="1"/>
          <p:nvPr/>
        </p:nvSpPr>
        <p:spPr>
          <a:xfrm>
            <a:off x="0" y="383544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sp>
        <p:nvSpPr>
          <p:cNvPr id="47" name="Flèche : pentagone 46">
            <a:extLst>
              <a:ext uri="{FF2B5EF4-FFF2-40B4-BE49-F238E27FC236}">
                <a16:creationId xmlns:a16="http://schemas.microsoft.com/office/drawing/2014/main" xmlns="" id="{BC5A764A-9259-408C-BDC9-5106BE3029FE}"/>
              </a:ext>
            </a:extLst>
          </p:cNvPr>
          <p:cNvSpPr/>
          <p:nvPr/>
        </p:nvSpPr>
        <p:spPr>
          <a:xfrm>
            <a:off x="5288400" y="0"/>
            <a:ext cx="3305965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8" name="Flèche : pentagone 47">
            <a:extLst>
              <a:ext uri="{FF2B5EF4-FFF2-40B4-BE49-F238E27FC236}">
                <a16:creationId xmlns:a16="http://schemas.microsoft.com/office/drawing/2014/main" xmlns="" id="{57E241B0-BC6C-4854-A202-3EC0CF59A4F8}"/>
              </a:ext>
            </a:extLst>
          </p:cNvPr>
          <p:cNvSpPr/>
          <p:nvPr/>
        </p:nvSpPr>
        <p:spPr>
          <a:xfrm rot="10800000">
            <a:off x="8877298" y="3745"/>
            <a:ext cx="3314701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xmlns="" id="{F1561BF1-3938-4DFE-9D1A-2177258FAAE8}"/>
              </a:ext>
            </a:extLst>
          </p:cNvPr>
          <p:cNvSpPr/>
          <p:nvPr/>
        </p:nvSpPr>
        <p:spPr>
          <a:xfrm rot="16200000">
            <a:off x="1982107" y="3544207"/>
            <a:ext cx="4620986" cy="2006600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xmlns="" id="{1E0B1EAF-EB7B-430F-A51C-7137363A8B88}"/>
              </a:ext>
            </a:extLst>
          </p:cNvPr>
          <p:cNvSpPr/>
          <p:nvPr/>
        </p:nvSpPr>
        <p:spPr>
          <a:xfrm rot="16200000">
            <a:off x="2390321" y="-162381"/>
            <a:ext cx="3804559" cy="2006601"/>
          </a:xfrm>
          <a:prstGeom prst="chevron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6657561B-3AE6-42F7-B046-29C6580A334D}"/>
              </a:ext>
            </a:extLst>
          </p:cNvPr>
          <p:cNvSpPr txBox="1"/>
          <p:nvPr/>
        </p:nvSpPr>
        <p:spPr>
          <a:xfrm>
            <a:off x="3290400" y="3600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B14E6D1B-8643-4B5B-AD6C-CAEEA88C4FD0}"/>
              </a:ext>
            </a:extLst>
          </p:cNvPr>
          <p:cNvSpPr txBox="1"/>
          <p:nvPr/>
        </p:nvSpPr>
        <p:spPr>
          <a:xfrm>
            <a:off x="3297600" y="626400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Tahap-tahap Tidur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151DF3B9-A1BA-462E-B19F-8B8E3559A9DF}"/>
              </a:ext>
            </a:extLst>
          </p:cNvPr>
          <p:cNvSpPr txBox="1"/>
          <p:nvPr/>
        </p:nvSpPr>
        <p:spPr>
          <a:xfrm>
            <a:off x="5297000" y="508394"/>
            <a:ext cx="69124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Tahap-tahap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diketahui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melalui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pengukuran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elektrofisiologis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Melekatkan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sejumlah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elektroda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kulit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kepala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sejumlah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elektroda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kulit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kepala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memonitor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elektroensafelogram</a:t>
            </a:r>
            <a:r>
              <a:rPr lang="en-US" sz="2000" b="1" dirty="0">
                <a:solidFill>
                  <a:schemeClr val="bg1"/>
                </a:solidFill>
              </a:rPr>
              <a:t> (EEG)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dagu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monitor </a:t>
            </a:r>
            <a:r>
              <a:rPr lang="en-US" sz="2000" dirty="0" err="1">
                <a:solidFill>
                  <a:schemeClr val="bg1"/>
                </a:solidFill>
              </a:rPr>
              <a:t>aktivitas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otot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elektromiogram</a:t>
            </a:r>
            <a:r>
              <a:rPr lang="en-US" sz="2000" b="1" dirty="0">
                <a:solidFill>
                  <a:schemeClr val="bg1"/>
                </a:solidFill>
              </a:rPr>
              <a:t> (EMG)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sekeliling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gerakan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elektro-okulogram</a:t>
            </a:r>
            <a:r>
              <a:rPr lang="en-US" sz="2000" b="1" dirty="0">
                <a:solidFill>
                  <a:schemeClr val="bg1"/>
                </a:solidFill>
              </a:rPr>
              <a:t> (EOG</a:t>
            </a:r>
            <a:r>
              <a:rPr lang="en-US" sz="2000" b="1" dirty="0" smtClean="0">
                <a:solidFill>
                  <a:schemeClr val="bg1"/>
                </a:solidFill>
              </a:rPr>
              <a:t>).</a:t>
            </a:r>
            <a:endParaRPr lang="id-ID" sz="2000" b="1" dirty="0" smtClean="0">
              <a:solidFill>
                <a:schemeClr val="bg1"/>
              </a:solidFill>
            </a:endParaRPr>
          </a:p>
          <a:p>
            <a:endParaRPr lang="id-ID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Kalau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terjaga</a:t>
            </a:r>
            <a:r>
              <a:rPr lang="en-US" sz="2000" dirty="0">
                <a:solidFill>
                  <a:schemeClr val="bg1"/>
                </a:solidFill>
              </a:rPr>
              <a:t> &gt; </a:t>
            </a:r>
            <a:r>
              <a:rPr lang="en-US" sz="2000" b="1" dirty="0">
                <a:solidFill>
                  <a:schemeClr val="bg1"/>
                </a:solidFill>
              </a:rPr>
              <a:t>EEG </a:t>
            </a:r>
            <a:r>
              <a:rPr lang="en-US" sz="2000" dirty="0" err="1">
                <a:solidFill>
                  <a:schemeClr val="bg1"/>
                </a:solidFill>
              </a:rPr>
              <a:t>seseorang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aktivitas</a:t>
            </a:r>
            <a:r>
              <a:rPr lang="en-US" sz="2000" dirty="0">
                <a:solidFill>
                  <a:schemeClr val="bg1"/>
                </a:solidFill>
              </a:rPr>
              <a:t> alfa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beta.</a:t>
            </a:r>
            <a:endParaRPr lang="id-ID" sz="2000" dirty="0">
              <a:solidFill>
                <a:schemeClr val="bg1"/>
              </a:solidFill>
            </a:endParaRPr>
          </a:p>
          <a:p>
            <a:endParaRPr lang="id-ID" sz="2000" b="1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Aktivitas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alfa </a:t>
            </a:r>
            <a:r>
              <a:rPr lang="en-US" sz="2000" dirty="0" err="1">
                <a:solidFill>
                  <a:schemeClr val="bg1"/>
                </a:solidFill>
              </a:rPr>
              <a:t>gelombang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teratur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berfrekuensi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sedang</a:t>
            </a:r>
            <a:r>
              <a:rPr lang="en-US" sz="2000" dirty="0">
                <a:solidFill>
                  <a:schemeClr val="bg1"/>
                </a:solidFill>
              </a:rPr>
              <a:t> (8-12Hz) – </a:t>
            </a:r>
            <a:r>
              <a:rPr lang="en-US" sz="2000" dirty="0" err="1">
                <a:solidFill>
                  <a:schemeClr val="bg1"/>
                </a:solidFill>
              </a:rPr>
              <a:t>lagi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santai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kondisi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tertekan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Lebih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umum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ketika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sedang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menutup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mata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  <a:p>
            <a:endParaRPr lang="id-ID" sz="2000" b="1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Aktivitas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beta </a:t>
            </a:r>
            <a:r>
              <a:rPr lang="en-US" sz="2000" dirty="0" err="1">
                <a:solidFill>
                  <a:schemeClr val="bg1"/>
                </a:solidFill>
              </a:rPr>
              <a:t>gelombang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teratur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amplitudo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rendah</a:t>
            </a:r>
            <a:r>
              <a:rPr lang="en-US" sz="2000" dirty="0">
                <a:solidFill>
                  <a:schemeClr val="bg1"/>
                </a:solidFill>
              </a:rPr>
              <a:t> (13-30Hz) </a:t>
            </a:r>
            <a:r>
              <a:rPr lang="en-US" sz="2000" i="1" dirty="0">
                <a:solidFill>
                  <a:schemeClr val="bg1"/>
                </a:solidFill>
              </a:rPr>
              <a:t>– </a:t>
            </a:r>
            <a:r>
              <a:rPr lang="en-US" sz="2000" i="1" dirty="0" err="1">
                <a:solidFill>
                  <a:schemeClr val="bg1"/>
                </a:solidFill>
              </a:rPr>
              <a:t>desinkroni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banyak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aktivitas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otak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sedang</a:t>
            </a:r>
            <a:r>
              <a:rPr lang="en-US" sz="2000" dirty="0">
                <a:solidFill>
                  <a:schemeClr val="bg1"/>
                </a:solidFill>
              </a:rPr>
              <a:t> proses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aktif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  <a:endParaRPr lang="id-ID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8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5480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48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6B107C2-CE86-499F-96E8-AFC1D20B0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B4D0C6E6-DF1C-4B60-B9B2-0B6BDE801544}"/>
              </a:ext>
            </a:extLst>
          </p:cNvPr>
          <p:cNvGrpSpPr/>
          <p:nvPr/>
        </p:nvGrpSpPr>
        <p:grpSpPr>
          <a:xfrm>
            <a:off x="5588000" y="-1061360"/>
            <a:ext cx="6604000" cy="7919360"/>
            <a:chOff x="5588000" y="-1061360"/>
            <a:chExt cx="6604000" cy="7919360"/>
          </a:xfrm>
        </p:grpSpPr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4822EF-0F15-42D9-B6BB-3457F99FA257}"/>
              </a:ext>
            </a:extLst>
          </p:cNvPr>
          <p:cNvSpPr/>
          <p:nvPr/>
        </p:nvSpPr>
        <p:spPr>
          <a:xfrm>
            <a:off x="5297000" y="508394"/>
            <a:ext cx="6912414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BDEBA4F-900F-4979-87F7-26D7EC813BD3}"/>
              </a:ext>
            </a:extLst>
          </p:cNvPr>
          <p:cNvSpPr txBox="1"/>
          <p:nvPr/>
        </p:nvSpPr>
        <p:spPr>
          <a:xfrm>
            <a:off x="0" y="383544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sp>
        <p:nvSpPr>
          <p:cNvPr id="47" name="Flèche : pentagone 46">
            <a:extLst>
              <a:ext uri="{FF2B5EF4-FFF2-40B4-BE49-F238E27FC236}">
                <a16:creationId xmlns:a16="http://schemas.microsoft.com/office/drawing/2014/main" xmlns="" id="{BC5A764A-9259-408C-BDC9-5106BE3029FE}"/>
              </a:ext>
            </a:extLst>
          </p:cNvPr>
          <p:cNvSpPr/>
          <p:nvPr/>
        </p:nvSpPr>
        <p:spPr>
          <a:xfrm>
            <a:off x="5288400" y="0"/>
            <a:ext cx="3305965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8" name="Flèche : pentagone 47">
            <a:extLst>
              <a:ext uri="{FF2B5EF4-FFF2-40B4-BE49-F238E27FC236}">
                <a16:creationId xmlns:a16="http://schemas.microsoft.com/office/drawing/2014/main" xmlns="" id="{57E241B0-BC6C-4854-A202-3EC0CF59A4F8}"/>
              </a:ext>
            </a:extLst>
          </p:cNvPr>
          <p:cNvSpPr/>
          <p:nvPr/>
        </p:nvSpPr>
        <p:spPr>
          <a:xfrm rot="10800000">
            <a:off x="8877298" y="3745"/>
            <a:ext cx="3314701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xmlns="" id="{F1561BF1-3938-4DFE-9D1A-2177258FAAE8}"/>
              </a:ext>
            </a:extLst>
          </p:cNvPr>
          <p:cNvSpPr/>
          <p:nvPr/>
        </p:nvSpPr>
        <p:spPr>
          <a:xfrm rot="16200000">
            <a:off x="1982107" y="3544207"/>
            <a:ext cx="4620986" cy="2006600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xmlns="" id="{1E0B1EAF-EB7B-430F-A51C-7137363A8B88}"/>
              </a:ext>
            </a:extLst>
          </p:cNvPr>
          <p:cNvSpPr/>
          <p:nvPr/>
        </p:nvSpPr>
        <p:spPr>
          <a:xfrm rot="16200000">
            <a:off x="2390321" y="-162381"/>
            <a:ext cx="3804559" cy="2006601"/>
          </a:xfrm>
          <a:prstGeom prst="chevron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6657561B-3AE6-42F7-B046-29C6580A334D}"/>
              </a:ext>
            </a:extLst>
          </p:cNvPr>
          <p:cNvSpPr txBox="1"/>
          <p:nvPr/>
        </p:nvSpPr>
        <p:spPr>
          <a:xfrm>
            <a:off x="3290400" y="3600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B14E6D1B-8643-4B5B-AD6C-CAEEA88C4FD0}"/>
              </a:ext>
            </a:extLst>
          </p:cNvPr>
          <p:cNvSpPr txBox="1"/>
          <p:nvPr/>
        </p:nvSpPr>
        <p:spPr>
          <a:xfrm>
            <a:off x="3297600" y="626400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Tahap-tahap Tidur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151DF3B9-A1BA-462E-B19F-8B8E3559A9DF}"/>
              </a:ext>
            </a:extLst>
          </p:cNvPr>
          <p:cNvSpPr txBox="1"/>
          <p:nvPr/>
        </p:nvSpPr>
        <p:spPr>
          <a:xfrm>
            <a:off x="5279586" y="508394"/>
            <a:ext cx="691241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Tidur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tahap</a:t>
            </a:r>
            <a:r>
              <a:rPr lang="en-US" sz="2000" dirty="0">
                <a:solidFill>
                  <a:schemeClr val="bg1"/>
                </a:solidFill>
              </a:rPr>
              <a:t> 1 </a:t>
            </a:r>
            <a:endParaRPr lang="id-ID" sz="2000" dirty="0" smtClean="0">
              <a:solidFill>
                <a:schemeClr val="bg1"/>
              </a:solidFill>
            </a:endParaRPr>
          </a:p>
          <a:p>
            <a:r>
              <a:rPr lang="en-US" sz="2000" b="1" i="1" dirty="0" err="1" smtClean="0">
                <a:solidFill>
                  <a:schemeClr val="bg1"/>
                </a:solidFill>
              </a:rPr>
              <a:t>aktivitas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teta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(3.5—7.5Hz) </a:t>
            </a:r>
            <a:r>
              <a:rPr lang="en-US" sz="2000" dirty="0" err="1">
                <a:solidFill>
                  <a:schemeClr val="bg1"/>
                </a:solidFill>
              </a:rPr>
              <a:t>penembakan</a:t>
            </a:r>
            <a:r>
              <a:rPr lang="en-US" sz="2000" dirty="0">
                <a:solidFill>
                  <a:schemeClr val="bg1"/>
                </a:solidFill>
              </a:rPr>
              <a:t> neuron di </a:t>
            </a:r>
            <a:r>
              <a:rPr lang="en-US" sz="2000" dirty="0" err="1">
                <a:solidFill>
                  <a:schemeClr val="bg1"/>
                </a:solidFill>
              </a:rPr>
              <a:t>neurokorteks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semakin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sinkron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Transisi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antara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terjaga</a:t>
            </a:r>
            <a:r>
              <a:rPr lang="en-US" sz="2000" dirty="0">
                <a:solidFill>
                  <a:schemeClr val="bg1"/>
                </a:solidFill>
              </a:rPr>
              <a:t>. (</a:t>
            </a:r>
            <a:r>
              <a:rPr lang="en-US" sz="2000" dirty="0" err="1">
                <a:solidFill>
                  <a:schemeClr val="bg1"/>
                </a:solidFill>
              </a:rPr>
              <a:t>kelopak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membuka-menutup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mata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naik-turun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endParaRPr lang="id-ID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10 </a:t>
            </a:r>
            <a:r>
              <a:rPr lang="en-US" sz="2000" dirty="0" err="1">
                <a:solidFill>
                  <a:schemeClr val="bg1"/>
                </a:solidFill>
              </a:rPr>
              <a:t>menit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setelah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tahap</a:t>
            </a:r>
            <a:r>
              <a:rPr lang="en-US" sz="2000" dirty="0">
                <a:solidFill>
                  <a:schemeClr val="bg1"/>
                </a:solidFill>
              </a:rPr>
              <a:t> 1, </a:t>
            </a:r>
            <a:r>
              <a:rPr lang="en-US" sz="2000" dirty="0" err="1">
                <a:solidFill>
                  <a:schemeClr val="bg1"/>
                </a:solidFill>
              </a:rPr>
              <a:t>tahap</a:t>
            </a:r>
            <a:r>
              <a:rPr lang="en-US" sz="2000" dirty="0">
                <a:solidFill>
                  <a:schemeClr val="bg1"/>
                </a:solidFill>
              </a:rPr>
              <a:t> 2. </a:t>
            </a:r>
            <a:r>
              <a:rPr lang="en-US" sz="2000" dirty="0" err="1">
                <a:solidFill>
                  <a:schemeClr val="bg1"/>
                </a:solidFill>
              </a:rPr>
              <a:t>Tidur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tahap</a:t>
            </a:r>
            <a:r>
              <a:rPr lang="en-US" sz="2000" dirty="0">
                <a:solidFill>
                  <a:schemeClr val="bg1"/>
                </a:solidFill>
              </a:rPr>
              <a:t> 2 </a:t>
            </a:r>
            <a:r>
              <a:rPr lang="en-US" sz="2000" b="1" i="1" dirty="0">
                <a:solidFill>
                  <a:schemeClr val="bg1"/>
                </a:solidFill>
              </a:rPr>
              <a:t>EEG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teratur</a:t>
            </a:r>
            <a:r>
              <a:rPr lang="en-US" sz="2000" dirty="0">
                <a:solidFill>
                  <a:schemeClr val="bg1"/>
                </a:solidFill>
              </a:rPr>
              <a:t>. Ada </a:t>
            </a:r>
            <a:r>
              <a:rPr lang="en-US" sz="2000" dirty="0" err="1">
                <a:solidFill>
                  <a:schemeClr val="bg1"/>
                </a:solidFill>
              </a:rPr>
              <a:t>periode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aktivitas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gelondong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tidur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kompleks-kompleks</a:t>
            </a:r>
            <a:r>
              <a:rPr lang="en-US" sz="2000" i="1" dirty="0">
                <a:solidFill>
                  <a:schemeClr val="bg1"/>
                </a:solidFill>
              </a:rPr>
              <a:t> K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id-ID" sz="2000" dirty="0" smtClean="0">
              <a:solidFill>
                <a:schemeClr val="bg1"/>
              </a:solidFill>
            </a:endParaRPr>
          </a:p>
          <a:p>
            <a:endParaRPr lang="id-ID" sz="2000" dirty="0">
              <a:solidFill>
                <a:schemeClr val="bg1"/>
              </a:solidFill>
            </a:endParaRPr>
          </a:p>
          <a:p>
            <a:pPr lvl="0"/>
            <a:r>
              <a:rPr lang="en-US" sz="2000" b="1" dirty="0" err="1">
                <a:solidFill>
                  <a:schemeClr val="bg1"/>
                </a:solidFill>
              </a:rPr>
              <a:t>Gelondong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tidur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semburan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tingkat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gelombang</a:t>
            </a:r>
            <a:r>
              <a:rPr lang="en-US" sz="2000" dirty="0">
                <a:solidFill>
                  <a:schemeClr val="bg1"/>
                </a:solidFill>
              </a:rPr>
              <a:t> 12-14Hz </a:t>
            </a:r>
            <a:r>
              <a:rPr lang="en-US" sz="2000" dirty="0" err="1">
                <a:solidFill>
                  <a:schemeClr val="bg1"/>
                </a:solidFill>
              </a:rPr>
              <a:t>terjadi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antara</a:t>
            </a:r>
            <a:r>
              <a:rPr lang="en-US" sz="2000" dirty="0">
                <a:solidFill>
                  <a:schemeClr val="bg1"/>
                </a:solidFill>
              </a:rPr>
              <a:t> 2-5 kali/</a:t>
            </a:r>
            <a:r>
              <a:rPr lang="en-US" sz="2000" dirty="0" err="1">
                <a:solidFill>
                  <a:schemeClr val="bg1"/>
                </a:solidFill>
              </a:rPr>
              <a:t>menit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Selama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tahap</a:t>
            </a:r>
            <a:r>
              <a:rPr lang="en-US" sz="2000" dirty="0">
                <a:solidFill>
                  <a:schemeClr val="bg1"/>
                </a:solidFill>
              </a:rPr>
              <a:t> 1-4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id-ID" sz="2000" dirty="0" smtClean="0">
              <a:solidFill>
                <a:schemeClr val="bg1"/>
              </a:solidFill>
            </a:endParaRP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id-ID" sz="2000" dirty="0">
              <a:solidFill>
                <a:schemeClr val="bg1"/>
              </a:solidFill>
            </a:endParaRPr>
          </a:p>
          <a:p>
            <a:pPr lvl="0"/>
            <a:r>
              <a:rPr lang="en-US" sz="2000" b="1" dirty="0" err="1">
                <a:solidFill>
                  <a:schemeClr val="bg1"/>
                </a:solidFill>
              </a:rPr>
              <a:t>Kompleks-kompleks</a:t>
            </a:r>
            <a:r>
              <a:rPr lang="en-US" sz="2000" b="1" dirty="0">
                <a:solidFill>
                  <a:schemeClr val="bg1"/>
                </a:solidFill>
              </a:rPr>
              <a:t> K: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gelombang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tajam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mendadak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Terjadi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selama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tahap</a:t>
            </a:r>
            <a:r>
              <a:rPr lang="en-US" sz="2000" dirty="0">
                <a:solidFill>
                  <a:schemeClr val="bg1"/>
                </a:solidFill>
              </a:rPr>
              <a:t> 2. </a:t>
            </a:r>
            <a:r>
              <a:rPr lang="en-US" sz="2000" dirty="0" err="1">
                <a:solidFill>
                  <a:schemeClr val="bg1"/>
                </a:solidFill>
              </a:rPr>
              <a:t>Secara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spontan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laju</a:t>
            </a:r>
            <a:r>
              <a:rPr lang="en-US" sz="2000" dirty="0">
                <a:solidFill>
                  <a:schemeClr val="bg1"/>
                </a:solidFill>
              </a:rPr>
              <a:t> 1 kali/</a:t>
            </a:r>
            <a:r>
              <a:rPr lang="en-US" sz="2000" dirty="0" err="1">
                <a:solidFill>
                  <a:schemeClr val="bg1"/>
                </a:solidFill>
              </a:rPr>
              <a:t>menit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Terdiri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periode-periode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isolasi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penghambatan</a:t>
            </a:r>
            <a:r>
              <a:rPr lang="en-US" sz="2000" dirty="0">
                <a:solidFill>
                  <a:schemeClr val="bg1"/>
                </a:solidFill>
              </a:rPr>
              <a:t> neuron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merupakan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pendahulu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gelombang</a:t>
            </a:r>
            <a:r>
              <a:rPr lang="en-US" sz="2000" dirty="0">
                <a:solidFill>
                  <a:schemeClr val="bg1"/>
                </a:solidFill>
              </a:rPr>
              <a:t> delta. </a:t>
            </a:r>
            <a:endParaRPr lang="id-ID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15 </a:t>
            </a:r>
            <a:r>
              <a:rPr lang="en-US" sz="2000" dirty="0" err="1">
                <a:solidFill>
                  <a:schemeClr val="bg1"/>
                </a:solidFill>
              </a:rPr>
              <a:t>menit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setelah</a:t>
            </a:r>
            <a:r>
              <a:rPr lang="en-US" sz="2000" dirty="0">
                <a:solidFill>
                  <a:schemeClr val="bg1"/>
                </a:solidFill>
              </a:rPr>
              <a:t> tahap2, </a:t>
            </a:r>
            <a:r>
              <a:rPr lang="en-US" sz="2000" dirty="0" err="1">
                <a:solidFill>
                  <a:schemeClr val="bg1"/>
                </a:solidFill>
              </a:rPr>
              <a:t>tahap</a:t>
            </a:r>
            <a:r>
              <a:rPr lang="en-US" sz="2000" dirty="0">
                <a:solidFill>
                  <a:schemeClr val="bg1"/>
                </a:solidFill>
              </a:rPr>
              <a:t> 3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id-ID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Terdiri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aktivitas</a:t>
            </a:r>
            <a:r>
              <a:rPr lang="en-US" sz="2000" b="1" i="1" dirty="0">
                <a:solidFill>
                  <a:schemeClr val="bg1"/>
                </a:solidFill>
              </a:rPr>
              <a:t> delta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beramplitudo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tinggi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kurang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daripada</a:t>
            </a:r>
            <a:r>
              <a:rPr lang="en-US" sz="2000" dirty="0">
                <a:solidFill>
                  <a:schemeClr val="bg1"/>
                </a:solidFill>
              </a:rPr>
              <a:t> 3,5Hz). </a:t>
            </a:r>
            <a:r>
              <a:rPr lang="en-US" sz="2000" dirty="0" err="1">
                <a:solidFill>
                  <a:schemeClr val="bg1"/>
                </a:solidFill>
              </a:rPr>
              <a:t>Tahap</a:t>
            </a:r>
            <a:r>
              <a:rPr lang="en-US" sz="2000" dirty="0">
                <a:solidFill>
                  <a:schemeClr val="bg1"/>
                </a:solidFill>
              </a:rPr>
              <a:t> 3 </a:t>
            </a:r>
            <a:r>
              <a:rPr lang="en-US" sz="2000" dirty="0" err="1">
                <a:solidFill>
                  <a:schemeClr val="bg1"/>
                </a:solidFill>
              </a:rPr>
              <a:t>mengandung</a:t>
            </a:r>
            <a:r>
              <a:rPr lang="en-US" sz="2000" dirty="0">
                <a:solidFill>
                  <a:schemeClr val="bg1"/>
                </a:solidFill>
              </a:rPr>
              <a:t> 20-50% </a:t>
            </a:r>
            <a:r>
              <a:rPr lang="en-US" sz="2000" dirty="0" err="1">
                <a:solidFill>
                  <a:schemeClr val="bg1"/>
                </a:solidFill>
              </a:rPr>
              <a:t>aktivitas</a:t>
            </a:r>
            <a:r>
              <a:rPr lang="en-US" sz="2000" dirty="0">
                <a:solidFill>
                  <a:schemeClr val="bg1"/>
                </a:solidFill>
              </a:rPr>
              <a:t> delta. </a:t>
            </a:r>
            <a:r>
              <a:rPr lang="en-US" sz="2000" dirty="0" err="1">
                <a:solidFill>
                  <a:schemeClr val="bg1"/>
                </a:solidFill>
              </a:rPr>
              <a:t>Tahap</a:t>
            </a:r>
            <a:r>
              <a:rPr lang="en-US" sz="2000" dirty="0">
                <a:solidFill>
                  <a:schemeClr val="bg1"/>
                </a:solidFill>
              </a:rPr>
              <a:t> 4 </a:t>
            </a:r>
            <a:r>
              <a:rPr lang="en-US" sz="2000" dirty="0" err="1">
                <a:solidFill>
                  <a:schemeClr val="bg1"/>
                </a:solidFill>
              </a:rPr>
              <a:t>lebih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50% </a:t>
            </a:r>
            <a:r>
              <a:rPr lang="en-US" sz="2000" dirty="0" err="1">
                <a:solidFill>
                  <a:schemeClr val="bg1"/>
                </a:solidFill>
              </a:rPr>
              <a:t>aktivitas</a:t>
            </a:r>
            <a:r>
              <a:rPr lang="en-US" sz="2000" dirty="0">
                <a:solidFill>
                  <a:schemeClr val="bg1"/>
                </a:solidFill>
              </a:rPr>
              <a:t> delta.</a:t>
            </a:r>
            <a:endParaRPr lang="id-ID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6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5480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48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6B107C2-CE86-499F-96E8-AFC1D20B0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B4D0C6E6-DF1C-4B60-B9B2-0B6BDE801544}"/>
              </a:ext>
            </a:extLst>
          </p:cNvPr>
          <p:cNvGrpSpPr/>
          <p:nvPr/>
        </p:nvGrpSpPr>
        <p:grpSpPr>
          <a:xfrm>
            <a:off x="5588000" y="-1061360"/>
            <a:ext cx="6604000" cy="7919360"/>
            <a:chOff x="5588000" y="-1061360"/>
            <a:chExt cx="6604000" cy="7919360"/>
          </a:xfrm>
        </p:grpSpPr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4822EF-0F15-42D9-B6BB-3457F99FA257}"/>
              </a:ext>
            </a:extLst>
          </p:cNvPr>
          <p:cNvSpPr/>
          <p:nvPr/>
        </p:nvSpPr>
        <p:spPr>
          <a:xfrm>
            <a:off x="5279585" y="508394"/>
            <a:ext cx="6912414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BDEBA4F-900F-4979-87F7-26D7EC813BD3}"/>
              </a:ext>
            </a:extLst>
          </p:cNvPr>
          <p:cNvSpPr txBox="1"/>
          <p:nvPr/>
        </p:nvSpPr>
        <p:spPr>
          <a:xfrm>
            <a:off x="0" y="383544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sp>
        <p:nvSpPr>
          <p:cNvPr id="47" name="Flèche : pentagone 46">
            <a:extLst>
              <a:ext uri="{FF2B5EF4-FFF2-40B4-BE49-F238E27FC236}">
                <a16:creationId xmlns:a16="http://schemas.microsoft.com/office/drawing/2014/main" xmlns="" id="{BC5A764A-9259-408C-BDC9-5106BE3029FE}"/>
              </a:ext>
            </a:extLst>
          </p:cNvPr>
          <p:cNvSpPr/>
          <p:nvPr/>
        </p:nvSpPr>
        <p:spPr>
          <a:xfrm>
            <a:off x="5288400" y="0"/>
            <a:ext cx="3305965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8" name="Flèche : pentagone 47">
            <a:extLst>
              <a:ext uri="{FF2B5EF4-FFF2-40B4-BE49-F238E27FC236}">
                <a16:creationId xmlns:a16="http://schemas.microsoft.com/office/drawing/2014/main" xmlns="" id="{57E241B0-BC6C-4854-A202-3EC0CF59A4F8}"/>
              </a:ext>
            </a:extLst>
          </p:cNvPr>
          <p:cNvSpPr/>
          <p:nvPr/>
        </p:nvSpPr>
        <p:spPr>
          <a:xfrm rot="10800000">
            <a:off x="8877298" y="3745"/>
            <a:ext cx="3314701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4" name="Rectangle 21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C72AA50-75E8-48D0-9924-288EF18F9C39}"/>
              </a:ext>
            </a:extLst>
          </p:cNvPr>
          <p:cNvSpPr/>
          <p:nvPr/>
        </p:nvSpPr>
        <p:spPr>
          <a:xfrm>
            <a:off x="10483950" y="6353605"/>
            <a:ext cx="1708050" cy="504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latin typeface="Bariol Regular" panose="02000506040000020003" pitchFamily="50" charset="0"/>
              </a:rPr>
              <a:t>BACK TO MENU</a:t>
            </a:r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xmlns="" id="{F1561BF1-3938-4DFE-9D1A-2177258FAAE8}"/>
              </a:ext>
            </a:extLst>
          </p:cNvPr>
          <p:cNvSpPr/>
          <p:nvPr/>
        </p:nvSpPr>
        <p:spPr>
          <a:xfrm rot="16200000">
            <a:off x="1982107" y="3544207"/>
            <a:ext cx="4620986" cy="2006600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xmlns="" id="{1E0B1EAF-EB7B-430F-A51C-7137363A8B88}"/>
              </a:ext>
            </a:extLst>
          </p:cNvPr>
          <p:cNvSpPr/>
          <p:nvPr/>
        </p:nvSpPr>
        <p:spPr>
          <a:xfrm rot="16200000">
            <a:off x="2390321" y="-162381"/>
            <a:ext cx="3804559" cy="2006601"/>
          </a:xfrm>
          <a:prstGeom prst="chevron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6657561B-3AE6-42F7-B046-29C6580A334D}"/>
              </a:ext>
            </a:extLst>
          </p:cNvPr>
          <p:cNvSpPr txBox="1"/>
          <p:nvPr/>
        </p:nvSpPr>
        <p:spPr>
          <a:xfrm>
            <a:off x="3290400" y="3600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B14E6D1B-8643-4B5B-AD6C-CAEEA88C4FD0}"/>
              </a:ext>
            </a:extLst>
          </p:cNvPr>
          <p:cNvSpPr txBox="1"/>
          <p:nvPr/>
        </p:nvSpPr>
        <p:spPr>
          <a:xfrm>
            <a:off x="3297600" y="626400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Tahap-tahap Tidur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151DF3B9-A1BA-462E-B19F-8B8E3559A9DF}"/>
              </a:ext>
            </a:extLst>
          </p:cNvPr>
          <p:cNvSpPr txBox="1"/>
          <p:nvPr/>
        </p:nvSpPr>
        <p:spPr>
          <a:xfrm>
            <a:off x="5288294" y="504648"/>
            <a:ext cx="6912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EEG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gelombang-gelombang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mendominasi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tahap</a:t>
            </a:r>
            <a:r>
              <a:rPr lang="en-US" dirty="0">
                <a:solidFill>
                  <a:schemeClr val="bg1"/>
                </a:solidFill>
              </a:rPr>
              <a:t> 3 &amp; 4.</a:t>
            </a:r>
            <a:endParaRPr lang="id-ID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Tidur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gelombang-lambat</a:t>
            </a:r>
            <a:r>
              <a:rPr lang="en-US" dirty="0">
                <a:solidFill>
                  <a:schemeClr val="bg1"/>
                </a:solidFill>
              </a:rPr>
              <a:t>: </a:t>
            </a:r>
            <a:endParaRPr lang="id-ID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Tidur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non-REM </a:t>
            </a:r>
            <a:r>
              <a:rPr lang="en-US" dirty="0" err="1">
                <a:solidFill>
                  <a:schemeClr val="bg1"/>
                </a:solidFill>
              </a:rPr>
              <a:t>dicirikan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aktivitas</a:t>
            </a:r>
            <a:r>
              <a:rPr lang="en-US" dirty="0">
                <a:solidFill>
                  <a:schemeClr val="bg1"/>
                </a:solidFill>
              </a:rPr>
              <a:t> EEG </a:t>
            </a:r>
            <a:r>
              <a:rPr lang="en-US" dirty="0" err="1">
                <a:solidFill>
                  <a:schemeClr val="bg1"/>
                </a:solidFill>
              </a:rPr>
              <a:t>tersinkronisasi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tahap-tahap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terdalamnya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Fitur</a:t>
            </a:r>
            <a:r>
              <a:rPr lang="en-US" dirty="0">
                <a:solidFill>
                  <a:schemeClr val="bg1"/>
                </a:solidFill>
              </a:rPr>
              <a:t> paling </a:t>
            </a:r>
            <a:r>
              <a:rPr lang="en-US" dirty="0" err="1">
                <a:solidFill>
                  <a:schemeClr val="bg1"/>
                </a:solidFill>
              </a:rPr>
              <a:t>penting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gelombang-lambat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osilasi-osilasi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lambat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berfrekuensi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1Hz. </a:t>
            </a:r>
            <a:r>
              <a:rPr lang="en-US" dirty="0" err="1">
                <a:solidFill>
                  <a:schemeClr val="bg1"/>
                </a:solidFill>
              </a:rPr>
              <a:t>Terdiri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gelombang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bifase</a:t>
            </a:r>
            <a:r>
              <a:rPr lang="en-US" dirty="0"/>
              <a:t>.</a:t>
            </a:r>
            <a:endParaRPr lang="id-ID" dirty="0"/>
          </a:p>
          <a:p>
            <a:endParaRPr lang="fr-FR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0" y="2516426"/>
            <a:ext cx="6895000" cy="593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31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5480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48" grpId="0" animBg="1"/>
      <p:bldP spid="214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6B107C2-CE86-499F-96E8-AFC1D20B0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B4D0C6E6-DF1C-4B60-B9B2-0B6BDE801544}"/>
              </a:ext>
            </a:extLst>
          </p:cNvPr>
          <p:cNvGrpSpPr/>
          <p:nvPr/>
        </p:nvGrpSpPr>
        <p:grpSpPr>
          <a:xfrm>
            <a:off x="5588000" y="-1061360"/>
            <a:ext cx="6604000" cy="7919360"/>
            <a:chOff x="5588000" y="-1061360"/>
            <a:chExt cx="6604000" cy="7919360"/>
          </a:xfrm>
        </p:grpSpPr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4822EF-0F15-42D9-B6BB-3457F99FA257}"/>
              </a:ext>
            </a:extLst>
          </p:cNvPr>
          <p:cNvSpPr/>
          <p:nvPr/>
        </p:nvSpPr>
        <p:spPr>
          <a:xfrm>
            <a:off x="5279585" y="508394"/>
            <a:ext cx="6912414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BDEBA4F-900F-4979-87F7-26D7EC813BD3}"/>
              </a:ext>
            </a:extLst>
          </p:cNvPr>
          <p:cNvSpPr txBox="1"/>
          <p:nvPr/>
        </p:nvSpPr>
        <p:spPr>
          <a:xfrm>
            <a:off x="0" y="383544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sp>
        <p:nvSpPr>
          <p:cNvPr id="47" name="Flèche : pentagone 46">
            <a:extLst>
              <a:ext uri="{FF2B5EF4-FFF2-40B4-BE49-F238E27FC236}">
                <a16:creationId xmlns:a16="http://schemas.microsoft.com/office/drawing/2014/main" xmlns="" id="{BC5A764A-9259-408C-BDC9-5106BE3029FE}"/>
              </a:ext>
            </a:extLst>
          </p:cNvPr>
          <p:cNvSpPr/>
          <p:nvPr/>
        </p:nvSpPr>
        <p:spPr>
          <a:xfrm>
            <a:off x="5288400" y="0"/>
            <a:ext cx="3305965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8" name="Flèche : pentagone 47">
            <a:extLst>
              <a:ext uri="{FF2B5EF4-FFF2-40B4-BE49-F238E27FC236}">
                <a16:creationId xmlns:a16="http://schemas.microsoft.com/office/drawing/2014/main" xmlns="" id="{57E241B0-BC6C-4854-A202-3EC0CF59A4F8}"/>
              </a:ext>
            </a:extLst>
          </p:cNvPr>
          <p:cNvSpPr/>
          <p:nvPr/>
        </p:nvSpPr>
        <p:spPr>
          <a:xfrm rot="10800000">
            <a:off x="8877298" y="3745"/>
            <a:ext cx="3314701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xmlns="" id="{F1561BF1-3938-4DFE-9D1A-2177258FAAE8}"/>
              </a:ext>
            </a:extLst>
          </p:cNvPr>
          <p:cNvSpPr/>
          <p:nvPr/>
        </p:nvSpPr>
        <p:spPr>
          <a:xfrm rot="16200000">
            <a:off x="1982107" y="3544207"/>
            <a:ext cx="4620986" cy="2006600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xmlns="" id="{1E0B1EAF-EB7B-430F-A51C-7137363A8B88}"/>
              </a:ext>
            </a:extLst>
          </p:cNvPr>
          <p:cNvSpPr/>
          <p:nvPr/>
        </p:nvSpPr>
        <p:spPr>
          <a:xfrm rot="16200000">
            <a:off x="2390321" y="-162381"/>
            <a:ext cx="3804559" cy="2006601"/>
          </a:xfrm>
          <a:prstGeom prst="chevron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6657561B-3AE6-42F7-B046-29C6580A334D}"/>
              </a:ext>
            </a:extLst>
          </p:cNvPr>
          <p:cNvSpPr txBox="1"/>
          <p:nvPr/>
        </p:nvSpPr>
        <p:spPr>
          <a:xfrm>
            <a:off x="3290400" y="3600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B14E6D1B-8643-4B5B-AD6C-CAEEA88C4FD0}"/>
              </a:ext>
            </a:extLst>
          </p:cNvPr>
          <p:cNvSpPr txBox="1"/>
          <p:nvPr/>
        </p:nvSpPr>
        <p:spPr>
          <a:xfrm>
            <a:off x="3297600" y="626400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Tahap-tahap Tidur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151DF3B9-A1BA-462E-B19F-8B8E3559A9DF}"/>
              </a:ext>
            </a:extLst>
          </p:cNvPr>
          <p:cNvSpPr txBox="1"/>
          <p:nvPr/>
        </p:nvSpPr>
        <p:spPr>
          <a:xfrm>
            <a:off x="5279585" y="504648"/>
            <a:ext cx="691241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Gelombang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bagian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pertama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gelombang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mengindikasikan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kondisi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turun</a:t>
            </a:r>
            <a:r>
              <a:rPr lang="en-US" sz="2000" dirty="0">
                <a:solidFill>
                  <a:schemeClr val="bg1"/>
                </a:solidFill>
              </a:rPr>
              <a:t> – neuron-neuron </a:t>
            </a:r>
            <a:r>
              <a:rPr lang="en-US" sz="2000" dirty="0" err="1">
                <a:solidFill>
                  <a:schemeClr val="bg1"/>
                </a:solidFill>
              </a:rPr>
              <a:t>diam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beristirahat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Menghambat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osilasi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id-ID" sz="2000" dirty="0" smtClean="0">
              <a:solidFill>
                <a:schemeClr val="bg1"/>
              </a:solidFill>
            </a:endParaRPr>
          </a:p>
          <a:p>
            <a:endParaRPr lang="id-ID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Bagian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kedua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kondisi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naik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periode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eksitasi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selama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osilasi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lambat</a:t>
            </a:r>
            <a:r>
              <a:rPr lang="en-US" sz="2000" dirty="0">
                <a:solidFill>
                  <a:schemeClr val="bg1"/>
                </a:solidFill>
              </a:rPr>
              <a:t>. Neuron-neuron di </a:t>
            </a:r>
            <a:r>
              <a:rPr lang="en-US" sz="2000" dirty="0" err="1">
                <a:solidFill>
                  <a:schemeClr val="bg1"/>
                </a:solidFill>
              </a:rPr>
              <a:t>neokorteks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menembak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laju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tinggi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  <a:p>
            <a:endParaRPr lang="id-ID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Setiap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osilasi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terdiri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fase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hiperpolarisasi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penghambat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id-ID" sz="2000" dirty="0" smtClean="0">
              <a:solidFill>
                <a:schemeClr val="bg1"/>
              </a:solidFill>
            </a:endParaRPr>
          </a:p>
          <a:p>
            <a:endParaRPr lang="id-ID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90 </a:t>
            </a:r>
            <a:r>
              <a:rPr lang="en-US" sz="2000" dirty="0" err="1">
                <a:solidFill>
                  <a:schemeClr val="bg1"/>
                </a:solidFill>
              </a:rPr>
              <a:t>menit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setelah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mulai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tidur</a:t>
            </a:r>
            <a:r>
              <a:rPr lang="en-US" sz="2000" dirty="0">
                <a:solidFill>
                  <a:schemeClr val="bg1"/>
                </a:solidFill>
              </a:rPr>
              <a:t> (45 </a:t>
            </a:r>
            <a:r>
              <a:rPr lang="en-US" sz="2000" dirty="0" err="1">
                <a:solidFill>
                  <a:schemeClr val="bg1"/>
                </a:solidFill>
              </a:rPr>
              <a:t>menit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setelah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tahap</a:t>
            </a:r>
            <a:r>
              <a:rPr lang="en-US" sz="2000" dirty="0">
                <a:solidFill>
                  <a:schemeClr val="bg1"/>
                </a:solidFill>
              </a:rPr>
              <a:t> 4), </a:t>
            </a:r>
            <a:r>
              <a:rPr lang="en-US" sz="2000" dirty="0" err="1">
                <a:solidFill>
                  <a:schemeClr val="bg1"/>
                </a:solidFill>
              </a:rPr>
              <a:t>baru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memasuki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tahap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tidur</a:t>
            </a:r>
            <a:r>
              <a:rPr lang="en-US" sz="2000" b="1" i="1" dirty="0">
                <a:solidFill>
                  <a:schemeClr val="bg1"/>
                </a:solidFill>
              </a:rPr>
              <a:t> REM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id-ID" sz="2000" dirty="0" smtClean="0">
              <a:solidFill>
                <a:schemeClr val="bg1"/>
              </a:solidFill>
            </a:endParaRPr>
          </a:p>
          <a:p>
            <a:endParaRPr lang="id-ID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Saat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REM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b="1" dirty="0">
                <a:solidFill>
                  <a:schemeClr val="bg1"/>
                </a:solidFill>
              </a:rPr>
              <a:t>EEG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mendadak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terdesinkronisasi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teta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persis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seperti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tahap</a:t>
            </a:r>
            <a:r>
              <a:rPr lang="en-US" sz="2000" dirty="0">
                <a:solidFill>
                  <a:schemeClr val="bg1"/>
                </a:solidFill>
              </a:rPr>
              <a:t> 1. Mata </a:t>
            </a:r>
            <a:r>
              <a:rPr lang="en-US" sz="2000" dirty="0" err="1">
                <a:solidFill>
                  <a:schemeClr val="bg1"/>
                </a:solidFill>
              </a:rPr>
              <a:t>subjek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melesat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maju-mundur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bawah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kelopak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matanya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dilihat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b="1" i="1" dirty="0">
                <a:solidFill>
                  <a:schemeClr val="bg1"/>
                </a:solidFill>
              </a:rPr>
              <a:t>EOG</a:t>
            </a:r>
            <a:r>
              <a:rPr lang="en-US" sz="2000" i="1" dirty="0">
                <a:solidFill>
                  <a:schemeClr val="bg1"/>
                </a:solidFill>
              </a:rPr>
              <a:t>. </a:t>
            </a:r>
            <a:r>
              <a:rPr lang="en-US" sz="2000" b="1" i="1" dirty="0">
                <a:solidFill>
                  <a:schemeClr val="bg1"/>
                </a:solidFill>
              </a:rPr>
              <a:t>EMG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menjadi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diam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terjadi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penurunan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kekencangan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otot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besar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Orang </a:t>
            </a:r>
            <a:r>
              <a:rPr lang="en-US" sz="2000" dirty="0" err="1">
                <a:solidFill>
                  <a:schemeClr val="bg1"/>
                </a:solidFill>
              </a:rPr>
              <a:t>menjadi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lumpuh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ketika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tidur</a:t>
            </a:r>
            <a:r>
              <a:rPr lang="en-US" sz="2000" dirty="0">
                <a:solidFill>
                  <a:schemeClr val="bg1"/>
                </a:solidFill>
              </a:rPr>
              <a:t> REM. </a:t>
            </a:r>
            <a:r>
              <a:rPr lang="en-US" sz="2000" dirty="0" err="1">
                <a:solidFill>
                  <a:schemeClr val="bg1"/>
                </a:solidFill>
              </a:rPr>
              <a:t>Berbeda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tenang</a:t>
            </a:r>
            <a:r>
              <a:rPr lang="en-US" sz="2000" dirty="0">
                <a:solidFill>
                  <a:schemeClr val="bg1"/>
                </a:solidFill>
              </a:rPr>
              <a:t>. REM </a:t>
            </a:r>
            <a:r>
              <a:rPr lang="en-US" sz="2000" dirty="0" err="1">
                <a:solidFill>
                  <a:schemeClr val="bg1"/>
                </a:solidFill>
              </a:rPr>
              <a:t>berarti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rapid eye movement.</a:t>
            </a:r>
            <a:endParaRPr lang="id-ID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2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5480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48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6B107C2-CE86-499F-96E8-AFC1D20B0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B4D0C6E6-DF1C-4B60-B9B2-0B6BDE801544}"/>
              </a:ext>
            </a:extLst>
          </p:cNvPr>
          <p:cNvGrpSpPr/>
          <p:nvPr/>
        </p:nvGrpSpPr>
        <p:grpSpPr>
          <a:xfrm>
            <a:off x="5588000" y="-1061360"/>
            <a:ext cx="6604000" cy="7919360"/>
            <a:chOff x="5588000" y="-1061360"/>
            <a:chExt cx="6604000" cy="7919360"/>
          </a:xfrm>
        </p:grpSpPr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4822EF-0F15-42D9-B6BB-3457F99FA257}"/>
              </a:ext>
            </a:extLst>
          </p:cNvPr>
          <p:cNvSpPr/>
          <p:nvPr/>
        </p:nvSpPr>
        <p:spPr>
          <a:xfrm>
            <a:off x="5279585" y="508394"/>
            <a:ext cx="6912414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 smtClean="0"/>
          </a:p>
          <a:p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/>
              <a:t>tidur</a:t>
            </a:r>
            <a:r>
              <a:rPr lang="en-US" dirty="0"/>
              <a:t> REM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lumpuh</a:t>
            </a:r>
            <a:r>
              <a:rPr lang="en-US" dirty="0"/>
              <a:t> (</a:t>
            </a:r>
            <a:r>
              <a:rPr lang="en-US" dirty="0" err="1"/>
              <a:t>paralisis</a:t>
            </a:r>
            <a:r>
              <a:rPr lang="en-US" dirty="0"/>
              <a:t>),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b="1" i="1" dirty="0"/>
              <a:t>neuron </a:t>
            </a:r>
            <a:r>
              <a:rPr lang="en-US" b="1" i="1" dirty="0" err="1"/>
              <a:t>motorik</a:t>
            </a:r>
            <a:r>
              <a:rPr lang="en-US" b="1" i="1" dirty="0"/>
              <a:t> spinal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i="1" dirty="0" err="1"/>
              <a:t>kranial</a:t>
            </a:r>
            <a:r>
              <a:rPr lang="en-US" dirty="0"/>
              <a:t> </a:t>
            </a:r>
            <a:r>
              <a:rPr lang="en-US" dirty="0" err="1"/>
              <a:t>dihambat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.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serebrum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BDEBA4F-900F-4979-87F7-26D7EC813BD3}"/>
              </a:ext>
            </a:extLst>
          </p:cNvPr>
          <p:cNvSpPr txBox="1"/>
          <p:nvPr/>
        </p:nvSpPr>
        <p:spPr>
          <a:xfrm>
            <a:off x="0" y="383544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sp>
        <p:nvSpPr>
          <p:cNvPr id="47" name="Flèche : pentagone 46">
            <a:extLst>
              <a:ext uri="{FF2B5EF4-FFF2-40B4-BE49-F238E27FC236}">
                <a16:creationId xmlns:a16="http://schemas.microsoft.com/office/drawing/2014/main" xmlns="" id="{BC5A764A-9259-408C-BDC9-5106BE3029FE}"/>
              </a:ext>
            </a:extLst>
          </p:cNvPr>
          <p:cNvSpPr/>
          <p:nvPr/>
        </p:nvSpPr>
        <p:spPr>
          <a:xfrm>
            <a:off x="5288400" y="0"/>
            <a:ext cx="3305965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8" name="Flèche : pentagone 47">
            <a:extLst>
              <a:ext uri="{FF2B5EF4-FFF2-40B4-BE49-F238E27FC236}">
                <a16:creationId xmlns:a16="http://schemas.microsoft.com/office/drawing/2014/main" xmlns="" id="{57E241B0-BC6C-4854-A202-3EC0CF59A4F8}"/>
              </a:ext>
            </a:extLst>
          </p:cNvPr>
          <p:cNvSpPr/>
          <p:nvPr/>
        </p:nvSpPr>
        <p:spPr>
          <a:xfrm rot="10800000">
            <a:off x="8877298" y="3745"/>
            <a:ext cx="3314701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xmlns="" id="{F1561BF1-3938-4DFE-9D1A-2177258FAAE8}"/>
              </a:ext>
            </a:extLst>
          </p:cNvPr>
          <p:cNvSpPr/>
          <p:nvPr/>
        </p:nvSpPr>
        <p:spPr>
          <a:xfrm rot="16200000">
            <a:off x="1982107" y="3544207"/>
            <a:ext cx="4620986" cy="2006600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xmlns="" id="{1E0B1EAF-EB7B-430F-A51C-7137363A8B88}"/>
              </a:ext>
            </a:extLst>
          </p:cNvPr>
          <p:cNvSpPr/>
          <p:nvPr/>
        </p:nvSpPr>
        <p:spPr>
          <a:xfrm rot="16200000">
            <a:off x="2390321" y="-162381"/>
            <a:ext cx="3804559" cy="2006601"/>
          </a:xfrm>
          <a:prstGeom prst="chevron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6657561B-3AE6-42F7-B046-29C6580A334D}"/>
              </a:ext>
            </a:extLst>
          </p:cNvPr>
          <p:cNvSpPr txBox="1"/>
          <p:nvPr/>
        </p:nvSpPr>
        <p:spPr>
          <a:xfrm>
            <a:off x="3290400" y="3600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B14E6D1B-8643-4B5B-AD6C-CAEEA88C4FD0}"/>
              </a:ext>
            </a:extLst>
          </p:cNvPr>
          <p:cNvSpPr txBox="1"/>
          <p:nvPr/>
        </p:nvSpPr>
        <p:spPr>
          <a:xfrm>
            <a:off x="3297600" y="626400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Tahap-tahap Tidur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151DF3B9-A1BA-462E-B19F-8B8E3559A9DF}"/>
              </a:ext>
            </a:extLst>
          </p:cNvPr>
          <p:cNvSpPr txBox="1"/>
          <p:nvPr/>
        </p:nvSpPr>
        <p:spPr>
          <a:xfrm>
            <a:off x="5288294" y="504648"/>
            <a:ext cx="6912413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chemeClr val="bg1"/>
                </a:solidFill>
              </a:rPr>
              <a:t>Tahap</a:t>
            </a:r>
            <a:r>
              <a:rPr lang="en-US" sz="1900" b="1" dirty="0">
                <a:solidFill>
                  <a:schemeClr val="bg1"/>
                </a:solidFill>
              </a:rPr>
              <a:t> 4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adalah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tahap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tidur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terdalam</a:t>
            </a:r>
            <a:r>
              <a:rPr lang="en-US" sz="1900" dirty="0">
                <a:solidFill>
                  <a:schemeClr val="bg1"/>
                </a:solidFill>
              </a:rPr>
              <a:t> (</a:t>
            </a:r>
            <a:r>
              <a:rPr lang="en-US" sz="1900" dirty="0" err="1">
                <a:solidFill>
                  <a:schemeClr val="bg1"/>
                </a:solidFill>
              </a:rPr>
              <a:t>bangun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saat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bunyi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berisik</a:t>
            </a:r>
            <a:r>
              <a:rPr lang="en-US" sz="1900" dirty="0">
                <a:solidFill>
                  <a:schemeClr val="bg1"/>
                </a:solidFill>
              </a:rPr>
              <a:t>). </a:t>
            </a:r>
            <a:r>
              <a:rPr lang="en-US" sz="1900" dirty="0" err="1">
                <a:solidFill>
                  <a:schemeClr val="bg1"/>
                </a:solidFill>
              </a:rPr>
              <a:t>Selama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tidur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i="1" dirty="0">
                <a:solidFill>
                  <a:schemeClr val="bg1"/>
                </a:solidFill>
              </a:rPr>
              <a:t>REM</a:t>
            </a:r>
            <a:r>
              <a:rPr lang="en-US" sz="1900" dirty="0">
                <a:solidFill>
                  <a:schemeClr val="bg1"/>
                </a:solidFill>
              </a:rPr>
              <a:t> orang </a:t>
            </a:r>
            <a:r>
              <a:rPr lang="en-US" sz="1900" dirty="0" err="1">
                <a:solidFill>
                  <a:schemeClr val="bg1"/>
                </a:solidFill>
              </a:rPr>
              <a:t>tidak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dapat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dibangunkan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melalui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suara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berisik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tetapi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terbangun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oleh</a:t>
            </a:r>
            <a:r>
              <a:rPr lang="en-US" sz="1900" dirty="0">
                <a:solidFill>
                  <a:schemeClr val="bg1"/>
                </a:solidFill>
              </a:rPr>
              <a:t> stimulus </a:t>
            </a:r>
            <a:r>
              <a:rPr lang="en-US" sz="1900" dirty="0" err="1">
                <a:solidFill>
                  <a:schemeClr val="bg1"/>
                </a:solidFill>
              </a:rPr>
              <a:t>bermakna</a:t>
            </a:r>
            <a:r>
              <a:rPr lang="en-US" sz="1900" dirty="0">
                <a:solidFill>
                  <a:schemeClr val="bg1"/>
                </a:solidFill>
              </a:rPr>
              <a:t>. </a:t>
            </a:r>
            <a:r>
              <a:rPr lang="en-US" sz="1900" dirty="0" err="1">
                <a:solidFill>
                  <a:schemeClr val="bg1"/>
                </a:solidFill>
              </a:rPr>
              <a:t>Saat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dibangunkan</a:t>
            </a:r>
            <a:r>
              <a:rPr lang="en-US" sz="1900" dirty="0">
                <a:solidFill>
                  <a:schemeClr val="bg1"/>
                </a:solidFill>
              </a:rPr>
              <a:t> di </a:t>
            </a:r>
            <a:r>
              <a:rPr lang="en-US" sz="1900" dirty="0" err="1">
                <a:solidFill>
                  <a:schemeClr val="bg1"/>
                </a:solidFill>
              </a:rPr>
              <a:t>tahap</a:t>
            </a:r>
            <a:r>
              <a:rPr lang="en-US" sz="1900" dirty="0">
                <a:solidFill>
                  <a:schemeClr val="bg1"/>
                </a:solidFill>
              </a:rPr>
              <a:t> REM, orang </a:t>
            </a:r>
            <a:r>
              <a:rPr lang="en-US" sz="1900" dirty="0" err="1">
                <a:solidFill>
                  <a:schemeClr val="bg1"/>
                </a:solidFill>
              </a:rPr>
              <a:t>terlihat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waspada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dan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penuh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perhatian</a:t>
            </a:r>
            <a:r>
              <a:rPr lang="en-US" sz="1900" dirty="0">
                <a:solidFill>
                  <a:schemeClr val="bg1"/>
                </a:solidFill>
              </a:rPr>
              <a:t>.</a:t>
            </a:r>
            <a:endParaRPr lang="id-ID" sz="1900" dirty="0">
              <a:solidFill>
                <a:schemeClr val="bg1"/>
              </a:solidFill>
            </a:endParaRPr>
          </a:p>
          <a:p>
            <a:r>
              <a:rPr lang="en-US" sz="1900" dirty="0" err="1">
                <a:solidFill>
                  <a:schemeClr val="bg1"/>
                </a:solidFill>
              </a:rPr>
              <a:t>Mimpi</a:t>
            </a:r>
            <a:r>
              <a:rPr lang="en-US" sz="1900" dirty="0">
                <a:solidFill>
                  <a:schemeClr val="bg1"/>
                </a:solidFill>
              </a:rPr>
              <a:t> di </a:t>
            </a:r>
            <a:r>
              <a:rPr lang="en-US" sz="1900" dirty="0" err="1">
                <a:solidFill>
                  <a:schemeClr val="bg1"/>
                </a:solidFill>
              </a:rPr>
              <a:t>tidur</a:t>
            </a:r>
            <a:r>
              <a:rPr lang="en-US" sz="1900" dirty="0">
                <a:solidFill>
                  <a:schemeClr val="bg1"/>
                </a:solidFill>
              </a:rPr>
              <a:t> REM </a:t>
            </a:r>
            <a:r>
              <a:rPr lang="en-US" sz="1900" dirty="0" err="1">
                <a:solidFill>
                  <a:schemeClr val="bg1"/>
                </a:solidFill>
              </a:rPr>
              <a:t>berbentuk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narasi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berproges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seperti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cerita</a:t>
            </a:r>
            <a:r>
              <a:rPr lang="en-US" sz="1900" dirty="0">
                <a:solidFill>
                  <a:schemeClr val="bg1"/>
                </a:solidFill>
              </a:rPr>
              <a:t>. </a:t>
            </a:r>
            <a:endParaRPr lang="id-ID" sz="1900" dirty="0">
              <a:solidFill>
                <a:schemeClr val="bg1"/>
              </a:solidFill>
            </a:endParaRPr>
          </a:p>
          <a:p>
            <a:r>
              <a:rPr lang="en-US" sz="1900" dirty="0" err="1">
                <a:solidFill>
                  <a:schemeClr val="bg1"/>
                </a:solidFill>
              </a:rPr>
              <a:t>Siklus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tidur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berlangsung</a:t>
            </a:r>
            <a:r>
              <a:rPr lang="en-US" sz="1900" dirty="0">
                <a:solidFill>
                  <a:schemeClr val="bg1"/>
                </a:solidFill>
              </a:rPr>
              <a:t> 90 </a:t>
            </a:r>
            <a:r>
              <a:rPr lang="en-US" sz="1900" dirty="0" err="1">
                <a:solidFill>
                  <a:schemeClr val="bg1"/>
                </a:solidFill>
              </a:rPr>
              <a:t>menit</a:t>
            </a:r>
            <a:r>
              <a:rPr lang="en-US" sz="1900" dirty="0">
                <a:solidFill>
                  <a:schemeClr val="bg1"/>
                </a:solidFill>
              </a:rPr>
              <a:t> lama. </a:t>
            </a:r>
            <a:r>
              <a:rPr lang="en-US" sz="1900" dirty="0" err="1">
                <a:solidFill>
                  <a:schemeClr val="bg1"/>
                </a:solidFill>
              </a:rPr>
              <a:t>Tidur</a:t>
            </a:r>
            <a:r>
              <a:rPr lang="en-US" sz="1900" dirty="0">
                <a:solidFill>
                  <a:schemeClr val="bg1"/>
                </a:solidFill>
              </a:rPr>
              <a:t> REM </a:t>
            </a:r>
            <a:r>
              <a:rPr lang="en-US" sz="1900" dirty="0" err="1">
                <a:solidFill>
                  <a:schemeClr val="bg1"/>
                </a:solidFill>
              </a:rPr>
              <a:t>selama</a:t>
            </a:r>
            <a:r>
              <a:rPr lang="en-US" sz="1900" dirty="0">
                <a:solidFill>
                  <a:schemeClr val="bg1"/>
                </a:solidFill>
              </a:rPr>
              <a:t> 20-30menit. </a:t>
            </a:r>
            <a:r>
              <a:rPr lang="en-US" sz="1900" dirty="0" err="1">
                <a:solidFill>
                  <a:schemeClr val="bg1"/>
                </a:solidFill>
              </a:rPr>
              <a:t>Dalam</a:t>
            </a:r>
            <a:r>
              <a:rPr lang="en-US" sz="1900" dirty="0">
                <a:solidFill>
                  <a:schemeClr val="bg1"/>
                </a:solidFill>
              </a:rPr>
              <a:t> 8 jam </a:t>
            </a:r>
            <a:r>
              <a:rPr lang="en-US" sz="1900" dirty="0" err="1">
                <a:solidFill>
                  <a:schemeClr val="bg1"/>
                </a:solidFill>
              </a:rPr>
              <a:t>kita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tidur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ada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empat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atau</a:t>
            </a:r>
            <a:r>
              <a:rPr lang="en-US" sz="1900" dirty="0">
                <a:solidFill>
                  <a:schemeClr val="bg1"/>
                </a:solidFill>
              </a:rPr>
              <a:t> lima kali </a:t>
            </a:r>
            <a:r>
              <a:rPr lang="en-US" sz="1900" dirty="0" err="1">
                <a:solidFill>
                  <a:schemeClr val="bg1"/>
                </a:solidFill>
              </a:rPr>
              <a:t>periode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tidur</a:t>
            </a:r>
            <a:r>
              <a:rPr lang="en-US" sz="1900" dirty="0">
                <a:solidFill>
                  <a:schemeClr val="bg1"/>
                </a:solidFill>
              </a:rPr>
              <a:t> REM</a:t>
            </a:r>
            <a:r>
              <a:rPr lang="en-US" sz="1900" dirty="0" smtClean="0">
                <a:solidFill>
                  <a:schemeClr val="bg1"/>
                </a:solidFill>
              </a:rPr>
              <a:t>.</a:t>
            </a:r>
            <a:endParaRPr lang="id-ID" sz="19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endParaRPr lang="id-ID" sz="1900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endParaRPr lang="id-ID" sz="19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endParaRPr lang="fr-FR" sz="19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55" y="3018707"/>
            <a:ext cx="9128865" cy="241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5480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48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6B107C2-CE86-499F-96E8-AFC1D20B0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B4D0C6E6-DF1C-4B60-B9B2-0B6BDE801544}"/>
              </a:ext>
            </a:extLst>
          </p:cNvPr>
          <p:cNvGrpSpPr/>
          <p:nvPr/>
        </p:nvGrpSpPr>
        <p:grpSpPr>
          <a:xfrm>
            <a:off x="5588000" y="-1061360"/>
            <a:ext cx="6604000" cy="7919360"/>
            <a:chOff x="5588000" y="-1061360"/>
            <a:chExt cx="6604000" cy="7919360"/>
          </a:xfrm>
        </p:grpSpPr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xmlns="" id="{4A4AD828-7925-4340-9935-BC52E578C42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xmlns="" id="{DFD7073F-9E1C-4A86-8DFF-8D954E7AFB1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6909D176-ADCE-4899-8863-07AE0F68DEB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xmlns="" id="{35AE9CA1-5DAD-4008-8514-79CC2E94E0C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xmlns="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xmlns="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4822EF-0F15-42D9-B6BB-3457F99FA257}"/>
              </a:ext>
            </a:extLst>
          </p:cNvPr>
          <p:cNvSpPr/>
          <p:nvPr/>
        </p:nvSpPr>
        <p:spPr>
          <a:xfrm>
            <a:off x="5279585" y="508394"/>
            <a:ext cx="6912414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BDEBA4F-900F-4979-87F7-26D7EC813BD3}"/>
              </a:ext>
            </a:extLst>
          </p:cNvPr>
          <p:cNvSpPr txBox="1"/>
          <p:nvPr/>
        </p:nvSpPr>
        <p:spPr>
          <a:xfrm>
            <a:off x="0" y="383544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Aventura" panose="00000500000000000000" pitchFamily="50" charset="0"/>
              </a:rPr>
              <a:t>Tidur Dan Ritme Biologis</a:t>
            </a:r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sp>
        <p:nvSpPr>
          <p:cNvPr id="47" name="Flèche : pentagone 46">
            <a:extLst>
              <a:ext uri="{FF2B5EF4-FFF2-40B4-BE49-F238E27FC236}">
                <a16:creationId xmlns:a16="http://schemas.microsoft.com/office/drawing/2014/main" xmlns="" id="{BC5A764A-9259-408C-BDC9-5106BE3029FE}"/>
              </a:ext>
            </a:extLst>
          </p:cNvPr>
          <p:cNvSpPr/>
          <p:nvPr/>
        </p:nvSpPr>
        <p:spPr>
          <a:xfrm>
            <a:off x="5288400" y="0"/>
            <a:ext cx="3305965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8" name="Flèche : pentagone 47">
            <a:extLst>
              <a:ext uri="{FF2B5EF4-FFF2-40B4-BE49-F238E27FC236}">
                <a16:creationId xmlns:a16="http://schemas.microsoft.com/office/drawing/2014/main" xmlns="" id="{57E241B0-BC6C-4854-A202-3EC0CF59A4F8}"/>
              </a:ext>
            </a:extLst>
          </p:cNvPr>
          <p:cNvSpPr/>
          <p:nvPr/>
        </p:nvSpPr>
        <p:spPr>
          <a:xfrm rot="10800000">
            <a:off x="8877298" y="3745"/>
            <a:ext cx="3314701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xmlns="" id="{F1561BF1-3938-4DFE-9D1A-2177258FAAE8}"/>
              </a:ext>
            </a:extLst>
          </p:cNvPr>
          <p:cNvSpPr/>
          <p:nvPr/>
        </p:nvSpPr>
        <p:spPr>
          <a:xfrm rot="16200000">
            <a:off x="1982107" y="3544207"/>
            <a:ext cx="4620986" cy="2006600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xmlns="" id="{1E0B1EAF-EB7B-430F-A51C-7137363A8B88}"/>
              </a:ext>
            </a:extLst>
          </p:cNvPr>
          <p:cNvSpPr/>
          <p:nvPr/>
        </p:nvSpPr>
        <p:spPr>
          <a:xfrm rot="16200000">
            <a:off x="2390321" y="-162381"/>
            <a:ext cx="3804559" cy="2006601"/>
          </a:xfrm>
          <a:prstGeom prst="chevron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6657561B-3AE6-42F7-B046-29C6580A334D}"/>
              </a:ext>
            </a:extLst>
          </p:cNvPr>
          <p:cNvSpPr txBox="1"/>
          <p:nvPr/>
        </p:nvSpPr>
        <p:spPr>
          <a:xfrm>
            <a:off x="3290400" y="3600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B14E6D1B-8643-4B5B-AD6C-CAEEA88C4FD0}"/>
              </a:ext>
            </a:extLst>
          </p:cNvPr>
          <p:cNvSpPr txBox="1"/>
          <p:nvPr/>
        </p:nvSpPr>
        <p:spPr>
          <a:xfrm>
            <a:off x="3297600" y="626400"/>
            <a:ext cx="198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Aktivitas Mental Saat Tidur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151DF3B9-A1BA-462E-B19F-8B8E3559A9DF}"/>
              </a:ext>
            </a:extLst>
          </p:cNvPr>
          <p:cNvSpPr txBox="1"/>
          <p:nvPr/>
        </p:nvSpPr>
        <p:spPr>
          <a:xfrm>
            <a:off x="5279587" y="615635"/>
            <a:ext cx="6912413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</a:rPr>
              <a:t>Aliran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darah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serembrun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dalam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otak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manusia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selama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</a:rPr>
              <a:t>tidur</a:t>
            </a:r>
            <a:r>
              <a:rPr lang="en-US" sz="1900" b="1" i="1" dirty="0">
                <a:solidFill>
                  <a:schemeClr val="bg1"/>
                </a:solidFill>
              </a:rPr>
              <a:t> REM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tinggi</a:t>
            </a:r>
            <a:r>
              <a:rPr lang="en-US" sz="1900" dirty="0">
                <a:solidFill>
                  <a:schemeClr val="bg1"/>
                </a:solidFill>
              </a:rPr>
              <a:t> di </a:t>
            </a:r>
            <a:r>
              <a:rPr lang="en-US" sz="1900" dirty="0" err="1">
                <a:solidFill>
                  <a:schemeClr val="bg1"/>
                </a:solidFill>
              </a:rPr>
              <a:t>korteks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asosiasi</a:t>
            </a:r>
            <a:r>
              <a:rPr lang="en-US" sz="1900" dirty="0">
                <a:solidFill>
                  <a:schemeClr val="bg1"/>
                </a:solidFill>
              </a:rPr>
              <a:t> visual, </a:t>
            </a:r>
            <a:r>
              <a:rPr lang="en-US" sz="1900" dirty="0" err="1">
                <a:solidFill>
                  <a:schemeClr val="bg1"/>
                </a:solidFill>
              </a:rPr>
              <a:t>tetapi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rendah</a:t>
            </a:r>
            <a:r>
              <a:rPr lang="en-US" sz="1900" dirty="0">
                <a:solidFill>
                  <a:schemeClr val="bg1"/>
                </a:solidFill>
              </a:rPr>
              <a:t> di </a:t>
            </a:r>
            <a:r>
              <a:rPr lang="en-US" sz="1900" dirty="0" err="1">
                <a:solidFill>
                  <a:schemeClr val="bg1"/>
                </a:solidFill>
              </a:rPr>
              <a:t>korteks</a:t>
            </a:r>
            <a:r>
              <a:rPr lang="en-US" sz="1900" dirty="0">
                <a:solidFill>
                  <a:schemeClr val="bg1"/>
                </a:solidFill>
              </a:rPr>
              <a:t> visual primer </a:t>
            </a:r>
            <a:r>
              <a:rPr lang="en-US" sz="1900" dirty="0" err="1">
                <a:solidFill>
                  <a:schemeClr val="bg1"/>
                </a:solidFill>
              </a:rPr>
              <a:t>dan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korteks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prafrontal</a:t>
            </a:r>
            <a:r>
              <a:rPr lang="en-US" sz="1900" dirty="0">
                <a:solidFill>
                  <a:schemeClr val="bg1"/>
                </a:solidFill>
              </a:rPr>
              <a:t>. </a:t>
            </a:r>
            <a:endParaRPr lang="id-ID" sz="1900" dirty="0" smtClean="0">
              <a:solidFill>
                <a:schemeClr val="bg1"/>
              </a:solidFill>
            </a:endParaRPr>
          </a:p>
          <a:p>
            <a:endParaRPr lang="id-ID" sz="1900" dirty="0">
              <a:solidFill>
                <a:schemeClr val="bg1"/>
              </a:solidFill>
            </a:endParaRPr>
          </a:p>
          <a:p>
            <a:r>
              <a:rPr lang="en-US" sz="1900" dirty="0" err="1">
                <a:solidFill>
                  <a:schemeClr val="bg1"/>
                </a:solidFill>
              </a:rPr>
              <a:t>Kurangnya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aktivitas</a:t>
            </a:r>
            <a:r>
              <a:rPr lang="en-US" sz="1900" dirty="0">
                <a:solidFill>
                  <a:schemeClr val="bg1"/>
                </a:solidFill>
              </a:rPr>
              <a:t> di </a:t>
            </a:r>
            <a:r>
              <a:rPr lang="en-US" sz="1900" dirty="0" err="1">
                <a:solidFill>
                  <a:schemeClr val="bg1"/>
                </a:solidFill>
              </a:rPr>
              <a:t>korteks</a:t>
            </a:r>
            <a:r>
              <a:rPr lang="en-US" sz="1900" dirty="0">
                <a:solidFill>
                  <a:schemeClr val="bg1"/>
                </a:solidFill>
              </a:rPr>
              <a:t> visual primer </a:t>
            </a:r>
            <a:r>
              <a:rPr lang="en-US" sz="1900" dirty="0" err="1">
                <a:solidFill>
                  <a:schemeClr val="bg1"/>
                </a:solidFill>
              </a:rPr>
              <a:t>mencerminkan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fakta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bahwa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mata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tidak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menerima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masukan</a:t>
            </a:r>
            <a:r>
              <a:rPr lang="en-US" sz="1900" dirty="0">
                <a:solidFill>
                  <a:schemeClr val="bg1"/>
                </a:solidFill>
              </a:rPr>
              <a:t> visual. Tingkat </a:t>
            </a:r>
            <a:r>
              <a:rPr lang="en-US" sz="1900" dirty="0" err="1">
                <a:solidFill>
                  <a:schemeClr val="bg1"/>
                </a:solidFill>
              </a:rPr>
              <a:t>tinggi</a:t>
            </a:r>
            <a:r>
              <a:rPr lang="en-US" sz="1900" dirty="0">
                <a:solidFill>
                  <a:schemeClr val="bg1"/>
                </a:solidFill>
              </a:rPr>
              <a:t> di </a:t>
            </a:r>
            <a:r>
              <a:rPr lang="en-US" sz="1900" dirty="0" err="1">
                <a:solidFill>
                  <a:schemeClr val="bg1"/>
                </a:solidFill>
              </a:rPr>
              <a:t>korteks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asosiasi</a:t>
            </a:r>
            <a:r>
              <a:rPr lang="en-US" sz="1900" dirty="0">
                <a:solidFill>
                  <a:schemeClr val="bg1"/>
                </a:solidFill>
              </a:rPr>
              <a:t> visual </a:t>
            </a:r>
            <a:r>
              <a:rPr lang="en-US" sz="1900" dirty="0" err="1">
                <a:solidFill>
                  <a:schemeClr val="bg1"/>
                </a:solidFill>
              </a:rPr>
              <a:t>menandakan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halusinasi</a:t>
            </a:r>
            <a:r>
              <a:rPr lang="en-US" sz="1900" dirty="0">
                <a:solidFill>
                  <a:schemeClr val="bg1"/>
                </a:solidFill>
              </a:rPr>
              <a:t> visual yang </a:t>
            </a:r>
            <a:r>
              <a:rPr lang="en-US" sz="1900" dirty="0" err="1">
                <a:solidFill>
                  <a:schemeClr val="bg1"/>
                </a:solidFill>
              </a:rPr>
              <a:t>terjadi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selama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mimpi</a:t>
            </a:r>
            <a:r>
              <a:rPr lang="en-US" sz="1900" dirty="0">
                <a:solidFill>
                  <a:schemeClr val="bg1"/>
                </a:solidFill>
              </a:rPr>
              <a:t>. </a:t>
            </a:r>
            <a:endParaRPr lang="id-ID" sz="1900" dirty="0" smtClean="0">
              <a:solidFill>
                <a:schemeClr val="bg1"/>
              </a:solidFill>
            </a:endParaRPr>
          </a:p>
          <a:p>
            <a:endParaRPr lang="id-ID" sz="1900" dirty="0">
              <a:solidFill>
                <a:schemeClr val="bg1"/>
              </a:solidFill>
            </a:endParaRPr>
          </a:p>
          <a:p>
            <a:r>
              <a:rPr lang="en-US" sz="1900" dirty="0" err="1">
                <a:solidFill>
                  <a:schemeClr val="bg1"/>
                </a:solidFill>
              </a:rPr>
              <a:t>Mimpi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dicirikan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dengan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citra</a:t>
            </a:r>
            <a:r>
              <a:rPr lang="en-US" sz="1900" dirty="0">
                <a:solidFill>
                  <a:schemeClr val="bg1"/>
                </a:solidFill>
              </a:rPr>
              <a:t> visual yang </a:t>
            </a:r>
            <a:r>
              <a:rPr lang="en-US" sz="1900" dirty="0" err="1">
                <a:solidFill>
                  <a:schemeClr val="bg1"/>
                </a:solidFill>
              </a:rPr>
              <a:t>baik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tapi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terorganisir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secara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buruk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dari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segi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waktu</a:t>
            </a:r>
            <a:r>
              <a:rPr lang="en-US" sz="1900" dirty="0">
                <a:solidFill>
                  <a:schemeClr val="bg1"/>
                </a:solidFill>
              </a:rPr>
              <a:t>. </a:t>
            </a:r>
            <a:r>
              <a:rPr lang="en-US" sz="1900" dirty="0" err="1">
                <a:solidFill>
                  <a:schemeClr val="bg1"/>
                </a:solidFill>
              </a:rPr>
              <a:t>Mekanisme-mekanisme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motorik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korteks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dan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subkorteks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menjadi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aktif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saat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mimpi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mengandung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banyak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gerakan</a:t>
            </a:r>
            <a:r>
              <a:rPr lang="en-US" sz="1900" dirty="0">
                <a:solidFill>
                  <a:schemeClr val="bg1"/>
                </a:solidFill>
              </a:rPr>
              <a:t>. </a:t>
            </a:r>
            <a:endParaRPr lang="id-ID" sz="1900" dirty="0" smtClean="0">
              <a:solidFill>
                <a:schemeClr val="bg1"/>
              </a:solidFill>
            </a:endParaRPr>
          </a:p>
          <a:p>
            <a:endParaRPr lang="id-ID" sz="1900" dirty="0">
              <a:solidFill>
                <a:schemeClr val="bg1"/>
              </a:solidFill>
            </a:endParaRPr>
          </a:p>
          <a:p>
            <a:r>
              <a:rPr lang="en-US" sz="1900" dirty="0" err="1">
                <a:solidFill>
                  <a:schemeClr val="bg1"/>
                </a:solidFill>
              </a:rPr>
              <a:t>Kalau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mimpi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melibatkan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berbicara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dan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mendengar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wilayah</a:t>
            </a:r>
            <a:r>
              <a:rPr lang="en-US" sz="1900" dirty="0">
                <a:solidFill>
                  <a:schemeClr val="bg1"/>
                </a:solidFill>
              </a:rPr>
              <a:t> di </a:t>
            </a:r>
            <a:r>
              <a:rPr lang="en-US" sz="1900" dirty="0" err="1">
                <a:solidFill>
                  <a:schemeClr val="bg1"/>
                </a:solidFill>
              </a:rPr>
              <a:t>otak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pemimpi</a:t>
            </a:r>
            <a:r>
              <a:rPr lang="en-US" sz="1900" dirty="0">
                <a:solidFill>
                  <a:schemeClr val="bg1"/>
                </a:solidFill>
              </a:rPr>
              <a:t> yang </a:t>
            </a:r>
            <a:r>
              <a:rPr lang="en-US" sz="1900" dirty="0" err="1">
                <a:solidFill>
                  <a:schemeClr val="bg1"/>
                </a:solidFill>
              </a:rPr>
              <a:t>terlibat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dalam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pembicaraan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dan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pendengaran</a:t>
            </a:r>
            <a:r>
              <a:rPr lang="en-US" sz="1900" dirty="0">
                <a:solidFill>
                  <a:schemeClr val="bg1"/>
                </a:solidFill>
              </a:rPr>
              <a:t> yang </a:t>
            </a:r>
            <a:r>
              <a:rPr lang="en-US" sz="1900" dirty="0" err="1">
                <a:solidFill>
                  <a:schemeClr val="bg1"/>
                </a:solidFill>
              </a:rPr>
              <a:t>aktif</a:t>
            </a:r>
            <a:r>
              <a:rPr lang="en-US" sz="1900" dirty="0">
                <a:solidFill>
                  <a:schemeClr val="bg1"/>
                </a:solidFill>
              </a:rPr>
              <a:t>. </a:t>
            </a:r>
            <a:endParaRPr lang="id-ID" sz="1900" dirty="0" smtClean="0">
              <a:solidFill>
                <a:schemeClr val="bg1"/>
              </a:solidFill>
            </a:endParaRPr>
          </a:p>
          <a:p>
            <a:endParaRPr lang="id-ID" sz="1900" dirty="0">
              <a:solidFill>
                <a:schemeClr val="bg1"/>
              </a:solidFill>
            </a:endParaRPr>
          </a:p>
          <a:p>
            <a:r>
              <a:rPr lang="en-US" sz="1900" dirty="0" err="1">
                <a:solidFill>
                  <a:schemeClr val="bg1"/>
                </a:solidFill>
              </a:rPr>
              <a:t>Walau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mimpi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naratif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serupa-cerita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terjadi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saat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tidur</a:t>
            </a:r>
            <a:r>
              <a:rPr lang="en-US" sz="1900" dirty="0">
                <a:solidFill>
                  <a:schemeClr val="bg1"/>
                </a:solidFill>
              </a:rPr>
              <a:t> REM, </a:t>
            </a:r>
            <a:r>
              <a:rPr lang="en-US" sz="1900" dirty="0" err="1">
                <a:solidFill>
                  <a:schemeClr val="bg1"/>
                </a:solidFill>
              </a:rPr>
              <a:t>aktivitas</a:t>
            </a:r>
            <a:r>
              <a:rPr lang="en-US" sz="1900" dirty="0">
                <a:solidFill>
                  <a:schemeClr val="bg1"/>
                </a:solidFill>
              </a:rPr>
              <a:t> mental juga </a:t>
            </a:r>
            <a:r>
              <a:rPr lang="en-US" sz="1900" dirty="0" err="1">
                <a:solidFill>
                  <a:schemeClr val="bg1"/>
                </a:solidFill>
              </a:rPr>
              <a:t>menyertai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tidur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gelombang-lambat</a:t>
            </a:r>
            <a:r>
              <a:rPr lang="en-US" sz="1900" dirty="0">
                <a:solidFill>
                  <a:schemeClr val="bg1"/>
                </a:solidFill>
              </a:rPr>
              <a:t>. </a:t>
            </a:r>
            <a:r>
              <a:rPr lang="en-US" sz="1900" dirty="0" err="1">
                <a:solidFill>
                  <a:schemeClr val="bg1"/>
                </a:solidFill>
              </a:rPr>
              <a:t>Mimpi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buruk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bisa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terjadi</a:t>
            </a:r>
            <a:r>
              <a:rPr lang="en-US" sz="1900" dirty="0">
                <a:solidFill>
                  <a:schemeClr val="bg1"/>
                </a:solidFill>
              </a:rPr>
              <a:t> di </a:t>
            </a:r>
            <a:r>
              <a:rPr lang="en-US" sz="1900" dirty="0" err="1">
                <a:solidFill>
                  <a:schemeClr val="bg1"/>
                </a:solidFill>
              </a:rPr>
              <a:t>tahap</a:t>
            </a:r>
            <a:r>
              <a:rPr lang="en-US" sz="1900" dirty="0">
                <a:solidFill>
                  <a:schemeClr val="bg1"/>
                </a:solidFill>
              </a:rPr>
              <a:t> 4.</a:t>
            </a:r>
            <a:endParaRPr lang="id-ID" sz="19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5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5480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48" grpId="0" animBg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bafa778d-0b07-4b07-9375-07f23e88555e"/>
  <p:tag name="ARTICULATE_DESIGN_ID_THÈME OFFICE" val="6o0N3DAe5yc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5"/>
  <p:tag name="TAG_BACKING_FORM_KEY" val="132176-\\mac\dropbox for business\templates-by-allison-en\360\colorful-tabs\colorful-tabs.pptx"/>
  <p:tag name="ARTICULATE_PRESENTER_VERSION" val="8"/>
  <p:tag name="ARTICULATE_PROJECT_OPEN" val="1"/>
  <p:tag name="ARTICULATE_USED_PAGE_ORIENTATION" val="1"/>
  <p:tag name="ARTICULATE_USED_PAGE_SIZ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6a4c60b5b5247d9897405bbb8ce394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d336eca0d8474ab3192564033154ff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TIMELINE" val="0.04/1.98/2.48/3.48/4.52"/>
  <p:tag name="ELAPSEDTIME" val="5.2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1d0fe59bfb4643901eb3cd4c52588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1f8ca52d314c36acdf4cfa08f15e1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f2fe3d70b54e82be494f1312afd8f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beb30a8519f4d56826a0e8a271e4c5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6a4c60b5b5247d9897405bbb8ce394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d336eca0d8474ab3192564033154ff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TIMELINE" val="0.04/1.98/2.48/3.48/4.52"/>
  <p:tag name="ELAPSEDTIME" val="5.2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1d0fe59bfb4643901eb3cd4c52588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1f8ca52d314c36acdf4cfa08f15e1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f2fe3d70b54e82be494f1312afd8f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60"/>
  <p:tag name="ELAPSEDTIME" val="7.75"/>
  <p:tag name="TIMELINE" val="0.08/2.00/2.54/3.54/4.56/5.5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c6c2a5bd594cc685bd3632a1dcaa8f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94a27c8120498bbe36eb425b6c6fec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c69782152942e18f1a91051b606e5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7a0aa15a174eeb9792242373c9f70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483760eac74fd69dd3a56c3f0fc96f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914adaa588840c1917767c5674015a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beb30a8519f4d56826a0e8a271e4c5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6fa101d4ef46428fe0344a9925f8af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8e899d1dca4839aa4b716df0b898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6a4c60b5b5247d9897405bbb8ce394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d336eca0d8474ab3192564033154f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TIMELINE" val="0.04/1.98/2.48/3.48/4.52"/>
  <p:tag name="ELAPSEDTIME" val="5.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1d0fe59bfb4643901eb3cd4c5258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1f8ca52d314c36acdf4cfa08f15e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f2fe3d70b54e82be494f1312afd8f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beb30a8519f4d56826a0e8a271e4c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6a4c60b5b5247d9897405bbb8ce39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d336eca0d8474ab3192564033154f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TIMELINE" val="0.04/1.98/2.48/3.48/4.52"/>
  <p:tag name="ELAPSEDTIME" val="5.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1d0fe59bfb4643901eb3cd4c5258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1f8ca52d314c36acdf4cfa08f15e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f2fe3d70b54e82be494f1312afd8f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beb30a8519f4d56826a0e8a271e4c5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6a4c60b5b5247d9897405bbb8ce394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d336eca0d8474ab3192564033154f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TIMELINE" val="0.04/1.98/2.48/3.48/4.52"/>
  <p:tag name="ELAPSEDTIME" val="5.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1d0fe59bfb4643901eb3cd4c5258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1f8ca52d314c36acdf4cfa08f15e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f2fe3d70b54e82be494f1312afd8f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beb30a8519f4d56826a0e8a271e4c5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6a4c60b5b5247d9897405bbb8ce394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d336eca0d8474ab3192564033154f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TIMELINE" val="0.04/1.98/2.48/3.48/4.52"/>
  <p:tag name="ELAPSEDTIME" val="5.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1d0fe59bfb4643901eb3cd4c5258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1f8ca52d314c36acdf4cfa08f15e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TIMELINE" val="0.04/1.98/2.48/3.48/4.52"/>
  <p:tag name="ELAPSEDTIME" val="5.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f2fe3d70b54e82be494f1312afd8f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beb30a8519f4d56826a0e8a271e4c5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6a4c60b5b5247d9897405bbb8ce394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d336eca0d8474ab3192564033154f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TIMELINE" val="0.04/1.98/2.48/3.48/4.52"/>
  <p:tag name="ELAPSEDTIME" val="5.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1d0fe59bfb4643901eb3cd4c52588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1f8ca52d314c36acdf4cfa08f15e1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f2fe3d70b54e82be494f1312afd8f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beb30a8519f4d56826a0e8a271e4c5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6a4c60b5b5247d9897405bbb8ce39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1d0fe59bfb4643901eb3cd4c5258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d336eca0d8474ab3192564033154ff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TIMELINE" val="0.06/2.00/2.52/3.50/4.50"/>
  <p:tag name="ELAPSEDTIME" val="6.0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940a2b9c3143c5bb754a66f0e5f9af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fa8c496944401685944951d977fd1b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5a3a6a20794dbbbfb501e11641613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a737c378f14f2295fabf535bd0474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431f1fe0564b58bd83ef2659962f8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c4523999924a56853771b128f8cdf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2683022844483389710dc1498f6bcf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6f50179d93b44588142fcdb8aefd5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1f8ca52d314c36acdf4cfa08f15e1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TIMELINE" val="0.06/2.00/2.52/3.50/4.50"/>
  <p:tag name="ELAPSEDTIME" val="6.0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940a2b9c3143c5bb754a66f0e5f9af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fa8c496944401685944951d977fd1b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5a3a6a20794dbbbfb501e11641613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a737c378f14f2295fabf535bd0474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431f1fe0564b58bd83ef2659962f8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c4523999924a56853771b128f8cdf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2683022844483389710dc1498f6bcf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6f50179d93b44588142fcdb8aefd54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TIMELINE" val="0.06/2.00/2.52/3.50/4.50"/>
  <p:tag name="ELAPSEDTIME" val="6.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f2fe3d70b54e82be494f1312afd8f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940a2b9c3143c5bb754a66f0e5f9af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fa8c496944401685944951d977fd1b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5a3a6a20794dbbbfb501e11641613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a737c378f14f2295fabf535bd0474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431f1fe0564b58bd83ef2659962f8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c4523999924a56853771b128f8cdf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2683022844483389710dc1498f6bcf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6f50179d93b44588142fcdb8aefd54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beb30a8519f4d56826a0e8a271e4c5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heme/theme1.xml><?xml version="1.0" encoding="utf-8"?>
<a:theme xmlns:a="http://schemas.openxmlformats.org/drawingml/2006/main" name="Thème Office">
  <a:themeElements>
    <a:clrScheme name="Colorful Tab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1BF01"/>
      </a:accent1>
      <a:accent2>
        <a:srgbClr val="D60152"/>
      </a:accent2>
      <a:accent3>
        <a:srgbClr val="843381"/>
      </a:accent3>
      <a:accent4>
        <a:srgbClr val="67D3ED"/>
      </a:accent4>
      <a:accent5>
        <a:srgbClr val="313133"/>
      </a:accent5>
      <a:accent6>
        <a:srgbClr val="A0C70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1980</Words>
  <Application>Microsoft Macintosh PowerPoint</Application>
  <PresentationFormat>Custom</PresentationFormat>
  <Paragraphs>270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Allison LaMotte</dc:creator>
  <cp:lastModifiedBy>Nadia Syakira</cp:lastModifiedBy>
  <cp:revision>183</cp:revision>
  <dcterms:created xsi:type="dcterms:W3CDTF">2017-07-25T08:25:08Z</dcterms:created>
  <dcterms:modified xsi:type="dcterms:W3CDTF">2018-09-30T17:47:30Z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colorful-tabs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6EB30CD1-E44B-4D51-A75A-B5244C60426A</vt:lpwstr>
  </property>
  <property fmtid="{D5CDD505-2E9C-101B-9397-08002B2CF9AE}" pid="6" name="ArticulateProjectFull">
    <vt:lpwstr>\\Mac\Dropbox for Business\Templates-by-Allison-EN\360\colorful-tabs\colorful-tabs.ppta</vt:lpwstr>
  </property>
</Properties>
</file>