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73"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3" d="100"/>
          <a:sy n="73" d="100"/>
        </p:scale>
        <p:origin x="-157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5C983AF-9D99-D74E-98EB-A21AE09E057B}" type="datetimeFigureOut">
              <a:rPr lang="en-US" smtClean="0"/>
              <a:t>6/17/20</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46EF72C1-A2AE-D844-A379-0CE9B9D0F9A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C983AF-9D99-D74E-98EB-A21AE09E057B}" type="datetimeFigureOut">
              <a:rPr lang="en-US" smtClean="0"/>
              <a:t>6/17/20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F72C1-A2AE-D844-A379-0CE9B9D0F9A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5C983AF-9D99-D74E-98EB-A21AE09E057B}" type="datetimeFigureOut">
              <a:rPr lang="en-US" smtClean="0"/>
              <a:t>6/17/20</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46EF72C1-A2AE-D844-A379-0CE9B9D0F9A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5C983AF-9D99-D74E-98EB-A21AE09E057B}" type="datetimeFigureOut">
              <a:rPr lang="en-US" smtClean="0"/>
              <a:t>6/17/20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6EF72C1-A2AE-D844-A379-0CE9B9D0F9A1}"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5C983AF-9D99-D74E-98EB-A21AE09E057B}" type="datetimeFigureOut">
              <a:rPr lang="en-US" smtClean="0"/>
              <a:t>6/17/20</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6EF72C1-A2AE-D844-A379-0CE9B9D0F9A1}"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85C983AF-9D99-D74E-98EB-A21AE09E057B}" type="datetimeFigureOut">
              <a:rPr lang="en-US" smtClean="0"/>
              <a:t>6/17/20</a:t>
            </a:fld>
            <a:endParaRPr lang="en-US"/>
          </a:p>
        </p:txBody>
      </p:sp>
      <p:sp>
        <p:nvSpPr>
          <p:cNvPr id="10" name="Slide Number Placeholder 9"/>
          <p:cNvSpPr>
            <a:spLocks noGrp="1"/>
          </p:cNvSpPr>
          <p:nvPr>
            <p:ph type="sldNum" sz="quarter" idx="16"/>
          </p:nvPr>
        </p:nvSpPr>
        <p:spPr/>
        <p:txBody>
          <a:bodyPr rtlCol="0"/>
          <a:lstStyle/>
          <a:p>
            <a:fld id="{46EF72C1-A2AE-D844-A379-0CE9B9D0F9A1}"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5C983AF-9D99-D74E-98EB-A21AE09E057B}" type="datetimeFigureOut">
              <a:rPr lang="en-US" smtClean="0"/>
              <a:t>6/17/20</a:t>
            </a:fld>
            <a:endParaRPr lang="en-US"/>
          </a:p>
        </p:txBody>
      </p:sp>
      <p:sp>
        <p:nvSpPr>
          <p:cNvPr id="12" name="Slide Number Placeholder 11"/>
          <p:cNvSpPr>
            <a:spLocks noGrp="1"/>
          </p:cNvSpPr>
          <p:nvPr>
            <p:ph type="sldNum" sz="quarter" idx="16"/>
          </p:nvPr>
        </p:nvSpPr>
        <p:spPr/>
        <p:txBody>
          <a:bodyPr rtlCol="0"/>
          <a:lstStyle/>
          <a:p>
            <a:fld id="{46EF72C1-A2AE-D844-A379-0CE9B9D0F9A1}"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C983AF-9D99-D74E-98EB-A21AE09E057B}" type="datetimeFigureOut">
              <a:rPr lang="en-US" smtClean="0"/>
              <a:t>6/17/20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6EF72C1-A2AE-D844-A379-0CE9B9D0F9A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983AF-9D99-D74E-98EB-A21AE09E057B}" type="datetimeFigureOut">
              <a:rPr lang="en-US" smtClean="0"/>
              <a:t>6/17/20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46EF72C1-A2AE-D844-A379-0CE9B9D0F9A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5C983AF-9D99-D74E-98EB-A21AE09E057B}" type="datetimeFigureOut">
              <a:rPr lang="en-US" smtClean="0"/>
              <a:t>6/17/20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6EF72C1-A2AE-D844-A379-0CE9B9D0F9A1}"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85C983AF-9D99-D74E-98EB-A21AE09E057B}" type="datetimeFigureOut">
              <a:rPr lang="en-US" smtClean="0"/>
              <a:t>6/17/20</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46EF72C1-A2AE-D844-A379-0CE9B9D0F9A1}"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5C983AF-9D99-D74E-98EB-A21AE09E057B}" type="datetimeFigureOut">
              <a:rPr lang="en-US" smtClean="0"/>
              <a:t>6/17/20</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6EF72C1-A2AE-D844-A379-0CE9B9D0F9A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1" Type="http://schemas.openxmlformats.org/officeDocument/2006/relationships/image" Target="../media/image18.png"/><Relationship Id="rId12" Type="http://schemas.openxmlformats.org/officeDocument/2006/relationships/image" Target="../media/image19.jpeg"/><Relationship Id="rId13" Type="http://schemas.openxmlformats.org/officeDocument/2006/relationships/image" Target="../media/image20.jpeg"/><Relationship Id="rId1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jpeg"/><Relationship Id="rId8" Type="http://schemas.openxmlformats.org/officeDocument/2006/relationships/image" Target="../media/image15.jpeg"/><Relationship Id="rId9" Type="http://schemas.openxmlformats.org/officeDocument/2006/relationships/image" Target="../media/image16.png"/><Relationship Id="rId10"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hyperlink" Target="https://milanote.com/guide/create-better-moodboards" TargetMode="External"/><Relationship Id="rId4" Type="http://schemas.openxmlformats.org/officeDocument/2006/relationships/hyperlink" Target="https://www.canva.com/learn/make-a-mood-board/" TargetMode="External"/><Relationship Id="rId1" Type="http://schemas.openxmlformats.org/officeDocument/2006/relationships/slideLayout" Target="../slideLayouts/slideLayout2.xml"/><Relationship Id="rId2" Type="http://schemas.openxmlformats.org/officeDocument/2006/relationships/hyperlink" Target="https://www.youtube.com/watch?v=QLTbT2bqsj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latin typeface="Tw Cen MT" charset="0"/>
              </a:rPr>
              <a:t>Urban Fashion &amp; Lifestyle </a:t>
            </a:r>
            <a:r>
              <a:rPr lang="en-US" dirty="0" smtClean="0">
                <a:latin typeface="Tw Cen MT" charset="0"/>
              </a:rPr>
              <a:t>Product</a:t>
            </a:r>
            <a:endParaRPr lang="en-US" dirty="0">
              <a:latin typeface="Tw Cen MT" charset="0"/>
            </a:endParaRPr>
          </a:p>
        </p:txBody>
      </p:sp>
      <p:sp>
        <p:nvSpPr>
          <p:cNvPr id="4" name="Title 1"/>
          <p:cNvSpPr>
            <a:spLocks noGrp="1"/>
          </p:cNvSpPr>
          <p:nvPr>
            <p:ph type="ctrTitle"/>
          </p:nvPr>
        </p:nvSpPr>
        <p:spPr>
          <a:xfrm>
            <a:off x="1913608" y="4038600"/>
            <a:ext cx="6925592" cy="1828800"/>
          </a:xfrm>
        </p:spPr>
        <p:txBody>
          <a:bodyPr>
            <a:normAutofit/>
          </a:bodyPr>
          <a:lstStyle/>
          <a:p>
            <a:pPr eaLnBrk="1" fontAlgn="auto" hangingPunct="1">
              <a:spcAft>
                <a:spcPts val="0"/>
              </a:spcAft>
              <a:defRPr/>
            </a:pPr>
            <a:r>
              <a:rPr lang="en-US" dirty="0" smtClean="0">
                <a:ea typeface="+mj-ea"/>
                <a:cs typeface="+mj-cs"/>
              </a:rPr>
              <a:t>CREATIVE MOOD </a:t>
            </a:r>
            <a:r>
              <a:rPr lang="en-US" dirty="0" smtClean="0">
                <a:ea typeface="+mj-ea"/>
                <a:cs typeface="+mj-cs"/>
              </a:rPr>
              <a:t>BOARD [2]</a:t>
            </a:r>
            <a:endParaRPr lang="en-US" dirty="0">
              <a:ea typeface="+mj-ea"/>
              <a:cs typeface="+mj-cs"/>
            </a:endParaRPr>
          </a:p>
        </p:txBody>
      </p:sp>
    </p:spTree>
    <p:extLst>
      <p:ext uri="{BB962C8B-B14F-4D97-AF65-F5344CB8AC3E}">
        <p14:creationId xmlns:p14="http://schemas.microsoft.com/office/powerpoint/2010/main" val="3625852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12775" y="228600"/>
            <a:ext cx="8153400" cy="990600"/>
          </a:xfrm>
        </p:spPr>
        <p:txBody>
          <a:bodyPr/>
          <a:lstStyle/>
          <a:p>
            <a:pPr eaLnBrk="1" hangingPunct="1"/>
            <a:endParaRPr lang="en-US">
              <a:latin typeface="Tw Cen MT" charset="0"/>
            </a:endParaRPr>
          </a:p>
        </p:txBody>
      </p:sp>
      <p:sp>
        <p:nvSpPr>
          <p:cNvPr id="3" name="Content Placeholder 2"/>
          <p:cNvSpPr>
            <a:spLocks noGrp="1"/>
          </p:cNvSpPr>
          <p:nvPr>
            <p:ph sz="quarter" idx="1"/>
          </p:nvPr>
        </p:nvSpPr>
        <p:spPr>
          <a:xfrm>
            <a:off x="412750" y="1600200"/>
            <a:ext cx="2784475" cy="4495800"/>
          </a:xfrm>
        </p:spPr>
        <p:txBody>
          <a:bodyPr>
            <a:normAutofit fontScale="70000" lnSpcReduction="20000"/>
          </a:bodyPr>
          <a:lstStyle/>
          <a:p>
            <a:pPr marL="514350" indent="-514350" eaLnBrk="1" fontAlgn="auto" hangingPunct="1">
              <a:spcAft>
                <a:spcPts val="0"/>
              </a:spcAft>
              <a:buFont typeface="+mj-lt"/>
              <a:buAutoNum type="arabicPeriod"/>
              <a:defRPr/>
            </a:pPr>
            <a:r>
              <a:rPr lang="en-US" dirty="0" smtClean="0">
                <a:ea typeface="+mn-ea"/>
                <a:cs typeface="+mn-cs"/>
              </a:rPr>
              <a:t>Drag </a:t>
            </a:r>
            <a:r>
              <a:rPr lang="en-US" dirty="0">
                <a:ea typeface="+mn-ea"/>
                <a:cs typeface="+mn-cs"/>
              </a:rPr>
              <a:t>animated GIFs straight from your desktop into your </a:t>
            </a:r>
            <a:r>
              <a:rPr lang="en-US" b="1" dirty="0">
                <a:ea typeface="+mn-ea"/>
                <a:cs typeface="+mn-cs"/>
              </a:rPr>
              <a:t>Board</a:t>
            </a:r>
            <a:r>
              <a:rPr lang="en-US" dirty="0">
                <a:ea typeface="+mn-ea"/>
                <a:cs typeface="+mn-cs"/>
              </a:rPr>
              <a:t> to upload </a:t>
            </a:r>
            <a:r>
              <a:rPr lang="en-US" dirty="0" smtClean="0">
                <a:ea typeface="+mn-ea"/>
                <a:cs typeface="+mn-cs"/>
              </a:rPr>
              <a:t>them.</a:t>
            </a:r>
          </a:p>
          <a:p>
            <a:pPr marL="514350" indent="-514350" eaLnBrk="1" fontAlgn="auto" hangingPunct="1">
              <a:spcAft>
                <a:spcPts val="0"/>
              </a:spcAft>
              <a:buFont typeface="+mj-lt"/>
              <a:buAutoNum type="arabicPeriod"/>
              <a:defRPr/>
            </a:pPr>
            <a:r>
              <a:rPr lang="en-US" dirty="0" smtClean="0">
                <a:ea typeface="+mn-ea"/>
                <a:cs typeface="+mn-cs"/>
              </a:rPr>
              <a:t>Select </a:t>
            </a:r>
            <a:r>
              <a:rPr lang="en-US" dirty="0">
                <a:ea typeface="+mn-ea"/>
                <a:cs typeface="+mn-cs"/>
              </a:rPr>
              <a:t>and image and use the </a:t>
            </a:r>
            <a:r>
              <a:rPr lang="en-US" b="1" dirty="0">
                <a:ea typeface="+mn-ea"/>
                <a:cs typeface="+mn-cs"/>
              </a:rPr>
              <a:t>Transparent</a:t>
            </a:r>
            <a:r>
              <a:rPr lang="en-US" dirty="0">
                <a:ea typeface="+mn-ea"/>
                <a:cs typeface="+mn-cs"/>
              </a:rPr>
              <a:t> option in the toolbar to toggle the background on and </a:t>
            </a:r>
            <a:r>
              <a:rPr lang="en-US" dirty="0" smtClean="0">
                <a:ea typeface="+mn-ea"/>
                <a:cs typeface="+mn-cs"/>
              </a:rPr>
              <a:t>off.</a:t>
            </a:r>
          </a:p>
          <a:p>
            <a:pPr marL="514350" indent="-514350" eaLnBrk="1" fontAlgn="auto" hangingPunct="1">
              <a:spcAft>
                <a:spcPts val="0"/>
              </a:spcAft>
              <a:buFont typeface="+mj-lt"/>
              <a:buAutoNum type="arabicPeriod"/>
              <a:defRPr/>
            </a:pPr>
            <a:r>
              <a:rPr lang="en-US" dirty="0" smtClean="0">
                <a:ea typeface="+mn-ea"/>
                <a:cs typeface="+mn-cs"/>
              </a:rPr>
              <a:t>Use </a:t>
            </a:r>
            <a:r>
              <a:rPr lang="en-US" dirty="0">
                <a:ea typeface="+mn-ea"/>
                <a:cs typeface="+mn-cs"/>
              </a:rPr>
              <a:t>a </a:t>
            </a:r>
            <a:r>
              <a:rPr lang="en-US" b="1" dirty="0">
                <a:ea typeface="+mn-ea"/>
                <a:cs typeface="+mn-cs"/>
              </a:rPr>
              <a:t>Link</a:t>
            </a:r>
            <a:r>
              <a:rPr lang="en-US" dirty="0">
                <a:ea typeface="+mn-ea"/>
                <a:cs typeface="+mn-cs"/>
              </a:rPr>
              <a:t> card to embed video from YouTube into your board.</a:t>
            </a:r>
          </a:p>
        </p:txBody>
      </p:sp>
      <p:pic>
        <p:nvPicPr>
          <p:cNvPr id="33795" name="Picture 3" descr="Screen Shot 2020-04-12 at 10.20.52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51200" y="1600200"/>
            <a:ext cx="5699125"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0827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a:ea typeface="+mj-ea"/>
                <a:cs typeface="+mj-cs"/>
              </a:rPr>
              <a:t>Focus on composition, hierarchy and scale</a:t>
            </a:r>
          </a:p>
        </p:txBody>
      </p:sp>
      <p:sp>
        <p:nvSpPr>
          <p:cNvPr id="34818" name="Content Placeholder 2"/>
          <p:cNvSpPr>
            <a:spLocks noGrp="1"/>
          </p:cNvSpPr>
          <p:nvPr>
            <p:ph sz="quarter" idx="1"/>
          </p:nvPr>
        </p:nvSpPr>
        <p:spPr>
          <a:xfrm>
            <a:off x="612775" y="1600200"/>
            <a:ext cx="8153400" cy="4495800"/>
          </a:xfrm>
        </p:spPr>
        <p:txBody>
          <a:bodyPr/>
          <a:lstStyle/>
          <a:p>
            <a:pPr eaLnBrk="1" hangingPunct="1"/>
            <a:r>
              <a:rPr lang="en-US">
                <a:latin typeface="Tw Cen MT" charset="0"/>
              </a:rPr>
              <a:t>Now that you've got the raw pieces, it's time to start arranging them into a final composition. Starting by scaling and placing the logo can be a good way to anchor your composition. Use the size of elements to indicate their importance, and put related elements side by side. This process can take a while, so just relax and enjoy it!</a:t>
            </a:r>
          </a:p>
          <a:p>
            <a:pPr eaLnBrk="1" hangingPunct="1"/>
            <a:endParaRPr lang="en-US">
              <a:latin typeface="Tw Cen MT" charset="0"/>
            </a:endParaRPr>
          </a:p>
        </p:txBody>
      </p:sp>
    </p:spTree>
    <p:extLst>
      <p:ext uri="{BB962C8B-B14F-4D97-AF65-F5344CB8AC3E}">
        <p14:creationId xmlns:p14="http://schemas.microsoft.com/office/powerpoint/2010/main" val="2805837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612775" y="228600"/>
            <a:ext cx="8153400" cy="990600"/>
          </a:xfrm>
        </p:spPr>
        <p:txBody>
          <a:bodyPr/>
          <a:lstStyle/>
          <a:p>
            <a:pPr eaLnBrk="1" hangingPunct="1"/>
            <a:endParaRPr lang="en-US">
              <a:latin typeface="Tw Cen MT" charset="0"/>
            </a:endParaRPr>
          </a:p>
        </p:txBody>
      </p:sp>
      <p:sp>
        <p:nvSpPr>
          <p:cNvPr id="3" name="Content Placeholder 2"/>
          <p:cNvSpPr>
            <a:spLocks noGrp="1"/>
          </p:cNvSpPr>
          <p:nvPr>
            <p:ph sz="quarter" idx="1"/>
          </p:nvPr>
        </p:nvSpPr>
        <p:spPr>
          <a:xfrm>
            <a:off x="306388" y="1600200"/>
            <a:ext cx="3028950" cy="4495800"/>
          </a:xfrm>
        </p:spPr>
        <p:txBody>
          <a:bodyPr>
            <a:normAutofit fontScale="70000" lnSpcReduction="20000"/>
          </a:bodyPr>
          <a:lstStyle/>
          <a:p>
            <a:pPr marL="514350" indent="-514350" eaLnBrk="1" fontAlgn="auto" hangingPunct="1">
              <a:spcAft>
                <a:spcPts val="0"/>
              </a:spcAft>
              <a:buFont typeface="+mj-lt"/>
              <a:buAutoNum type="arabicPeriod"/>
              <a:defRPr/>
            </a:pPr>
            <a:r>
              <a:rPr lang="en-US" dirty="0" smtClean="0">
                <a:ea typeface="+mn-ea"/>
                <a:cs typeface="+mn-cs"/>
              </a:rPr>
              <a:t>Drag </a:t>
            </a:r>
            <a:r>
              <a:rPr lang="en-US" dirty="0">
                <a:ea typeface="+mn-ea"/>
                <a:cs typeface="+mn-cs"/>
              </a:rPr>
              <a:t>any card to reposition it on the </a:t>
            </a:r>
            <a:r>
              <a:rPr lang="en-US" b="1" dirty="0" smtClean="0">
                <a:ea typeface="+mn-ea"/>
                <a:cs typeface="+mn-cs"/>
              </a:rPr>
              <a:t>Board</a:t>
            </a:r>
            <a:r>
              <a:rPr lang="en-US" dirty="0" smtClean="0">
                <a:ea typeface="+mn-ea"/>
                <a:cs typeface="+mn-cs"/>
              </a:rPr>
              <a:t>.</a:t>
            </a:r>
          </a:p>
          <a:p>
            <a:pPr marL="514350" indent="-514350" eaLnBrk="1" fontAlgn="auto" hangingPunct="1">
              <a:spcAft>
                <a:spcPts val="0"/>
              </a:spcAft>
              <a:buFont typeface="+mj-lt"/>
              <a:buAutoNum type="arabicPeriod"/>
              <a:defRPr/>
            </a:pPr>
            <a:r>
              <a:rPr lang="en-US" dirty="0" smtClean="0">
                <a:ea typeface="+mn-ea"/>
                <a:cs typeface="+mn-cs"/>
              </a:rPr>
              <a:t>Click </a:t>
            </a:r>
            <a:r>
              <a:rPr lang="en-US" dirty="0">
                <a:ea typeface="+mn-ea"/>
                <a:cs typeface="+mn-cs"/>
              </a:rPr>
              <a:t>and drag on the canvas to create a rectangle which lets you select and move multiple cards at </a:t>
            </a:r>
            <a:r>
              <a:rPr lang="en-US" dirty="0" smtClean="0">
                <a:ea typeface="+mn-ea"/>
                <a:cs typeface="+mn-cs"/>
              </a:rPr>
              <a:t>once.</a:t>
            </a:r>
          </a:p>
          <a:p>
            <a:pPr marL="514350" indent="-514350" eaLnBrk="1" fontAlgn="auto" hangingPunct="1">
              <a:spcAft>
                <a:spcPts val="0"/>
              </a:spcAft>
              <a:buFont typeface="+mj-lt"/>
              <a:buAutoNum type="arabicPeriod"/>
              <a:defRPr/>
            </a:pPr>
            <a:r>
              <a:rPr lang="en-US" dirty="0" smtClean="0">
                <a:ea typeface="+mn-ea"/>
                <a:cs typeface="+mn-cs"/>
              </a:rPr>
              <a:t>Drag </a:t>
            </a:r>
            <a:r>
              <a:rPr lang="en-US" dirty="0">
                <a:ea typeface="+mn-ea"/>
                <a:cs typeface="+mn-cs"/>
              </a:rPr>
              <a:t>the bottom right corner of an </a:t>
            </a:r>
            <a:r>
              <a:rPr lang="en-US" b="1" dirty="0">
                <a:ea typeface="+mn-ea"/>
                <a:cs typeface="+mn-cs"/>
              </a:rPr>
              <a:t>Image</a:t>
            </a:r>
            <a:r>
              <a:rPr lang="en-US" dirty="0">
                <a:ea typeface="+mn-ea"/>
                <a:cs typeface="+mn-cs"/>
              </a:rPr>
              <a:t> to resize </a:t>
            </a:r>
            <a:r>
              <a:rPr lang="en-US" dirty="0" smtClean="0">
                <a:ea typeface="+mn-ea"/>
                <a:cs typeface="+mn-cs"/>
              </a:rPr>
              <a:t>it.</a:t>
            </a:r>
          </a:p>
          <a:p>
            <a:pPr marL="514350" indent="-514350" eaLnBrk="1" fontAlgn="auto" hangingPunct="1">
              <a:spcAft>
                <a:spcPts val="0"/>
              </a:spcAft>
              <a:buFont typeface="+mj-lt"/>
              <a:buAutoNum type="arabicPeriod"/>
              <a:defRPr/>
            </a:pPr>
            <a:r>
              <a:rPr lang="en-US" dirty="0" smtClean="0">
                <a:ea typeface="+mn-ea"/>
                <a:cs typeface="+mn-cs"/>
              </a:rPr>
              <a:t>Delete </a:t>
            </a:r>
            <a:r>
              <a:rPr lang="en-US" dirty="0">
                <a:ea typeface="+mn-ea"/>
                <a:cs typeface="+mn-cs"/>
              </a:rPr>
              <a:t>anything that doesn't fit by selecting it and hitting the delete key.</a:t>
            </a:r>
          </a:p>
          <a:p>
            <a:pPr marL="320040" indent="-320040" eaLnBrk="1" fontAlgn="auto" hangingPunct="1">
              <a:spcAft>
                <a:spcPts val="0"/>
              </a:spcAft>
              <a:buFont typeface="Wingdings"/>
              <a:buChar char=""/>
              <a:defRPr/>
            </a:pPr>
            <a:endParaRPr lang="en-US" dirty="0">
              <a:ea typeface="+mn-ea"/>
              <a:cs typeface="+mn-cs"/>
            </a:endParaRPr>
          </a:p>
        </p:txBody>
      </p:sp>
      <p:pic>
        <p:nvPicPr>
          <p:cNvPr id="35843" name="Picture 3" descr="Screen Shot 2020-04-12 at 10.23.10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35338" y="1600200"/>
            <a:ext cx="5535612"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1616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a:ea typeface="+mj-ea"/>
                <a:cs typeface="+mj-cs"/>
              </a:rPr>
              <a:t>Add some notes explaining your thinking</a:t>
            </a:r>
          </a:p>
        </p:txBody>
      </p:sp>
      <p:sp>
        <p:nvSpPr>
          <p:cNvPr id="36866" name="Content Placeholder 2"/>
          <p:cNvSpPr>
            <a:spLocks noGrp="1"/>
          </p:cNvSpPr>
          <p:nvPr>
            <p:ph sz="quarter" idx="1"/>
          </p:nvPr>
        </p:nvSpPr>
        <p:spPr>
          <a:xfrm>
            <a:off x="612775" y="1600200"/>
            <a:ext cx="8153400" cy="4495800"/>
          </a:xfrm>
        </p:spPr>
        <p:txBody>
          <a:bodyPr/>
          <a:lstStyle/>
          <a:p>
            <a:pPr eaLnBrk="1" hangingPunct="1"/>
            <a:r>
              <a:rPr lang="en-US">
                <a:latin typeface="Tw Cen MT" charset="0"/>
              </a:rPr>
              <a:t>Although a moodboard is a piece of visual communication, it's going to need some explanation before it will make sense to someone else. Adding short notes about why certain elements were chosen can really help communicate your ideas. Embedding these notes in a board keeps everything in context. </a:t>
            </a:r>
          </a:p>
        </p:txBody>
      </p:sp>
    </p:spTree>
    <p:extLst>
      <p:ext uri="{BB962C8B-B14F-4D97-AF65-F5344CB8AC3E}">
        <p14:creationId xmlns:p14="http://schemas.microsoft.com/office/powerpoint/2010/main" val="80067744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612775" y="228600"/>
            <a:ext cx="8153400" cy="990600"/>
          </a:xfrm>
        </p:spPr>
        <p:txBody>
          <a:bodyPr/>
          <a:lstStyle/>
          <a:p>
            <a:pPr eaLnBrk="1" hangingPunct="1"/>
            <a:endParaRPr lang="en-US">
              <a:latin typeface="Tw Cen MT" charset="0"/>
            </a:endParaRPr>
          </a:p>
        </p:txBody>
      </p:sp>
      <p:sp>
        <p:nvSpPr>
          <p:cNvPr id="3" name="Content Placeholder 2"/>
          <p:cNvSpPr>
            <a:spLocks noGrp="1"/>
          </p:cNvSpPr>
          <p:nvPr>
            <p:ph sz="quarter" idx="1"/>
          </p:nvPr>
        </p:nvSpPr>
        <p:spPr>
          <a:xfrm>
            <a:off x="336550" y="1600200"/>
            <a:ext cx="2800350" cy="4495800"/>
          </a:xfrm>
        </p:spPr>
        <p:txBody>
          <a:bodyPr>
            <a:normAutofit fontScale="70000" lnSpcReduction="20000"/>
          </a:bodyPr>
          <a:lstStyle/>
          <a:p>
            <a:pPr marL="514350" indent="-514350" eaLnBrk="1" fontAlgn="auto" hangingPunct="1">
              <a:spcAft>
                <a:spcPts val="0"/>
              </a:spcAft>
              <a:buFont typeface="+mj-lt"/>
              <a:buAutoNum type="arabicPeriod"/>
              <a:defRPr/>
            </a:pPr>
            <a:r>
              <a:rPr lang="en-US" dirty="0">
                <a:ea typeface="+mn-ea"/>
                <a:cs typeface="+mn-cs"/>
              </a:rPr>
              <a:t>Select an image and choose </a:t>
            </a:r>
            <a:r>
              <a:rPr lang="en-US" b="1" dirty="0">
                <a:ea typeface="+mn-ea"/>
                <a:cs typeface="+mn-cs"/>
              </a:rPr>
              <a:t>Caption</a:t>
            </a:r>
            <a:r>
              <a:rPr lang="en-US" dirty="0">
                <a:ea typeface="+mn-ea"/>
                <a:cs typeface="+mn-cs"/>
              </a:rPr>
              <a:t> from the toolbar to add a description (or just start typing to add a caption automatically)</a:t>
            </a:r>
            <a:r>
              <a:rPr lang="en-US" dirty="0" smtClean="0">
                <a:ea typeface="+mn-ea"/>
                <a:cs typeface="+mn-cs"/>
              </a:rPr>
              <a:t>.</a:t>
            </a:r>
          </a:p>
          <a:p>
            <a:pPr marL="514350" indent="-514350" eaLnBrk="1" fontAlgn="auto" hangingPunct="1">
              <a:spcAft>
                <a:spcPts val="0"/>
              </a:spcAft>
              <a:buFont typeface="+mj-lt"/>
              <a:buAutoNum type="arabicPeriod"/>
              <a:defRPr/>
            </a:pPr>
            <a:r>
              <a:rPr lang="en-US" dirty="0" smtClean="0">
                <a:ea typeface="+mn-ea"/>
                <a:cs typeface="+mn-cs"/>
              </a:rPr>
              <a:t>Choose </a:t>
            </a:r>
            <a:r>
              <a:rPr lang="en-US" b="1" dirty="0">
                <a:ea typeface="+mn-ea"/>
                <a:cs typeface="+mn-cs"/>
              </a:rPr>
              <a:t>Lock</a:t>
            </a:r>
            <a:r>
              <a:rPr lang="en-US" dirty="0">
                <a:ea typeface="+mn-ea"/>
                <a:cs typeface="+mn-cs"/>
              </a:rPr>
              <a:t> from the toolbar to force an image to stay behind everything </a:t>
            </a:r>
            <a:r>
              <a:rPr lang="en-US" dirty="0" smtClean="0">
                <a:ea typeface="+mn-ea"/>
                <a:cs typeface="+mn-cs"/>
              </a:rPr>
              <a:t>else.</a:t>
            </a:r>
          </a:p>
          <a:p>
            <a:pPr marL="514350" indent="-514350" eaLnBrk="1" fontAlgn="auto" hangingPunct="1">
              <a:spcAft>
                <a:spcPts val="0"/>
              </a:spcAft>
              <a:buFont typeface="+mj-lt"/>
              <a:buAutoNum type="arabicPeriod"/>
              <a:defRPr/>
            </a:pPr>
            <a:r>
              <a:rPr lang="en-US" dirty="0" smtClean="0">
                <a:ea typeface="+mn-ea"/>
                <a:cs typeface="+mn-cs"/>
              </a:rPr>
              <a:t>Drag </a:t>
            </a:r>
            <a:r>
              <a:rPr lang="en-US" dirty="0">
                <a:ea typeface="+mn-ea"/>
                <a:cs typeface="+mn-cs"/>
              </a:rPr>
              <a:t>in text notes to add extra explanation.</a:t>
            </a:r>
          </a:p>
        </p:txBody>
      </p:sp>
      <p:pic>
        <p:nvPicPr>
          <p:cNvPr id="37891" name="Picture 3" descr="Screen Shot 2020-04-12 at 10.24.58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36900" y="1600200"/>
            <a:ext cx="5905500"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993548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612775" y="228600"/>
            <a:ext cx="8153400" cy="990600"/>
          </a:xfrm>
        </p:spPr>
        <p:txBody>
          <a:bodyPr>
            <a:normAutofit fontScale="90000"/>
          </a:bodyPr>
          <a:lstStyle/>
          <a:p>
            <a:pPr eaLnBrk="1" hangingPunct="1"/>
            <a:r>
              <a:rPr lang="en-US" sz="3400">
                <a:latin typeface="Tw Cen MT" charset="0"/>
              </a:rPr>
              <a:t>FASHION &amp; LIFESTYLE PRODUCT MOOD BOARD by Donna Angelina</a:t>
            </a:r>
          </a:p>
        </p:txBody>
      </p:sp>
      <p:graphicFrame>
        <p:nvGraphicFramePr>
          <p:cNvPr id="4" name="Table 3"/>
          <p:cNvGraphicFramePr>
            <a:graphicFrameLocks noGrp="1"/>
          </p:cNvGraphicFramePr>
          <p:nvPr/>
        </p:nvGraphicFramePr>
        <p:xfrm>
          <a:off x="1044575" y="1643063"/>
          <a:ext cx="7353302" cy="5153026"/>
        </p:xfrm>
        <a:graphic>
          <a:graphicData uri="http://schemas.openxmlformats.org/drawingml/2006/table">
            <a:tbl>
              <a:tblPr/>
              <a:tblGrid>
                <a:gridCol w="1553967"/>
                <a:gridCol w="1822266"/>
                <a:gridCol w="201062"/>
                <a:gridCol w="201062"/>
                <a:gridCol w="201062"/>
                <a:gridCol w="260643"/>
                <a:gridCol w="1559273"/>
                <a:gridCol w="1553967"/>
              </a:tblGrid>
              <a:tr h="855734">
                <a:tc>
                  <a:txBody>
                    <a:bodyPr/>
                    <a:lstStyle/>
                    <a:p>
                      <a:r>
                        <a:rPr lang="en-US" sz="1800" b="1" dirty="0" smtClean="0">
                          <a:solidFill>
                            <a:srgbClr val="FF0000"/>
                          </a:solidFill>
                        </a:rPr>
                        <a:t>E. </a:t>
                      </a:r>
                      <a:r>
                        <a:rPr lang="en-US" sz="1800" dirty="0" smtClean="0"/>
                        <a:t>Detail Pattern ke-1</a:t>
                      </a:r>
                      <a:endParaRPr lang="en-US" sz="1800" dirty="0"/>
                    </a:p>
                  </a:txBody>
                  <a:tcPr marL="87831" marR="87831" marT="43925" marB="43925">
                    <a:lnL w="12700" cmpd="sng">
                      <a:solidFill>
                        <a:scrgbClr r="0" g="0" b="0"/>
                      </a:solidFill>
                      <a:prstDash val="solid"/>
                    </a:lnL>
                    <a:lnR w="12700" cap="flat" cmpd="sng" algn="ctr">
                      <a:solidFill>
                        <a:scrgbClr r="0" g="0" b="0"/>
                      </a:solidFill>
                      <a:prstDash val="solid"/>
                      <a:round/>
                      <a:headEnd type="none" w="med" len="med"/>
                      <a:tailEnd type="none" w="med" len="med"/>
                    </a:lnR>
                    <a:lnT w="12700" cmpd="sng">
                      <a:solidFill>
                        <a:scrgbClr r="0" g="0" b="0"/>
                      </a:solidFill>
                      <a:prstDash val="solid"/>
                    </a:lnT>
                    <a:lnB w="12700" cap="flat" cmpd="sng" algn="ctr">
                      <a:solidFill>
                        <a:scrgbClr r="0" g="0" b="0"/>
                      </a:solidFill>
                      <a:prstDash val="solid"/>
                      <a:round/>
                      <a:headEnd type="none" w="med" len="med"/>
                      <a:tailEnd type="none" w="med" len="med"/>
                    </a:lnB>
                  </a:tcPr>
                </a:tc>
                <a:tc rowSpan="4" gridSpan="5">
                  <a:txBody>
                    <a:bodyPr/>
                    <a:lstStyle/>
                    <a:p>
                      <a:r>
                        <a:rPr lang="en-US" sz="1800" b="1" dirty="0" smtClean="0">
                          <a:solidFill>
                            <a:srgbClr val="FF0000"/>
                          </a:solidFill>
                        </a:rPr>
                        <a:t>I. </a:t>
                      </a:r>
                      <a:r>
                        <a:rPr lang="en-US" sz="1800" dirty="0" err="1" smtClean="0"/>
                        <a:t>Illustrasi</a:t>
                      </a:r>
                      <a:r>
                        <a:rPr lang="en-US" sz="1800" dirty="0" smtClean="0"/>
                        <a:t> </a:t>
                      </a:r>
                      <a:r>
                        <a:rPr lang="en-US" sz="1800" dirty="0" err="1" smtClean="0"/>
                        <a:t>hasil</a:t>
                      </a:r>
                      <a:r>
                        <a:rPr lang="en-US" sz="1800" dirty="0" smtClean="0"/>
                        <a:t> </a:t>
                      </a:r>
                      <a:r>
                        <a:rPr lang="en-US" sz="1800" dirty="0" err="1" smtClean="0"/>
                        <a:t>desain</a:t>
                      </a:r>
                      <a:r>
                        <a:rPr lang="en-US" sz="1800" dirty="0" smtClean="0"/>
                        <a:t>.</a:t>
                      </a:r>
                      <a:endParaRPr lang="en-US" sz="1800" dirty="0"/>
                    </a:p>
                  </a:txBody>
                  <a:tcPr marL="87831" marR="87831" marT="43925" marB="439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10">
                  <a:txBody>
                    <a:bodyPr/>
                    <a:lstStyle/>
                    <a:p>
                      <a:r>
                        <a:rPr lang="en-US" sz="1800" b="1" dirty="0" smtClean="0">
                          <a:solidFill>
                            <a:srgbClr val="FF0000"/>
                          </a:solidFill>
                        </a:rPr>
                        <a:t>D. </a:t>
                      </a:r>
                      <a:r>
                        <a:rPr lang="en-US" sz="1800" dirty="0" err="1" smtClean="0"/>
                        <a:t>Gambar</a:t>
                      </a:r>
                      <a:r>
                        <a:rPr lang="en-US" sz="1800" baseline="0" dirty="0" smtClean="0"/>
                        <a:t> </a:t>
                      </a:r>
                      <a:r>
                        <a:rPr lang="en-US" sz="1800" baseline="0" dirty="0" err="1" smtClean="0"/>
                        <a:t>inspirasi</a:t>
                      </a:r>
                      <a:r>
                        <a:rPr lang="en-US" sz="1800" baseline="0" dirty="0" smtClean="0"/>
                        <a:t> </a:t>
                      </a:r>
                      <a:r>
                        <a:rPr lang="en-US" sz="1800" baseline="0" dirty="0" err="1" smtClean="0"/>
                        <a:t>untuk</a:t>
                      </a:r>
                      <a:r>
                        <a:rPr lang="en-US" sz="1800" dirty="0" smtClean="0"/>
                        <a:t> </a:t>
                      </a:r>
                      <a:r>
                        <a:rPr lang="en-US" sz="1800" dirty="0" err="1" smtClean="0"/>
                        <a:t>referensi</a:t>
                      </a:r>
                      <a:r>
                        <a:rPr lang="en-US" sz="1800" dirty="0" smtClean="0"/>
                        <a:t> </a:t>
                      </a:r>
                      <a:r>
                        <a:rPr lang="en-US" sz="1800" dirty="0" err="1" smtClean="0"/>
                        <a:t>dari</a:t>
                      </a:r>
                      <a:r>
                        <a:rPr lang="en-US" sz="1800" dirty="0" smtClean="0"/>
                        <a:t> </a:t>
                      </a:r>
                      <a:r>
                        <a:rPr lang="en-US" sz="1800" dirty="0" err="1" smtClean="0"/>
                        <a:t>sebuah</a:t>
                      </a:r>
                      <a:r>
                        <a:rPr lang="en-US" sz="1800" dirty="0" smtClean="0"/>
                        <a:t> </a:t>
                      </a:r>
                      <a:r>
                        <a:rPr lang="en-US" sz="1800" dirty="0" err="1" smtClean="0"/>
                        <a:t>baju</a:t>
                      </a:r>
                      <a:r>
                        <a:rPr lang="en-US" sz="1800" dirty="0" smtClean="0"/>
                        <a:t> / product lifestyle yang </a:t>
                      </a:r>
                      <a:r>
                        <a:rPr lang="en-US" sz="1800" dirty="0" err="1" smtClean="0"/>
                        <a:t>akan</a:t>
                      </a:r>
                      <a:r>
                        <a:rPr lang="en-US" sz="1800" dirty="0" smtClean="0"/>
                        <a:t> </a:t>
                      </a:r>
                      <a:r>
                        <a:rPr lang="en-US" sz="1800" dirty="0" err="1" smtClean="0"/>
                        <a:t>diangkat</a:t>
                      </a:r>
                      <a:r>
                        <a:rPr lang="en-US" sz="1800" dirty="0" smtClean="0"/>
                        <a:t>.</a:t>
                      </a:r>
                    </a:p>
                    <a:p>
                      <a:r>
                        <a:rPr lang="en-US" sz="1800" dirty="0" smtClean="0"/>
                        <a:t> </a:t>
                      </a:r>
                      <a:endParaRPr lang="en-US" sz="1800" dirty="0"/>
                    </a:p>
                  </a:txBody>
                  <a:tcPr marL="87831" marR="87831" marT="43925" marB="439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2">
                  <a:txBody>
                    <a:bodyPr/>
                    <a:lstStyle/>
                    <a:p>
                      <a:r>
                        <a:rPr lang="en-US" sz="1400" b="1" dirty="0" smtClean="0">
                          <a:solidFill>
                            <a:srgbClr val="FF0000"/>
                          </a:solidFill>
                        </a:rPr>
                        <a:t>C. </a:t>
                      </a:r>
                      <a:r>
                        <a:rPr lang="en-US" sz="1400" dirty="0" err="1" smtClean="0"/>
                        <a:t>Gbr</a:t>
                      </a:r>
                      <a:r>
                        <a:rPr lang="en-US" sz="1400" dirty="0" smtClean="0"/>
                        <a:t> </a:t>
                      </a:r>
                      <a:r>
                        <a:rPr lang="en-US" sz="1400" dirty="0" err="1" smtClean="0"/>
                        <a:t>Inspirasi</a:t>
                      </a:r>
                      <a:r>
                        <a:rPr lang="en-US" sz="1400" dirty="0" smtClean="0"/>
                        <a:t> ke-1</a:t>
                      </a:r>
                    </a:p>
                    <a:p>
                      <a:r>
                        <a:rPr lang="en-US" sz="1400" dirty="0" smtClean="0"/>
                        <a:t>(lifestyle</a:t>
                      </a:r>
                      <a:r>
                        <a:rPr lang="en-US" sz="1400" baseline="0" dirty="0" smtClean="0"/>
                        <a:t> product)</a:t>
                      </a:r>
                    </a:p>
                  </a:txBody>
                  <a:tcPr marL="87831" marR="87831" marT="43925" marB="43925">
                    <a:lnL w="12700" cap="flat" cmpd="sng" algn="ctr">
                      <a:solidFill>
                        <a:scrgbClr r="0" g="0" b="0"/>
                      </a:solidFill>
                      <a:prstDash val="solid"/>
                      <a:round/>
                      <a:headEnd type="none" w="med" len="med"/>
                      <a:tailEnd type="none" w="med" len="med"/>
                    </a:lnL>
                    <a:lnR w="12700" cmpd="sng">
                      <a:solidFill>
                        <a:scrgbClr r="0" g="0" b="0"/>
                      </a:solidFill>
                      <a:prstDash val="soli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9671">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rPr>
                        <a:t>E. </a:t>
                      </a:r>
                      <a:r>
                        <a:rPr lang="en-US" sz="1800" dirty="0" smtClean="0"/>
                        <a:t>Detail Pattern ke-2</a:t>
                      </a:r>
                    </a:p>
                  </a:txBody>
                  <a:tcPr marL="87831" marR="87831" marT="43925" marB="439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r>
              <a:tr h="599014">
                <a:tc vMerge="1">
                  <a:txBody>
                    <a:bodyPr/>
                    <a:lstStyle/>
                    <a:p>
                      <a:endParaRPr lang="en-US"/>
                    </a:p>
                  </a:txBody>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rowSpan="2">
                  <a:txBody>
                    <a:bodyPr/>
                    <a:lstStyle/>
                    <a:p>
                      <a:r>
                        <a:rPr lang="en-US" sz="1400" b="1" dirty="0" smtClean="0">
                          <a:solidFill>
                            <a:srgbClr val="FF0000"/>
                          </a:solidFill>
                        </a:rPr>
                        <a:t>C. </a:t>
                      </a:r>
                      <a:r>
                        <a:rPr lang="en-US" sz="1400" dirty="0" err="1" smtClean="0"/>
                        <a:t>Gbr</a:t>
                      </a:r>
                      <a:r>
                        <a:rPr lang="en-US" sz="1400" dirty="0" smtClean="0"/>
                        <a:t> </a:t>
                      </a:r>
                      <a:r>
                        <a:rPr lang="en-US" sz="1400" dirty="0" err="1" smtClean="0"/>
                        <a:t>Inspirasi</a:t>
                      </a:r>
                      <a:r>
                        <a:rPr lang="en-US" sz="1400" dirty="0" smtClean="0"/>
                        <a:t> ke-2</a:t>
                      </a:r>
                    </a:p>
                    <a:p>
                      <a:r>
                        <a:rPr lang="en-US" sz="1400" dirty="0" smtClean="0"/>
                        <a:t>(ambient of</a:t>
                      </a:r>
                      <a:r>
                        <a:rPr lang="en-US" sz="1400" baseline="0" dirty="0" smtClean="0"/>
                        <a:t> interior)</a:t>
                      </a:r>
                      <a:endParaRPr lang="en-US" sz="1400" dirty="0" smtClean="0"/>
                    </a:p>
                  </a:txBody>
                  <a:tcPr marL="87831" marR="87831" marT="43925" marB="439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4235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rPr>
                        <a:t>E.</a:t>
                      </a:r>
                      <a:r>
                        <a:rPr lang="en-US" sz="1800" dirty="0" smtClean="0"/>
                        <a:t> Detail Pattern ke-3</a:t>
                      </a:r>
                    </a:p>
                  </a:txBody>
                  <a:tcPr marL="87831" marR="87831" marT="43925" marB="439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r>
              <a:tr h="770162">
                <a:tc vMerge="1">
                  <a:txBody>
                    <a:bodyPr/>
                    <a:lstStyle/>
                    <a:p>
                      <a:endParaRPr lang="en-US"/>
                    </a:p>
                  </a:txBody>
                  <a:tcPr/>
                </a:tc>
                <a:tc>
                  <a:txBody>
                    <a:bodyPr/>
                    <a:lstStyle/>
                    <a:p>
                      <a:r>
                        <a:rPr lang="en-US" sz="1800" b="1" dirty="0" smtClean="0">
                          <a:solidFill>
                            <a:srgbClr val="FF0000"/>
                          </a:solidFill>
                        </a:rPr>
                        <a:t>F. </a:t>
                      </a:r>
                      <a:r>
                        <a:rPr lang="en-US" sz="1800" dirty="0" smtClean="0"/>
                        <a:t>Color Tone </a:t>
                      </a:r>
                      <a:r>
                        <a:rPr lang="en-US" sz="1800" dirty="0" err="1" smtClean="0"/>
                        <a:t>yg</a:t>
                      </a:r>
                      <a:r>
                        <a:rPr lang="en-US" sz="1800" dirty="0" smtClean="0"/>
                        <a:t> </a:t>
                      </a:r>
                      <a:r>
                        <a:rPr lang="en-US" sz="1800" dirty="0" err="1" smtClean="0"/>
                        <a:t>direncanakan</a:t>
                      </a:r>
                      <a:endParaRPr lang="en-US" sz="1800" dirty="0"/>
                    </a:p>
                  </a:txBody>
                  <a:tcPr marL="87831" marR="87831" marT="43925" marB="439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800" dirty="0"/>
                    </a:p>
                  </a:txBody>
                  <a:tcPr marL="87831" marR="87831" marT="43925" marB="439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800" dirty="0"/>
                    </a:p>
                  </a:txBody>
                  <a:tcPr marL="87831" marR="87831" marT="43925" marB="439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800" dirty="0"/>
                    </a:p>
                  </a:txBody>
                  <a:tcPr marL="87831" marR="87831" marT="43925" marB="439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800" dirty="0"/>
                    </a:p>
                  </a:txBody>
                  <a:tcPr marL="87831" marR="87831" marT="43925" marB="439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a:p>
                  </a:txBody>
                  <a:tcPr/>
                </a:tc>
                <a:tc rowSpan="2">
                  <a:txBody>
                    <a:bodyPr/>
                    <a:lstStyle/>
                    <a:p>
                      <a:r>
                        <a:rPr lang="en-US" sz="1400" b="1" dirty="0" smtClean="0">
                          <a:solidFill>
                            <a:srgbClr val="FF0000"/>
                          </a:solidFill>
                        </a:rPr>
                        <a:t>C. </a:t>
                      </a:r>
                      <a:r>
                        <a:rPr lang="en-US" sz="1400" dirty="0" err="1" smtClean="0"/>
                        <a:t>Gbr</a:t>
                      </a:r>
                      <a:r>
                        <a:rPr lang="en-US" sz="1400" dirty="0" smtClean="0"/>
                        <a:t> </a:t>
                      </a:r>
                      <a:r>
                        <a:rPr lang="en-US" sz="1400" dirty="0" err="1" smtClean="0"/>
                        <a:t>Inspirasi</a:t>
                      </a:r>
                      <a:r>
                        <a:rPr lang="en-US" sz="1400" dirty="0" smtClean="0"/>
                        <a:t> ke-3</a:t>
                      </a:r>
                    </a:p>
                    <a:p>
                      <a:r>
                        <a:rPr lang="en-US" sz="1400" dirty="0" smtClean="0"/>
                        <a:t>(nature/country/culture)</a:t>
                      </a:r>
                    </a:p>
                  </a:txBody>
                  <a:tcPr marL="87831" marR="87831" marT="43925" marB="439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03558">
                <a:tc rowSpan="2" gridSpan="6">
                  <a:txBody>
                    <a:bodyPr/>
                    <a:lstStyle/>
                    <a:p>
                      <a:pPr algn="ctr"/>
                      <a:r>
                        <a:rPr lang="en-US" sz="1800" b="0" dirty="0" smtClean="0">
                          <a:solidFill>
                            <a:srgbClr val="FF0000"/>
                          </a:solidFill>
                        </a:rPr>
                        <a:t>A. </a:t>
                      </a:r>
                      <a:r>
                        <a:rPr lang="en-US" sz="1800" dirty="0" smtClean="0"/>
                        <a:t>JUDUL / TEMA BESAR </a:t>
                      </a:r>
                      <a:r>
                        <a:rPr lang="en-US" sz="1800" dirty="0" err="1" smtClean="0"/>
                        <a:t>dari</a:t>
                      </a:r>
                      <a:r>
                        <a:rPr lang="en-US" sz="1800" dirty="0" smtClean="0"/>
                        <a:t> </a:t>
                      </a:r>
                      <a:r>
                        <a:rPr lang="en-US" sz="1800" dirty="0" err="1" smtClean="0"/>
                        <a:t>Perencanaan</a:t>
                      </a:r>
                      <a:r>
                        <a:rPr lang="en-US" sz="1800" dirty="0" smtClean="0"/>
                        <a:t> Design</a:t>
                      </a:r>
                      <a:endParaRPr lang="en-US" sz="1800" dirty="0"/>
                    </a:p>
                  </a:txBody>
                  <a:tcPr marL="87831" marR="87831" marT="43925" marB="439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vMerge="1">
                  <a:txBody>
                    <a:bodyPr/>
                    <a:lstStyle/>
                    <a:p>
                      <a:endParaRPr lang="en-US"/>
                    </a:p>
                  </a:txBody>
                  <a:tcPr/>
                </a:tc>
                <a:tc vMerge="1">
                  <a:txBody>
                    <a:bodyPr/>
                    <a:lstStyle/>
                    <a:p>
                      <a:endParaRPr lang="en-US"/>
                    </a:p>
                  </a:txBody>
                  <a:tcPr/>
                </a:tc>
              </a:tr>
              <a:tr h="238243">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rowSpan="2">
                  <a:txBody>
                    <a:bodyPr/>
                    <a:lstStyle/>
                    <a:p>
                      <a:r>
                        <a:rPr lang="en-US" sz="1400" b="1" dirty="0" smtClean="0">
                          <a:solidFill>
                            <a:srgbClr val="FF0000"/>
                          </a:solidFill>
                        </a:rPr>
                        <a:t>C. </a:t>
                      </a:r>
                      <a:r>
                        <a:rPr lang="en-US" sz="1400" dirty="0" err="1" smtClean="0"/>
                        <a:t>Gbr</a:t>
                      </a:r>
                      <a:r>
                        <a:rPr lang="en-US" sz="1400" dirty="0" smtClean="0"/>
                        <a:t> </a:t>
                      </a:r>
                      <a:r>
                        <a:rPr lang="en-US" sz="1400" dirty="0" err="1" smtClean="0"/>
                        <a:t>Inspirasi</a:t>
                      </a:r>
                      <a:r>
                        <a:rPr lang="en-US" sz="1400" dirty="0" smtClean="0"/>
                        <a:t> ke-4</a:t>
                      </a:r>
                    </a:p>
                    <a:p>
                      <a:r>
                        <a:rPr lang="en-US" sz="1400" dirty="0" smtClean="0"/>
                        <a:t>(mood</a:t>
                      </a:r>
                      <a:r>
                        <a:rPr lang="en-US" sz="1400" baseline="0" dirty="0" smtClean="0"/>
                        <a:t> expression)</a:t>
                      </a:r>
                      <a:endParaRPr lang="en-US" sz="1400" dirty="0"/>
                    </a:p>
                  </a:txBody>
                  <a:tcPr marL="87831" marR="87831" marT="43925" marB="439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89742">
                <a:tc rowSpan="3">
                  <a:txBody>
                    <a:bodyPr/>
                    <a:lstStyle/>
                    <a:p>
                      <a:r>
                        <a:rPr lang="en-US" sz="1800" b="1" dirty="0" smtClean="0">
                          <a:solidFill>
                            <a:srgbClr val="FF0000"/>
                          </a:solidFill>
                        </a:rPr>
                        <a:t>G. </a:t>
                      </a:r>
                      <a:r>
                        <a:rPr lang="en-US" sz="1800" dirty="0" smtClean="0"/>
                        <a:t>Key fabrics</a:t>
                      </a:r>
                    </a:p>
                    <a:p>
                      <a:r>
                        <a:rPr lang="en-US" sz="1800" dirty="0" err="1" smtClean="0"/>
                        <a:t>Jenis</a:t>
                      </a:r>
                      <a:r>
                        <a:rPr lang="en-US" sz="1800" dirty="0" smtClean="0"/>
                        <a:t> </a:t>
                      </a:r>
                      <a:r>
                        <a:rPr lang="en-US" sz="1800" dirty="0" err="1" smtClean="0"/>
                        <a:t>bahan</a:t>
                      </a:r>
                      <a:endParaRPr lang="en-US" sz="1800" dirty="0" smtClean="0"/>
                    </a:p>
                    <a:p>
                      <a:r>
                        <a:rPr lang="en-US" sz="1800" dirty="0" err="1" smtClean="0"/>
                        <a:t>Jenis</a:t>
                      </a:r>
                      <a:r>
                        <a:rPr lang="en-US" sz="1800" dirty="0" smtClean="0"/>
                        <a:t> </a:t>
                      </a:r>
                      <a:r>
                        <a:rPr lang="en-US" sz="1800" dirty="0" err="1" smtClean="0"/>
                        <a:t>teksture</a:t>
                      </a:r>
                      <a:endParaRPr lang="en-US" sz="1800" dirty="0"/>
                    </a:p>
                  </a:txBody>
                  <a:tcPr marL="87831" marR="87831" marT="43925" marB="439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mpd="sng">
                      <a:solidFill>
                        <a:scrgbClr r="0" g="0" b="0"/>
                      </a:solidFill>
                      <a:prstDash val="solid"/>
                    </a:lnB>
                  </a:tcPr>
                </a:tc>
                <a:tc rowSpan="2" gridSpan="5">
                  <a:txBody>
                    <a:bodyPr/>
                    <a:lstStyle/>
                    <a:p>
                      <a:pPr marL="0" indent="0">
                        <a:buNone/>
                      </a:pPr>
                      <a:r>
                        <a:rPr lang="en-US" sz="1800" b="1" dirty="0" smtClean="0">
                          <a:solidFill>
                            <a:srgbClr val="FF0000"/>
                          </a:solidFill>
                        </a:rPr>
                        <a:t>B. </a:t>
                      </a:r>
                      <a:r>
                        <a:rPr lang="en-US" sz="1800" dirty="0" smtClean="0"/>
                        <a:t>Trend Summary</a:t>
                      </a:r>
                    </a:p>
                  </a:txBody>
                  <a:tcPr marL="87831" marR="87831" marT="43925" marB="439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dash"/>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vMerge="1">
                  <a:txBody>
                    <a:bodyPr/>
                    <a:lstStyle/>
                    <a:p>
                      <a:endParaRPr lang="en-US"/>
                    </a:p>
                  </a:txBody>
                  <a:tcPr/>
                </a:tc>
                <a:tc vMerge="1">
                  <a:txBody>
                    <a:bodyPr/>
                    <a:lstStyle/>
                    <a:p>
                      <a:endParaRPr lang="en-US"/>
                    </a:p>
                  </a:txBody>
                  <a:tcPr/>
                </a:tc>
              </a:tr>
              <a:tr h="69327">
                <a:tc vMerge="1">
                  <a:txBody>
                    <a:bodyPr/>
                    <a:lstStyle/>
                    <a:p>
                      <a:endParaRPr lang="en-US"/>
                    </a:p>
                  </a:txBody>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rowSpan="2">
                  <a:txBody>
                    <a:bodyPr/>
                    <a:lstStyle/>
                    <a:p>
                      <a:r>
                        <a:rPr lang="en-US" sz="1400" b="1" dirty="0" smtClean="0">
                          <a:solidFill>
                            <a:srgbClr val="FF0000"/>
                          </a:solidFill>
                        </a:rPr>
                        <a:t>C. </a:t>
                      </a:r>
                      <a:r>
                        <a:rPr lang="en-US" sz="1400" dirty="0" err="1" smtClean="0"/>
                        <a:t>Gbr</a:t>
                      </a:r>
                      <a:r>
                        <a:rPr lang="en-US" sz="1400" dirty="0" smtClean="0"/>
                        <a:t> </a:t>
                      </a:r>
                      <a:r>
                        <a:rPr lang="en-US" sz="1400" dirty="0" err="1" smtClean="0"/>
                        <a:t>Inspirasi</a:t>
                      </a:r>
                      <a:r>
                        <a:rPr lang="en-US" sz="1400" dirty="0" smtClean="0"/>
                        <a:t> ke-5</a:t>
                      </a:r>
                    </a:p>
                    <a:p>
                      <a:r>
                        <a:rPr lang="en-US" sz="1400" dirty="0" smtClean="0"/>
                        <a:t>(</a:t>
                      </a:r>
                      <a:r>
                        <a:rPr lang="en-US" sz="1400" dirty="0" err="1" smtClean="0"/>
                        <a:t>produk</a:t>
                      </a:r>
                      <a:r>
                        <a:rPr lang="en-US" sz="1400" dirty="0" smtClean="0"/>
                        <a:t>/</a:t>
                      </a:r>
                      <a:r>
                        <a:rPr lang="en-US" sz="1400" dirty="0" err="1" smtClean="0"/>
                        <a:t>aksesoris</a:t>
                      </a:r>
                      <a:r>
                        <a:rPr lang="en-US" sz="1400" baseline="0" dirty="0" smtClean="0"/>
                        <a:t> </a:t>
                      </a:r>
                      <a:r>
                        <a:rPr lang="en-US" sz="1400" baseline="0" dirty="0" err="1" smtClean="0"/>
                        <a:t>pendukung</a:t>
                      </a:r>
                      <a:r>
                        <a:rPr lang="en-US" sz="1400" baseline="0" dirty="0" smtClean="0"/>
                        <a:t>)</a:t>
                      </a:r>
                      <a:endParaRPr lang="en-US" sz="1400" dirty="0"/>
                    </a:p>
                  </a:txBody>
                  <a:tcPr marL="87831" marR="87831" marT="43925" marB="439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185225">
                <a:tc vMerge="1">
                  <a:txBody>
                    <a:bodyPr/>
                    <a:lstStyle/>
                    <a:p>
                      <a:endParaRPr lang="en-US"/>
                    </a:p>
                  </a:txBody>
                  <a:tcPr/>
                </a:tc>
                <a:tc gridSpan="5">
                  <a:txBody>
                    <a:bodyPr/>
                    <a:lstStyle/>
                    <a:p>
                      <a:pPr marL="0" indent="0">
                        <a:buNone/>
                      </a:pPr>
                      <a:r>
                        <a:rPr lang="en-US" sz="1800" b="1" dirty="0" smtClean="0">
                          <a:solidFill>
                            <a:srgbClr val="FF0000"/>
                          </a:solidFill>
                        </a:rPr>
                        <a:t>H. </a:t>
                      </a:r>
                      <a:r>
                        <a:rPr lang="en-US" sz="1800" dirty="0" err="1" smtClean="0"/>
                        <a:t>Penjelasan</a:t>
                      </a:r>
                      <a:r>
                        <a:rPr lang="en-US" sz="1800" dirty="0" smtClean="0"/>
                        <a:t> </a:t>
                      </a:r>
                      <a:r>
                        <a:rPr lang="en-US" sz="1800" dirty="0" err="1" smtClean="0"/>
                        <a:t>dari</a:t>
                      </a:r>
                      <a:r>
                        <a:rPr lang="en-US" sz="1800" dirty="0" smtClean="0"/>
                        <a:t>:</a:t>
                      </a:r>
                      <a:r>
                        <a:rPr lang="en-US" sz="1800" baseline="0" dirty="0" smtClean="0"/>
                        <a:t> </a:t>
                      </a:r>
                      <a:endParaRPr lang="en-US" sz="1800" dirty="0" smtClean="0"/>
                    </a:p>
                    <a:p>
                      <a:pPr marL="285750" indent="-285750">
                        <a:buFont typeface="Arial"/>
                        <a:buChar char="•"/>
                      </a:pPr>
                      <a:r>
                        <a:rPr lang="en-US" sz="1800" baseline="0" dirty="0" smtClean="0"/>
                        <a:t>Color Palette</a:t>
                      </a:r>
                    </a:p>
                    <a:p>
                      <a:pPr marL="285750" indent="-285750">
                        <a:buFont typeface="Arial"/>
                        <a:buChar char="•"/>
                      </a:pPr>
                      <a:r>
                        <a:rPr lang="en-US" sz="1800" baseline="0" dirty="0" err="1" smtClean="0"/>
                        <a:t>Penjelasan</a:t>
                      </a:r>
                      <a:r>
                        <a:rPr lang="en-US" sz="1800" baseline="0" dirty="0" smtClean="0"/>
                        <a:t> Occasion</a:t>
                      </a:r>
                      <a:endParaRPr lang="en-US" sz="1800" dirty="0" smtClean="0"/>
                    </a:p>
                    <a:p>
                      <a:pPr marL="0" indent="0">
                        <a:buNone/>
                      </a:pPr>
                      <a:endParaRPr lang="en-US" sz="1800" dirty="0" smtClean="0"/>
                    </a:p>
                  </a:txBody>
                  <a:tcPr marL="87831" marR="87831" marT="43925" marB="4392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dash"/>
                      <a:round/>
                      <a:headEnd type="none" w="med" len="med"/>
                      <a:tailEnd type="none" w="med" len="med"/>
                    </a:lnT>
                    <a:lnB w="12700" cmpd="sng">
                      <a:solidFill>
                        <a:scrgbClr r="0" g="0" b="0"/>
                      </a:solidFill>
                      <a:prstDash val="soli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Tree>
    <p:extLst>
      <p:ext uri="{BB962C8B-B14F-4D97-AF65-F5344CB8AC3E}">
        <p14:creationId xmlns:p14="http://schemas.microsoft.com/office/powerpoint/2010/main" val="1799911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25438" y="5294313"/>
            <a:ext cx="4724400" cy="369887"/>
          </a:xfrm>
          <a:prstGeom prst="rect">
            <a:avLst/>
          </a:prstGeom>
          <a:noFill/>
        </p:spPr>
        <p:txBody>
          <a:bodyPr>
            <a:spAutoFit/>
          </a:bodyPr>
          <a:lstStyle/>
          <a:p>
            <a:pPr algn="ctr" fontAlgn="auto">
              <a:spcBef>
                <a:spcPts val="0"/>
              </a:spcBef>
              <a:spcAft>
                <a:spcPts val="0"/>
              </a:spcAft>
              <a:defRPr/>
            </a:pPr>
            <a:r>
              <a:rPr lang="en-US" b="1" dirty="0">
                <a:solidFill>
                  <a:schemeClr val="accent2">
                    <a:lumMod val="50000"/>
                  </a:schemeClr>
                </a:solidFill>
                <a:latin typeface="+mn-lt"/>
                <a:ea typeface="+mn-ea"/>
                <a:cs typeface="+mn-cs"/>
              </a:rPr>
              <a:t>    B        L        O        O        M</a:t>
            </a:r>
          </a:p>
        </p:txBody>
      </p:sp>
      <p:sp>
        <p:nvSpPr>
          <p:cNvPr id="39938" name="TextBox 20"/>
          <p:cNvSpPr txBox="1">
            <a:spLocks noChangeArrowheads="1"/>
          </p:cNvSpPr>
          <p:nvPr/>
        </p:nvSpPr>
        <p:spPr bwMode="auto">
          <a:xfrm>
            <a:off x="325438" y="5495925"/>
            <a:ext cx="18875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w Cen MT" charset="0"/>
                <a:ea typeface="ＭＳ Ｐゴシック" charset="0"/>
                <a:cs typeface="ＭＳ Ｐゴシック" charset="0"/>
              </a:defRPr>
            </a:lvl1pPr>
            <a:lvl2pPr marL="742950" indent="-285750" eaLnBrk="0" hangingPunct="0">
              <a:defRPr sz="2400">
                <a:solidFill>
                  <a:schemeClr val="tx1"/>
                </a:solidFill>
                <a:latin typeface="Tw Cen MT" charset="0"/>
                <a:ea typeface="ＭＳ Ｐゴシック" charset="0"/>
              </a:defRPr>
            </a:lvl2pPr>
            <a:lvl3pPr marL="1143000" indent="-228600" eaLnBrk="0" hangingPunct="0">
              <a:defRPr sz="2400">
                <a:solidFill>
                  <a:schemeClr val="tx1"/>
                </a:solidFill>
                <a:latin typeface="Tw Cen MT" charset="0"/>
                <a:ea typeface="ＭＳ Ｐゴシック" charset="0"/>
              </a:defRPr>
            </a:lvl3pPr>
            <a:lvl4pPr marL="1600200" indent="-228600" eaLnBrk="0" hangingPunct="0">
              <a:defRPr sz="2400">
                <a:solidFill>
                  <a:schemeClr val="tx1"/>
                </a:solidFill>
                <a:latin typeface="Tw Cen MT" charset="0"/>
                <a:ea typeface="ＭＳ Ｐゴシック" charset="0"/>
              </a:defRPr>
            </a:lvl4pPr>
            <a:lvl5pPr marL="2057400" indent="-228600" eaLnBrk="0" hangingPunct="0">
              <a:defRPr sz="2400">
                <a:solidFill>
                  <a:schemeClr val="tx1"/>
                </a:solidFill>
                <a:latin typeface="Tw Cen MT" charset="0"/>
                <a:ea typeface="ＭＳ Ｐゴシック" charset="0"/>
              </a:defRPr>
            </a:lvl5pPr>
            <a:lvl6pPr marL="2514600" indent="-228600" eaLnBrk="0" fontAlgn="base" hangingPunct="0">
              <a:spcBef>
                <a:spcPct val="0"/>
              </a:spcBef>
              <a:spcAft>
                <a:spcPct val="0"/>
              </a:spcAft>
              <a:defRPr sz="2400">
                <a:solidFill>
                  <a:schemeClr val="tx1"/>
                </a:solidFill>
                <a:latin typeface="Tw Cen MT" charset="0"/>
                <a:ea typeface="ＭＳ Ｐゴシック" charset="0"/>
              </a:defRPr>
            </a:lvl6pPr>
            <a:lvl7pPr marL="2971800" indent="-228600" eaLnBrk="0" fontAlgn="base" hangingPunct="0">
              <a:spcBef>
                <a:spcPct val="0"/>
              </a:spcBef>
              <a:spcAft>
                <a:spcPct val="0"/>
              </a:spcAft>
              <a:defRPr sz="2400">
                <a:solidFill>
                  <a:schemeClr val="tx1"/>
                </a:solidFill>
                <a:latin typeface="Tw Cen MT" charset="0"/>
                <a:ea typeface="ＭＳ Ｐゴシック" charset="0"/>
              </a:defRPr>
            </a:lvl7pPr>
            <a:lvl8pPr marL="3429000" indent="-228600" eaLnBrk="0" fontAlgn="base" hangingPunct="0">
              <a:spcBef>
                <a:spcPct val="0"/>
              </a:spcBef>
              <a:spcAft>
                <a:spcPct val="0"/>
              </a:spcAft>
              <a:defRPr sz="2400">
                <a:solidFill>
                  <a:schemeClr val="tx1"/>
                </a:solidFill>
                <a:latin typeface="Tw Cen MT" charset="0"/>
                <a:ea typeface="ＭＳ Ｐゴシック" charset="0"/>
              </a:defRPr>
            </a:lvl8pPr>
            <a:lvl9pPr marL="3886200" indent="-228600" eaLnBrk="0" fontAlgn="base" hangingPunct="0">
              <a:spcBef>
                <a:spcPct val="0"/>
              </a:spcBef>
              <a:spcAft>
                <a:spcPct val="0"/>
              </a:spcAft>
              <a:defRPr sz="2400">
                <a:solidFill>
                  <a:schemeClr val="tx1"/>
                </a:solidFill>
                <a:latin typeface="Tw Cen MT" charset="0"/>
                <a:ea typeface="ＭＳ Ｐゴシック" charset="0"/>
              </a:defRPr>
            </a:lvl9pPr>
          </a:lstStyle>
          <a:p>
            <a:pPr eaLnBrk="1" hangingPunct="1"/>
            <a:r>
              <a:rPr lang="en-US" sz="1600"/>
              <a:t>Fabric type: cotton.</a:t>
            </a:r>
          </a:p>
        </p:txBody>
      </p:sp>
      <p:sp>
        <p:nvSpPr>
          <p:cNvPr id="39939" name="TextBox 21"/>
          <p:cNvSpPr txBox="1">
            <a:spLocks noChangeArrowheads="1"/>
          </p:cNvSpPr>
          <p:nvPr/>
        </p:nvSpPr>
        <p:spPr bwMode="auto">
          <a:xfrm>
            <a:off x="2212975" y="5567363"/>
            <a:ext cx="2894013"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w Cen MT" charset="0"/>
                <a:ea typeface="ＭＳ Ｐゴシック" charset="0"/>
                <a:cs typeface="ＭＳ Ｐゴシック" charset="0"/>
              </a:defRPr>
            </a:lvl1pPr>
            <a:lvl2pPr marL="742950" indent="-285750" eaLnBrk="0" hangingPunct="0">
              <a:defRPr sz="2400">
                <a:solidFill>
                  <a:schemeClr val="tx1"/>
                </a:solidFill>
                <a:latin typeface="Tw Cen MT" charset="0"/>
                <a:ea typeface="ＭＳ Ｐゴシック" charset="0"/>
              </a:defRPr>
            </a:lvl2pPr>
            <a:lvl3pPr marL="1143000" indent="-228600" eaLnBrk="0" hangingPunct="0">
              <a:defRPr sz="2400">
                <a:solidFill>
                  <a:schemeClr val="tx1"/>
                </a:solidFill>
                <a:latin typeface="Tw Cen MT" charset="0"/>
                <a:ea typeface="ＭＳ Ｐゴシック" charset="0"/>
              </a:defRPr>
            </a:lvl3pPr>
            <a:lvl4pPr marL="1600200" indent="-228600" eaLnBrk="0" hangingPunct="0">
              <a:defRPr sz="2400">
                <a:solidFill>
                  <a:schemeClr val="tx1"/>
                </a:solidFill>
                <a:latin typeface="Tw Cen MT" charset="0"/>
                <a:ea typeface="ＭＳ Ｐゴシック" charset="0"/>
              </a:defRPr>
            </a:lvl4pPr>
            <a:lvl5pPr marL="2057400" indent="-228600" eaLnBrk="0" hangingPunct="0">
              <a:defRPr sz="2400">
                <a:solidFill>
                  <a:schemeClr val="tx1"/>
                </a:solidFill>
                <a:latin typeface="Tw Cen MT" charset="0"/>
                <a:ea typeface="ＭＳ Ｐゴシック" charset="0"/>
              </a:defRPr>
            </a:lvl5pPr>
            <a:lvl6pPr marL="2514600" indent="-228600" eaLnBrk="0" fontAlgn="base" hangingPunct="0">
              <a:spcBef>
                <a:spcPct val="0"/>
              </a:spcBef>
              <a:spcAft>
                <a:spcPct val="0"/>
              </a:spcAft>
              <a:defRPr sz="2400">
                <a:solidFill>
                  <a:schemeClr val="tx1"/>
                </a:solidFill>
                <a:latin typeface="Tw Cen MT" charset="0"/>
                <a:ea typeface="ＭＳ Ｐゴシック" charset="0"/>
              </a:defRPr>
            </a:lvl6pPr>
            <a:lvl7pPr marL="2971800" indent="-228600" eaLnBrk="0" fontAlgn="base" hangingPunct="0">
              <a:spcBef>
                <a:spcPct val="0"/>
              </a:spcBef>
              <a:spcAft>
                <a:spcPct val="0"/>
              </a:spcAft>
              <a:defRPr sz="2400">
                <a:solidFill>
                  <a:schemeClr val="tx1"/>
                </a:solidFill>
                <a:latin typeface="Tw Cen MT" charset="0"/>
                <a:ea typeface="ＭＳ Ｐゴシック" charset="0"/>
              </a:defRPr>
            </a:lvl7pPr>
            <a:lvl8pPr marL="3429000" indent="-228600" eaLnBrk="0" fontAlgn="base" hangingPunct="0">
              <a:spcBef>
                <a:spcPct val="0"/>
              </a:spcBef>
              <a:spcAft>
                <a:spcPct val="0"/>
              </a:spcAft>
              <a:defRPr sz="2400">
                <a:solidFill>
                  <a:schemeClr val="tx1"/>
                </a:solidFill>
                <a:latin typeface="Tw Cen MT" charset="0"/>
                <a:ea typeface="ＭＳ Ｐゴシック" charset="0"/>
              </a:defRPr>
            </a:lvl8pPr>
            <a:lvl9pPr marL="3886200" indent="-228600" eaLnBrk="0" fontAlgn="base" hangingPunct="0">
              <a:spcBef>
                <a:spcPct val="0"/>
              </a:spcBef>
              <a:spcAft>
                <a:spcPct val="0"/>
              </a:spcAft>
              <a:defRPr sz="2400">
                <a:solidFill>
                  <a:schemeClr val="tx1"/>
                </a:solidFill>
                <a:latin typeface="Tw Cen MT" charset="0"/>
                <a:ea typeface="ＭＳ Ｐゴシック" charset="0"/>
              </a:defRPr>
            </a:lvl9pPr>
          </a:lstStyle>
          <a:p>
            <a:pPr eaLnBrk="1" hangingPunct="1"/>
            <a:r>
              <a:rPr lang="en-US" sz="1400"/>
              <a:t>Trend:  xxxxxxxxxx…..</a:t>
            </a:r>
          </a:p>
          <a:p>
            <a:pPr eaLnBrk="1" hangingPunct="1"/>
            <a:r>
              <a:rPr lang="en-US" sz="1400"/>
              <a:t>The color is representative of Earthy and Life.</a:t>
            </a:r>
          </a:p>
          <a:p>
            <a:pPr eaLnBrk="1" hangingPunct="1"/>
            <a:r>
              <a:rPr lang="en-US" sz="1400"/>
              <a:t>Occasion: use at cocktail party at summer.</a:t>
            </a:r>
          </a:p>
        </p:txBody>
      </p:sp>
      <p:grpSp>
        <p:nvGrpSpPr>
          <p:cNvPr id="39940" name="Group 24"/>
          <p:cNvGrpSpPr>
            <a:grpSpLocks/>
          </p:cNvGrpSpPr>
          <p:nvPr/>
        </p:nvGrpSpPr>
        <p:grpSpPr bwMode="auto">
          <a:xfrm>
            <a:off x="325438" y="341313"/>
            <a:ext cx="8440737" cy="6338887"/>
            <a:chOff x="325258" y="340765"/>
            <a:chExt cx="8440791" cy="6339459"/>
          </a:xfrm>
        </p:grpSpPr>
        <p:pic>
          <p:nvPicPr>
            <p:cNvPr id="39941" name="Picture 3" descr="fash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50274" y="340765"/>
              <a:ext cx="2197796" cy="314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4" descr="MB 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48070" y="340765"/>
              <a:ext cx="1517978" cy="1332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8" descr="MB 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48070" y="1672867"/>
              <a:ext cx="1517978" cy="1639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9" descr="MB 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48071" y="3312620"/>
              <a:ext cx="1517978" cy="113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10" descr="MB 4.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48070" y="4435615"/>
              <a:ext cx="1517979" cy="1011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11" descr="MB 5.jpe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48070" y="5432111"/>
              <a:ext cx="1517979" cy="1234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12" descr="MB 6.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56946" y="3485150"/>
              <a:ext cx="2191124" cy="318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13" descr="fash 2.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213545" y="353650"/>
              <a:ext cx="2843401" cy="4388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9" name="Picture 14" descr="MB 7.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5259" y="340766"/>
              <a:ext cx="1888286" cy="1641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0" name="Picture 16" descr="MB 12.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25258" y="3485150"/>
              <a:ext cx="1888287" cy="1217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1" name="Picture 19" descr="MB 13.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25258" y="5835227"/>
              <a:ext cx="1888287" cy="844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2" name="Picture 22" descr="MB 14.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5400000">
              <a:off x="2388576" y="2633388"/>
              <a:ext cx="598378" cy="472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3" name="Picture 23" descr="MB 11.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25258" y="1668674"/>
              <a:ext cx="1888287" cy="169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90725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612775" y="228600"/>
            <a:ext cx="8153400" cy="990600"/>
          </a:xfrm>
        </p:spPr>
        <p:txBody>
          <a:bodyPr/>
          <a:lstStyle/>
          <a:p>
            <a:pPr eaLnBrk="1" hangingPunct="1"/>
            <a:r>
              <a:rPr lang="en-US">
                <a:latin typeface="Tw Cen MT" charset="0"/>
              </a:rPr>
              <a:t>Reference</a:t>
            </a:r>
          </a:p>
        </p:txBody>
      </p:sp>
      <p:sp>
        <p:nvSpPr>
          <p:cNvPr id="40962" name="Content Placeholder 2"/>
          <p:cNvSpPr>
            <a:spLocks noGrp="1"/>
          </p:cNvSpPr>
          <p:nvPr>
            <p:ph sz="quarter" idx="1"/>
          </p:nvPr>
        </p:nvSpPr>
        <p:spPr>
          <a:xfrm>
            <a:off x="612775" y="1600200"/>
            <a:ext cx="8153400" cy="4495800"/>
          </a:xfrm>
        </p:spPr>
        <p:txBody>
          <a:bodyPr/>
          <a:lstStyle/>
          <a:p>
            <a:pPr eaLnBrk="1" hangingPunct="1"/>
            <a:r>
              <a:rPr lang="nl-NL">
                <a:latin typeface="Tw Cen MT" charset="0"/>
                <a:hlinkClick r:id="rId2"/>
              </a:rPr>
              <a:t>https://www.youtube.com/watch?v=QLTbT2bqsj0</a:t>
            </a:r>
            <a:r>
              <a:rPr lang="nl-NL">
                <a:latin typeface="Tw Cen MT" charset="0"/>
              </a:rPr>
              <a:t> </a:t>
            </a:r>
          </a:p>
          <a:p>
            <a:pPr eaLnBrk="1" hangingPunct="1"/>
            <a:r>
              <a:rPr lang="en-US">
                <a:latin typeface="Tw Cen MT" charset="0"/>
                <a:hlinkClick r:id="rId3"/>
              </a:rPr>
              <a:t>https://milanote.com/guide/create-better-moodboards</a:t>
            </a:r>
            <a:r>
              <a:rPr lang="en-US">
                <a:latin typeface="Tw Cen MT" charset="0"/>
              </a:rPr>
              <a:t> </a:t>
            </a:r>
          </a:p>
          <a:p>
            <a:pPr eaLnBrk="1" hangingPunct="1"/>
            <a:r>
              <a:rPr lang="nl-NL">
                <a:latin typeface="Tw Cen MT" charset="0"/>
                <a:hlinkClick r:id="rId4"/>
              </a:rPr>
              <a:t>https://www.canva.com/learn/make-a-mood-board/</a:t>
            </a:r>
            <a:r>
              <a:rPr lang="nl-NL">
                <a:latin typeface="Tw Cen MT" charset="0"/>
              </a:rPr>
              <a:t> </a:t>
            </a:r>
            <a:endParaRPr lang="en-US">
              <a:latin typeface="Tw Cen MT" charset="0"/>
            </a:endParaRPr>
          </a:p>
        </p:txBody>
      </p:sp>
    </p:spTree>
    <p:extLst>
      <p:ext uri="{BB962C8B-B14F-4D97-AF65-F5344CB8AC3E}">
        <p14:creationId xmlns:p14="http://schemas.microsoft.com/office/powerpoint/2010/main" val="22466788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612775" y="228600"/>
            <a:ext cx="8153400" cy="990600"/>
          </a:xfrm>
        </p:spPr>
        <p:txBody>
          <a:bodyPr/>
          <a:lstStyle/>
          <a:p>
            <a:pPr eaLnBrk="1" hangingPunct="1"/>
            <a:r>
              <a:rPr lang="en-US">
                <a:latin typeface="Tw Cen MT" charset="0"/>
              </a:rPr>
              <a:t>Mood Board Guidline</a:t>
            </a:r>
          </a:p>
        </p:txBody>
      </p:sp>
      <p:sp>
        <p:nvSpPr>
          <p:cNvPr id="3" name="Content Placeholder 2"/>
          <p:cNvSpPr>
            <a:spLocks noGrp="1"/>
          </p:cNvSpPr>
          <p:nvPr>
            <p:ph sz="quarter" idx="1"/>
          </p:nvPr>
        </p:nvSpPr>
        <p:spPr>
          <a:xfrm>
            <a:off x="612775" y="1600200"/>
            <a:ext cx="8153400" cy="4495800"/>
          </a:xfrm>
        </p:spPr>
        <p:txBody>
          <a:bodyPr>
            <a:normAutofit fontScale="92500" lnSpcReduction="20000"/>
          </a:bodyPr>
          <a:lstStyle/>
          <a:p>
            <a:pPr marL="514350" indent="-514350" eaLnBrk="1" fontAlgn="auto" hangingPunct="1">
              <a:spcAft>
                <a:spcPts val="0"/>
              </a:spcAft>
              <a:buFont typeface="Wingdings"/>
              <a:buAutoNum type="arabicPeriod"/>
              <a:defRPr/>
            </a:pPr>
            <a:r>
              <a:rPr lang="en-US" dirty="0" smtClean="0">
                <a:ea typeface="+mn-ea"/>
                <a:cs typeface="+mn-cs"/>
              </a:rPr>
              <a:t>Be </a:t>
            </a:r>
            <a:r>
              <a:rPr lang="en-US" dirty="0">
                <a:ea typeface="+mn-ea"/>
                <a:cs typeface="+mn-cs"/>
              </a:rPr>
              <a:t>clear what you're trying to </a:t>
            </a:r>
            <a:r>
              <a:rPr lang="en-US" dirty="0" smtClean="0">
                <a:ea typeface="+mn-ea"/>
                <a:cs typeface="+mn-cs"/>
              </a:rPr>
              <a:t>achieve </a:t>
            </a:r>
          </a:p>
          <a:p>
            <a:pPr marL="514350" indent="-514350" eaLnBrk="1" fontAlgn="auto" hangingPunct="1">
              <a:spcAft>
                <a:spcPts val="0"/>
              </a:spcAft>
              <a:buFont typeface="Wingdings"/>
              <a:buAutoNum type="arabicPeriod"/>
              <a:defRPr/>
            </a:pPr>
            <a:r>
              <a:rPr lang="en-US" dirty="0">
                <a:ea typeface="+mn-ea"/>
                <a:cs typeface="+mn-cs"/>
              </a:rPr>
              <a:t>Choose a few high level directions</a:t>
            </a:r>
          </a:p>
          <a:p>
            <a:pPr marL="514350" indent="-514350" eaLnBrk="1" fontAlgn="auto" hangingPunct="1">
              <a:spcAft>
                <a:spcPts val="0"/>
              </a:spcAft>
              <a:buFont typeface="Wingdings"/>
              <a:buAutoNum type="arabicPeriod"/>
              <a:defRPr/>
            </a:pPr>
            <a:r>
              <a:rPr lang="en-US" dirty="0">
                <a:ea typeface="+mn-ea"/>
                <a:cs typeface="+mn-cs"/>
              </a:rPr>
              <a:t>Collect any written </a:t>
            </a:r>
            <a:r>
              <a:rPr lang="en-US" dirty="0" smtClean="0">
                <a:ea typeface="+mn-ea"/>
                <a:cs typeface="+mn-cs"/>
              </a:rPr>
              <a:t>inspiration</a:t>
            </a:r>
          </a:p>
          <a:p>
            <a:pPr marL="514350" indent="-514350" eaLnBrk="1" fontAlgn="auto" hangingPunct="1">
              <a:spcAft>
                <a:spcPts val="0"/>
              </a:spcAft>
              <a:buFont typeface="Wingdings"/>
              <a:buAutoNum type="arabicPeriod"/>
              <a:defRPr/>
            </a:pPr>
            <a:r>
              <a:rPr lang="en-US" dirty="0">
                <a:ea typeface="+mn-ea"/>
                <a:cs typeface="+mn-cs"/>
              </a:rPr>
              <a:t>Add any visual elements that already </a:t>
            </a:r>
            <a:r>
              <a:rPr lang="en-US" dirty="0" smtClean="0">
                <a:ea typeface="+mn-ea"/>
                <a:cs typeface="+mn-cs"/>
              </a:rPr>
              <a:t>exist</a:t>
            </a:r>
          </a:p>
          <a:p>
            <a:pPr marL="514350" indent="-514350" eaLnBrk="1" fontAlgn="auto" hangingPunct="1">
              <a:spcAft>
                <a:spcPts val="0"/>
              </a:spcAft>
              <a:buFont typeface="Wingdings"/>
              <a:buAutoNum type="arabicPeriod"/>
              <a:defRPr/>
            </a:pPr>
            <a:r>
              <a:rPr lang="en-US" dirty="0">
                <a:ea typeface="+mn-ea"/>
                <a:cs typeface="+mn-cs"/>
              </a:rPr>
              <a:t>Collect inspiring design from around the </a:t>
            </a:r>
            <a:r>
              <a:rPr lang="en-US" dirty="0" smtClean="0">
                <a:ea typeface="+mn-ea"/>
                <a:cs typeface="+mn-cs"/>
              </a:rPr>
              <a:t>web</a:t>
            </a:r>
          </a:p>
          <a:p>
            <a:pPr marL="514350" indent="-514350" eaLnBrk="1" fontAlgn="auto" hangingPunct="1">
              <a:spcAft>
                <a:spcPts val="0"/>
              </a:spcAft>
              <a:buFont typeface="Wingdings"/>
              <a:buAutoNum type="arabicPeriod"/>
              <a:defRPr/>
            </a:pPr>
            <a:r>
              <a:rPr lang="en-US" dirty="0">
                <a:ea typeface="+mn-ea"/>
                <a:cs typeface="+mn-cs"/>
              </a:rPr>
              <a:t>Add some </a:t>
            </a:r>
            <a:r>
              <a:rPr lang="en-US" dirty="0" smtClean="0">
                <a:ea typeface="+mn-ea"/>
                <a:cs typeface="+mn-cs"/>
              </a:rPr>
              <a:t>photography</a:t>
            </a:r>
          </a:p>
          <a:p>
            <a:pPr marL="514350" indent="-514350" eaLnBrk="1" fontAlgn="auto" hangingPunct="1">
              <a:spcAft>
                <a:spcPts val="0"/>
              </a:spcAft>
              <a:buFont typeface="Wingdings"/>
              <a:buAutoNum type="arabicPeriod"/>
              <a:defRPr/>
            </a:pPr>
            <a:r>
              <a:rPr lang="en-US" dirty="0">
                <a:ea typeface="+mn-ea"/>
                <a:cs typeface="+mn-cs"/>
              </a:rPr>
              <a:t>Add colors and fonts</a:t>
            </a:r>
          </a:p>
          <a:p>
            <a:pPr marL="514350" indent="-514350" eaLnBrk="1" fontAlgn="auto" hangingPunct="1">
              <a:spcAft>
                <a:spcPts val="0"/>
              </a:spcAft>
              <a:buFont typeface="Wingdings"/>
              <a:buAutoNum type="arabicPeriod"/>
              <a:defRPr/>
            </a:pPr>
            <a:r>
              <a:rPr lang="en-US" dirty="0">
                <a:ea typeface="+mn-ea"/>
                <a:cs typeface="+mn-cs"/>
              </a:rPr>
              <a:t>Add examples of motion and </a:t>
            </a:r>
            <a:r>
              <a:rPr lang="en-US" dirty="0" smtClean="0">
                <a:ea typeface="+mn-ea"/>
                <a:cs typeface="+mn-cs"/>
              </a:rPr>
              <a:t>animation</a:t>
            </a:r>
          </a:p>
          <a:p>
            <a:pPr marL="514350" indent="-514350" eaLnBrk="1" fontAlgn="auto" hangingPunct="1">
              <a:spcAft>
                <a:spcPts val="0"/>
              </a:spcAft>
              <a:buFont typeface="Wingdings"/>
              <a:buAutoNum type="arabicPeriod"/>
              <a:defRPr/>
            </a:pPr>
            <a:r>
              <a:rPr lang="en-US" dirty="0">
                <a:ea typeface="+mn-ea"/>
                <a:cs typeface="+mn-cs"/>
              </a:rPr>
              <a:t>Focus on composition, hierarchy and scale</a:t>
            </a:r>
          </a:p>
          <a:p>
            <a:pPr marL="514350" indent="-514350" eaLnBrk="1" fontAlgn="auto" hangingPunct="1">
              <a:spcAft>
                <a:spcPts val="0"/>
              </a:spcAft>
              <a:buFont typeface="Wingdings"/>
              <a:buAutoNum type="arabicPeriod"/>
              <a:defRPr/>
            </a:pPr>
            <a:r>
              <a:rPr lang="en-US" dirty="0">
                <a:ea typeface="+mn-ea"/>
                <a:cs typeface="+mn-cs"/>
              </a:rPr>
              <a:t>Add some notes explaining your thinking</a:t>
            </a:r>
          </a:p>
          <a:p>
            <a:pPr marL="514350" indent="-514350" eaLnBrk="1" fontAlgn="auto" hangingPunct="1">
              <a:spcAft>
                <a:spcPts val="0"/>
              </a:spcAft>
              <a:buFont typeface="Wingdings"/>
              <a:buAutoNum type="arabicPeriod"/>
              <a:defRPr/>
            </a:pPr>
            <a:endParaRPr lang="en-US" dirty="0">
              <a:ea typeface="+mn-ea"/>
              <a:cs typeface="+mn-cs"/>
            </a:endParaRPr>
          </a:p>
        </p:txBody>
      </p:sp>
    </p:spTree>
    <p:extLst>
      <p:ext uri="{BB962C8B-B14F-4D97-AF65-F5344CB8AC3E}">
        <p14:creationId xmlns:p14="http://schemas.microsoft.com/office/powerpoint/2010/main" val="4035093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a:ea typeface="+mj-ea"/>
                <a:cs typeface="+mj-cs"/>
              </a:rPr>
              <a:t>Collect inspiring design from around the web</a:t>
            </a:r>
          </a:p>
        </p:txBody>
      </p:sp>
      <p:sp>
        <p:nvSpPr>
          <p:cNvPr id="3" name="Content Placeholder 2"/>
          <p:cNvSpPr>
            <a:spLocks noGrp="1"/>
          </p:cNvSpPr>
          <p:nvPr>
            <p:ph sz="quarter" idx="1"/>
          </p:nvPr>
        </p:nvSpPr>
        <p:spPr>
          <a:xfrm>
            <a:off x="612775" y="1600200"/>
            <a:ext cx="8153400" cy="4495800"/>
          </a:xfrm>
        </p:spPr>
        <p:txBody>
          <a:bodyPr>
            <a:normAutofit/>
          </a:bodyPr>
          <a:lstStyle/>
          <a:p>
            <a:pPr marL="320040" indent="-320040" algn="just" eaLnBrk="1" fontAlgn="auto" hangingPunct="1">
              <a:spcAft>
                <a:spcPts val="0"/>
              </a:spcAft>
              <a:buFont typeface="Wingdings"/>
              <a:buChar char=""/>
              <a:defRPr/>
            </a:pPr>
            <a:r>
              <a:rPr lang="en-US" dirty="0">
                <a:ea typeface="+mn-ea"/>
                <a:cs typeface="+mn-cs"/>
              </a:rPr>
              <a:t>Next it's time to start searching online. There are lots of fantastic sites where you can find great visual inspiration for free, like </a:t>
            </a:r>
            <a:r>
              <a:rPr lang="en-US" u="sng" dirty="0">
                <a:ea typeface="+mn-ea"/>
                <a:cs typeface="+mn-cs"/>
              </a:rPr>
              <a:t>Dribbble, Behance and </a:t>
            </a:r>
            <a:r>
              <a:rPr lang="en-US" u="sng" dirty="0" smtClean="0">
                <a:ea typeface="+mn-ea"/>
                <a:cs typeface="+mn-cs"/>
              </a:rPr>
              <a:t>Designspiration. </a:t>
            </a:r>
          </a:p>
          <a:p>
            <a:pPr marL="0" indent="0" algn="just" eaLnBrk="1" fontAlgn="auto" hangingPunct="1">
              <a:spcAft>
                <a:spcPts val="0"/>
              </a:spcAft>
              <a:buFont typeface="Wingdings"/>
              <a:buNone/>
              <a:defRPr/>
            </a:pPr>
            <a:r>
              <a:rPr lang="en-US" dirty="0" smtClean="0">
                <a:ea typeface="+mn-ea"/>
                <a:cs typeface="+mn-cs"/>
              </a:rPr>
              <a:t> The </a:t>
            </a:r>
            <a:r>
              <a:rPr lang="en-US" dirty="0">
                <a:ea typeface="+mn-ea"/>
                <a:cs typeface="+mn-cs"/>
              </a:rPr>
              <a:t>keyword you use to search can be literal words describing the topic of the </a:t>
            </a:r>
            <a:r>
              <a:rPr lang="en-US" dirty="0" err="1">
                <a:ea typeface="+mn-ea"/>
                <a:cs typeface="+mn-cs"/>
              </a:rPr>
              <a:t>moodboard</a:t>
            </a:r>
            <a:r>
              <a:rPr lang="en-US" dirty="0">
                <a:ea typeface="+mn-ea"/>
                <a:cs typeface="+mn-cs"/>
              </a:rPr>
              <a:t> (e.g. "bicycle") metaphors (e.g. "ribbon") or descriptive (e.g. "clean").</a:t>
            </a:r>
          </a:p>
          <a:p>
            <a:pPr marL="320040" indent="-320040" algn="just" eaLnBrk="1" fontAlgn="auto" hangingPunct="1">
              <a:spcAft>
                <a:spcPts val="0"/>
              </a:spcAft>
              <a:buFont typeface="Wingdings"/>
              <a:buChar char=""/>
              <a:defRPr/>
            </a:pPr>
            <a:endParaRPr lang="en-US" u="sng" dirty="0" smtClean="0">
              <a:ea typeface="+mn-ea"/>
              <a:cs typeface="+mn-cs"/>
            </a:endParaRPr>
          </a:p>
        </p:txBody>
      </p:sp>
    </p:spTree>
    <p:extLst>
      <p:ext uri="{BB962C8B-B14F-4D97-AF65-F5344CB8AC3E}">
        <p14:creationId xmlns:p14="http://schemas.microsoft.com/office/powerpoint/2010/main" val="3771690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612775" y="228600"/>
            <a:ext cx="8153400" cy="990600"/>
          </a:xfrm>
        </p:spPr>
        <p:txBody>
          <a:bodyPr/>
          <a:lstStyle/>
          <a:p>
            <a:pPr eaLnBrk="1" hangingPunct="1"/>
            <a:endParaRPr lang="en-US">
              <a:latin typeface="Tw Cen MT" charset="0"/>
            </a:endParaRPr>
          </a:p>
        </p:txBody>
      </p:sp>
      <p:sp>
        <p:nvSpPr>
          <p:cNvPr id="3" name="Content Placeholder 2"/>
          <p:cNvSpPr>
            <a:spLocks noGrp="1"/>
          </p:cNvSpPr>
          <p:nvPr>
            <p:ph sz="quarter" idx="1"/>
          </p:nvPr>
        </p:nvSpPr>
        <p:spPr>
          <a:xfrm>
            <a:off x="612775" y="1600200"/>
            <a:ext cx="2538413" cy="4495800"/>
          </a:xfrm>
        </p:spPr>
        <p:txBody>
          <a:bodyPr>
            <a:normAutofit fontScale="70000" lnSpcReduction="20000"/>
          </a:bodyPr>
          <a:lstStyle/>
          <a:p>
            <a:pPr marL="514350" indent="-514350" algn="just" eaLnBrk="1" fontAlgn="auto" hangingPunct="1">
              <a:spcAft>
                <a:spcPts val="0"/>
              </a:spcAft>
              <a:buFont typeface="+mj-lt"/>
              <a:buAutoNum type="arabicPeriod"/>
              <a:defRPr/>
            </a:pPr>
            <a:r>
              <a:rPr lang="en-US" dirty="0" smtClean="0">
                <a:ea typeface="+mn-ea"/>
                <a:cs typeface="+mn-cs"/>
              </a:rPr>
              <a:t>Drag </a:t>
            </a:r>
            <a:r>
              <a:rPr lang="en-US" dirty="0">
                <a:ea typeface="+mn-ea"/>
                <a:cs typeface="+mn-cs"/>
              </a:rPr>
              <a:t>in a new </a:t>
            </a:r>
            <a:r>
              <a:rPr lang="en-US" b="1" dirty="0">
                <a:ea typeface="+mn-ea"/>
                <a:cs typeface="+mn-cs"/>
              </a:rPr>
              <a:t>Note</a:t>
            </a:r>
            <a:r>
              <a:rPr lang="en-US" dirty="0">
                <a:ea typeface="+mn-ea"/>
                <a:cs typeface="+mn-cs"/>
              </a:rPr>
              <a:t> to keep track of your search </a:t>
            </a:r>
            <a:r>
              <a:rPr lang="en-US" dirty="0" smtClean="0">
                <a:ea typeface="+mn-ea"/>
                <a:cs typeface="+mn-cs"/>
              </a:rPr>
              <a:t>terms.</a:t>
            </a:r>
          </a:p>
          <a:p>
            <a:pPr marL="514350" indent="-514350" algn="just" eaLnBrk="1" fontAlgn="auto" hangingPunct="1">
              <a:spcAft>
                <a:spcPts val="0"/>
              </a:spcAft>
              <a:buFont typeface="+mj-lt"/>
              <a:buAutoNum type="arabicPeriod"/>
              <a:defRPr/>
            </a:pPr>
            <a:r>
              <a:rPr lang="en-US" dirty="0" smtClean="0">
                <a:ea typeface="+mn-ea"/>
                <a:cs typeface="+mn-cs"/>
              </a:rPr>
              <a:t>Search </a:t>
            </a:r>
            <a:r>
              <a:rPr lang="en-US" dirty="0">
                <a:ea typeface="+mn-ea"/>
                <a:cs typeface="+mn-cs"/>
              </a:rPr>
              <a:t>the web for images which match your </a:t>
            </a:r>
            <a:r>
              <a:rPr lang="en-US" dirty="0" smtClean="0">
                <a:ea typeface="+mn-ea"/>
                <a:cs typeface="+mn-cs"/>
              </a:rPr>
              <a:t>keywords.</a:t>
            </a:r>
          </a:p>
          <a:p>
            <a:pPr marL="514350" indent="-514350" algn="just" eaLnBrk="1" fontAlgn="auto" hangingPunct="1">
              <a:spcAft>
                <a:spcPts val="0"/>
              </a:spcAft>
              <a:buFont typeface="+mj-lt"/>
              <a:buAutoNum type="arabicPeriod"/>
              <a:defRPr/>
            </a:pPr>
            <a:r>
              <a:rPr lang="en-US" dirty="0" smtClean="0">
                <a:ea typeface="+mn-ea"/>
                <a:cs typeface="+mn-cs"/>
              </a:rPr>
              <a:t>When </a:t>
            </a:r>
            <a:r>
              <a:rPr lang="en-US" dirty="0">
                <a:ea typeface="+mn-ea"/>
                <a:cs typeface="+mn-cs"/>
              </a:rPr>
              <a:t>you find an image you like, drag it straight into </a:t>
            </a:r>
            <a:r>
              <a:rPr lang="en-US" dirty="0" err="1">
                <a:ea typeface="+mn-ea"/>
                <a:cs typeface="+mn-cs"/>
              </a:rPr>
              <a:t>Milanote</a:t>
            </a:r>
            <a:r>
              <a:rPr lang="en-US" dirty="0">
                <a:ea typeface="+mn-ea"/>
                <a:cs typeface="+mn-cs"/>
              </a:rPr>
              <a:t> (or paste the image URL into a </a:t>
            </a:r>
            <a:r>
              <a:rPr lang="en-US" b="1" dirty="0">
                <a:ea typeface="+mn-ea"/>
                <a:cs typeface="+mn-cs"/>
              </a:rPr>
              <a:t>Link</a:t>
            </a:r>
            <a:r>
              <a:rPr lang="en-US" dirty="0">
                <a:ea typeface="+mn-ea"/>
                <a:cs typeface="+mn-cs"/>
              </a:rPr>
              <a:t> card).</a:t>
            </a:r>
          </a:p>
          <a:p>
            <a:pPr marL="320040" indent="-320040" algn="just" eaLnBrk="1" fontAlgn="auto" hangingPunct="1">
              <a:spcAft>
                <a:spcPts val="0"/>
              </a:spcAft>
              <a:buFont typeface="Wingdings"/>
              <a:buChar char=""/>
              <a:defRPr/>
            </a:pPr>
            <a:endParaRPr lang="en-US" dirty="0">
              <a:ea typeface="+mn-ea"/>
              <a:cs typeface="+mn-cs"/>
            </a:endParaRPr>
          </a:p>
        </p:txBody>
      </p:sp>
      <p:pic>
        <p:nvPicPr>
          <p:cNvPr id="27651" name="Picture 3" descr="Screen Shot 2020-04-12 at 10.02.39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51188" y="1600200"/>
            <a:ext cx="5614987"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5933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612775" y="228600"/>
            <a:ext cx="8153400" cy="990600"/>
          </a:xfrm>
        </p:spPr>
        <p:txBody>
          <a:bodyPr/>
          <a:lstStyle/>
          <a:p>
            <a:pPr eaLnBrk="1" hangingPunct="1"/>
            <a:r>
              <a:rPr lang="en-US">
                <a:latin typeface="Tw Cen MT" charset="0"/>
              </a:rPr>
              <a:t>Add some photography</a:t>
            </a:r>
          </a:p>
        </p:txBody>
      </p:sp>
      <p:sp>
        <p:nvSpPr>
          <p:cNvPr id="3" name="Content Placeholder 2"/>
          <p:cNvSpPr>
            <a:spLocks noGrp="1"/>
          </p:cNvSpPr>
          <p:nvPr>
            <p:ph sz="quarter" idx="1"/>
          </p:nvPr>
        </p:nvSpPr>
        <p:spPr>
          <a:xfrm>
            <a:off x="612775" y="1600200"/>
            <a:ext cx="8153400" cy="4495800"/>
          </a:xfrm>
        </p:spPr>
        <p:txBody>
          <a:bodyPr>
            <a:normAutofit lnSpcReduction="10000"/>
          </a:bodyPr>
          <a:lstStyle/>
          <a:p>
            <a:pPr marL="320040" indent="-320040" eaLnBrk="1" fontAlgn="auto" hangingPunct="1">
              <a:spcAft>
                <a:spcPts val="0"/>
              </a:spcAft>
              <a:buFont typeface="Wingdings"/>
              <a:buChar char=""/>
              <a:defRPr/>
            </a:pPr>
            <a:r>
              <a:rPr lang="en-US" dirty="0">
                <a:ea typeface="+mn-ea"/>
                <a:cs typeface="+mn-cs"/>
              </a:rPr>
              <a:t>Websites like </a:t>
            </a:r>
            <a:r>
              <a:rPr lang="en-US" u="sng" dirty="0">
                <a:ea typeface="+mn-ea"/>
                <a:cs typeface="+mn-cs"/>
              </a:rPr>
              <a:t>Pexels, iStockPhoto and the Creative Commons search are great places to find free photography</a:t>
            </a:r>
            <a:r>
              <a:rPr lang="en-US" u="sng" dirty="0" smtClean="0">
                <a:ea typeface="+mn-ea"/>
                <a:cs typeface="+mn-cs"/>
              </a:rPr>
              <a:t>.</a:t>
            </a:r>
            <a:endParaRPr lang="en-US" u="sng" dirty="0">
              <a:ea typeface="+mn-ea"/>
              <a:cs typeface="+mn-cs"/>
            </a:endParaRPr>
          </a:p>
          <a:p>
            <a:pPr marL="0" indent="0" eaLnBrk="1" fontAlgn="auto" hangingPunct="1">
              <a:spcAft>
                <a:spcPts val="0"/>
              </a:spcAft>
              <a:buFont typeface="Wingdings"/>
              <a:buNone/>
              <a:defRPr/>
            </a:pPr>
            <a:r>
              <a:rPr lang="en-US" dirty="0">
                <a:ea typeface="+mn-ea"/>
                <a:cs typeface="+mn-cs"/>
              </a:rPr>
              <a:t>You can also use the Image Search feature within </a:t>
            </a:r>
            <a:r>
              <a:rPr lang="en-US" dirty="0" err="1">
                <a:ea typeface="+mn-ea"/>
                <a:cs typeface="+mn-cs"/>
              </a:rPr>
              <a:t>Milanote</a:t>
            </a:r>
            <a:r>
              <a:rPr lang="en-US" dirty="0">
                <a:ea typeface="+mn-ea"/>
                <a:cs typeface="+mn-cs"/>
              </a:rPr>
              <a:t> to find great images for your </a:t>
            </a:r>
            <a:r>
              <a:rPr lang="en-US" dirty="0" err="1">
                <a:ea typeface="+mn-ea"/>
                <a:cs typeface="+mn-cs"/>
              </a:rPr>
              <a:t>moodboard</a:t>
            </a:r>
            <a:r>
              <a:rPr lang="en-US" dirty="0">
                <a:ea typeface="+mn-ea"/>
                <a:cs typeface="+mn-cs"/>
              </a:rPr>
              <a:t>. The photos you choose can start to define things like tone, cropping, lighting and color. You can also start to decide whether photography should contain people, who they should be and what emotions they should be expressing.</a:t>
            </a:r>
          </a:p>
        </p:txBody>
      </p:sp>
    </p:spTree>
    <p:extLst>
      <p:ext uri="{BB962C8B-B14F-4D97-AF65-F5344CB8AC3E}">
        <p14:creationId xmlns:p14="http://schemas.microsoft.com/office/powerpoint/2010/main" val="2303657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612775" y="228600"/>
            <a:ext cx="8153400" cy="990600"/>
          </a:xfrm>
        </p:spPr>
        <p:txBody>
          <a:bodyPr/>
          <a:lstStyle/>
          <a:p>
            <a:pPr eaLnBrk="1" hangingPunct="1"/>
            <a:endParaRPr lang="en-US">
              <a:latin typeface="Tw Cen MT" charset="0"/>
            </a:endParaRPr>
          </a:p>
        </p:txBody>
      </p:sp>
      <p:sp>
        <p:nvSpPr>
          <p:cNvPr id="29698" name="Content Placeholder 2"/>
          <p:cNvSpPr>
            <a:spLocks noGrp="1"/>
          </p:cNvSpPr>
          <p:nvPr>
            <p:ph sz="quarter" idx="1"/>
          </p:nvPr>
        </p:nvSpPr>
        <p:spPr>
          <a:xfrm>
            <a:off x="612775" y="1600200"/>
            <a:ext cx="2625725" cy="4495800"/>
          </a:xfrm>
        </p:spPr>
        <p:txBody>
          <a:bodyPr/>
          <a:lstStyle/>
          <a:p>
            <a:pPr marL="342900" indent="-342900" eaLnBrk="1" hangingPunct="1">
              <a:buFont typeface="Tw Cen MT" charset="0"/>
              <a:buAutoNum type="arabicPeriod"/>
            </a:pPr>
            <a:r>
              <a:rPr lang="en-US" sz="1800">
                <a:latin typeface="Tw Cen MT" charset="0"/>
              </a:rPr>
              <a:t>Drag in a new </a:t>
            </a:r>
            <a:r>
              <a:rPr lang="en-US" sz="1800" b="1">
                <a:latin typeface="Tw Cen MT" charset="0"/>
              </a:rPr>
              <a:t>Note</a:t>
            </a:r>
            <a:r>
              <a:rPr lang="en-US" sz="1800">
                <a:latin typeface="Tw Cen MT" charset="0"/>
              </a:rPr>
              <a:t> to keep track of your search terms.</a:t>
            </a:r>
          </a:p>
          <a:p>
            <a:pPr marL="342900" indent="-342900" eaLnBrk="1" hangingPunct="1">
              <a:buFont typeface="Tw Cen MT" charset="0"/>
              <a:buAutoNum type="arabicPeriod"/>
            </a:pPr>
            <a:r>
              <a:rPr lang="en-US" sz="1800">
                <a:latin typeface="Tw Cen MT" charset="0"/>
              </a:rPr>
              <a:t>Search the web for images which match your keywords.</a:t>
            </a:r>
          </a:p>
          <a:p>
            <a:pPr marL="342900" indent="-342900" eaLnBrk="1" hangingPunct="1">
              <a:buFont typeface="Tw Cen MT" charset="0"/>
              <a:buAutoNum type="arabicPeriod"/>
            </a:pPr>
            <a:r>
              <a:rPr lang="en-US" sz="1800">
                <a:latin typeface="Tw Cen MT" charset="0"/>
              </a:rPr>
              <a:t>When you find an image you like, drag it straight into Milanote (or paste the image URL into a </a:t>
            </a:r>
            <a:r>
              <a:rPr lang="en-US" sz="1800" b="1">
                <a:latin typeface="Tw Cen MT" charset="0"/>
              </a:rPr>
              <a:t>Link</a:t>
            </a:r>
            <a:r>
              <a:rPr lang="en-US" sz="1800">
                <a:latin typeface="Tw Cen MT" charset="0"/>
              </a:rPr>
              <a:t> card).</a:t>
            </a:r>
          </a:p>
        </p:txBody>
      </p:sp>
      <p:pic>
        <p:nvPicPr>
          <p:cNvPr id="29699" name="Picture 3" descr="Screen Shot 2020-04-12 at 10.08.15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1600200"/>
            <a:ext cx="5527675" cy="436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2687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612775" y="228600"/>
            <a:ext cx="8153400" cy="990600"/>
          </a:xfrm>
        </p:spPr>
        <p:txBody>
          <a:bodyPr/>
          <a:lstStyle/>
          <a:p>
            <a:pPr eaLnBrk="1" hangingPunct="1"/>
            <a:r>
              <a:rPr lang="en-US">
                <a:latin typeface="Tw Cen MT" charset="0"/>
              </a:rPr>
              <a:t>Add colors and fonts</a:t>
            </a:r>
          </a:p>
        </p:txBody>
      </p:sp>
      <p:sp>
        <p:nvSpPr>
          <p:cNvPr id="3" name="Content Placeholder 2"/>
          <p:cNvSpPr>
            <a:spLocks noGrp="1"/>
          </p:cNvSpPr>
          <p:nvPr>
            <p:ph sz="quarter" idx="1"/>
          </p:nvPr>
        </p:nvSpPr>
        <p:spPr>
          <a:xfrm>
            <a:off x="612775" y="1600200"/>
            <a:ext cx="8153400" cy="4495800"/>
          </a:xfrm>
        </p:spPr>
        <p:txBody>
          <a:bodyPr>
            <a:normAutofit/>
          </a:bodyPr>
          <a:lstStyle/>
          <a:p>
            <a:pPr marL="320040" indent="-320040" eaLnBrk="1" fontAlgn="auto" hangingPunct="1">
              <a:spcAft>
                <a:spcPts val="0"/>
              </a:spcAft>
              <a:buFont typeface="Wingdings"/>
              <a:buChar char=""/>
              <a:defRPr/>
            </a:pPr>
            <a:r>
              <a:rPr lang="en-US" dirty="0">
                <a:ea typeface="+mn-ea"/>
                <a:cs typeface="+mn-cs"/>
              </a:rPr>
              <a:t>Color palettes and fonts can be a great way to express a particular mood or personality. Tools like </a:t>
            </a:r>
            <a:r>
              <a:rPr lang="en-US" u="sng" dirty="0" err="1">
                <a:ea typeface="+mn-ea"/>
                <a:cs typeface="+mn-cs"/>
              </a:rPr>
              <a:t>Kuler</a:t>
            </a:r>
            <a:r>
              <a:rPr lang="en-US" u="sng" dirty="0">
                <a:ea typeface="+mn-ea"/>
                <a:cs typeface="+mn-cs"/>
              </a:rPr>
              <a:t> </a:t>
            </a:r>
            <a:r>
              <a:rPr lang="en-US" u="sng" dirty="0" smtClean="0">
                <a:ea typeface="+mn-ea"/>
                <a:cs typeface="+mn-cs"/>
              </a:rPr>
              <a:t>,</a:t>
            </a:r>
            <a:r>
              <a:rPr lang="en-US" dirty="0" smtClean="0">
                <a:ea typeface="+mn-ea"/>
                <a:cs typeface="+mn-cs"/>
              </a:rPr>
              <a:t> </a:t>
            </a:r>
            <a:r>
              <a:rPr lang="en-US" dirty="0">
                <a:ea typeface="+mn-ea"/>
                <a:cs typeface="+mn-cs"/>
              </a:rPr>
              <a:t>an be a great starting point for finding colors that complement the brand you're working with. Another trick is to pick colors directly from the images and photos you've added to the board.</a:t>
            </a:r>
          </a:p>
          <a:p>
            <a:pPr marL="0" indent="0" eaLnBrk="1" fontAlgn="auto" hangingPunct="1">
              <a:spcAft>
                <a:spcPts val="0"/>
              </a:spcAft>
              <a:buFont typeface="Wingdings"/>
              <a:buNone/>
              <a:defRPr/>
            </a:pPr>
            <a:endParaRPr lang="en-US" dirty="0">
              <a:ea typeface="+mn-ea"/>
              <a:cs typeface="+mn-cs"/>
            </a:endParaRPr>
          </a:p>
        </p:txBody>
      </p:sp>
    </p:spTree>
    <p:extLst>
      <p:ext uri="{BB962C8B-B14F-4D97-AF65-F5344CB8AC3E}">
        <p14:creationId xmlns:p14="http://schemas.microsoft.com/office/powerpoint/2010/main" val="2784551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612775" y="228600"/>
            <a:ext cx="8153400" cy="990600"/>
          </a:xfrm>
        </p:spPr>
        <p:txBody>
          <a:bodyPr/>
          <a:lstStyle/>
          <a:p>
            <a:pPr eaLnBrk="1" hangingPunct="1"/>
            <a:endParaRPr lang="en-US">
              <a:latin typeface="Tw Cen MT" charset="0"/>
            </a:endParaRPr>
          </a:p>
        </p:txBody>
      </p:sp>
      <p:sp>
        <p:nvSpPr>
          <p:cNvPr id="31746" name="Content Placeholder 2"/>
          <p:cNvSpPr>
            <a:spLocks noGrp="1"/>
          </p:cNvSpPr>
          <p:nvPr>
            <p:ph sz="quarter" idx="1"/>
          </p:nvPr>
        </p:nvSpPr>
        <p:spPr>
          <a:xfrm>
            <a:off x="520700" y="1600200"/>
            <a:ext cx="2906713" cy="4495800"/>
          </a:xfrm>
        </p:spPr>
        <p:txBody>
          <a:bodyPr/>
          <a:lstStyle/>
          <a:p>
            <a:pPr marL="457200" indent="-457200" eaLnBrk="1" hangingPunct="1">
              <a:buFont typeface="Tw Cen MT" charset="0"/>
              <a:buAutoNum type="arabicPeriod"/>
            </a:pPr>
            <a:r>
              <a:rPr lang="en-US" sz="2000">
                <a:latin typeface="Tw Cen MT" charset="0"/>
              </a:rPr>
              <a:t>Take screenshots of the color palettes and fonts you find online, or drag</a:t>
            </a:r>
            <a:r>
              <a:rPr lang="en-US" sz="2000" b="1">
                <a:latin typeface="Tw Cen MT" charset="0"/>
              </a:rPr>
              <a:t>Font Files </a:t>
            </a:r>
            <a:r>
              <a:rPr lang="en-US" sz="2000">
                <a:latin typeface="Tw Cen MT" charset="0"/>
              </a:rPr>
              <a:t>that you've collected to add them to the </a:t>
            </a:r>
            <a:r>
              <a:rPr lang="en-US" sz="2000" b="1">
                <a:latin typeface="Tw Cen MT" charset="0"/>
              </a:rPr>
              <a:t>Board</a:t>
            </a:r>
            <a:r>
              <a:rPr lang="en-US" sz="2000">
                <a:latin typeface="Tw Cen MT" charset="0"/>
              </a:rPr>
              <a:t>.</a:t>
            </a:r>
          </a:p>
          <a:p>
            <a:pPr marL="457200" indent="-457200" eaLnBrk="1" hangingPunct="1">
              <a:buFont typeface="Tw Cen MT" charset="0"/>
              <a:buAutoNum type="arabicPeriod"/>
            </a:pPr>
            <a:r>
              <a:rPr lang="en-US" sz="2000">
                <a:latin typeface="Tw Cen MT" charset="0"/>
              </a:rPr>
              <a:t>Make sure you include different weights of the same font.</a:t>
            </a:r>
          </a:p>
          <a:p>
            <a:pPr marL="457200" indent="-457200" eaLnBrk="1" hangingPunct="1">
              <a:buFont typeface="Tw Cen MT" charset="0"/>
              <a:buAutoNum type="arabicPeriod"/>
            </a:pPr>
            <a:r>
              <a:rPr lang="en-US" sz="2000">
                <a:latin typeface="Tw Cen MT" charset="0"/>
              </a:rPr>
              <a:t>Drag your screenshots into Milanote to add them to the </a:t>
            </a:r>
            <a:r>
              <a:rPr lang="en-US" sz="2000" b="1">
                <a:latin typeface="Tw Cen MT" charset="0"/>
              </a:rPr>
              <a:t>Board</a:t>
            </a:r>
            <a:r>
              <a:rPr lang="en-US" sz="2000">
                <a:latin typeface="Tw Cen MT" charset="0"/>
              </a:rPr>
              <a:t>.</a:t>
            </a:r>
          </a:p>
        </p:txBody>
      </p:sp>
      <p:pic>
        <p:nvPicPr>
          <p:cNvPr id="31747" name="Picture 3" descr="Screen Shot 2020-04-12 at 10.11.45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6300" y="1720850"/>
            <a:ext cx="5349875"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0339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a:ea typeface="+mj-ea"/>
                <a:cs typeface="+mj-cs"/>
              </a:rPr>
              <a:t>Add examples of motion and animation</a:t>
            </a:r>
          </a:p>
        </p:txBody>
      </p:sp>
      <p:sp>
        <p:nvSpPr>
          <p:cNvPr id="32770" name="Content Placeholder 2"/>
          <p:cNvSpPr>
            <a:spLocks noGrp="1"/>
          </p:cNvSpPr>
          <p:nvPr>
            <p:ph sz="quarter" idx="1"/>
          </p:nvPr>
        </p:nvSpPr>
        <p:spPr>
          <a:xfrm>
            <a:off x="612775" y="1600200"/>
            <a:ext cx="8153400" cy="4495800"/>
          </a:xfrm>
        </p:spPr>
        <p:txBody>
          <a:bodyPr/>
          <a:lstStyle/>
          <a:p>
            <a:pPr eaLnBrk="1" hangingPunct="1"/>
            <a:r>
              <a:rPr lang="en-US">
                <a:latin typeface="Tw Cen MT" charset="0"/>
              </a:rPr>
              <a:t>The days of static moodboards are gone. With an online board it's possible to embed examples of how movement and animation could contribute to a piece of creative work. Grab some animated GIFs from  </a:t>
            </a:r>
            <a:r>
              <a:rPr lang="en-US" u="sng">
                <a:latin typeface="Tw Cen MT" charset="0"/>
              </a:rPr>
              <a:t>Giphy,</a:t>
            </a:r>
            <a:r>
              <a:rPr lang="en-US">
                <a:latin typeface="Tw Cen MT" charset="0"/>
              </a:rPr>
              <a:t> and video from </a:t>
            </a:r>
            <a:r>
              <a:rPr lang="en-US" u="sng">
                <a:latin typeface="Tw Cen MT" charset="0"/>
              </a:rPr>
              <a:t>YouTube</a:t>
            </a:r>
            <a:r>
              <a:rPr lang="en-US">
                <a:latin typeface="Tw Cen MT" charset="0"/>
              </a:rPr>
              <a:t> to bring your board to life.</a:t>
            </a:r>
          </a:p>
          <a:p>
            <a:pPr eaLnBrk="1" hangingPunct="1"/>
            <a:endParaRPr lang="en-US">
              <a:latin typeface="Tw Cen MT" charset="0"/>
            </a:endParaRPr>
          </a:p>
        </p:txBody>
      </p:sp>
    </p:spTree>
    <p:extLst>
      <p:ext uri="{BB962C8B-B14F-4D97-AF65-F5344CB8AC3E}">
        <p14:creationId xmlns:p14="http://schemas.microsoft.com/office/powerpoint/2010/main" val="33901426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17</TotalTime>
  <Words>1002</Words>
  <Application>Microsoft Macintosh PowerPoint</Application>
  <PresentationFormat>On-screen Show (4:3)</PresentationFormat>
  <Paragraphs>81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Median</vt:lpstr>
      <vt:lpstr>CREATIVE MOOD BOARD [2]</vt:lpstr>
      <vt:lpstr>Mood Board Guidline</vt:lpstr>
      <vt:lpstr>Collect inspiring design from around the web</vt:lpstr>
      <vt:lpstr>PowerPoint Presentation</vt:lpstr>
      <vt:lpstr>Add some photography</vt:lpstr>
      <vt:lpstr>PowerPoint Presentation</vt:lpstr>
      <vt:lpstr>Add colors and fonts</vt:lpstr>
      <vt:lpstr>PowerPoint Presentation</vt:lpstr>
      <vt:lpstr>Add examples of motion and animation</vt:lpstr>
      <vt:lpstr>PowerPoint Presentation</vt:lpstr>
      <vt:lpstr>Focus on composition, hierarchy and scale</vt:lpstr>
      <vt:lpstr>PowerPoint Presentation</vt:lpstr>
      <vt:lpstr>Add some notes explaining your thinking</vt:lpstr>
      <vt:lpstr>PowerPoint Presentation</vt:lpstr>
      <vt:lpstr>FASHION &amp; LIFESTYLE PRODUCT MOOD BOARD by Donna Angelina</vt:lpstr>
      <vt:lpstr>PowerPoint Presentation</vt:lpstr>
      <vt:lpstr>Reference</vt:lpstr>
    </vt:vector>
  </TitlesOfParts>
  <Company>pertani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MOOD BOARD [2]</dc:title>
  <dc:creator>Macbook Pro</dc:creator>
  <cp:lastModifiedBy>Macbook Pro</cp:lastModifiedBy>
  <cp:revision>1</cp:revision>
  <dcterms:created xsi:type="dcterms:W3CDTF">2020-06-17T08:58:28Z</dcterms:created>
  <dcterms:modified xsi:type="dcterms:W3CDTF">2020-06-17T09:15:42Z</dcterms:modified>
</cp:coreProperties>
</file>