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83" r:id="rId23"/>
    <p:sldId id="279" r:id="rId24"/>
    <p:sldId id="285" r:id="rId25"/>
    <p:sldId id="282" r:id="rId26"/>
    <p:sldId id="284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A8E616-1944-42B8-93BF-64395AEB8009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07429B-4488-499A-A22A-E74D6649CA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Gideon_J._Mellenbergh" TargetMode="External"/><Relationship Id="rId3" Type="http://schemas.openxmlformats.org/officeDocument/2006/relationships/hyperlink" Target="http://en.wikipedia.org/wiki/H._J._Ad%C3%A8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ETIKA MEMBUAT QUESTIONAIRE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A SIREGAR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5605" y="533400"/>
            <a:ext cx="4495800" cy="1028569"/>
            <a:chOff x="265376" y="240268"/>
            <a:chExt cx="4495800" cy="1028569"/>
          </a:xfrm>
        </p:grpSpPr>
        <p:sp>
          <p:nvSpPr>
            <p:cNvPr id="5" name="TextBox 4"/>
            <p:cNvSpPr txBox="1"/>
            <p:nvPr/>
          </p:nvSpPr>
          <p:spPr>
            <a:xfrm>
              <a:off x="874976" y="240268"/>
              <a:ext cx="388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PROGRAM STUDI </a:t>
              </a:r>
              <a:r>
                <a:rPr lang="en-US" sz="2000" b="1" dirty="0" smtClean="0"/>
                <a:t>DESAIN PRODUK</a:t>
              </a:r>
              <a:endParaRPr lang="en-US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1752" y="899505"/>
              <a:ext cx="3441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Universitas</a:t>
              </a:r>
              <a:r>
                <a:rPr lang="en-US" dirty="0" smtClean="0"/>
                <a:t> Pembangunan Jaya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5376" y="358704"/>
              <a:ext cx="646376" cy="414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9362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effectLst/>
              </a:rPr>
              <a:t>Kegagalan-kegagalan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dalam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membuat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kuesioner</a:t>
            </a:r>
            <a:r>
              <a:rPr lang="en-US" i="1" dirty="0" smtClean="0">
                <a:effectLst/>
              </a:rPr>
              <a:t>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59531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PERTANYAAN 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(a) </a:t>
            </a:r>
            <a:r>
              <a:rPr lang="en-US" dirty="0" err="1"/>
              <a:t>Luncuran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: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menyobek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di </a:t>
            </a:r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selagi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yang </a:t>
            </a:r>
            <a:r>
              <a:rPr lang="en-US" dirty="0" err="1"/>
              <a:t>melihatnya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mencoreti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disini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masalah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utamanya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adalah</a:t>
            </a:r>
            <a:r>
              <a:rPr lang="en-US" dirty="0" smtClean="0">
                <a:sym typeface="Wingdings"/>
              </a:rPr>
              <a:t> ‘</a:t>
            </a:r>
            <a:r>
              <a:rPr lang="en-US" dirty="0" err="1" smtClean="0">
                <a:sym typeface="Wingdings"/>
              </a:rPr>
              <a:t>kebiasaan</a:t>
            </a:r>
            <a:r>
              <a:rPr lang="en-US" dirty="0" smtClean="0">
                <a:sym typeface="Wingdings"/>
              </a:rPr>
              <a:t> orang </a:t>
            </a:r>
            <a:r>
              <a:rPr lang="en-US" dirty="0" err="1" smtClean="0">
                <a:sym typeface="Wingdings"/>
              </a:rPr>
              <a:t>tentang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melakukan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perusakan</a:t>
            </a:r>
            <a:r>
              <a:rPr lang="en-US" dirty="0" smtClean="0">
                <a:sym typeface="Wingdings"/>
              </a:rPr>
              <a:t>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PERTANYAAN MENGARAHKAN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(b)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 smtClean="0"/>
              <a:t>mengarahkan</a:t>
            </a:r>
            <a:r>
              <a:rPr lang="en-US" dirty="0"/>
              <a:t>: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mengencangkan</a:t>
            </a:r>
            <a:r>
              <a:rPr lang="en-US" dirty="0"/>
              <a:t> </a:t>
            </a:r>
            <a:r>
              <a:rPr lang="en-US" dirty="0" err="1"/>
              <a:t>ikat</a:t>
            </a:r>
            <a:r>
              <a:rPr lang="en-US" dirty="0"/>
              <a:t> </a:t>
            </a:r>
            <a:r>
              <a:rPr lang="en-US" dirty="0" err="1"/>
              <a:t>pinggang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berkepanjangan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, </a:t>
            </a:r>
            <a:r>
              <a:rPr lang="en-US" b="1" dirty="0" err="1"/>
              <a:t>bukan</a:t>
            </a:r>
            <a:r>
              <a:rPr lang="en-US" dirty="0"/>
              <a:t>?.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‘</a:t>
            </a:r>
            <a:r>
              <a:rPr lang="en-US" dirty="0" err="1"/>
              <a:t>setuju</a:t>
            </a:r>
            <a:r>
              <a:rPr lang="en-US" dirty="0"/>
              <a:t>’.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dibayangkan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2040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(c)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: </a:t>
            </a:r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onani</a:t>
            </a:r>
            <a:r>
              <a:rPr lang="en-US" dirty="0"/>
              <a:t>?;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 smtClean="0"/>
              <a:t>?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ajar.</a:t>
            </a:r>
          </a:p>
        </p:txBody>
      </p:sp>
    </p:spTree>
    <p:extLst>
      <p:ext uri="{BB962C8B-B14F-4D97-AF65-F5344CB8AC3E}">
        <p14:creationId xmlns:p14="http://schemas.microsoft.com/office/powerpoint/2010/main" val="299393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MENAKUT-NAKUTI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(d)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menakut-nakuti</a:t>
            </a:r>
            <a:r>
              <a:rPr lang="en-US" dirty="0"/>
              <a:t>: </a:t>
            </a:r>
            <a:r>
              <a:rPr lang="en-US" dirty="0" err="1"/>
              <a:t>Contoh</a:t>
            </a:r>
            <a:r>
              <a:rPr lang="en-US" dirty="0"/>
              <a:t>.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perampokan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penodongan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orangnya</a:t>
            </a:r>
            <a:r>
              <a:rPr lang="en-US" dirty="0"/>
              <a:t>?; </a:t>
            </a:r>
            <a:r>
              <a:rPr lang="en-US" dirty="0" err="1"/>
              <a:t>atau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pembunuhan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andalah</a:t>
            </a:r>
            <a:r>
              <a:rPr lang="en-US" dirty="0"/>
              <a:t> yang paling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(TKP). Kami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menyelidikinya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sejujurnya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kami. </a:t>
            </a:r>
          </a:p>
        </p:txBody>
      </p:sp>
    </p:spTree>
    <p:extLst>
      <p:ext uri="{BB962C8B-B14F-4D97-AF65-F5344CB8AC3E}">
        <p14:creationId xmlns:p14="http://schemas.microsoft.com/office/powerpoint/2010/main" val="406658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JENIS QUESTIONARE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dirty="0"/>
              <a:t>TERBUKA</a:t>
            </a:r>
          </a:p>
          <a:p>
            <a:r>
              <a:rPr lang="en-US" sz="3600" dirty="0"/>
              <a:t>TERTUTUP</a:t>
            </a:r>
          </a:p>
          <a:p>
            <a:endParaRPr lang="en-US" dirty="0"/>
          </a:p>
        </p:txBody>
      </p:sp>
      <p:pic>
        <p:nvPicPr>
          <p:cNvPr id="5" name="Picture Placeholder 4" descr="Questionnare 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0" r="9750"/>
          <a:stretch>
            <a:fillRect/>
          </a:stretch>
        </p:blipFill>
        <p:spPr>
          <a:xfrm>
            <a:off x="2903538" y="1484313"/>
            <a:ext cx="6248400" cy="5373687"/>
          </a:xfrm>
        </p:spPr>
      </p:pic>
    </p:spTree>
    <p:extLst>
      <p:ext uri="{BB962C8B-B14F-4D97-AF65-F5344CB8AC3E}">
        <p14:creationId xmlns:p14="http://schemas.microsoft.com/office/powerpoint/2010/main" val="385958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JENIS 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menjawabnya</a:t>
            </a:r>
            <a:r>
              <a:rPr lang="en-US" dirty="0"/>
              <a:t>.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20000"/>
              </a:lnSpc>
            </a:pPr>
            <a:r>
              <a:rPr lang="en-US" dirty="0" err="1"/>
              <a:t>P</a:t>
            </a:r>
            <a:r>
              <a:rPr lang="en-US" dirty="0" err="1" smtClean="0"/>
              <a:t>ertanyaan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.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dianggapnya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04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KEUNTUNGAN JAWABAN TERTUTUP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(1) </a:t>
            </a:r>
            <a:r>
              <a:rPr lang="en-US" dirty="0" err="1"/>
              <a:t>jawaban-jawaban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orang lain;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jawaban-jawabannya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dikoding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dikoding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jawaban-jawabannya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dirty="0" err="1"/>
              <a:t>jawaban-jawaban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5)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formulasinya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8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KEKURANGAN JAWABAN TERTUTUP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(1)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menebak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sebetulnya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frustrasi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pun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jawaban-jawaban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memilihnya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disuruh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1752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KEUNTUNGAN JAWABAN 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923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0" y="5105400"/>
            <a:ext cx="3048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730375"/>
            <a:ext cx="8915400" cy="4572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/>
              <a:t>(a) </a:t>
            </a:r>
            <a:r>
              <a:rPr lang="en-US" sz="2800" dirty="0" err="1"/>
              <a:t>Responden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menganggap</a:t>
            </a:r>
            <a:r>
              <a:rPr lang="en-US" sz="2800" dirty="0"/>
              <a:t> </a:t>
            </a:r>
            <a:r>
              <a:rPr lang="en-US" sz="2800" dirty="0" err="1"/>
              <a:t>wawancara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akal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menganggapnya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dalih</a:t>
            </a:r>
            <a:r>
              <a:rPr lang="en-US" sz="2800" dirty="0"/>
              <a:t> (subterfuge)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tujuan-tujuan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komersial</a:t>
            </a:r>
            <a:r>
              <a:rPr lang="en-US" sz="2800" dirty="0"/>
              <a:t>. </a:t>
            </a:r>
            <a:r>
              <a:rPr lang="en-US" sz="2800" dirty="0" err="1"/>
              <a:t>Alternatif</a:t>
            </a:r>
            <a:r>
              <a:rPr lang="en-US" sz="2800" dirty="0"/>
              <a:t> </a:t>
            </a:r>
            <a:r>
              <a:rPr lang="en-US" sz="2800" dirty="0" err="1"/>
              <a:t>pemecahannya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menyampaikannya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pengantar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b="1" dirty="0" err="1"/>
              <a:t>benar-benar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nonkomersial</a:t>
            </a:r>
            <a:r>
              <a:rPr lang="en-US" sz="2800" dirty="0"/>
              <a:t>. </a:t>
            </a:r>
            <a:r>
              <a:rPr lang="en-US" sz="2800" dirty="0" err="1"/>
              <a:t>Tentu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kata-kata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sopan</a:t>
            </a:r>
            <a:r>
              <a:rPr lang="en-US" sz="2800" dirty="0"/>
              <a:t>. </a:t>
            </a:r>
          </a:p>
          <a:p>
            <a:pPr algn="just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8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QUESTIONAIRE GABUNGAN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</a:t>
            </a:r>
            <a:r>
              <a:rPr lang="en-US" dirty="0" err="1"/>
              <a:t>gabungan</a:t>
            </a:r>
            <a:r>
              <a:rPr lang="en-US" dirty="0"/>
              <a:t>):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kekurangan-kekurangan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model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tebuka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3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(c. …………… 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63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MEMBUAT PERTANYAAN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BAGAIMANA MEMBUAT QUESTIONAIRE?</a:t>
            </a:r>
            <a:endParaRPr lang="en-US" dirty="0"/>
          </a:p>
        </p:txBody>
      </p:sp>
      <p:pic>
        <p:nvPicPr>
          <p:cNvPr id="2" name="Picture 1" descr="Cho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670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92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ffectLst/>
              </a:rPr>
              <a:t>Kata </a:t>
            </a:r>
            <a:r>
              <a:rPr lang="en-US" i="1" dirty="0" err="1" smtClean="0">
                <a:effectLst/>
              </a:rPr>
              <a:t>pengantar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kuesioner</a:t>
            </a:r>
            <a:r>
              <a:rPr lang="en-US" i="1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Kata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Kata-kata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menjawabnya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kata </a:t>
            </a:r>
            <a:r>
              <a:rPr lang="en-US" dirty="0" err="1"/>
              <a:t>pengantar</a:t>
            </a:r>
            <a:r>
              <a:rPr lang="en-US" dirty="0"/>
              <a:t> yang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simpati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. </a:t>
            </a:r>
            <a:endParaRPr lang="en-US" i="0" u="none" strike="noStrike" dirty="0" smtClean="0">
              <a:effectLst/>
            </a:endParaRPr>
          </a:p>
          <a:p>
            <a:pPr algn="just">
              <a:lnSpc>
                <a:spcPct val="130000"/>
              </a:lnSpc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/>
              <a:t>kata-kata yang </a:t>
            </a:r>
            <a:r>
              <a:rPr lang="en-US" dirty="0" err="1"/>
              <a:t>sopan</a:t>
            </a:r>
            <a:r>
              <a:rPr lang="en-US" dirty="0"/>
              <a:t>, </a:t>
            </a:r>
            <a:r>
              <a:rPr lang="en-US" dirty="0" err="1"/>
              <a:t>wajar</a:t>
            </a:r>
            <a:r>
              <a:rPr lang="en-US" dirty="0"/>
              <a:t>, </a:t>
            </a:r>
            <a:r>
              <a:rPr lang="en-US" dirty="0" err="1" smtClean="0"/>
              <a:t>hormat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Cukuplah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menjawabnya</a:t>
            </a:r>
            <a:r>
              <a:rPr lang="en-US" dirty="0"/>
              <a:t>. </a:t>
            </a:r>
            <a:endParaRPr lang="en-US" i="0" u="none" strike="noStrike" dirty="0" smtClean="0">
              <a:effectLst/>
            </a:endParaRPr>
          </a:p>
          <a:p>
            <a:pPr algn="just"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99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SUSUNAN 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/>
              <a:t>(a)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sensitif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model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. </a:t>
            </a:r>
            <a:endParaRPr lang="en-US" sz="2400" i="0" u="none" strike="noStrike" dirty="0" smtClean="0">
              <a:effectLst/>
            </a:endParaRPr>
          </a:p>
          <a:p>
            <a:pPr>
              <a:lnSpc>
                <a:spcPct val="170000"/>
              </a:lnSpc>
            </a:pPr>
            <a:r>
              <a:rPr lang="en-US" sz="2400" dirty="0"/>
              <a:t>(b) </a:t>
            </a:r>
            <a:r>
              <a:rPr lang="en-US" sz="2400" dirty="0" err="1"/>
              <a:t>Pertanyaan-pertanyaan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. </a:t>
            </a:r>
            <a:endParaRPr lang="en-US" sz="2400" i="0" u="none" strike="noStrike" dirty="0" smtClean="0">
              <a:effectLst/>
            </a:endParaRPr>
          </a:p>
          <a:p>
            <a:pPr>
              <a:lnSpc>
                <a:spcPct val="170000"/>
              </a:lnSpc>
            </a:pPr>
            <a:r>
              <a:rPr lang="en-US" sz="2400" dirty="0"/>
              <a:t>(c) </a:t>
            </a:r>
            <a:r>
              <a:rPr lang="en-US" sz="2400" dirty="0" err="1"/>
              <a:t>Susunlah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logis</a:t>
            </a:r>
            <a:r>
              <a:rPr lang="en-US" sz="2400" dirty="0"/>
              <a:t>. </a:t>
            </a:r>
            <a:endParaRPr lang="en-US" sz="2400" i="0" u="none" strike="noStrike" dirty="0" smtClean="0">
              <a:effectLst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8227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SUSUNAN 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(d) </a:t>
            </a: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runtut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meloncat-loncat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lain. </a:t>
            </a:r>
          </a:p>
          <a:p>
            <a:pPr>
              <a:lnSpc>
                <a:spcPct val="170000"/>
              </a:lnSpc>
            </a:pPr>
            <a:r>
              <a:rPr lang="en-US" dirty="0"/>
              <a:t>(e)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setujukah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?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lain,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setujukan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?. </a:t>
            </a:r>
          </a:p>
          <a:p>
            <a:pPr>
              <a:lnSpc>
                <a:spcPct val="170000"/>
              </a:lnSpc>
            </a:pPr>
            <a:r>
              <a:rPr lang="en-US" dirty="0"/>
              <a:t>(f)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bertele</a:t>
            </a:r>
            <a:r>
              <a:rPr lang="en-US" dirty="0"/>
              <a:t>-tele.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93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Pertanyaan</a:t>
            </a:r>
            <a:r>
              <a:rPr lang="en-US" i="1" dirty="0"/>
              <a:t> </a:t>
            </a:r>
            <a:r>
              <a:rPr lang="en-US" i="1" dirty="0" err="1"/>
              <a:t>kontingensi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kelanjutannya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mabuk</a:t>
            </a:r>
            <a:r>
              <a:rPr lang="en-US" dirty="0"/>
              <a:t>?.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rasanya</a:t>
            </a:r>
            <a:r>
              <a:rPr lang="en-US" dirty="0"/>
              <a:t>?.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berpatokan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lain.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jawaban-jawaban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memperdalam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7921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Uji</a:t>
            </a:r>
            <a:r>
              <a:rPr lang="en-US" i="1" dirty="0"/>
              <a:t> </a:t>
            </a:r>
            <a:r>
              <a:rPr lang="en-US" i="1" dirty="0" err="1"/>
              <a:t>coba</a:t>
            </a:r>
            <a:r>
              <a:rPr lang="en-US" i="1" dirty="0"/>
              <a:t> </a:t>
            </a:r>
            <a:r>
              <a:rPr lang="en-US" i="1" dirty="0" err="1"/>
              <a:t>instrumen</a:t>
            </a:r>
            <a:r>
              <a:rPr lang="en-US" i="1" dirty="0"/>
              <a:t> (</a:t>
            </a:r>
            <a:r>
              <a:rPr lang="en-US" i="1" dirty="0" err="1"/>
              <a:t>kuesioner</a:t>
            </a:r>
            <a:r>
              <a:rPr lang="en-US" i="1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, </a:t>
            </a:r>
            <a:r>
              <a:rPr lang="en-US" dirty="0" err="1"/>
              <a:t>ujicobakanlah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gunanya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ditolaknya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menyempurkannya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3271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Foddy</a:t>
            </a:r>
            <a:r>
              <a:rPr lang="en-US" dirty="0"/>
              <a:t>, W. H. (1994). </a:t>
            </a:r>
            <a:r>
              <a:rPr lang="en-US" i="1" dirty="0"/>
              <a:t>Constructing questions for interviews and questionnaires: Theory and practice in social research</a:t>
            </a:r>
            <a:r>
              <a:rPr lang="en-US" dirty="0"/>
              <a:t> (New ed.). Cambridge, UK: Cambridge University Press.</a:t>
            </a:r>
          </a:p>
          <a:p>
            <a:r>
              <a:rPr lang="en-US" dirty="0"/>
              <a:t>Gillham, B. (2008). </a:t>
            </a:r>
            <a:r>
              <a:rPr lang="en-US" i="1" dirty="0"/>
              <a:t>Developing a questionnaire</a:t>
            </a:r>
            <a:r>
              <a:rPr lang="en-US" dirty="0"/>
              <a:t> (2nd ed.). London, UK: Continuum International Publishing Group Ltd.</a:t>
            </a:r>
          </a:p>
          <a:p>
            <a:r>
              <a:rPr lang="en-US" dirty="0"/>
              <a:t>Leung, W. C. (2001). How to conduct a survey. </a:t>
            </a:r>
            <a:r>
              <a:rPr lang="en-US" i="1" dirty="0" err="1"/>
              <a:t>StudentBMJ</a:t>
            </a:r>
            <a:r>
              <a:rPr lang="en-US" i="1" dirty="0"/>
              <a:t>, 9,</a:t>
            </a:r>
            <a:r>
              <a:rPr lang="en-US" dirty="0"/>
              <a:t> 143-5.</a:t>
            </a:r>
          </a:p>
          <a:p>
            <a:r>
              <a:rPr lang="en-US" dirty="0" err="1">
                <a:hlinkClick r:id="rId2" tooltip="Gideon J. Mellenbergh"/>
              </a:rPr>
              <a:t>Mellenbergh</a:t>
            </a:r>
            <a:r>
              <a:rPr lang="en-US" dirty="0">
                <a:hlinkClick r:id="rId2" tooltip="Gideon J. Mellenbergh"/>
              </a:rPr>
              <a:t>, G. J.</a:t>
            </a:r>
            <a:r>
              <a:rPr lang="en-US" dirty="0"/>
              <a:t> (2008). Chapter 10: Tests and questionnaires: Construction and administration. In </a:t>
            </a:r>
            <a:r>
              <a:rPr lang="en-US" dirty="0">
                <a:hlinkClick r:id="rId3" tooltip="H. J. Adèr"/>
              </a:rPr>
              <a:t>H. J. </a:t>
            </a:r>
            <a:r>
              <a:rPr lang="en-US" dirty="0" err="1">
                <a:hlinkClick r:id="rId3" tooltip="H. J. Adèr"/>
              </a:rPr>
              <a:t>Adèr</a:t>
            </a:r>
            <a:r>
              <a:rPr lang="en-US" dirty="0"/>
              <a:t> &amp; G. J. </a:t>
            </a:r>
            <a:r>
              <a:rPr lang="en-US" dirty="0" err="1"/>
              <a:t>Mellenbergh</a:t>
            </a:r>
            <a:r>
              <a:rPr lang="en-US" dirty="0"/>
              <a:t> (Eds.) (with contributions by D. J. Hand), </a:t>
            </a:r>
            <a:r>
              <a:rPr lang="en-US" i="1" dirty="0"/>
              <a:t>Advising on research methods: A consultant's companion</a:t>
            </a:r>
            <a:r>
              <a:rPr lang="en-US" dirty="0"/>
              <a:t> (pp. 211–234). </a:t>
            </a:r>
            <a:r>
              <a:rPr lang="en-US" dirty="0" err="1"/>
              <a:t>Huizen</a:t>
            </a:r>
            <a:r>
              <a:rPr lang="en-US" dirty="0"/>
              <a:t>, The Netherlands: Johannes van </a:t>
            </a:r>
            <a:r>
              <a:rPr lang="en-US" dirty="0" err="1"/>
              <a:t>Kessel</a:t>
            </a:r>
            <a:r>
              <a:rPr lang="en-US" dirty="0"/>
              <a:t> Publishing.</a:t>
            </a:r>
          </a:p>
          <a:p>
            <a:r>
              <a:rPr lang="en-US" dirty="0" err="1">
                <a:hlinkClick r:id="rId2" tooltip="Gideon J. Mellenbergh"/>
              </a:rPr>
              <a:t>Mellenbergh</a:t>
            </a:r>
            <a:r>
              <a:rPr lang="en-US" dirty="0">
                <a:hlinkClick r:id="rId2" tooltip="Gideon J. Mellenbergh"/>
              </a:rPr>
              <a:t>, G. J.</a:t>
            </a:r>
            <a:r>
              <a:rPr lang="en-US" dirty="0"/>
              <a:t> (2008). Chapter 11: Tests and questionnaires: Analysis. In </a:t>
            </a:r>
            <a:r>
              <a:rPr lang="en-US" dirty="0">
                <a:hlinkClick r:id="rId3" tooltip="H. J. Adèr"/>
              </a:rPr>
              <a:t>H. J. </a:t>
            </a:r>
            <a:r>
              <a:rPr lang="en-US" dirty="0" err="1">
                <a:hlinkClick r:id="rId3" tooltip="H. J. Adèr"/>
              </a:rPr>
              <a:t>Adèr</a:t>
            </a:r>
            <a:r>
              <a:rPr lang="en-US" dirty="0"/>
              <a:t> &amp; G. J. </a:t>
            </a:r>
            <a:r>
              <a:rPr lang="en-US" dirty="0" err="1"/>
              <a:t>Mellenbergh</a:t>
            </a:r>
            <a:r>
              <a:rPr lang="en-US" dirty="0"/>
              <a:t> (Eds.) (with contributions by D. J. Hand), </a:t>
            </a:r>
            <a:r>
              <a:rPr lang="en-US" i="1" dirty="0"/>
              <a:t>Advising on research methods: A consultant's companion</a:t>
            </a:r>
            <a:r>
              <a:rPr lang="en-US" dirty="0"/>
              <a:t> (pp. 235–268). </a:t>
            </a:r>
            <a:r>
              <a:rPr lang="en-US" dirty="0" err="1"/>
              <a:t>Huizen</a:t>
            </a:r>
            <a:r>
              <a:rPr lang="en-US" dirty="0"/>
              <a:t>, The Netherlands: Johannes van </a:t>
            </a:r>
            <a:r>
              <a:rPr lang="en-US" dirty="0" err="1"/>
              <a:t>Kessel</a:t>
            </a:r>
            <a:r>
              <a:rPr lang="en-US" dirty="0"/>
              <a:t> Publishing.</a:t>
            </a:r>
          </a:p>
          <a:p>
            <a:r>
              <a:rPr lang="en-US" dirty="0"/>
              <a:t>Munn, P., &amp; </a:t>
            </a:r>
            <a:r>
              <a:rPr lang="en-US" dirty="0" err="1"/>
              <a:t>Drever</a:t>
            </a:r>
            <a:r>
              <a:rPr lang="en-US" dirty="0"/>
              <a:t>, E. (2004). </a:t>
            </a:r>
            <a:r>
              <a:rPr lang="en-US" i="1" dirty="0"/>
              <a:t>Using questionnaires in small-scale research: A beginner's guide</a:t>
            </a:r>
            <a:r>
              <a:rPr lang="en-US" dirty="0"/>
              <a:t>. Glasgow, Scotland: Scottish Council for Research in Education.</a:t>
            </a:r>
          </a:p>
          <a:p>
            <a:r>
              <a:rPr lang="en-US" dirty="0"/>
              <a:t>Oppenheim, A. N. (2000). </a:t>
            </a:r>
            <a:r>
              <a:rPr lang="en-US" i="1" dirty="0"/>
              <a:t>Questionnaire design, interviewing and attitude measurement</a:t>
            </a:r>
            <a:r>
              <a:rPr lang="en-US" dirty="0"/>
              <a:t> (New ed.). London, UK: Continuum International Publishing Group Ltd.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8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(b)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dirasa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kepentingannya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dirilis</a:t>
            </a:r>
            <a:r>
              <a:rPr lang="en-US" dirty="0"/>
              <a:t> di media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Pemecahannya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sensitif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diyakinkan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147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(c)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masa </a:t>
            </a:r>
            <a:r>
              <a:rPr lang="en-US" dirty="0" err="1"/>
              <a:t>lalu</a:t>
            </a:r>
            <a:r>
              <a:rPr lang="en-US" dirty="0"/>
              <a:t>. </a:t>
            </a:r>
            <a:r>
              <a:rPr lang="en-US" dirty="0" err="1"/>
              <a:t>Upayakan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,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berjasa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239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(d) </a:t>
            </a:r>
            <a:r>
              <a:rPr lang="en-US" dirty="0" err="1"/>
              <a:t>Responden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kelinci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(guinea pig).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smtClean="0"/>
              <a:t>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lain. </a:t>
            </a:r>
          </a:p>
        </p:txBody>
      </p:sp>
    </p:spTree>
    <p:extLst>
      <p:ext uri="{BB962C8B-B14F-4D97-AF65-F5344CB8AC3E}">
        <p14:creationId xmlns:p14="http://schemas.microsoft.com/office/powerpoint/2010/main" val="26364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(e) </a:t>
            </a:r>
            <a:r>
              <a:rPr lang="en-US" dirty="0" err="1"/>
              <a:t>Responden</a:t>
            </a:r>
            <a:r>
              <a:rPr lang="en-US" dirty="0"/>
              <a:t> orang ‘</a:t>
            </a:r>
            <a:r>
              <a:rPr lang="en-US" dirty="0" err="1"/>
              <a:t>penting</a:t>
            </a:r>
            <a:r>
              <a:rPr lang="en-US" dirty="0"/>
              <a:t>’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ditelitinya</a:t>
            </a:r>
            <a:r>
              <a:rPr lang="en-US" dirty="0"/>
              <a:t>. Cara </a:t>
            </a:r>
            <a:r>
              <a:rPr lang="en-US" dirty="0" err="1"/>
              <a:t>pemecahannya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menyanjung</a:t>
            </a:r>
            <a:r>
              <a:rPr lang="en-US" dirty="0"/>
              <a:t> orang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dialah</a:t>
            </a:r>
            <a:r>
              <a:rPr lang="en-US" dirty="0"/>
              <a:t> orang </a:t>
            </a:r>
            <a:r>
              <a:rPr lang="en-US" dirty="0" err="1"/>
              <a:t>satu-satunya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061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(f)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,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. </a:t>
            </a:r>
            <a:r>
              <a:rPr lang="en-US" dirty="0" err="1"/>
              <a:t>Katakan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lain.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753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(g)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‘</a:t>
            </a:r>
            <a:r>
              <a:rPr lang="en-US" dirty="0" err="1"/>
              <a:t>kebodohannya</a:t>
            </a:r>
            <a:r>
              <a:rPr lang="en-US" dirty="0"/>
              <a:t>’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Katakan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113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ETIKA MEMBUAT QUESTIONAIRE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dirty="0"/>
              <a:t>(h)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minatnya</a:t>
            </a:r>
            <a:r>
              <a:rPr lang="en-US" dirty="0"/>
              <a:t>. </a:t>
            </a:r>
            <a:r>
              <a:rPr lang="en-US" dirty="0" err="1"/>
              <a:t>Pemecahannya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dialah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orang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6429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423</TotalTime>
  <Words>1467</Words>
  <Application>Microsoft Macintosh PowerPoint</Application>
  <PresentationFormat>On-screen Show (4:3)</PresentationFormat>
  <Paragraphs>77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ETIKA MEMBUAT QUESTIONAIRE</vt:lpstr>
      <vt:lpstr>ETIKA MEMBUAT QUESTIONAIRE</vt:lpstr>
      <vt:lpstr>ETIKA MEMBUAT QUESTIONAIRE</vt:lpstr>
      <vt:lpstr>ETIKA MEMBUAT QUESTIONAIRE</vt:lpstr>
      <vt:lpstr>ETIKA MEMBUAT QUESTIONAIRE</vt:lpstr>
      <vt:lpstr>ETIKA MEMBUAT QUESTIONAIRE</vt:lpstr>
      <vt:lpstr>ETIKA MEMBUAT QUESTIONAIRE</vt:lpstr>
      <vt:lpstr>ETIKA MEMBUAT QUESTIONAIRE</vt:lpstr>
      <vt:lpstr>ETIKA MEMBUAT QUESTIONAIRE</vt:lpstr>
      <vt:lpstr>Kegagalan-kegagalan dalam membuat kuesioner: </vt:lpstr>
      <vt:lpstr>PERTANYAAN GANDA</vt:lpstr>
      <vt:lpstr>PERTANYAAN MENGARAHKAN</vt:lpstr>
      <vt:lpstr>SENSITIF</vt:lpstr>
      <vt:lpstr>MENAKUT-NAKUTI</vt:lpstr>
      <vt:lpstr>JENIS QUESTIONARE</vt:lpstr>
      <vt:lpstr>2 JENIS PERTANYAAN</vt:lpstr>
      <vt:lpstr>KEUNTUNGAN JAWABAN TERTUTUP</vt:lpstr>
      <vt:lpstr>KEKURANGAN JAWABAN TERTUTUP</vt:lpstr>
      <vt:lpstr>KEUNTUNGAN JAWABAN TERBUKA</vt:lpstr>
      <vt:lpstr>QUESTIONAIRE GABUNGAN</vt:lpstr>
      <vt:lpstr>MEMBUAT PERTANYAAN</vt:lpstr>
      <vt:lpstr>Kata pengantar kuesioner </vt:lpstr>
      <vt:lpstr>SUSUNAN PERTANYAAN</vt:lpstr>
      <vt:lpstr>SUSUNAN PERTANYAAN</vt:lpstr>
      <vt:lpstr>Pertanyaan kontingensi </vt:lpstr>
      <vt:lpstr>Uji coba instrumen (kuesioner) 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MEMBUAT QUESTIONAIRE</dc:title>
  <dc:creator>User</dc:creator>
  <cp:lastModifiedBy>Donna  Angelina</cp:lastModifiedBy>
  <cp:revision>12</cp:revision>
  <dcterms:created xsi:type="dcterms:W3CDTF">2014-09-12T01:52:05Z</dcterms:created>
  <dcterms:modified xsi:type="dcterms:W3CDTF">2020-09-24T07:43:44Z</dcterms:modified>
</cp:coreProperties>
</file>