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33"/>
    <a:srgbClr val="FF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78C32-A45C-4AAC-81BA-3A3A4E12A46B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AC41F-10B2-47FE-BEB7-B336B0CDB9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770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32D84D-14B8-4C8A-83E2-FFC90964D27F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10A4F-E26A-4FF9-9F19-7ADE4A63AB21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A97048-5CE7-440F-B5CC-A1DF7843D374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98A221-A8E9-49AA-9AD2-E0DA3B64C7FA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22C0F4-94C8-48C0-A368-35EC332479B7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C72F-BEDA-42C9-B4C8-1F6DC34B2212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BC1F-1C01-4A14-9765-09C112239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4B02B79-6A25-46A0-866C-681C0D1ADF63}" type="datetimeFigureOut">
              <a:rPr lang="id-ID" smtClean="0"/>
              <a:t>10/03/2016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C619587-B34C-4542-8D69-4BF60FD93DB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urningPoint\2003\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urningPoint\2003\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urningPoint\2003\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urningPoint\2003\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urningPoint\2003\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stfood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urningPoint\2003\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Chapter 10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Market entry strategies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613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Licensing and Franchising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 smtClean="0">
                <a:solidFill>
                  <a:srgbClr val="3333FF"/>
                </a:solidFill>
              </a:rPr>
              <a:t>Disadvantages of licensing</a:t>
            </a:r>
          </a:p>
          <a:p>
            <a:pPr lvl="2" eaLnBrk="1" hangingPunct="1"/>
            <a:r>
              <a:rPr lang="en-US" sz="3200" dirty="0" smtClean="0"/>
              <a:t>Licensor gets limited expertise.</a:t>
            </a:r>
          </a:p>
          <a:p>
            <a:pPr lvl="2" eaLnBrk="1" hangingPunct="1"/>
            <a:r>
              <a:rPr lang="en-US" sz="3200" dirty="0" smtClean="0"/>
              <a:t>Licensor creates its own competitor. </a:t>
            </a:r>
          </a:p>
          <a:p>
            <a:pPr lvl="2" eaLnBrk="1" hangingPunct="1"/>
            <a:r>
              <a:rPr lang="en-US" sz="3200" dirty="0" smtClean="0"/>
              <a:t>Allows multinational corporations (MNCs) to capitalize on older technology.</a:t>
            </a:r>
          </a:p>
        </p:txBody>
      </p:sp>
      <p:sp>
        <p:nvSpPr>
          <p:cNvPr id="1331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27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Foreign Direct Investment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Types of ownership - </a:t>
            </a:r>
            <a:r>
              <a:rPr lang="en-US" sz="2800" dirty="0" smtClean="0">
                <a:solidFill>
                  <a:srgbClr val="3333FF"/>
                </a:solidFill>
              </a:rPr>
              <a:t>Joint ventures</a:t>
            </a:r>
          </a:p>
          <a:p>
            <a:pPr lvl="1" eaLnBrk="1" hangingPunct="1"/>
            <a:r>
              <a:rPr lang="en-US" sz="2800" dirty="0" smtClean="0"/>
              <a:t>Collaborations of two or more organizations for more than a transitory period.</a:t>
            </a:r>
          </a:p>
          <a:p>
            <a:pPr lvl="1" eaLnBrk="1" hangingPunct="1"/>
            <a:r>
              <a:rPr lang="en-US" sz="2800" dirty="0" smtClean="0"/>
              <a:t>Partners share assets, risks, and profits in proportion to ownership.</a:t>
            </a:r>
          </a:p>
          <a:p>
            <a:pPr lvl="1" eaLnBrk="1" hangingPunct="1"/>
            <a:r>
              <a:rPr lang="en-US" sz="2800" dirty="0" smtClean="0"/>
              <a:t>Governmental and commercial reasons for joint ventures </a:t>
            </a:r>
          </a:p>
        </p:txBody>
      </p:sp>
      <p:sp>
        <p:nvSpPr>
          <p:cNvPr id="1434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212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Foreign Direct Investment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2209800"/>
            <a:ext cx="4040187" cy="4114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300" smtClean="0">
                <a:solidFill>
                  <a:srgbClr val="3333FF"/>
                </a:solidFill>
              </a:rPr>
              <a:t>Advantages of joint ventures</a:t>
            </a:r>
            <a:endParaRPr lang="en-US" sz="2300" b="1" smtClean="0">
              <a:solidFill>
                <a:srgbClr val="3333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Pooling of resources.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Better relationships with local organizations.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The partner’s knowledge of the local market.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Minimize exposure to political risk.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Tap local capital markets</a:t>
            </a:r>
            <a:r>
              <a:rPr lang="en-US" smtClean="0"/>
              <a:t>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97100"/>
            <a:ext cx="3962400" cy="41275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 smtClean="0"/>
              <a:t>	</a:t>
            </a:r>
            <a:r>
              <a:rPr lang="en-US" sz="2300" smtClean="0">
                <a:solidFill>
                  <a:srgbClr val="3333FF"/>
                </a:solidFill>
              </a:rPr>
              <a:t>Disadvantages of joint ventures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Different levels of control are required.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Difficulty in maintaining the relationship.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Disagreements over business decisions.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smtClean="0"/>
              <a:t>Disagreements over profit accumulation and distribution (profit repatriation).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57200" y="1905000"/>
            <a:ext cx="83058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697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07338" cy="4525963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Firms are categorized as:</a:t>
            </a:r>
          </a:p>
          <a:p>
            <a:pPr lvl="1" eaLnBrk="1" hangingPunct="1"/>
            <a:r>
              <a:rPr lang="en-US" sz="2600" smtClean="0">
                <a:solidFill>
                  <a:srgbClr val="3333FF"/>
                </a:solidFill>
              </a:rPr>
              <a:t>Resource seekers</a:t>
            </a:r>
            <a:r>
              <a:rPr lang="en-US" sz="2600" smtClean="0"/>
              <a:t> - Search for natural and human resources.</a:t>
            </a:r>
          </a:p>
          <a:p>
            <a:pPr lvl="1" eaLnBrk="1" hangingPunct="1"/>
            <a:r>
              <a:rPr lang="en-US" sz="2600" smtClean="0">
                <a:solidFill>
                  <a:srgbClr val="3333FF"/>
                </a:solidFill>
              </a:rPr>
              <a:t>Market seekers</a:t>
            </a:r>
            <a:r>
              <a:rPr lang="en-US" sz="2600" smtClean="0"/>
              <a:t> - Search for better opportunities to enter and expand within markets.</a:t>
            </a:r>
          </a:p>
          <a:p>
            <a:pPr lvl="1" eaLnBrk="1" hangingPunct="1"/>
            <a:r>
              <a:rPr lang="en-US" sz="2600" smtClean="0">
                <a:solidFill>
                  <a:srgbClr val="3333FF"/>
                </a:solidFill>
              </a:rPr>
              <a:t>Efficiency seekers</a:t>
            </a:r>
            <a:r>
              <a:rPr lang="en-US" sz="2600" smtClean="0"/>
              <a:t> - Attempt to obtain the most economic sources of production.</a:t>
            </a:r>
            <a:endParaRPr lang="en-US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Foreign Direct Investment</a:t>
            </a:r>
          </a:p>
        </p:txBody>
      </p:sp>
      <p:sp>
        <p:nvSpPr>
          <p:cNvPr id="1638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810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610600" cy="4754563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US" sz="2400" dirty="0" smtClean="0"/>
              <a:t>Bring in capital, economic activity, and employment.</a:t>
            </a:r>
          </a:p>
          <a:p>
            <a:pPr lvl="1" eaLnBrk="1" hangingPunct="1"/>
            <a:r>
              <a:rPr lang="en-US" sz="2400" dirty="0" smtClean="0"/>
              <a:t>Transfer technology and managerial skills.</a:t>
            </a:r>
          </a:p>
          <a:p>
            <a:pPr lvl="1" eaLnBrk="1" hangingPunct="1"/>
            <a:r>
              <a:rPr lang="en-US" sz="2400" dirty="0" smtClean="0"/>
              <a:t>Encourage competition, market choice, and competitiveness.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But, they: </a:t>
            </a:r>
          </a:p>
          <a:p>
            <a:pPr lvl="1" eaLnBrk="1" hangingPunct="1"/>
            <a:r>
              <a:rPr lang="en-US" sz="2400" dirty="0" smtClean="0"/>
              <a:t>Drain resources from host countries.</a:t>
            </a:r>
          </a:p>
          <a:p>
            <a:pPr lvl="1" eaLnBrk="1" hangingPunct="1"/>
            <a:r>
              <a:rPr lang="en-US" sz="2400" dirty="0" smtClean="0"/>
              <a:t>Starve smaller capital markets.</a:t>
            </a:r>
          </a:p>
          <a:p>
            <a:pPr lvl="1" eaLnBrk="1" hangingPunct="1"/>
            <a:r>
              <a:rPr lang="en-US" sz="2400" dirty="0" smtClean="0"/>
              <a:t>Discourage local technology development.</a:t>
            </a:r>
          </a:p>
          <a:p>
            <a:pPr lvl="1" eaLnBrk="1" hangingPunct="1"/>
            <a:r>
              <a:rPr lang="en-US" sz="2400" dirty="0" smtClean="0"/>
              <a:t>Bring in outmoded technology.</a:t>
            </a:r>
          </a:p>
          <a:p>
            <a:pPr lvl="1" eaLnBrk="1" hangingPunct="1"/>
            <a:r>
              <a:rPr lang="en-US" sz="2400" dirty="0" smtClean="0"/>
              <a:t>Create new competition for local firms.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Foreign Direct Investors</a:t>
            </a:r>
          </a:p>
        </p:txBody>
      </p:sp>
      <p:sp>
        <p:nvSpPr>
          <p:cNvPr id="1741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298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Based on the information given on web site </a:t>
            </a:r>
            <a:r>
              <a:rPr lang="id-ID" sz="2400" dirty="0" smtClean="0">
                <a:hlinkClick r:id="rId2"/>
              </a:rPr>
              <a:t>www.bestfoods.com</a:t>
            </a:r>
            <a:r>
              <a:rPr lang="id-ID" sz="2400" dirty="0" smtClean="0"/>
              <a:t>, what benefits does a company derive from having a global presence? How is the acquisition by Unilever likely to affect the company’s future?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 Class discussion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6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ChangeArrowheads="1"/>
          </p:cNvSpPr>
          <p:nvPr/>
        </p:nvSpPr>
        <p:spPr bwMode="auto">
          <a:xfrm>
            <a:off x="285750" y="268288"/>
            <a:ext cx="8588375" cy="629443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619526" name="Picture 6" descr="D:\Dr.P\1 Czinkota Int Bus\ch11\t11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89" y="2060848"/>
            <a:ext cx="9043976" cy="223224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9707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Managerial commitment</a:t>
            </a:r>
          </a:p>
          <a:p>
            <a:r>
              <a:rPr lang="id-ID" dirty="0" smtClean="0"/>
              <a:t>Market and competitive analysis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Internal Analysis</a:t>
            </a:r>
          </a:p>
          <a:p>
            <a:r>
              <a:rPr lang="id-ID" dirty="0" smtClean="0"/>
              <a:t>Competitive Strategy Formulation</a:t>
            </a:r>
          </a:p>
          <a:p>
            <a:pPr marL="45720" indent="0"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Strategic planning for global expansion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2439184"/>
            <a:ext cx="2952328" cy="1205840"/>
          </a:xfrm>
          <a:prstGeom prst="round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Starts with overview of different regions, further splits into analysis by country. 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3995936" y="2439184"/>
            <a:ext cx="2592288" cy="120584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South-East Asia: Indonesia, Malaysia, the Philippines, Singapore, Thailan, and Vietnam</a:t>
            </a:r>
            <a:endParaRPr lang="id-ID" sz="1600" dirty="0"/>
          </a:p>
        </p:txBody>
      </p:sp>
      <p:sp>
        <p:nvSpPr>
          <p:cNvPr id="8" name="Rectangle 7"/>
          <p:cNvSpPr/>
          <p:nvPr/>
        </p:nvSpPr>
        <p:spPr>
          <a:xfrm>
            <a:off x="287524" y="4630256"/>
            <a:ext cx="38884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Cost Leadership Strategy</a:t>
            </a:r>
          </a:p>
          <a:p>
            <a:pPr algn="ctr"/>
            <a:r>
              <a:rPr lang="id-ID" dirty="0" smtClean="0"/>
              <a:t>Offers identical product or service at lower cost than competitors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195736" y="4725144"/>
            <a:ext cx="3960440" cy="1440160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Differentiation Strategy</a:t>
            </a:r>
          </a:p>
          <a:p>
            <a:pPr algn="ctr"/>
            <a:r>
              <a:rPr lang="id-ID" dirty="0" smtClean="0"/>
              <a:t>Take advantage of brand, name, product or service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5775920" y="5134312"/>
            <a:ext cx="3096344" cy="1296144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Focus Strategy</a:t>
            </a:r>
          </a:p>
          <a:p>
            <a:pPr algn="ctr"/>
            <a:r>
              <a:rPr lang="id-ID" dirty="0" smtClean="0"/>
              <a:t>Single nice segment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2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Research spotlights on new opportunities, exposes potential risk, vital in strategy development (identifying all requirements of market entry, penetration and expansion)</a:t>
            </a:r>
          </a:p>
          <a:p>
            <a:r>
              <a:rPr lang="id-ID" sz="2800" dirty="0" smtClean="0"/>
              <a:t>Secondary and primary research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International Business research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314" name="Picture 2" descr="C:\1 Int'l Bus\int'l services2-s.jpg"/>
          <p:cNvPicPr>
            <a:picLocks noChangeAspect="1" noChangeArrowheads="1"/>
          </p:cNvPicPr>
          <p:nvPr/>
        </p:nvPicPr>
        <p:blipFill>
          <a:blip r:embed="rId2">
            <a:lum bright="4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58763"/>
            <a:ext cx="8664575" cy="6354762"/>
          </a:xfrm>
          <a:prstGeom prst="rect">
            <a:avLst/>
          </a:prstGeom>
          <a:noFill/>
          <a:ln w="38100" cmpd="dbl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3315" name="Rectangle 3"/>
          <p:cNvSpPr>
            <a:spLocks noChangeArrowheads="1"/>
          </p:cNvSpPr>
          <p:nvPr/>
        </p:nvSpPr>
        <p:spPr bwMode="auto">
          <a:xfrm>
            <a:off x="1165225" y="2595563"/>
            <a:ext cx="4635500" cy="2132012"/>
          </a:xfrm>
          <a:prstGeom prst="rect">
            <a:avLst/>
          </a:pr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53317" name="Rectangle 5"/>
          <p:cNvSpPr>
            <a:spLocks noGrp="1" noChangeArrowheads="1"/>
          </p:cNvSpPr>
          <p:nvPr>
            <p:ph idx="1"/>
          </p:nvPr>
        </p:nvSpPr>
        <p:spPr>
          <a:xfrm>
            <a:off x="886644" y="1700808"/>
            <a:ext cx="4648200" cy="2133600"/>
          </a:xfrm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3399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Exporting and Importing</a:t>
            </a:r>
          </a:p>
          <a:p>
            <a:pPr lvl="2"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Indirect Involvement</a:t>
            </a:r>
          </a:p>
          <a:p>
            <a:pPr lvl="2"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Direct Involvement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Intermediaries</a:t>
            </a:r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Entry and Development Strategies</a:t>
            </a:r>
          </a:p>
        </p:txBody>
      </p:sp>
      <p:sp>
        <p:nvSpPr>
          <p:cNvPr id="653318" name="Text Box 6"/>
          <p:cNvSpPr txBox="1">
            <a:spLocks noChangeArrowheads="1"/>
          </p:cNvSpPr>
          <p:nvPr/>
        </p:nvSpPr>
        <p:spPr bwMode="auto">
          <a:xfrm>
            <a:off x="7315200" y="6172200"/>
            <a:ext cx="914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2"/>
                </a:solidFill>
                <a:cs typeface="Times New Roman" pitchFamily="18" charset="0"/>
              </a:rPr>
              <a:t>© PhotoDisc</a:t>
            </a:r>
            <a:endParaRPr lang="en-US" sz="80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2835979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Can assist with troublesome yet important details such as documentation, financing and transportation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1154128" y="412741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Export Management companies</a:t>
            </a:r>
            <a:r>
              <a:rPr lang="id-ID" dirty="0" smtClean="0"/>
              <a:t>-Domestic companies that specialise in performing international business services as commision representatives or as distributors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5224" y="5517232"/>
            <a:ext cx="67911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Expansion of Trading Companies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Export Trading Company (ETC)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Private Sector Facilitators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Public Sector Facilitators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5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5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285750" y="268288"/>
            <a:ext cx="8588375" cy="629443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644102" name="Picture 6" descr="D:\Dr.P\1 Czinkota Int Bus\ch11\t11_0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76" y="2204864"/>
            <a:ext cx="8746276" cy="184643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423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285750" y="268288"/>
            <a:ext cx="8588375" cy="629443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646150" name="Picture 6" descr="D:\Dr.P\1 Czinkota Int Bus\ch11\t11_0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9288"/>
            <a:ext cx="7696200" cy="5397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41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62" name="Picture 2" descr="C:\1 Int'l Bus\int'l services2-s.jpg"/>
          <p:cNvPicPr>
            <a:picLocks noChangeAspect="1" noChangeArrowheads="1"/>
          </p:cNvPicPr>
          <p:nvPr/>
        </p:nvPicPr>
        <p:blipFill>
          <a:blip r:embed="rId2">
            <a:lum bright="4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58763"/>
            <a:ext cx="8664575" cy="6354762"/>
          </a:xfrm>
          <a:prstGeom prst="rect">
            <a:avLst/>
          </a:prstGeom>
          <a:noFill/>
          <a:ln w="38100" cmpd="dbl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63" name="Rectangle 3"/>
          <p:cNvSpPr>
            <a:spLocks noChangeArrowheads="1"/>
          </p:cNvSpPr>
          <p:nvPr/>
        </p:nvSpPr>
        <p:spPr bwMode="auto">
          <a:xfrm>
            <a:off x="1155700" y="2365375"/>
            <a:ext cx="5016500" cy="2665413"/>
          </a:xfrm>
          <a:prstGeom prst="rect">
            <a:avLst/>
          </a:pr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55365" name="Rectangle 5"/>
          <p:cNvSpPr>
            <a:spLocks noGrp="1" noChangeArrowheads="1"/>
          </p:cNvSpPr>
          <p:nvPr>
            <p:ph idx="1"/>
          </p:nvPr>
        </p:nvSpPr>
        <p:spPr>
          <a:xfrm>
            <a:off x="1135792" y="2636912"/>
            <a:ext cx="5812472" cy="2668587"/>
          </a:xfrm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3399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Licensing 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Licensing Agreement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patent, trademarks, copyrights, business skills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Royalty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Franchising</a:t>
            </a:r>
          </a:p>
          <a:p>
            <a:pPr lvl="1"/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Allows distributors or retailer exclusive rights to sell a product or service in a specified area</a:t>
            </a:r>
          </a:p>
        </p:txBody>
      </p:sp>
      <p:sp>
        <p:nvSpPr>
          <p:cNvPr id="65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370013"/>
            <a:ext cx="7772400" cy="1073150"/>
          </a:xfrm>
        </p:spPr>
        <p:txBody>
          <a:bodyPr>
            <a:normAutofit/>
          </a:bodyPr>
          <a:lstStyle/>
          <a:p>
            <a:r>
              <a:rPr lang="en-US"/>
              <a:t>Entry and Development Strategies</a:t>
            </a:r>
          </a:p>
        </p:txBody>
      </p:sp>
      <p:sp>
        <p:nvSpPr>
          <p:cNvPr id="655366" name="Text Box 6"/>
          <p:cNvSpPr txBox="1">
            <a:spLocks noChangeArrowheads="1"/>
          </p:cNvSpPr>
          <p:nvPr/>
        </p:nvSpPr>
        <p:spPr bwMode="auto">
          <a:xfrm>
            <a:off x="7315200" y="6172200"/>
            <a:ext cx="914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2"/>
                </a:solidFill>
                <a:cs typeface="Times New Roman" pitchFamily="18" charset="0"/>
              </a:rPr>
              <a:t>© PhotoDisc</a:t>
            </a:r>
            <a:endParaRPr lang="en-US" sz="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0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Licensing and Franchising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6799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3333FF"/>
                </a:solidFill>
              </a:rPr>
              <a:t>Advantages of licensing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Capital investment or knowledge or marketing strength is not required.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Additional return on R&amp;D investments already incurred.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Reduces the risk of R&amp;D failures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Ongoing licensing cooperation and support enables the Licensee benefits from new developments.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Allows a firm to test a foreign market without major investment of capital or management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Preempts a market for competition, especially if the licensor’s resources permit full-scale involvement only in selected markets.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Increases protection of intellectual property rights.</a:t>
            </a:r>
          </a:p>
        </p:txBody>
      </p:sp>
      <p:sp>
        <p:nvSpPr>
          <p:cNvPr id="1229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816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41</TotalTime>
  <Words>528</Words>
  <Application>Microsoft Office PowerPoint</Application>
  <PresentationFormat>On-screen Show (4:3)</PresentationFormat>
  <Paragraphs>104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Market entry strategies</vt:lpstr>
      <vt:lpstr>PowerPoint Presentation</vt:lpstr>
      <vt:lpstr>Strategic planning for global expansion</vt:lpstr>
      <vt:lpstr>International Business research</vt:lpstr>
      <vt:lpstr>Entry and Development Strategies</vt:lpstr>
      <vt:lpstr>PowerPoint Presentation</vt:lpstr>
      <vt:lpstr>PowerPoint Presentation</vt:lpstr>
      <vt:lpstr>Entry and Development Strategies</vt:lpstr>
      <vt:lpstr>Licensing and Franchising</vt:lpstr>
      <vt:lpstr>Licensing and Franchising</vt:lpstr>
      <vt:lpstr>Foreign Direct Investment</vt:lpstr>
      <vt:lpstr>Foreign Direct Investment</vt:lpstr>
      <vt:lpstr>Foreign Direct Investment</vt:lpstr>
      <vt:lpstr>Foreign Direct Investors</vt:lpstr>
      <vt:lpstr>In Class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entry strategies</dc:title>
  <dc:creator>irma</dc:creator>
  <cp:lastModifiedBy>irma</cp:lastModifiedBy>
  <cp:revision>7</cp:revision>
  <dcterms:created xsi:type="dcterms:W3CDTF">2016-03-10T14:47:33Z</dcterms:created>
  <dcterms:modified xsi:type="dcterms:W3CDTF">2016-03-10T15:29:01Z</dcterms:modified>
</cp:coreProperties>
</file>