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>
                <a:solidFill>
                  <a:schemeClr val="bg1"/>
                </a:solidFill>
              </a:rPr>
              <a:t> | IST103</a:t>
            </a:r>
            <a:endParaRPr lang="id-ID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16/12/2017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JSON Object and JSON Schema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2 - 3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Array :</a:t>
            </a:r>
            <a:endParaRPr lang="id-ID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E9D5C8-2763-402B-8AA3-11534F4E76EA}"/>
              </a:ext>
            </a:extLst>
          </p:cNvPr>
          <p:cNvSpPr txBox="1">
            <a:spLocks/>
          </p:cNvSpPr>
          <p:nvPr/>
        </p:nvSpPr>
        <p:spPr>
          <a:xfrm>
            <a:off x="358311" y="1847959"/>
            <a:ext cx="8390153" cy="4287951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is an ordered collection of values</a:t>
            </a:r>
          </a:p>
          <a:p>
            <a:endParaRPr lang="en-US" sz="2400" dirty="0"/>
          </a:p>
          <a:p>
            <a:r>
              <a:rPr lang="en-US" sz="2400" dirty="0"/>
              <a:t>These are enclosed in square brackets which means that array begins with </a:t>
            </a:r>
            <a:r>
              <a:rPr lang="en-US" sz="2600" b="1" dirty="0"/>
              <a:t>'['</a:t>
            </a:r>
            <a:r>
              <a:rPr lang="en-US" sz="2400" dirty="0"/>
              <a:t> and ends with </a:t>
            </a:r>
            <a:r>
              <a:rPr lang="en-US" sz="2600" b="1" dirty="0"/>
              <a:t>']'</a:t>
            </a:r>
          </a:p>
          <a:p>
            <a:endParaRPr lang="en-US" sz="2400" dirty="0"/>
          </a:p>
          <a:p>
            <a:r>
              <a:rPr lang="en-US" sz="2400" dirty="0"/>
              <a:t>The values are separated by </a:t>
            </a:r>
            <a:r>
              <a:rPr lang="en-US" sz="2600" b="1" dirty="0"/>
              <a:t>, (comma)</a:t>
            </a:r>
          </a:p>
          <a:p>
            <a:endParaRPr lang="en-US" sz="2400" dirty="0"/>
          </a:p>
          <a:p>
            <a:r>
              <a:rPr lang="en-US" sz="2400" dirty="0"/>
              <a:t>Array indexing can be started at </a:t>
            </a:r>
            <a:r>
              <a:rPr lang="en-US" sz="2600" b="1" dirty="0"/>
              <a:t>0 or 1</a:t>
            </a:r>
          </a:p>
          <a:p>
            <a:endParaRPr lang="en-US" sz="2400" dirty="0"/>
          </a:p>
          <a:p>
            <a:r>
              <a:rPr lang="en-US" sz="2400" dirty="0"/>
              <a:t>Arrays should be used when the key names are sequential integers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5386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Array :</a:t>
            </a:r>
            <a:endParaRPr lang="id-ID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4BED16-5023-4DAA-85B8-C3E9F7B7E077}"/>
              </a:ext>
            </a:extLst>
          </p:cNvPr>
          <p:cNvSpPr txBox="1">
            <a:spLocks/>
          </p:cNvSpPr>
          <p:nvPr/>
        </p:nvSpPr>
        <p:spPr>
          <a:xfrm>
            <a:off x="457200" y="1700808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400" dirty="0"/>
              <a:t>[ value, .......] </a:t>
            </a:r>
            <a:endParaRPr lang="en-US" sz="2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BBA8A8-6170-4330-9BE4-E5A5C5166463}"/>
              </a:ext>
            </a:extLst>
          </p:cNvPr>
          <p:cNvSpPr txBox="1">
            <a:spLocks/>
          </p:cNvSpPr>
          <p:nvPr/>
        </p:nvSpPr>
        <p:spPr>
          <a:xfrm>
            <a:off x="457200" y="2921855"/>
            <a:ext cx="7427168" cy="3819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400" dirty="0"/>
              <a:t>{</a:t>
            </a:r>
          </a:p>
          <a:p>
            <a:pPr marL="109728" indent="0">
              <a:buNone/>
            </a:pPr>
            <a:r>
              <a:rPr lang="en-US" sz="2400" dirty="0"/>
              <a:t>    "books": [ </a:t>
            </a:r>
          </a:p>
          <a:p>
            <a:pPr marL="109728" indent="0">
              <a:buNone/>
            </a:pPr>
            <a:r>
              <a:rPr lang="en-US" sz="2400" dirty="0"/>
              <a:t>        { "</a:t>
            </a:r>
            <a:r>
              <a:rPr lang="en-US" sz="2400" dirty="0" err="1"/>
              <a:t>language":"Java</a:t>
            </a:r>
            <a:r>
              <a:rPr lang="en-US" sz="2400" dirty="0"/>
              <a:t>" , "</a:t>
            </a:r>
            <a:r>
              <a:rPr lang="en-US" sz="2400" dirty="0" err="1"/>
              <a:t>edition":"second</a:t>
            </a:r>
            <a:r>
              <a:rPr lang="en-US" sz="2400" dirty="0"/>
              <a:t>" }, </a:t>
            </a:r>
          </a:p>
          <a:p>
            <a:pPr marL="109728" indent="0">
              <a:buNone/>
            </a:pPr>
            <a:r>
              <a:rPr lang="en-US" sz="2400" dirty="0"/>
              <a:t>        { "</a:t>
            </a:r>
            <a:r>
              <a:rPr lang="en-US" sz="2400" dirty="0" err="1"/>
              <a:t>language":"C</a:t>
            </a:r>
            <a:r>
              <a:rPr lang="en-US" sz="2400" dirty="0"/>
              <a:t>++" , "</a:t>
            </a:r>
            <a:r>
              <a:rPr lang="en-US" sz="2400" dirty="0" err="1"/>
              <a:t>lastName</a:t>
            </a:r>
            <a:r>
              <a:rPr lang="en-US" sz="2400" dirty="0"/>
              <a:t>":"fifth" }, </a:t>
            </a:r>
          </a:p>
          <a:p>
            <a:pPr marL="109728" indent="0">
              <a:buNone/>
            </a:pPr>
            <a:r>
              <a:rPr lang="en-US" sz="2400" dirty="0"/>
              <a:t>        { "</a:t>
            </a:r>
            <a:r>
              <a:rPr lang="en-US" sz="2400" dirty="0" err="1"/>
              <a:t>language":"C</a:t>
            </a:r>
            <a:r>
              <a:rPr lang="en-US" sz="2400" dirty="0"/>
              <a:t>" , "</a:t>
            </a:r>
            <a:r>
              <a:rPr lang="en-US" sz="2400" dirty="0" err="1"/>
              <a:t>lastName</a:t>
            </a:r>
            <a:r>
              <a:rPr lang="en-US" sz="2400" dirty="0"/>
              <a:t>":"third" } </a:t>
            </a:r>
          </a:p>
          <a:p>
            <a:pPr marL="109728" indent="0">
              <a:buNone/>
            </a:pPr>
            <a:r>
              <a:rPr lang="en-US" sz="2400" dirty="0"/>
              <a:t>    ] </a:t>
            </a:r>
          </a:p>
          <a:p>
            <a:pPr marL="109728" indent="0">
              <a:buNone/>
            </a:pPr>
            <a:r>
              <a:rPr lang="en-US" sz="2400" dirty="0"/>
              <a:t>}</a:t>
            </a:r>
          </a:p>
          <a:p>
            <a:pPr marL="109728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4149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Object :</a:t>
            </a:r>
            <a:endParaRPr lang="id-ID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E9D5C8-2763-402B-8AA3-11534F4E76EA}"/>
              </a:ext>
            </a:extLst>
          </p:cNvPr>
          <p:cNvSpPr txBox="1">
            <a:spLocks/>
          </p:cNvSpPr>
          <p:nvPr/>
        </p:nvSpPr>
        <p:spPr>
          <a:xfrm>
            <a:off x="358311" y="1847959"/>
            <a:ext cx="8390153" cy="428795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is an unordered set of name/value pairs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Objects are enclosed in curly braces that is, it starts with </a:t>
            </a:r>
            <a:r>
              <a:rPr lang="en-US" sz="2600" b="1" dirty="0"/>
              <a:t>'{'</a:t>
            </a:r>
            <a:r>
              <a:rPr lang="en-US" sz="2400" dirty="0"/>
              <a:t> and ends with </a:t>
            </a:r>
            <a:r>
              <a:rPr lang="en-US" sz="2600" b="1" dirty="0"/>
              <a:t>'}’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Each name is followed by </a:t>
            </a:r>
            <a:r>
              <a:rPr lang="en-US" sz="2600" b="1" dirty="0"/>
              <a:t>':'(colon)</a:t>
            </a:r>
            <a:r>
              <a:rPr lang="en-US" sz="2600" dirty="0"/>
              <a:t> </a:t>
            </a:r>
            <a:r>
              <a:rPr lang="en-US" sz="2400" dirty="0"/>
              <a:t>and the key/value pairs are separated by </a:t>
            </a:r>
            <a:r>
              <a:rPr lang="en-US" sz="2600" b="1" dirty="0"/>
              <a:t>, (comma)</a:t>
            </a:r>
          </a:p>
          <a:p>
            <a:endParaRPr lang="en-US" sz="2400" dirty="0"/>
          </a:p>
          <a:p>
            <a:r>
              <a:rPr lang="en-US" sz="2400" dirty="0"/>
              <a:t>The keys </a:t>
            </a:r>
            <a:r>
              <a:rPr lang="en-US" sz="2600" b="1" dirty="0"/>
              <a:t>must be strings</a:t>
            </a:r>
            <a:r>
              <a:rPr lang="en-US" sz="2400" dirty="0"/>
              <a:t> and should be different from each other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Objects should be used when the key names are arbitrary strings.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2825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Object :</a:t>
            </a:r>
            <a:endParaRPr lang="id-ID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4BED16-5023-4DAA-85B8-C3E9F7B7E077}"/>
              </a:ext>
            </a:extLst>
          </p:cNvPr>
          <p:cNvSpPr txBox="1">
            <a:spLocks/>
          </p:cNvSpPr>
          <p:nvPr/>
        </p:nvSpPr>
        <p:spPr>
          <a:xfrm>
            <a:off x="457200" y="1700808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400" dirty="0"/>
              <a:t>{ string : value, .......}</a:t>
            </a:r>
            <a:endParaRPr lang="en-US" sz="2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BBA8A8-6170-4330-9BE4-E5A5C5166463}"/>
              </a:ext>
            </a:extLst>
          </p:cNvPr>
          <p:cNvSpPr txBox="1">
            <a:spLocks/>
          </p:cNvSpPr>
          <p:nvPr/>
        </p:nvSpPr>
        <p:spPr>
          <a:xfrm>
            <a:off x="457200" y="2921855"/>
            <a:ext cx="7067128" cy="3459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400" dirty="0"/>
              <a:t>{ </a:t>
            </a:r>
          </a:p>
          <a:p>
            <a:pPr marL="109728" indent="0">
              <a:buNone/>
            </a:pPr>
            <a:r>
              <a:rPr lang="en-US" sz="2400" dirty="0"/>
              <a:t>     "id": "011A", </a:t>
            </a:r>
          </a:p>
          <a:p>
            <a:pPr marL="109728" indent="0">
              <a:buNone/>
            </a:pPr>
            <a:r>
              <a:rPr lang="en-US" sz="2400" dirty="0"/>
              <a:t>     "language": "JAVA", </a:t>
            </a:r>
          </a:p>
          <a:p>
            <a:pPr marL="109728" indent="0">
              <a:buNone/>
            </a:pPr>
            <a:r>
              <a:rPr lang="en-US" sz="2400" dirty="0"/>
              <a:t>     "price": 500 </a:t>
            </a:r>
          </a:p>
          <a:p>
            <a:pPr marL="109728" indent="0">
              <a:buNone/>
            </a:pPr>
            <a:r>
              <a:rPr lang="en-US" sz="2400" dirty="0"/>
              <a:t>} </a:t>
            </a:r>
          </a:p>
          <a:p>
            <a:pPr marL="109728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251813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Whitespace :</a:t>
            </a:r>
            <a:endParaRPr lang="id-ID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4BED16-5023-4DAA-85B8-C3E9F7B7E077}"/>
              </a:ext>
            </a:extLst>
          </p:cNvPr>
          <p:cNvSpPr txBox="1">
            <a:spLocks/>
          </p:cNvSpPr>
          <p:nvPr/>
        </p:nvSpPr>
        <p:spPr>
          <a:xfrm>
            <a:off x="1475656" y="2856025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400" dirty="0"/>
              <a:t>{ string : “       ”, .......}</a:t>
            </a:r>
            <a:endParaRPr lang="en-US" sz="2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BBA8A8-6170-4330-9BE4-E5A5C5166463}"/>
              </a:ext>
            </a:extLst>
          </p:cNvPr>
          <p:cNvSpPr txBox="1">
            <a:spLocks/>
          </p:cNvSpPr>
          <p:nvPr/>
        </p:nvSpPr>
        <p:spPr>
          <a:xfrm>
            <a:off x="1475656" y="4077072"/>
            <a:ext cx="6264696" cy="18752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obj1 = {"name": "</a:t>
            </a:r>
            <a:r>
              <a:rPr lang="en-US" sz="2400" dirty="0" err="1"/>
              <a:t>Sachin</a:t>
            </a:r>
            <a:r>
              <a:rPr lang="en-US" sz="2400" dirty="0"/>
              <a:t> Tendulkar"} </a:t>
            </a:r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obj2 = {"name": "</a:t>
            </a:r>
            <a:r>
              <a:rPr lang="en-US" sz="2400" dirty="0" err="1"/>
              <a:t>SauravGanguly</a:t>
            </a:r>
            <a:r>
              <a:rPr lang="en-US" sz="2400" dirty="0"/>
              <a:t>"}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61034A-E4B8-4AD3-955C-65E380640252}"/>
              </a:ext>
            </a:extLst>
          </p:cNvPr>
          <p:cNvSpPr txBox="1">
            <a:spLocks/>
          </p:cNvSpPr>
          <p:nvPr/>
        </p:nvSpPr>
        <p:spPr>
          <a:xfrm>
            <a:off x="234123" y="1700808"/>
            <a:ext cx="8390153" cy="13387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can be inserted between any pair of tokens. It can be added to make a code more readable.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1757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Null :</a:t>
            </a:r>
            <a:endParaRPr lang="id-ID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4BED16-5023-4DAA-85B8-C3E9F7B7E077}"/>
              </a:ext>
            </a:extLst>
          </p:cNvPr>
          <p:cNvSpPr txBox="1">
            <a:spLocks/>
          </p:cNvSpPr>
          <p:nvPr/>
        </p:nvSpPr>
        <p:spPr>
          <a:xfrm>
            <a:off x="1259632" y="2239498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400" dirty="0"/>
              <a:t>null </a:t>
            </a:r>
            <a:endParaRPr lang="en-US" sz="2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BBA8A8-6170-4330-9BE4-E5A5C5166463}"/>
              </a:ext>
            </a:extLst>
          </p:cNvPr>
          <p:cNvSpPr txBox="1">
            <a:spLocks/>
          </p:cNvSpPr>
          <p:nvPr/>
        </p:nvSpPr>
        <p:spPr>
          <a:xfrm>
            <a:off x="1259632" y="3247610"/>
            <a:ext cx="6336704" cy="3331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null;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</a:p>
          <a:p>
            <a:pPr marL="109728" indent="0">
              <a:buNone/>
            </a:pPr>
            <a:r>
              <a:rPr lang="en-US" sz="2400" dirty="0"/>
              <a:t>     if( </a:t>
            </a:r>
            <a:r>
              <a:rPr lang="en-US" sz="2400" dirty="0" err="1"/>
              <a:t>i</a:t>
            </a:r>
            <a:r>
              <a:rPr lang="en-US" sz="2400" dirty="0"/>
              <a:t>==1 ) { 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document.write</a:t>
            </a:r>
            <a:r>
              <a:rPr lang="en-US" sz="2400" dirty="0"/>
              <a:t>("</a:t>
            </a:r>
            <a:r>
              <a:rPr lang="en-US" sz="2400" b="1" dirty="0"/>
              <a:t>value is 1</a:t>
            </a:r>
            <a:r>
              <a:rPr lang="en-US" sz="2400" dirty="0"/>
              <a:t>"); </a:t>
            </a:r>
          </a:p>
          <a:p>
            <a:pPr marL="109728" indent="0">
              <a:buNone/>
            </a:pPr>
            <a:r>
              <a:rPr lang="en-US" sz="2400" dirty="0"/>
              <a:t>     } else { 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document.write</a:t>
            </a:r>
            <a:r>
              <a:rPr lang="en-US" sz="2400" dirty="0"/>
              <a:t>("</a:t>
            </a:r>
            <a:r>
              <a:rPr lang="en-US" sz="2400" b="1" dirty="0"/>
              <a:t>value is null</a:t>
            </a:r>
            <a:r>
              <a:rPr lang="en-US" sz="2400" dirty="0"/>
              <a:t>"); </a:t>
            </a:r>
          </a:p>
          <a:p>
            <a:pPr marL="109728" indent="0">
              <a:buNone/>
            </a:pPr>
            <a:r>
              <a:rPr lang="en-US" sz="2400" dirty="0"/>
              <a:t>     } 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61034A-E4B8-4AD3-955C-65E380640252}"/>
              </a:ext>
            </a:extLst>
          </p:cNvPr>
          <p:cNvSpPr txBox="1">
            <a:spLocks/>
          </p:cNvSpPr>
          <p:nvPr/>
        </p:nvSpPr>
        <p:spPr>
          <a:xfrm>
            <a:off x="323528" y="1519418"/>
            <a:ext cx="8390153" cy="6885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means empty type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06551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3AE5-2140-4C78-A403-A98FAD186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8625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JSON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332DC-710A-48B6-9928-A66369E1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5637"/>
            <a:ext cx="7744156" cy="985092"/>
          </a:xfrm>
        </p:spPr>
        <p:txBody>
          <a:bodyPr>
            <a:normAutofit/>
          </a:bodyPr>
          <a:lstStyle/>
          <a:p>
            <a:r>
              <a:rPr lang="en-US" sz="2200" dirty="0"/>
              <a:t>Creation of an empty Object:</a:t>
            </a:r>
          </a:p>
          <a:p>
            <a:pPr marL="109728" indent="0">
              <a:buNone/>
            </a:pPr>
            <a:r>
              <a:rPr lang="en-US" sz="2200" dirty="0"/>
              <a:t>	</a:t>
            </a:r>
            <a:endParaRPr lang="en-US" sz="2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F8C99D-755C-4CF5-A601-AF43A34E6E94}"/>
              </a:ext>
            </a:extLst>
          </p:cNvPr>
          <p:cNvSpPr txBox="1">
            <a:spLocks/>
          </p:cNvSpPr>
          <p:nvPr/>
        </p:nvSpPr>
        <p:spPr>
          <a:xfrm>
            <a:off x="457200" y="3338861"/>
            <a:ext cx="7715200" cy="549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Creation of a new Object: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D99BA1-454C-4983-ABA9-6C060F2AA775}"/>
              </a:ext>
            </a:extLst>
          </p:cNvPr>
          <p:cNvSpPr txBox="1">
            <a:spLocks/>
          </p:cNvSpPr>
          <p:nvPr/>
        </p:nvSpPr>
        <p:spPr>
          <a:xfrm>
            <a:off x="414148" y="4521568"/>
            <a:ext cx="7715200" cy="10694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Creation of an object with attribute </a:t>
            </a:r>
            <a:r>
              <a:rPr lang="en-US" sz="2200" dirty="0" err="1"/>
              <a:t>bookname</a:t>
            </a:r>
            <a:r>
              <a:rPr lang="en-US" sz="2200" dirty="0"/>
              <a:t> with value in string, attribute price with numeric value. Attribute is accessed by using '.' Operator: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5FCE77-67BE-4B69-BC4B-5E2ADE79ADBF}"/>
              </a:ext>
            </a:extLst>
          </p:cNvPr>
          <p:cNvSpPr txBox="1">
            <a:spLocks/>
          </p:cNvSpPr>
          <p:nvPr/>
        </p:nvSpPr>
        <p:spPr>
          <a:xfrm>
            <a:off x="323528" y="1493717"/>
            <a:ext cx="8064896" cy="79192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dirty="0"/>
              <a:t>JSON objects can be created with JavaScript. Let us see the various ways of creating JSON objects using JavaScript: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F9CAEA-372B-47A0-A16D-ED17DB1BAC9F}"/>
              </a:ext>
            </a:extLst>
          </p:cNvPr>
          <p:cNvSpPr txBox="1">
            <a:spLocks/>
          </p:cNvSpPr>
          <p:nvPr/>
        </p:nvSpPr>
        <p:spPr>
          <a:xfrm>
            <a:off x="457200" y="2765917"/>
            <a:ext cx="7600140" cy="549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000" b="1" dirty="0" err="1"/>
              <a:t>var</a:t>
            </a:r>
            <a:r>
              <a:rPr lang="en-US" sz="2000" b="1" dirty="0"/>
              <a:t> </a:t>
            </a:r>
            <a:r>
              <a:rPr lang="en-US" sz="2000" b="1" dirty="0" err="1"/>
              <a:t>JSONObj</a:t>
            </a:r>
            <a:r>
              <a:rPr lang="en-US" sz="2000" b="1" dirty="0"/>
              <a:t> = {};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CA66907-C6DC-4EC6-851F-C133292F095F}"/>
              </a:ext>
            </a:extLst>
          </p:cNvPr>
          <p:cNvSpPr txBox="1">
            <a:spLocks/>
          </p:cNvSpPr>
          <p:nvPr/>
        </p:nvSpPr>
        <p:spPr>
          <a:xfrm>
            <a:off x="456246" y="3888621"/>
            <a:ext cx="7600140" cy="549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000" b="1" dirty="0" err="1"/>
              <a:t>var</a:t>
            </a:r>
            <a:r>
              <a:rPr lang="en-US" sz="2000" b="1" dirty="0"/>
              <a:t> </a:t>
            </a:r>
            <a:r>
              <a:rPr lang="en-US" sz="2000" b="1" dirty="0" err="1"/>
              <a:t>JSONObj</a:t>
            </a:r>
            <a:r>
              <a:rPr lang="en-US" sz="2000" b="1" dirty="0"/>
              <a:t> = new Object();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7366828-F380-419D-AE5A-A9D93174D056}"/>
              </a:ext>
            </a:extLst>
          </p:cNvPr>
          <p:cNvSpPr txBox="1">
            <a:spLocks/>
          </p:cNvSpPr>
          <p:nvPr/>
        </p:nvSpPr>
        <p:spPr>
          <a:xfrm>
            <a:off x="486156" y="5766485"/>
            <a:ext cx="7571184" cy="549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700" b="1" dirty="0" err="1"/>
              <a:t>var</a:t>
            </a:r>
            <a:r>
              <a:rPr lang="en-US" sz="1700" b="1" dirty="0"/>
              <a:t> </a:t>
            </a:r>
            <a:r>
              <a:rPr lang="en-US" sz="1700" b="1" dirty="0" err="1"/>
              <a:t>JSONObj</a:t>
            </a:r>
            <a:r>
              <a:rPr lang="en-US" sz="1700" b="1" dirty="0"/>
              <a:t> = { "</a:t>
            </a:r>
            <a:r>
              <a:rPr lang="en-US" sz="1700" b="1" dirty="0" err="1"/>
              <a:t>bookname</a:t>
            </a:r>
            <a:r>
              <a:rPr lang="en-US" sz="1700" b="1" dirty="0"/>
              <a:t> ":"VB BLACK BOOK", "price":500 };</a:t>
            </a:r>
          </a:p>
        </p:txBody>
      </p:sp>
    </p:spTree>
    <p:extLst>
      <p:ext uri="{BB962C8B-B14F-4D97-AF65-F5344CB8AC3E}">
        <p14:creationId xmlns:p14="http://schemas.microsoft.com/office/powerpoint/2010/main" val="212734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38ED55-267B-4E51-9161-68D5FC844E63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7091452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This is an example that shows creation of an object in </a:t>
            </a:r>
            <a:r>
              <a:rPr lang="en-US" sz="2400" dirty="0" err="1"/>
              <a:t>javascript</a:t>
            </a:r>
            <a:r>
              <a:rPr lang="en-US" sz="2400" dirty="0"/>
              <a:t> using JSON : (Simple Objects)</a:t>
            </a:r>
            <a:endParaRPr lang="id-ID" sz="24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8076511-AD52-42F1-835C-8A99F1ABFFF4}"/>
              </a:ext>
            </a:extLst>
          </p:cNvPr>
          <p:cNvSpPr txBox="1">
            <a:spLocks/>
          </p:cNvSpPr>
          <p:nvPr/>
        </p:nvSpPr>
        <p:spPr>
          <a:xfrm>
            <a:off x="288860" y="1844824"/>
            <a:ext cx="7091452" cy="475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/>
              <a:t>&lt;html&gt;</a:t>
            </a:r>
          </a:p>
          <a:p>
            <a:pPr marL="402336" lvl="1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&lt;head&gt;</a:t>
            </a:r>
          </a:p>
          <a:p>
            <a:pPr marL="402336" lvl="1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&lt;title&gt;Creating Object JSON with JavaScript&lt;/title&gt;</a:t>
            </a:r>
          </a:p>
          <a:p>
            <a:pPr marL="402336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&lt;script language="</a:t>
            </a:r>
            <a:r>
              <a:rPr lang="en-US" sz="2000" dirty="0" err="1">
                <a:solidFill>
                  <a:schemeClr val="tx1"/>
                </a:solidFill>
              </a:rPr>
              <a:t>javascript</a:t>
            </a:r>
            <a:r>
              <a:rPr lang="en-US" sz="2000" dirty="0">
                <a:solidFill>
                  <a:schemeClr val="tx1"/>
                </a:solidFill>
              </a:rPr>
              <a:t>" &gt;</a:t>
            </a: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JSONObj</a:t>
            </a:r>
            <a:r>
              <a:rPr lang="en-US" sz="2000" dirty="0">
                <a:solidFill>
                  <a:schemeClr val="tx1"/>
                </a:solidFill>
              </a:rPr>
              <a:t> = { "name" : "tutorialspoint.com", "year" : 2005 };</a:t>
            </a: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document.write</a:t>
            </a:r>
            <a:r>
              <a:rPr lang="en-US" sz="2000" dirty="0">
                <a:solidFill>
                  <a:schemeClr val="tx1"/>
                </a:solidFill>
              </a:rPr>
              <a:t>("&lt;h1&gt;JSON with JavaScript example&lt;/h1&gt;");</a:t>
            </a: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document.write</a:t>
            </a:r>
            <a:r>
              <a:rPr lang="en-US" sz="2000" dirty="0">
                <a:solidFill>
                  <a:schemeClr val="tx1"/>
                </a:solidFill>
              </a:rPr>
              <a:t>("&lt;</a:t>
            </a:r>
            <a:r>
              <a:rPr lang="en-US" sz="2000" dirty="0" err="1">
                <a:solidFill>
                  <a:schemeClr val="tx1"/>
                </a:solidFill>
              </a:rPr>
              <a:t>br</a:t>
            </a:r>
            <a:r>
              <a:rPr lang="en-US" sz="2000" dirty="0">
                <a:solidFill>
                  <a:schemeClr val="tx1"/>
                </a:solidFill>
              </a:rPr>
              <a:t>&gt;");</a:t>
            </a: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document.write</a:t>
            </a:r>
            <a:r>
              <a:rPr lang="en-US" sz="2000" dirty="0">
                <a:solidFill>
                  <a:schemeClr val="tx1"/>
                </a:solidFill>
              </a:rPr>
              <a:t>("&lt;h3&gt;Website Name="+JSONObj.name+"&lt;/h3&gt;");</a:t>
            </a: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document.write</a:t>
            </a:r>
            <a:r>
              <a:rPr lang="en-US" sz="2000" dirty="0">
                <a:solidFill>
                  <a:schemeClr val="tx1"/>
                </a:solidFill>
              </a:rPr>
              <a:t>("&lt;h3&gt;Year="+</a:t>
            </a:r>
            <a:r>
              <a:rPr lang="en-US" sz="2000" dirty="0" err="1">
                <a:solidFill>
                  <a:schemeClr val="tx1"/>
                </a:solidFill>
              </a:rPr>
              <a:t>JSONObj.year</a:t>
            </a:r>
            <a:r>
              <a:rPr lang="en-US" sz="2000" dirty="0">
                <a:solidFill>
                  <a:schemeClr val="tx1"/>
                </a:solidFill>
              </a:rPr>
              <a:t>+"&lt;/h3&gt;");</a:t>
            </a:r>
          </a:p>
          <a:p>
            <a:pPr marL="402336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&lt;/script&gt;</a:t>
            </a:r>
          </a:p>
          <a:p>
            <a:pPr marL="402336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02336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&lt;/head&gt;</a:t>
            </a:r>
          </a:p>
          <a:p>
            <a:pPr marL="667512" lvl="2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&lt;body&gt;</a:t>
            </a:r>
          </a:p>
          <a:p>
            <a:pPr marL="667512" lvl="2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</a:p>
          <a:p>
            <a:pPr marL="667512" lvl="2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&lt;/body&gt;</a:t>
            </a: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923415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1C9E37-92A7-41E8-B478-C26E0D7D2F72}"/>
              </a:ext>
            </a:extLst>
          </p:cNvPr>
          <p:cNvSpPr txBox="1">
            <a:spLocks/>
          </p:cNvSpPr>
          <p:nvPr/>
        </p:nvSpPr>
        <p:spPr>
          <a:xfrm>
            <a:off x="267669" y="1268760"/>
            <a:ext cx="8352928" cy="12667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Now let's try to open file using IE or any other </a:t>
            </a:r>
            <a:r>
              <a:rPr lang="en-US" sz="2400" dirty="0" err="1"/>
              <a:t>javascript</a:t>
            </a:r>
            <a:r>
              <a:rPr lang="en-US" sz="2400" dirty="0"/>
              <a:t> enabled browser. It produces the following result:</a:t>
            </a:r>
            <a:endParaRPr lang="id-ID" sz="2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0A4C63-71D6-4E02-9259-44B345579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24944"/>
            <a:ext cx="6801051" cy="245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79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38ED55-267B-4E51-9161-68D5FC844E63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7091452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This is an example that shows creation of an object in </a:t>
            </a:r>
            <a:r>
              <a:rPr lang="en-US" sz="2400" dirty="0" err="1"/>
              <a:t>javascript</a:t>
            </a:r>
            <a:r>
              <a:rPr lang="en-US" sz="2400" dirty="0"/>
              <a:t> using JSON : (Array Objects)</a:t>
            </a:r>
            <a:endParaRPr lang="id-ID" sz="24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8076511-AD52-42F1-835C-8A99F1ABFFF4}"/>
              </a:ext>
            </a:extLst>
          </p:cNvPr>
          <p:cNvSpPr txBox="1">
            <a:spLocks/>
          </p:cNvSpPr>
          <p:nvPr/>
        </p:nvSpPr>
        <p:spPr>
          <a:xfrm>
            <a:off x="288860" y="1844824"/>
            <a:ext cx="7091452" cy="475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&lt;html&gt;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&lt;head&gt;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&lt;title&gt;Creation of array object in </a:t>
            </a:r>
            <a:r>
              <a:rPr lang="en-US" sz="1500" dirty="0" err="1"/>
              <a:t>javascript</a:t>
            </a:r>
            <a:r>
              <a:rPr lang="en-US" sz="1500" dirty="0"/>
              <a:t> using JSON&lt;/title&gt;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&lt;script language="</a:t>
            </a:r>
            <a:r>
              <a:rPr lang="en-US" sz="1500" dirty="0" err="1"/>
              <a:t>javascript</a:t>
            </a:r>
            <a:r>
              <a:rPr lang="en-US" sz="1500" dirty="0"/>
              <a:t>" 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</a:t>
            </a:r>
            <a:r>
              <a:rPr lang="en-US" sz="1500" dirty="0" err="1"/>
              <a:t>document.writeln</a:t>
            </a:r>
            <a:r>
              <a:rPr lang="en-US" sz="1500" dirty="0"/>
              <a:t>("&lt;h2&gt;JSON array object&lt;/h2&gt;");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</a:t>
            </a:r>
            <a:r>
              <a:rPr lang="en-US" sz="1500" dirty="0" err="1"/>
              <a:t>var</a:t>
            </a:r>
            <a:r>
              <a:rPr lang="en-US" sz="1500" dirty="0"/>
              <a:t> books = { 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 "Pascal" : [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      { "Name" : "Pascal Made Simple", "price" : 700 },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      { "Name" : "Guide to Pascal", "price" : 400 }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],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"Scala" : [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      { "Name" : "Scala for the Impatient", "price" : 1000 },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      { "Name" : "Scala in Depth", "price" : 1300 }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  ]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                      }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500" dirty="0"/>
              <a:t>                   </a:t>
            </a:r>
            <a:r>
              <a:rPr lang="en-US" sz="1500" dirty="0" err="1"/>
              <a:t>var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4227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B84A-705E-4012-9297-D57EC83B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Syntax &amp;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D1C3D-B5E0-477F-9D49-E0840A2A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Let's have a quick look at the basic syntax of JSON. </a:t>
            </a:r>
          </a:p>
          <a:p>
            <a:pPr marL="109728" indent="0">
              <a:buNone/>
            </a:pPr>
            <a:r>
              <a:rPr lang="en-US" dirty="0"/>
              <a:t>it includes the following: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Data is represented in </a:t>
            </a:r>
            <a:r>
              <a:rPr lang="en-US" sz="3000" b="1" dirty="0"/>
              <a:t>name/value pairs</a:t>
            </a:r>
          </a:p>
          <a:p>
            <a:endParaRPr lang="en-US" dirty="0"/>
          </a:p>
          <a:p>
            <a:r>
              <a:rPr lang="en-US" dirty="0"/>
              <a:t>Curly braces hold objects and each name is followed by </a:t>
            </a:r>
            <a:r>
              <a:rPr lang="en-US" sz="3000" b="1" dirty="0"/>
              <a:t>':' (colon)</a:t>
            </a:r>
          </a:p>
          <a:p>
            <a:endParaRPr lang="en-US" sz="3000" b="1" dirty="0"/>
          </a:p>
          <a:p>
            <a:r>
              <a:rPr lang="en-US" dirty="0"/>
              <a:t>The name/value pairs are separated by </a:t>
            </a:r>
            <a:r>
              <a:rPr lang="en-US" sz="3000" b="1" dirty="0"/>
              <a:t>, (comma)</a:t>
            </a:r>
          </a:p>
          <a:p>
            <a:endParaRPr lang="en-US" dirty="0"/>
          </a:p>
          <a:p>
            <a:r>
              <a:rPr lang="en-US" dirty="0"/>
              <a:t>Square brackets hold arrays and values are separated by </a:t>
            </a:r>
            <a:r>
              <a:rPr lang="en-US" sz="3300" b="1" dirty="0"/>
              <a:t>, (comma)</a:t>
            </a:r>
          </a:p>
        </p:txBody>
      </p:sp>
    </p:spTree>
    <p:extLst>
      <p:ext uri="{BB962C8B-B14F-4D97-AF65-F5344CB8AC3E}">
        <p14:creationId xmlns:p14="http://schemas.microsoft.com/office/powerpoint/2010/main" val="3724610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9D36CD-D8C3-4964-9D7D-A24311FD9A5A}"/>
              </a:ext>
            </a:extLst>
          </p:cNvPr>
          <p:cNvSpPr txBox="1">
            <a:spLocks/>
          </p:cNvSpPr>
          <p:nvPr/>
        </p:nvSpPr>
        <p:spPr>
          <a:xfrm>
            <a:off x="288860" y="836712"/>
            <a:ext cx="8171572" cy="5760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	</a:t>
            </a:r>
            <a:r>
              <a:rPr lang="en-US" sz="1700" dirty="0" err="1"/>
              <a:t>document.writeln</a:t>
            </a:r>
            <a:r>
              <a:rPr lang="en-US" sz="1700" dirty="0"/>
              <a:t>("&lt;table border='2'&gt;&lt;</a:t>
            </a:r>
            <a:r>
              <a:rPr lang="en-US" sz="1700" dirty="0" err="1"/>
              <a:t>tr</a:t>
            </a:r>
            <a:r>
              <a:rPr lang="en-US" sz="1700" dirty="0"/>
              <a:t>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	for(</a:t>
            </a:r>
            <a:r>
              <a:rPr lang="en-US" sz="1700" dirty="0" err="1"/>
              <a:t>i</a:t>
            </a:r>
            <a:r>
              <a:rPr lang="en-US" sz="1700" dirty="0"/>
              <a:t>=0;i&lt;</a:t>
            </a:r>
            <a:r>
              <a:rPr lang="en-US" sz="1700" dirty="0" err="1"/>
              <a:t>books.Pascal.length;i</a:t>
            </a:r>
            <a:r>
              <a:rPr lang="en-US" sz="1700" dirty="0"/>
              <a:t>++){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 </a:t>
            </a:r>
            <a:r>
              <a:rPr lang="en-US" sz="1700" dirty="0" err="1"/>
              <a:t>document.writeln</a:t>
            </a:r>
            <a:r>
              <a:rPr lang="en-US" sz="1700" dirty="0"/>
              <a:t>("&lt;td&gt;");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	      </a:t>
            </a:r>
            <a:r>
              <a:rPr lang="en-US" sz="1700" dirty="0" err="1"/>
              <a:t>document.writeln</a:t>
            </a:r>
            <a:r>
              <a:rPr lang="en-US" sz="1700" dirty="0"/>
              <a:t>("&lt;table border='1' width=100 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 </a:t>
            </a:r>
            <a:r>
              <a:rPr lang="en-US" sz="1700" dirty="0" err="1"/>
              <a:t>document.writeln</a:t>
            </a:r>
            <a:r>
              <a:rPr lang="en-US" sz="1700" dirty="0"/>
              <a:t>("&lt;</a:t>
            </a:r>
            <a:r>
              <a:rPr lang="en-US" sz="1700" dirty="0" err="1"/>
              <a:t>tr</a:t>
            </a:r>
            <a:r>
              <a:rPr lang="en-US" sz="1700" dirty="0"/>
              <a:t>&gt;&lt;td&gt;&lt;b&gt;Name&lt;/b&gt;&lt;/td&gt;&lt;td width=50&gt;"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+ </a:t>
            </a:r>
            <a:r>
              <a:rPr lang="en-US" sz="1700" dirty="0" err="1"/>
              <a:t>books.Pascal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].Name+"&lt;/td&gt;&lt;/</a:t>
            </a:r>
            <a:r>
              <a:rPr lang="en-US" sz="1700" dirty="0" err="1"/>
              <a:t>tr</a:t>
            </a:r>
            <a:r>
              <a:rPr lang="en-US" sz="1700" dirty="0"/>
              <a:t>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</a:t>
            </a:r>
            <a:r>
              <a:rPr lang="en-US" sz="1700" dirty="0" err="1"/>
              <a:t>document.writeln</a:t>
            </a:r>
            <a:r>
              <a:rPr lang="en-US" sz="1700" dirty="0"/>
              <a:t>("&lt;</a:t>
            </a:r>
            <a:r>
              <a:rPr lang="en-US" sz="1700" dirty="0" err="1"/>
              <a:t>tr</a:t>
            </a:r>
            <a:r>
              <a:rPr lang="en-US" sz="1700" dirty="0"/>
              <a:t>&gt;&lt;td&gt;&lt;b&gt;Price&lt;/b&gt;&lt;/td&gt;&lt;td width=50&gt;"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+ </a:t>
            </a:r>
            <a:r>
              <a:rPr lang="en-US" sz="1700" dirty="0" err="1"/>
              <a:t>books.Pascal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].price +"&lt;/td&gt;&lt;/</a:t>
            </a:r>
            <a:r>
              <a:rPr lang="en-US" sz="1700" dirty="0" err="1"/>
              <a:t>tr</a:t>
            </a:r>
            <a:r>
              <a:rPr lang="en-US" sz="1700" dirty="0"/>
              <a:t>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</a:t>
            </a:r>
            <a:r>
              <a:rPr lang="en-US" sz="1700" dirty="0" err="1"/>
              <a:t>document.writeln</a:t>
            </a:r>
            <a:r>
              <a:rPr lang="en-US" sz="1700" dirty="0"/>
              <a:t>("&lt;/table&gt;");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 </a:t>
            </a:r>
            <a:r>
              <a:rPr lang="en-US" sz="1700" dirty="0" err="1"/>
              <a:t>document.writeln</a:t>
            </a:r>
            <a:r>
              <a:rPr lang="en-US" sz="1700" dirty="0"/>
              <a:t>("&lt;/td&gt;");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	}</a:t>
            </a:r>
            <a:br>
              <a:rPr lang="en-US" sz="1700" dirty="0"/>
            </a:br>
            <a:endParaRPr lang="en-US" sz="1700" dirty="0"/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	for(</a:t>
            </a:r>
            <a:r>
              <a:rPr lang="en-US" sz="1700" dirty="0" err="1"/>
              <a:t>i</a:t>
            </a:r>
            <a:r>
              <a:rPr lang="en-US" sz="1700" dirty="0"/>
              <a:t>=0;i&lt;</a:t>
            </a:r>
            <a:r>
              <a:rPr lang="en-US" sz="1700" dirty="0" err="1"/>
              <a:t>books.Scala.length;i</a:t>
            </a:r>
            <a:r>
              <a:rPr lang="en-US" sz="1700" dirty="0"/>
              <a:t>++){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</a:t>
            </a:r>
            <a:r>
              <a:rPr lang="en-US" sz="1700" dirty="0" err="1"/>
              <a:t>document.writeln</a:t>
            </a:r>
            <a:r>
              <a:rPr lang="en-US" sz="1700" dirty="0"/>
              <a:t>("&lt;td&gt;");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</a:t>
            </a:r>
            <a:r>
              <a:rPr lang="en-US" sz="1700" dirty="0" err="1"/>
              <a:t>document.writeln</a:t>
            </a:r>
            <a:r>
              <a:rPr lang="en-US" sz="1700" dirty="0"/>
              <a:t>("&lt;table border='1' width=100 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    </a:t>
            </a:r>
            <a:r>
              <a:rPr lang="en-US" sz="1700" dirty="0" err="1"/>
              <a:t>document.writeln</a:t>
            </a:r>
            <a:r>
              <a:rPr lang="en-US" sz="1700" dirty="0"/>
              <a:t>("&lt;</a:t>
            </a:r>
            <a:r>
              <a:rPr lang="en-US" sz="1700" dirty="0" err="1"/>
              <a:t>tr</a:t>
            </a:r>
            <a:r>
              <a:rPr lang="en-US" sz="1700" dirty="0"/>
              <a:t>&gt;&lt;td&gt;&lt;b&gt;Name&lt;/b&gt;&lt;/td&gt;&lt;td width=50&gt;"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700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775745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9D36CD-D8C3-4964-9D7D-A24311FD9A5A}"/>
              </a:ext>
            </a:extLst>
          </p:cNvPr>
          <p:cNvSpPr txBox="1">
            <a:spLocks/>
          </p:cNvSpPr>
          <p:nvPr/>
        </p:nvSpPr>
        <p:spPr>
          <a:xfrm>
            <a:off x="288860" y="836712"/>
            <a:ext cx="8171572" cy="5760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	   + </a:t>
            </a:r>
            <a:r>
              <a:rPr lang="en-US" sz="1800" dirty="0" err="1"/>
              <a:t>books.Scala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].Name+"&lt;/td&gt;&lt;/</a:t>
            </a:r>
            <a:r>
              <a:rPr lang="en-US" sz="1800" dirty="0" err="1"/>
              <a:t>tr</a:t>
            </a:r>
            <a:r>
              <a:rPr lang="en-US" sz="1800" dirty="0"/>
              <a:t>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	   </a:t>
            </a:r>
            <a:r>
              <a:rPr lang="en-US" sz="1800" dirty="0" err="1"/>
              <a:t>document.writeln</a:t>
            </a:r>
            <a:r>
              <a:rPr lang="en-US" sz="1800" dirty="0"/>
              <a:t>("&lt;</a:t>
            </a:r>
            <a:r>
              <a:rPr lang="en-US" sz="1800" dirty="0" err="1"/>
              <a:t>tr</a:t>
            </a:r>
            <a:r>
              <a:rPr lang="en-US" sz="1800" dirty="0"/>
              <a:t>&gt;&lt;td&gt;&lt;b&gt;Price&lt;/b&gt;&lt;/td&gt;&lt;td width=50&gt;"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	   + </a:t>
            </a:r>
            <a:r>
              <a:rPr lang="en-US" sz="1800" dirty="0" err="1"/>
              <a:t>books.Scala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].price+"&lt;/td&gt;&lt;/</a:t>
            </a:r>
            <a:r>
              <a:rPr lang="en-US" sz="1800" dirty="0" err="1"/>
              <a:t>tr</a:t>
            </a:r>
            <a:r>
              <a:rPr lang="en-US" sz="1800" dirty="0"/>
              <a:t>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	   </a:t>
            </a:r>
            <a:r>
              <a:rPr lang="en-US" sz="1800" dirty="0" err="1"/>
              <a:t>document.writeln</a:t>
            </a:r>
            <a:r>
              <a:rPr lang="en-US" sz="1800" dirty="0"/>
              <a:t>("&lt;/table&gt;");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	   </a:t>
            </a:r>
            <a:r>
              <a:rPr lang="en-US" sz="1800" dirty="0" err="1"/>
              <a:t>document.writeln</a:t>
            </a:r>
            <a:r>
              <a:rPr lang="en-US" sz="1800" dirty="0"/>
              <a:t>("&lt;/td&gt;");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	}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	</a:t>
            </a:r>
            <a:r>
              <a:rPr lang="en-US" sz="1800" dirty="0" err="1"/>
              <a:t>document.writeln</a:t>
            </a:r>
            <a:r>
              <a:rPr lang="en-US" sz="1800" dirty="0"/>
              <a:t>("&lt;/</a:t>
            </a:r>
            <a:r>
              <a:rPr lang="en-US" sz="1800" dirty="0" err="1"/>
              <a:t>tr</a:t>
            </a:r>
            <a:r>
              <a:rPr lang="en-US" sz="1800" dirty="0"/>
              <a:t>&gt;&lt;/table&gt;");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&lt;/script&gt;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      &lt;/head&gt;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               &lt;body&gt;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                &lt;/body&gt;</a:t>
            </a:r>
          </a:p>
          <a:p>
            <a:pPr marL="109728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549924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1C9E37-92A7-41E8-B478-C26E0D7D2F72}"/>
              </a:ext>
            </a:extLst>
          </p:cNvPr>
          <p:cNvSpPr txBox="1">
            <a:spLocks/>
          </p:cNvSpPr>
          <p:nvPr/>
        </p:nvSpPr>
        <p:spPr>
          <a:xfrm>
            <a:off x="395536" y="1412776"/>
            <a:ext cx="8352928" cy="12667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Now let's try to open file using IE or any other </a:t>
            </a:r>
            <a:r>
              <a:rPr lang="en-US" sz="2400" dirty="0" err="1"/>
              <a:t>javascript</a:t>
            </a:r>
            <a:r>
              <a:rPr lang="en-US" sz="2400" dirty="0"/>
              <a:t> enabled browser. It produces the following result:</a:t>
            </a:r>
            <a:endParaRPr lang="id-ID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9E8B97-478A-47A7-B38A-01BB333B9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31" y="3066867"/>
            <a:ext cx="7802938" cy="190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93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BE6E-94C4-4E5D-A694-737B86FB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45FB-3677-484A-85D0-48ACFAED7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dirty="0"/>
              <a:t>JSON Schema is a specification for JSON based format for defining the structure of JSON data. It was written under IETF draft which expired in 2011. JSON Schema:</a:t>
            </a:r>
          </a:p>
          <a:p>
            <a:pPr marL="109728" indent="0">
              <a:buNone/>
            </a:pPr>
            <a:endParaRPr lang="en-US" sz="2200" dirty="0"/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Describes your existing data format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Clear, human- and machine-readable documentation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Complete structural validation, useful for automated testing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Complete structural validation, validating client-submitted data</a:t>
            </a:r>
          </a:p>
        </p:txBody>
      </p:sp>
    </p:spTree>
    <p:extLst>
      <p:ext uri="{BB962C8B-B14F-4D97-AF65-F5344CB8AC3E}">
        <p14:creationId xmlns:p14="http://schemas.microsoft.com/office/powerpoint/2010/main" val="800295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809F7A-349E-4E1B-8F77-2B40FF9894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6872"/>
            <a:ext cx="5627574" cy="4375972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CEF652D-E0C8-428D-B066-3682DF28E908}"/>
              </a:ext>
            </a:extLst>
          </p:cNvPr>
          <p:cNvSpPr txBox="1">
            <a:spLocks/>
          </p:cNvSpPr>
          <p:nvPr/>
        </p:nvSpPr>
        <p:spPr>
          <a:xfrm>
            <a:off x="323528" y="836712"/>
            <a:ext cx="8352928" cy="12667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dirty="0"/>
              <a:t>JSON Schema Validation Libraries</a:t>
            </a:r>
          </a:p>
          <a:p>
            <a:pPr marL="109728" indent="0">
              <a:buNone/>
            </a:pPr>
            <a:r>
              <a:rPr lang="en-US" sz="1800" dirty="0"/>
              <a:t>There are several validators currently available for different programming languages. Currently the most complete and compliant JSON Schema validator available is JSV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08623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50E31-C1EC-4D81-8B0A-EEC0B43D7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6832"/>
            <a:ext cx="7067128" cy="47703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2000" dirty="0"/>
              <a:t>{ </a:t>
            </a:r>
          </a:p>
          <a:p>
            <a:pPr marL="109728" indent="0">
              <a:buNone/>
            </a:pPr>
            <a:r>
              <a:rPr lang="en-US" sz="2000" dirty="0"/>
              <a:t>        "$schema": "http://json-schema.org/draft-04/schema#", </a:t>
            </a:r>
          </a:p>
          <a:p>
            <a:pPr marL="109728" indent="0">
              <a:buNone/>
            </a:pPr>
            <a:r>
              <a:rPr lang="en-US" sz="2000" dirty="0"/>
              <a:t>        "title": "Product", "description": "A product from Acme's catalog",     </a:t>
            </a:r>
          </a:p>
          <a:p>
            <a:pPr marL="109728" indent="0">
              <a:buNone/>
            </a:pPr>
            <a:r>
              <a:rPr lang="en-US" sz="2000" dirty="0"/>
              <a:t>        "type": "object", </a:t>
            </a:r>
          </a:p>
          <a:p>
            <a:pPr marL="109728" indent="0">
              <a:buNone/>
            </a:pPr>
            <a:r>
              <a:rPr lang="en-US" sz="2000" dirty="0"/>
              <a:t>        "properties": { </a:t>
            </a:r>
          </a:p>
          <a:p>
            <a:pPr marL="109728" indent="0">
              <a:buNone/>
            </a:pPr>
            <a:r>
              <a:rPr lang="en-US" sz="2000" dirty="0"/>
              <a:t>                                  "id": { </a:t>
            </a:r>
          </a:p>
          <a:p>
            <a:pPr marL="109728" indent="0">
              <a:buNone/>
            </a:pPr>
            <a:r>
              <a:rPr lang="en-US" sz="2000" dirty="0"/>
              <a:t>                                           "description": "The unique identifier for a product", 		                        "type": "integer" </a:t>
            </a:r>
          </a:p>
          <a:p>
            <a:pPr marL="109728" indent="0">
              <a:buNone/>
            </a:pPr>
            <a:r>
              <a:rPr lang="en-US" sz="2000" dirty="0"/>
              <a:t>		}, </a:t>
            </a:r>
          </a:p>
          <a:p>
            <a:pPr marL="109728" indent="0">
              <a:buNone/>
            </a:pPr>
            <a:r>
              <a:rPr lang="en-US" sz="2000" dirty="0"/>
              <a:t>		"name": { </a:t>
            </a:r>
          </a:p>
          <a:p>
            <a:pPr marL="109728" indent="0">
              <a:buNone/>
            </a:pPr>
            <a:r>
              <a:rPr lang="en-US" sz="2000" dirty="0"/>
              <a:t>		         "description": "Name of the product", </a:t>
            </a:r>
          </a:p>
          <a:p>
            <a:pPr marL="109728" indent="0">
              <a:buNone/>
            </a:pPr>
            <a:r>
              <a:rPr lang="en-US" sz="2000" dirty="0"/>
              <a:t>		         "type": "string" </a:t>
            </a:r>
          </a:p>
          <a:p>
            <a:pPr marL="109728" indent="0">
              <a:buNone/>
            </a:pPr>
            <a:r>
              <a:rPr lang="en-US" sz="2000" dirty="0"/>
              <a:t>	   	}, </a:t>
            </a:r>
          </a:p>
          <a:p>
            <a:pPr marL="109728" indent="0">
              <a:buNone/>
            </a:pPr>
            <a:r>
              <a:rPr lang="en-US" sz="2000" dirty="0"/>
              <a:t>		"price": { </a:t>
            </a:r>
          </a:p>
          <a:p>
            <a:pPr marL="109728" indent="0">
              <a:buNone/>
            </a:pPr>
            <a:r>
              <a:rPr lang="en-US" sz="2000" dirty="0"/>
              <a:t>		         "type": "number", </a:t>
            </a:r>
          </a:p>
          <a:p>
            <a:pPr marL="109728" indent="0">
              <a:buNone/>
            </a:pPr>
            <a:r>
              <a:rPr lang="en-US" sz="2000" dirty="0"/>
              <a:t>		         "minimum": 0, </a:t>
            </a:r>
          </a:p>
          <a:p>
            <a:pPr marL="109728" indent="0">
              <a:buNone/>
            </a:pPr>
            <a:r>
              <a:rPr lang="en-US" sz="2000" dirty="0"/>
              <a:t>		         "</a:t>
            </a:r>
            <a:r>
              <a:rPr lang="en-US" sz="2000" dirty="0" err="1"/>
              <a:t>exclusiveMinimum</a:t>
            </a:r>
            <a:r>
              <a:rPr lang="en-US" sz="2000" dirty="0"/>
              <a:t>": true </a:t>
            </a:r>
          </a:p>
          <a:p>
            <a:pPr marL="109728" indent="0">
              <a:buNone/>
            </a:pPr>
            <a:r>
              <a:rPr lang="en-US" sz="2000" dirty="0"/>
              <a:t>		} </a:t>
            </a:r>
          </a:p>
          <a:p>
            <a:pPr marL="109728" indent="0">
              <a:buNone/>
            </a:pPr>
            <a:r>
              <a:rPr lang="en-US" sz="2000" dirty="0"/>
              <a:t>          },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 "required": ["id", "name", "price"] </a:t>
            </a:r>
          </a:p>
          <a:p>
            <a:pPr marL="109728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D38DA9-B788-4C2C-8258-7B0CD1E1D595}"/>
              </a:ext>
            </a:extLst>
          </p:cNvPr>
          <p:cNvSpPr txBox="1">
            <a:spLocks/>
          </p:cNvSpPr>
          <p:nvPr/>
        </p:nvSpPr>
        <p:spPr>
          <a:xfrm>
            <a:off x="323528" y="836712"/>
            <a:ext cx="8352928" cy="12667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dirty="0"/>
              <a:t>Example</a:t>
            </a:r>
          </a:p>
          <a:p>
            <a:pPr marL="109728" indent="0">
              <a:buNone/>
            </a:pPr>
            <a:r>
              <a:rPr lang="en-US" sz="1800" dirty="0"/>
              <a:t>Given below is a basic JSON schema, which covers a classical product catalog description: 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04758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3046108"/>
            <a:ext cx="4197152" cy="7657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b="1" dirty="0"/>
              <a:t>This is a simple example:</a:t>
            </a:r>
            <a:endParaRPr lang="id-ID" sz="24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BD5959-8840-44A5-87CE-1D0055119883}"/>
              </a:ext>
            </a:extLst>
          </p:cNvPr>
          <p:cNvSpPr txBox="1">
            <a:spLocks/>
          </p:cNvSpPr>
          <p:nvPr/>
        </p:nvSpPr>
        <p:spPr>
          <a:xfrm>
            <a:off x="3635896" y="836712"/>
            <a:ext cx="4534900" cy="58202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{ </a:t>
            </a:r>
          </a:p>
          <a:p>
            <a:pPr marL="109728" indent="0">
              <a:buNone/>
            </a:pPr>
            <a:r>
              <a:rPr lang="en-US" sz="2000" dirty="0"/>
              <a:t>      "book": [</a:t>
            </a:r>
          </a:p>
          <a:p>
            <a:pPr marL="109728" indent="0">
              <a:buNone/>
            </a:pPr>
            <a:r>
              <a:rPr lang="en-US" sz="2000" dirty="0"/>
              <a:t>	 { </a:t>
            </a:r>
          </a:p>
          <a:p>
            <a:pPr marL="109728" indent="0">
              <a:buNone/>
            </a:pPr>
            <a:r>
              <a:rPr lang="en-US" sz="2000" dirty="0"/>
              <a:t>	    "id":"01",</a:t>
            </a:r>
          </a:p>
          <a:p>
            <a:pPr marL="109728" indent="0">
              <a:buNone/>
            </a:pPr>
            <a:r>
              <a:rPr lang="en-US" sz="2000" dirty="0"/>
              <a:t> 	    "language": "Java", </a:t>
            </a:r>
          </a:p>
          <a:p>
            <a:pPr marL="109728" indent="0">
              <a:buNone/>
            </a:pPr>
            <a:r>
              <a:rPr lang="en-US" sz="2000" dirty="0"/>
              <a:t>	    "edition": "third", </a:t>
            </a:r>
          </a:p>
          <a:p>
            <a:pPr marL="109728" indent="0">
              <a:buNone/>
            </a:pPr>
            <a:r>
              <a:rPr lang="en-US" sz="2000" dirty="0"/>
              <a:t>	    "author": "Herbert </a:t>
            </a:r>
            <a:r>
              <a:rPr lang="en-US" sz="2000" dirty="0" err="1"/>
              <a:t>Schildt</a:t>
            </a:r>
            <a:r>
              <a:rPr lang="en-US" sz="2000" dirty="0"/>
              <a:t>" </a:t>
            </a:r>
          </a:p>
          <a:p>
            <a:pPr marL="109728" indent="0">
              <a:buNone/>
            </a:pPr>
            <a:r>
              <a:rPr lang="en-US" sz="2000" dirty="0"/>
              <a:t>	 }, 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	{ </a:t>
            </a:r>
          </a:p>
          <a:p>
            <a:pPr marL="109728" indent="0">
              <a:buNone/>
            </a:pPr>
            <a:r>
              <a:rPr lang="en-US" sz="2000" dirty="0"/>
              <a:t>	    "id":"07", </a:t>
            </a:r>
          </a:p>
          <a:p>
            <a:pPr marL="109728" indent="0">
              <a:buNone/>
            </a:pPr>
            <a:r>
              <a:rPr lang="en-US" sz="2000" dirty="0"/>
              <a:t>	    "language": "C++", </a:t>
            </a:r>
          </a:p>
          <a:p>
            <a:pPr marL="109728" indent="0">
              <a:buNone/>
            </a:pPr>
            <a:r>
              <a:rPr lang="en-US" sz="2000" dirty="0"/>
              <a:t>	    "edition": "second“, </a:t>
            </a:r>
          </a:p>
          <a:p>
            <a:pPr marL="109728" indent="0">
              <a:buNone/>
            </a:pPr>
            <a:r>
              <a:rPr lang="en-US" sz="2000" dirty="0"/>
              <a:t>	    "author": "</a:t>
            </a:r>
            <a:r>
              <a:rPr lang="en-US" sz="2000" dirty="0" err="1"/>
              <a:t>E.Balagurusamy</a:t>
            </a:r>
            <a:r>
              <a:rPr lang="en-US" sz="2000" dirty="0"/>
              <a:t>" </a:t>
            </a:r>
          </a:p>
          <a:p>
            <a:pPr marL="109728" indent="0">
              <a:buNone/>
            </a:pPr>
            <a:r>
              <a:rPr lang="en-US" sz="2000" dirty="0"/>
              <a:t>	}] </a:t>
            </a:r>
          </a:p>
          <a:p>
            <a:pPr marL="109728" indent="0">
              <a:buNone/>
            </a:pPr>
            <a:r>
              <a:rPr lang="en-US" sz="2000" dirty="0"/>
              <a:t>}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7EB476-9968-4BC2-A23D-88D0CA9D3F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556792"/>
            <a:ext cx="7669489" cy="5155109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6228D4-1C50-4901-A11F-EC4A03EB4356}"/>
              </a:ext>
            </a:extLst>
          </p:cNvPr>
          <p:cNvSpPr txBox="1">
            <a:spLocks/>
          </p:cNvSpPr>
          <p:nvPr/>
        </p:nvSpPr>
        <p:spPr>
          <a:xfrm>
            <a:off x="323528" y="908720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JSON format supports the following data types: 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263991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3386C45-40AB-433E-81EA-86B2FAC80C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70" y="2132856"/>
            <a:ext cx="8353459" cy="2877231"/>
          </a:xfr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Number :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81547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Number :</a:t>
            </a:r>
            <a:endParaRPr lang="id-ID" sz="2400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2103-EDAB-4699-A8E3-AC06CFAC4A01}"/>
              </a:ext>
            </a:extLst>
          </p:cNvPr>
          <p:cNvSpPr txBox="1">
            <a:spLocks/>
          </p:cNvSpPr>
          <p:nvPr/>
        </p:nvSpPr>
        <p:spPr>
          <a:xfrm>
            <a:off x="1403648" y="4149080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200" dirty="0" err="1"/>
              <a:t>var</a:t>
            </a:r>
            <a:r>
              <a:rPr lang="en-US" sz="2200" dirty="0"/>
              <a:t> </a:t>
            </a:r>
            <a:r>
              <a:rPr lang="en-US" sz="2200" dirty="0" err="1"/>
              <a:t>json</a:t>
            </a:r>
            <a:r>
              <a:rPr lang="en-US" sz="2200" dirty="0"/>
              <a:t>-object-name = {"string" : </a:t>
            </a:r>
            <a:r>
              <a:rPr lang="en-US" sz="2200" dirty="0" err="1"/>
              <a:t>number_value</a:t>
            </a:r>
            <a:r>
              <a:rPr lang="en-US" sz="2200" dirty="0"/>
              <a:t>, .......} </a:t>
            </a:r>
            <a:endParaRPr lang="en-US" sz="2200" b="1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692EFA8-69F6-45D5-9BF0-831C4573F755}"/>
              </a:ext>
            </a:extLst>
          </p:cNvPr>
          <p:cNvSpPr txBox="1">
            <a:spLocks/>
          </p:cNvSpPr>
          <p:nvPr/>
        </p:nvSpPr>
        <p:spPr>
          <a:xfrm>
            <a:off x="1403648" y="5373216"/>
            <a:ext cx="424847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obj</a:t>
            </a:r>
            <a:r>
              <a:rPr lang="en-US" sz="2400" dirty="0"/>
              <a:t> = {"marks": 97}</a:t>
            </a:r>
            <a:endParaRPr lang="en-US" sz="2200" b="1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957F5FB-249A-4705-8A42-ADFA041F3419}"/>
              </a:ext>
            </a:extLst>
          </p:cNvPr>
          <p:cNvSpPr txBox="1">
            <a:spLocks/>
          </p:cNvSpPr>
          <p:nvPr/>
        </p:nvSpPr>
        <p:spPr>
          <a:xfrm>
            <a:off x="598303" y="1347380"/>
            <a:ext cx="8229600" cy="24482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is a double precision floating-point format in JavaScript and it depends on implementation</a:t>
            </a:r>
          </a:p>
          <a:p>
            <a:endParaRPr lang="en-US" sz="2400" dirty="0"/>
          </a:p>
          <a:p>
            <a:r>
              <a:rPr lang="en-US" sz="2400" dirty="0"/>
              <a:t>Octal and hexadecimal formats are not used</a:t>
            </a:r>
          </a:p>
          <a:p>
            <a:endParaRPr lang="en-US" sz="2400" dirty="0"/>
          </a:p>
          <a:p>
            <a:r>
              <a:rPr lang="en-US" sz="2400" dirty="0"/>
              <a:t>No </a:t>
            </a:r>
            <a:r>
              <a:rPr lang="en-US" sz="2400" dirty="0" err="1"/>
              <a:t>NaN</a:t>
            </a:r>
            <a:r>
              <a:rPr lang="en-US" sz="2400" dirty="0"/>
              <a:t> or Infinity is used in Number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5586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String :</a:t>
            </a:r>
            <a:endParaRPr lang="id-ID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B03C47-9C55-4EEC-A74E-F75ADDC28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76" y="1271856"/>
            <a:ext cx="7855548" cy="496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String :</a:t>
            </a:r>
            <a:endParaRPr lang="id-ID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4BED16-5023-4DAA-85B8-C3E9F7B7E077}"/>
              </a:ext>
            </a:extLst>
          </p:cNvPr>
          <p:cNvSpPr txBox="1">
            <a:spLocks/>
          </p:cNvSpPr>
          <p:nvPr/>
        </p:nvSpPr>
        <p:spPr>
          <a:xfrm>
            <a:off x="1259632" y="3865932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json</a:t>
            </a:r>
            <a:r>
              <a:rPr lang="en-US" sz="2400" dirty="0"/>
              <a:t>-object-name = { string : "string value", .......}</a:t>
            </a:r>
            <a:r>
              <a:rPr lang="en-US" sz="2200" dirty="0"/>
              <a:t> </a:t>
            </a:r>
            <a:endParaRPr lang="en-US" sz="2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BBA8A8-6170-4330-9BE4-E5A5C5166463}"/>
              </a:ext>
            </a:extLst>
          </p:cNvPr>
          <p:cNvSpPr txBox="1">
            <a:spLocks/>
          </p:cNvSpPr>
          <p:nvPr/>
        </p:nvSpPr>
        <p:spPr>
          <a:xfrm>
            <a:off x="1259632" y="5090068"/>
            <a:ext cx="5040560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obj</a:t>
            </a:r>
            <a:r>
              <a:rPr lang="en-US" sz="2400" dirty="0"/>
              <a:t> = {"name": "Amit"} 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3E5190-5D6C-4F14-BC1D-3EBB94BDB377}"/>
              </a:ext>
            </a:extLst>
          </p:cNvPr>
          <p:cNvSpPr txBox="1">
            <a:spLocks/>
          </p:cNvSpPr>
          <p:nvPr/>
        </p:nvSpPr>
        <p:spPr>
          <a:xfrm>
            <a:off x="391669" y="1413146"/>
            <a:ext cx="8229600" cy="22657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is a sequence of zero or more double quoted Unicode characters with backslash escaping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Character is a single character string i.e. a string with length 1</a:t>
            </a:r>
          </a:p>
        </p:txBody>
      </p:sp>
    </p:spTree>
    <p:extLst>
      <p:ext uri="{BB962C8B-B14F-4D97-AF65-F5344CB8AC3E}">
        <p14:creationId xmlns:p14="http://schemas.microsoft.com/office/powerpoint/2010/main" val="217217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722089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Boolean :</a:t>
            </a:r>
            <a:endParaRPr lang="id-ID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4BED16-5023-4DAA-85B8-C3E9F7B7E077}"/>
              </a:ext>
            </a:extLst>
          </p:cNvPr>
          <p:cNvSpPr txBox="1">
            <a:spLocks/>
          </p:cNvSpPr>
          <p:nvPr/>
        </p:nvSpPr>
        <p:spPr>
          <a:xfrm>
            <a:off x="683568" y="2924944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b="1" dirty="0"/>
              <a:t>Syntax</a:t>
            </a:r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json</a:t>
            </a:r>
            <a:r>
              <a:rPr lang="en-US" sz="2400" dirty="0"/>
              <a:t>-object-name = { string : true/false, .......}</a:t>
            </a:r>
            <a:endParaRPr lang="en-US" sz="2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BBA8A8-6170-4330-9BE4-E5A5C5166463}"/>
              </a:ext>
            </a:extLst>
          </p:cNvPr>
          <p:cNvSpPr txBox="1">
            <a:spLocks/>
          </p:cNvSpPr>
          <p:nvPr/>
        </p:nvSpPr>
        <p:spPr>
          <a:xfrm>
            <a:off x="683568" y="4111532"/>
            <a:ext cx="8229600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obj</a:t>
            </a:r>
            <a:r>
              <a:rPr lang="en-US" sz="2400" dirty="0"/>
              <a:t> = {"name": "Amit", "marks": 97, "distinction": true}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B96701-77D3-4F75-8B10-554E121A9D26}"/>
              </a:ext>
            </a:extLst>
          </p:cNvPr>
          <p:cNvSpPr txBox="1">
            <a:spLocks/>
          </p:cNvSpPr>
          <p:nvPr/>
        </p:nvSpPr>
        <p:spPr>
          <a:xfrm>
            <a:off x="358311" y="1847960"/>
            <a:ext cx="6781591" cy="7657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includes true or false values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33205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3193</TotalTime>
  <Words>1119</Words>
  <Application>Microsoft Office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Georgia</vt:lpstr>
      <vt:lpstr>Trebuchet MS</vt:lpstr>
      <vt:lpstr>Wingdings 2</vt:lpstr>
      <vt:lpstr>Urban</vt:lpstr>
      <vt:lpstr>JSON Object and JSON Schema</vt:lpstr>
      <vt:lpstr>JSON Syntax &amp; Data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JSON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JSON Schema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tugasm-PC</cp:lastModifiedBy>
  <cp:revision>338</cp:revision>
  <dcterms:created xsi:type="dcterms:W3CDTF">2011-09-16T02:11:44Z</dcterms:created>
  <dcterms:modified xsi:type="dcterms:W3CDTF">2017-12-17T03:01:49Z</dcterms:modified>
</cp:coreProperties>
</file>