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328" r:id="rId4"/>
    <p:sldId id="333" r:id="rId5"/>
    <p:sldId id="329" r:id="rId6"/>
    <p:sldId id="334" r:id="rId7"/>
    <p:sldId id="335" r:id="rId8"/>
    <p:sldId id="336" r:id="rId9"/>
    <p:sldId id="337" r:id="rId10"/>
    <p:sldId id="338" r:id="rId11"/>
    <p:sldId id="339" r:id="rId12"/>
    <p:sldId id="340" r:id="rId13"/>
    <p:sldId id="348" r:id="rId14"/>
    <p:sldId id="349" r:id="rId15"/>
    <p:sldId id="350" r:id="rId16"/>
    <p:sldId id="351" r:id="rId17"/>
    <p:sldId id="352" r:id="rId18"/>
    <p:sldId id="353" r:id="rId19"/>
    <p:sldId id="354" r:id="rId20"/>
    <p:sldId id="355" r:id="rId21"/>
    <p:sldId id="356" r:id="rId22"/>
    <p:sldId id="357" r:id="rId23"/>
    <p:sldId id="359" r:id="rId24"/>
    <p:sldId id="360" r:id="rId25"/>
    <p:sldId id="358" r:id="rId26"/>
    <p:sldId id="347" r:id="rId27"/>
    <p:sldId id="341" r:id="rId28"/>
    <p:sldId id="342" r:id="rId29"/>
    <p:sldId id="343" r:id="rId30"/>
    <p:sldId id="344" r:id="rId31"/>
    <p:sldId id="345" r:id="rId32"/>
    <p:sldId id="346" r:id="rId33"/>
    <p:sldId id="305" r:id="rId34"/>
    <p:sldId id="264" r:id="rId35"/>
    <p:sldId id="330" r:id="rId36"/>
    <p:sldId id="331" r:id="rId37"/>
    <p:sldId id="33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3089A86-EC0A-43AE-BD83-D4DE1B0BD9A5}">
          <p14:sldIdLst>
            <p14:sldId id="256"/>
            <p14:sldId id="257"/>
            <p14:sldId id="328"/>
          </p14:sldIdLst>
        </p14:section>
        <p14:section name="Reviewing Literature" id="{5FE04A2D-5B93-4DCC-9B66-EA8370829C59}">
          <p14:sldIdLst>
            <p14:sldId id="333"/>
            <p14:sldId id="329"/>
            <p14:sldId id="334"/>
            <p14:sldId id="335"/>
            <p14:sldId id="336"/>
          </p14:sldIdLst>
        </p14:section>
        <p14:section name="Mencari Literatur" id="{9B3B8B0E-0614-47A6-9656-04EC4DC0CF51}">
          <p14:sldIdLst>
            <p14:sldId id="337"/>
            <p14:sldId id="338"/>
            <p14:sldId id="339"/>
            <p14:sldId id="340"/>
          </p14:sldIdLst>
        </p14:section>
        <p14:section name="Kerangka teori" id="{17460BDF-1E11-47D3-9D3B-FA26DB8A10C8}">
          <p14:sldIdLst>
            <p14:sldId id="348"/>
            <p14:sldId id="349"/>
            <p14:sldId id="350"/>
            <p14:sldId id="351"/>
          </p14:sldIdLst>
        </p14:section>
        <p14:section name="Kerangka konseptual" id="{A72B4205-F3A9-49D7-BCE3-411EF94CBC86}">
          <p14:sldIdLst>
            <p14:sldId id="352"/>
            <p14:sldId id="353"/>
            <p14:sldId id="354"/>
            <p14:sldId id="355"/>
          </p14:sldIdLst>
        </p14:section>
        <p14:section name="Menulis Tinjauan Pustaka" id="{D62D1E5A-31A6-4819-A2B8-6AC728EE1B90}">
          <p14:sldIdLst>
            <p14:sldId id="356"/>
            <p14:sldId id="357"/>
            <p14:sldId id="359"/>
            <p14:sldId id="360"/>
            <p14:sldId id="358"/>
            <p14:sldId id="347"/>
          </p14:sldIdLst>
        </p14:section>
        <p14:section name="Kutipan (Citation)" id="{34F0FB00-32AF-4548-B3D2-0721242A4199}">
          <p14:sldIdLst>
            <p14:sldId id="341"/>
            <p14:sldId id="342"/>
            <p14:sldId id="343"/>
            <p14:sldId id="344"/>
            <p14:sldId id="345"/>
            <p14:sldId id="346"/>
            <p14:sldId id="305"/>
            <p14:sldId id="264"/>
          </p14:sldIdLst>
        </p14:section>
        <p14:section name="Formulating a Research Problem" id="{8C3DD728-3BB5-4F42-9FC6-D4AF856DBABF}">
          <p14:sldIdLst>
            <p14:sldId id="330"/>
          </p14:sldIdLst>
        </p14:section>
        <p14:section name="Identifying Variables" id="{41B65C12-CDA5-4F2C-9B13-6BBBEAF6E978}">
          <p14:sldIdLst>
            <p14:sldId id="331"/>
          </p14:sldIdLst>
        </p14:section>
        <p14:section name="Constructing Hypotheses" id="{1CAED0FC-8025-4F37-8C49-40BF59C332C9}">
          <p14:sldIdLst>
            <p14:sldId id="33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C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54" autoAdjust="0"/>
    <p:restoredTop sz="94434" autoAdjust="0"/>
  </p:normalViewPr>
  <p:slideViewPr>
    <p:cSldViewPr>
      <p:cViewPr varScale="1">
        <p:scale>
          <a:sx n="67" d="100"/>
          <a:sy n="67" d="100"/>
        </p:scale>
        <p:origin x="1338" y="60"/>
      </p:cViewPr>
      <p:guideLst>
        <p:guide orient="horz" pos="2160"/>
        <p:guide pos="2880"/>
      </p:guideLst>
    </p:cSldViewPr>
  </p:slideViewPr>
  <p:outlineViewPr>
    <p:cViewPr>
      <p:scale>
        <a:sx n="33" d="100"/>
        <a:sy n="33" d="100"/>
      </p:scale>
      <p:origin x="0" y="-31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C768C1-09E0-429C-8B60-FE9F2DBAF374}" type="datetimeFigureOut">
              <a:rPr lang="en-US" smtClean="0"/>
              <a:t>2/25/2015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5819B2-0548-43D2-9E90-69853082FE47}" type="slidenum">
              <a:rPr lang="en-US" smtClean="0"/>
              <a:t>‹#›</a:t>
            </a:fld>
            <a:endParaRPr lang="en-US"/>
          </a:p>
        </p:txBody>
      </p:sp>
    </p:spTree>
    <p:extLst>
      <p:ext uri="{BB962C8B-B14F-4D97-AF65-F5344CB8AC3E}">
        <p14:creationId xmlns:p14="http://schemas.microsoft.com/office/powerpoint/2010/main" val="1217645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proc.isecon.org/" TargetMode="External"/><Relationship Id="rId7" Type="http://schemas.openxmlformats.org/officeDocument/2006/relationships/hyperlink" Target="http://www.educationaldatamining.org/JEDM/index.php/JEDM/index"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www.jise.org/" TargetMode="External"/><Relationship Id="rId5" Type="http://schemas.openxmlformats.org/officeDocument/2006/relationships/hyperlink" Target="http://www.isedj.org/" TargetMode="External"/><Relationship Id="rId4" Type="http://schemas.openxmlformats.org/officeDocument/2006/relationships/hyperlink" Target="http://www.jisar.or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proc.isecon.org/" TargetMode="External"/><Relationship Id="rId7" Type="http://schemas.openxmlformats.org/officeDocument/2006/relationships/hyperlink" Target="http://www.educationaldatamining.org/JEDM/index.php/JEDM/index"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www.jise.org/" TargetMode="External"/><Relationship Id="rId5" Type="http://schemas.openxmlformats.org/officeDocument/2006/relationships/hyperlink" Target="http://www.isedj.org/" TargetMode="External"/><Relationship Id="rId4" Type="http://schemas.openxmlformats.org/officeDocument/2006/relationships/hyperlink" Target="http://www.jisar.or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There are specially prepared electronic databases in a number of disciplines. These can also be helpful in preparing a bibliography:</a:t>
            </a:r>
          </a:p>
          <a:p>
            <a:r>
              <a:rPr lang="en-US" smtClean="0"/>
              <a:t>Untuk</a:t>
            </a:r>
            <a:r>
              <a:rPr lang="en-US" baseline="0" smtClean="0"/>
              <a:t> referensi bidang sistem informasi bisa lihat di sini:</a:t>
            </a:r>
          </a:p>
          <a:p>
            <a:r>
              <a:rPr lang="en-US" sz="1200" kern="1200" smtClean="0">
                <a:solidFill>
                  <a:schemeClr val="tx1"/>
                </a:solidFill>
                <a:effectLst/>
                <a:latin typeface="+mn-lt"/>
                <a:ea typeface="+mn-ea"/>
                <a:cs typeface="+mn-cs"/>
              </a:rPr>
              <a:t>Proceeding:</a:t>
            </a:r>
            <a:br>
              <a:rPr lang="en-US" sz="1200" kern="1200" smtClean="0">
                <a:solidFill>
                  <a:schemeClr val="tx1"/>
                </a:solidFill>
                <a:effectLst/>
                <a:latin typeface="+mn-lt"/>
                <a:ea typeface="+mn-ea"/>
                <a:cs typeface="+mn-cs"/>
              </a:rPr>
            </a:br>
            <a:r>
              <a:rPr lang="en-US" sz="1200" u="sng" kern="1200" smtClean="0">
                <a:solidFill>
                  <a:schemeClr val="tx1"/>
                </a:solidFill>
                <a:effectLst/>
                <a:latin typeface="+mn-lt"/>
                <a:ea typeface="+mn-ea"/>
                <a:cs typeface="+mn-cs"/>
                <a:hlinkClick r:id="rId3"/>
              </a:rPr>
              <a:t>http://proc.isecon.org</a:t>
            </a:r>
            <a:endParaRPr lang="en-US"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Journal:</a:t>
            </a:r>
            <a:br>
              <a:rPr lang="en-US" sz="1200" kern="1200" smtClean="0">
                <a:solidFill>
                  <a:schemeClr val="tx1"/>
                </a:solidFill>
                <a:effectLst/>
                <a:latin typeface="+mn-lt"/>
                <a:ea typeface="+mn-ea"/>
                <a:cs typeface="+mn-cs"/>
              </a:rPr>
            </a:br>
            <a:r>
              <a:rPr lang="en-US" sz="1200" u="sng" kern="1200" smtClean="0">
                <a:solidFill>
                  <a:schemeClr val="tx1"/>
                </a:solidFill>
                <a:effectLst/>
                <a:latin typeface="+mn-lt"/>
                <a:ea typeface="+mn-ea"/>
                <a:cs typeface="+mn-cs"/>
                <a:hlinkClick r:id="rId4"/>
              </a:rPr>
              <a:t>http://www.jisar.org</a:t>
            </a:r>
            <a:r>
              <a:rPr lang="en-US" sz="1200" kern="1200" smtClean="0">
                <a:solidFill>
                  <a:schemeClr val="tx1"/>
                </a:solidFill>
                <a:effectLst/>
                <a:latin typeface="+mn-lt"/>
                <a:ea typeface="+mn-ea"/>
                <a:cs typeface="+mn-cs"/>
              </a:rPr>
              <a:t/>
            </a:r>
            <a:br>
              <a:rPr lang="en-US" sz="1200" kern="1200" smtClean="0">
                <a:solidFill>
                  <a:schemeClr val="tx1"/>
                </a:solidFill>
                <a:effectLst/>
                <a:latin typeface="+mn-lt"/>
                <a:ea typeface="+mn-ea"/>
                <a:cs typeface="+mn-cs"/>
              </a:rPr>
            </a:br>
            <a:r>
              <a:rPr lang="en-US" sz="1200" u="sng" kern="1200" smtClean="0">
                <a:solidFill>
                  <a:schemeClr val="tx1"/>
                </a:solidFill>
                <a:effectLst/>
                <a:latin typeface="+mn-lt"/>
                <a:ea typeface="+mn-ea"/>
                <a:cs typeface="+mn-cs"/>
                <a:hlinkClick r:id="rId5"/>
              </a:rPr>
              <a:t>http://www.isedj.org</a:t>
            </a:r>
            <a:r>
              <a:rPr lang="en-US" sz="1200" kern="1200" smtClean="0">
                <a:solidFill>
                  <a:schemeClr val="tx1"/>
                </a:solidFill>
                <a:effectLst/>
                <a:latin typeface="+mn-lt"/>
                <a:ea typeface="+mn-ea"/>
                <a:cs typeface="+mn-cs"/>
              </a:rPr>
              <a:t/>
            </a:r>
            <a:br>
              <a:rPr lang="en-US" sz="1200" kern="1200" smtClean="0">
                <a:solidFill>
                  <a:schemeClr val="tx1"/>
                </a:solidFill>
                <a:effectLst/>
                <a:latin typeface="+mn-lt"/>
                <a:ea typeface="+mn-ea"/>
                <a:cs typeface="+mn-cs"/>
              </a:rPr>
            </a:br>
            <a:r>
              <a:rPr lang="en-US" sz="1200" u="sng" kern="1200" smtClean="0">
                <a:solidFill>
                  <a:schemeClr val="tx1"/>
                </a:solidFill>
                <a:effectLst/>
                <a:latin typeface="+mn-lt"/>
                <a:ea typeface="+mn-ea"/>
                <a:cs typeface="+mn-cs"/>
                <a:hlinkClick r:id="rId6"/>
              </a:rPr>
              <a:t>http://www.jise.org</a:t>
            </a:r>
            <a:endParaRPr lang="en-US" sz="1200" kern="1200" smtClean="0">
              <a:solidFill>
                <a:schemeClr val="tx1"/>
              </a:solidFill>
              <a:effectLst/>
              <a:latin typeface="+mn-lt"/>
              <a:ea typeface="+mn-ea"/>
              <a:cs typeface="+mn-cs"/>
            </a:endParaRPr>
          </a:p>
          <a:p>
            <a:r>
              <a:rPr lang="en-US" sz="1200" u="sng" kern="1200" smtClean="0">
                <a:solidFill>
                  <a:schemeClr val="tx1"/>
                </a:solidFill>
                <a:effectLst/>
                <a:latin typeface="+mn-lt"/>
                <a:ea typeface="+mn-ea"/>
                <a:cs typeface="+mn-cs"/>
                <a:hlinkClick r:id="rId7"/>
              </a:rPr>
              <a:t>http://www.educationaldatamining.org/JEDM/index.php/JEDM/index</a:t>
            </a:r>
            <a:endParaRPr lang="en-US" sz="1200" kern="1200" smtClean="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765819B2-0548-43D2-9E90-69853082FE47}" type="slidenum">
              <a:rPr lang="en-US" smtClean="0"/>
              <a:t>11</a:t>
            </a:fld>
            <a:endParaRPr lang="en-US"/>
          </a:p>
        </p:txBody>
      </p:sp>
    </p:spTree>
    <p:extLst>
      <p:ext uri="{BB962C8B-B14F-4D97-AF65-F5344CB8AC3E}">
        <p14:creationId xmlns:p14="http://schemas.microsoft.com/office/powerpoint/2010/main" val="730439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altLang="en-US" sz="1200" smtClean="0"/>
              <a:t>What is the problem and why is it important? </a:t>
            </a:r>
          </a:p>
          <a:p>
            <a:pPr>
              <a:lnSpc>
                <a:spcPct val="80000"/>
              </a:lnSpc>
            </a:pPr>
            <a:r>
              <a:rPr lang="en-US" altLang="en-US" sz="1200" smtClean="0"/>
              <a:t>Is the problem clearly defined?</a:t>
            </a:r>
          </a:p>
          <a:p>
            <a:pPr>
              <a:lnSpc>
                <a:spcPct val="80000"/>
              </a:lnSpc>
            </a:pPr>
            <a:r>
              <a:rPr lang="en-US" altLang="en-US" sz="1200" smtClean="0"/>
              <a:t>Try state the problem as simply as you can</a:t>
            </a:r>
          </a:p>
          <a:p>
            <a:pPr>
              <a:lnSpc>
                <a:spcPct val="80000"/>
              </a:lnSpc>
            </a:pPr>
            <a:r>
              <a:rPr lang="en-US" altLang="en-US" sz="1200" smtClean="0"/>
              <a:t>Is the research methodology well stated?</a:t>
            </a:r>
          </a:p>
          <a:p>
            <a:pPr>
              <a:lnSpc>
                <a:spcPct val="80000"/>
              </a:lnSpc>
            </a:pPr>
            <a:r>
              <a:rPr lang="en-US" altLang="en-US" sz="1200" smtClean="0"/>
              <a:t>How’s the data being created and manipulated?</a:t>
            </a:r>
          </a:p>
          <a:p>
            <a:pPr>
              <a:lnSpc>
                <a:spcPct val="80000"/>
              </a:lnSpc>
            </a:pPr>
            <a:r>
              <a:rPr lang="en-US" altLang="en-US" sz="1200" smtClean="0"/>
              <a:t>Is the manipulated data sufficiently interpretated? </a:t>
            </a:r>
          </a:p>
          <a:p>
            <a:pPr>
              <a:lnSpc>
                <a:spcPct val="80000"/>
              </a:lnSpc>
            </a:pPr>
            <a:r>
              <a:rPr lang="en-US" altLang="en-US" sz="1200" smtClean="0"/>
              <a:t>What is the contribution of the study?</a:t>
            </a:r>
          </a:p>
          <a:p>
            <a:pPr>
              <a:lnSpc>
                <a:spcPct val="80000"/>
              </a:lnSpc>
            </a:pPr>
            <a:r>
              <a:rPr lang="en-US" altLang="en-US" sz="1200" smtClean="0"/>
              <a:t>Is the conclusion related to the problems?</a:t>
            </a:r>
          </a:p>
          <a:p>
            <a:pPr>
              <a:lnSpc>
                <a:spcPct val="80000"/>
              </a:lnSpc>
            </a:pPr>
            <a:r>
              <a:rPr lang="en-US" altLang="en-US" sz="1200" smtClean="0"/>
              <a:t>Is the evidence sufficient enough to support conclusion?</a:t>
            </a:r>
          </a:p>
          <a:p>
            <a:pPr>
              <a:lnSpc>
                <a:spcPct val="80000"/>
              </a:lnSpc>
            </a:pPr>
            <a:r>
              <a:rPr lang="en-US" altLang="en-US" sz="1200" smtClean="0"/>
              <a:t>etc. </a:t>
            </a:r>
          </a:p>
          <a:p>
            <a:endParaRPr lang="en-US"/>
          </a:p>
        </p:txBody>
      </p:sp>
      <p:sp>
        <p:nvSpPr>
          <p:cNvPr id="4" name="Slide Number Placeholder 3"/>
          <p:cNvSpPr>
            <a:spLocks noGrp="1"/>
          </p:cNvSpPr>
          <p:nvPr>
            <p:ph type="sldNum" sz="quarter" idx="10"/>
          </p:nvPr>
        </p:nvSpPr>
        <p:spPr/>
        <p:txBody>
          <a:bodyPr/>
          <a:lstStyle/>
          <a:p>
            <a:fld id="{765819B2-0548-43D2-9E90-69853082FE47}" type="slidenum">
              <a:rPr lang="en-US" smtClean="0"/>
              <a:t>12</a:t>
            </a:fld>
            <a:endParaRPr lang="en-US"/>
          </a:p>
        </p:txBody>
      </p:sp>
    </p:spTree>
    <p:extLst>
      <p:ext uri="{BB962C8B-B14F-4D97-AF65-F5344CB8AC3E}">
        <p14:creationId xmlns:p14="http://schemas.microsoft.com/office/powerpoint/2010/main" val="2112436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5819B2-0548-43D2-9E90-69853082FE47}" type="slidenum">
              <a:rPr lang="en-US" smtClean="0"/>
              <a:t>13</a:t>
            </a:fld>
            <a:endParaRPr lang="en-US"/>
          </a:p>
        </p:txBody>
      </p:sp>
    </p:spTree>
    <p:extLst>
      <p:ext uri="{BB962C8B-B14F-4D97-AF65-F5344CB8AC3E}">
        <p14:creationId xmlns:p14="http://schemas.microsoft.com/office/powerpoint/2010/main" val="3136900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Untuk</a:t>
            </a:r>
            <a:r>
              <a:rPr lang="en-US" baseline="0" smtClean="0"/>
              <a:t> referensi bidang sistem informasi bisa lihat di sini:</a:t>
            </a:r>
          </a:p>
          <a:p>
            <a:r>
              <a:rPr lang="en-US" sz="1200" kern="1200" smtClean="0">
                <a:solidFill>
                  <a:schemeClr val="tx1"/>
                </a:solidFill>
                <a:effectLst/>
                <a:latin typeface="+mn-lt"/>
                <a:ea typeface="+mn-ea"/>
                <a:cs typeface="+mn-cs"/>
              </a:rPr>
              <a:t>Proceeding:</a:t>
            </a:r>
            <a:br>
              <a:rPr lang="en-US" sz="1200" kern="1200" smtClean="0">
                <a:solidFill>
                  <a:schemeClr val="tx1"/>
                </a:solidFill>
                <a:effectLst/>
                <a:latin typeface="+mn-lt"/>
                <a:ea typeface="+mn-ea"/>
                <a:cs typeface="+mn-cs"/>
              </a:rPr>
            </a:br>
            <a:r>
              <a:rPr lang="en-US" sz="1200" u="sng" kern="1200" smtClean="0">
                <a:solidFill>
                  <a:schemeClr val="tx1"/>
                </a:solidFill>
                <a:effectLst/>
                <a:latin typeface="+mn-lt"/>
                <a:ea typeface="+mn-ea"/>
                <a:cs typeface="+mn-cs"/>
                <a:hlinkClick r:id="rId3"/>
              </a:rPr>
              <a:t>http://proc.isecon.org</a:t>
            </a:r>
            <a:endParaRPr lang="en-US" sz="1200" kern="120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Journal:</a:t>
            </a:r>
            <a:br>
              <a:rPr lang="en-US" sz="1200" kern="1200" smtClean="0">
                <a:solidFill>
                  <a:schemeClr val="tx1"/>
                </a:solidFill>
                <a:effectLst/>
                <a:latin typeface="+mn-lt"/>
                <a:ea typeface="+mn-ea"/>
                <a:cs typeface="+mn-cs"/>
              </a:rPr>
            </a:br>
            <a:r>
              <a:rPr lang="en-US" sz="1200" u="sng" kern="1200" smtClean="0">
                <a:solidFill>
                  <a:schemeClr val="tx1"/>
                </a:solidFill>
                <a:effectLst/>
                <a:latin typeface="+mn-lt"/>
                <a:ea typeface="+mn-ea"/>
                <a:cs typeface="+mn-cs"/>
                <a:hlinkClick r:id="rId4"/>
              </a:rPr>
              <a:t>http://www.jisar.org</a:t>
            </a:r>
            <a:r>
              <a:rPr lang="en-US" sz="1200" kern="1200" smtClean="0">
                <a:solidFill>
                  <a:schemeClr val="tx1"/>
                </a:solidFill>
                <a:effectLst/>
                <a:latin typeface="+mn-lt"/>
                <a:ea typeface="+mn-ea"/>
                <a:cs typeface="+mn-cs"/>
              </a:rPr>
              <a:t/>
            </a:r>
            <a:br>
              <a:rPr lang="en-US" sz="1200" kern="1200" smtClean="0">
                <a:solidFill>
                  <a:schemeClr val="tx1"/>
                </a:solidFill>
                <a:effectLst/>
                <a:latin typeface="+mn-lt"/>
                <a:ea typeface="+mn-ea"/>
                <a:cs typeface="+mn-cs"/>
              </a:rPr>
            </a:br>
            <a:r>
              <a:rPr lang="en-US" sz="1200" u="sng" kern="1200" smtClean="0">
                <a:solidFill>
                  <a:schemeClr val="tx1"/>
                </a:solidFill>
                <a:effectLst/>
                <a:latin typeface="+mn-lt"/>
                <a:ea typeface="+mn-ea"/>
                <a:cs typeface="+mn-cs"/>
                <a:hlinkClick r:id="rId5"/>
              </a:rPr>
              <a:t>http://www.isedj.org</a:t>
            </a:r>
            <a:r>
              <a:rPr lang="en-US" sz="1200" kern="1200" smtClean="0">
                <a:solidFill>
                  <a:schemeClr val="tx1"/>
                </a:solidFill>
                <a:effectLst/>
                <a:latin typeface="+mn-lt"/>
                <a:ea typeface="+mn-ea"/>
                <a:cs typeface="+mn-cs"/>
              </a:rPr>
              <a:t/>
            </a:r>
            <a:br>
              <a:rPr lang="en-US" sz="1200" kern="1200" smtClean="0">
                <a:solidFill>
                  <a:schemeClr val="tx1"/>
                </a:solidFill>
                <a:effectLst/>
                <a:latin typeface="+mn-lt"/>
                <a:ea typeface="+mn-ea"/>
                <a:cs typeface="+mn-cs"/>
              </a:rPr>
            </a:br>
            <a:r>
              <a:rPr lang="en-US" sz="1200" u="sng" kern="1200" smtClean="0">
                <a:solidFill>
                  <a:schemeClr val="tx1"/>
                </a:solidFill>
                <a:effectLst/>
                <a:latin typeface="+mn-lt"/>
                <a:ea typeface="+mn-ea"/>
                <a:cs typeface="+mn-cs"/>
                <a:hlinkClick r:id="rId6"/>
              </a:rPr>
              <a:t>http://www.jise.org</a:t>
            </a:r>
            <a:endParaRPr lang="en-US" sz="1200" kern="1200" smtClean="0">
              <a:solidFill>
                <a:schemeClr val="tx1"/>
              </a:solidFill>
              <a:effectLst/>
              <a:latin typeface="+mn-lt"/>
              <a:ea typeface="+mn-ea"/>
              <a:cs typeface="+mn-cs"/>
            </a:endParaRPr>
          </a:p>
          <a:p>
            <a:r>
              <a:rPr lang="en-US" sz="1200" u="sng" kern="1200" smtClean="0">
                <a:solidFill>
                  <a:schemeClr val="tx1"/>
                </a:solidFill>
                <a:effectLst/>
                <a:latin typeface="+mn-lt"/>
                <a:ea typeface="+mn-ea"/>
                <a:cs typeface="+mn-cs"/>
                <a:hlinkClick r:id="rId7"/>
              </a:rPr>
              <a:t>http://www.educationaldatamining.org/JEDM/index.php/JEDM/index</a:t>
            </a:r>
            <a:endParaRPr lang="en-US" sz="1200" kern="1200" smtClean="0">
              <a:solidFill>
                <a:schemeClr val="tx1"/>
              </a:solidFill>
              <a:effectLst/>
              <a:latin typeface="+mn-lt"/>
              <a:ea typeface="+mn-ea"/>
              <a:cs typeface="+mn-cs"/>
            </a:endParaRPr>
          </a:p>
          <a:p>
            <a:endParaRPr lang="en-US" smtClean="0"/>
          </a:p>
          <a:p>
            <a:endParaRPr lang="en-US"/>
          </a:p>
        </p:txBody>
      </p:sp>
      <p:sp>
        <p:nvSpPr>
          <p:cNvPr id="4" name="Slide Number Placeholder 3"/>
          <p:cNvSpPr>
            <a:spLocks noGrp="1"/>
          </p:cNvSpPr>
          <p:nvPr>
            <p:ph type="sldNum" sz="quarter" idx="10"/>
          </p:nvPr>
        </p:nvSpPr>
        <p:spPr/>
        <p:txBody>
          <a:bodyPr/>
          <a:lstStyle/>
          <a:p>
            <a:fld id="{765819B2-0548-43D2-9E90-69853082FE47}" type="slidenum">
              <a:rPr lang="en-US" smtClean="0"/>
              <a:t>26</a:t>
            </a:fld>
            <a:endParaRPr lang="en-US"/>
          </a:p>
        </p:txBody>
      </p:sp>
    </p:spTree>
    <p:extLst>
      <p:ext uri="{BB962C8B-B14F-4D97-AF65-F5344CB8AC3E}">
        <p14:creationId xmlns:p14="http://schemas.microsoft.com/office/powerpoint/2010/main" val="998713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229600" cy="1470025"/>
          </a:xfrm>
          <a:solidFill>
            <a:srgbClr val="00BCF4"/>
          </a:solidFill>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457200" y="3886200"/>
            <a:ext cx="8229600" cy="1752600"/>
          </a:xfrm>
          <a:no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a:xfrm>
            <a:off x="457200" y="6356350"/>
            <a:ext cx="2590800" cy="365125"/>
          </a:xfrm>
          <a:solidFill>
            <a:srgbClr val="00BCF4"/>
          </a:solidFill>
        </p:spPr>
        <p:txBody>
          <a:bodyPr vert="horz" lIns="91440" tIns="45720" rIns="91440" bIns="45720" rtlCol="0" anchor="ctr"/>
          <a:lstStyle>
            <a:lvl1pPr marL="0" algn="l" defTabSz="914400" rtl="0" eaLnBrk="1" latinLnBrk="0" hangingPunct="1">
              <a:defRPr lang="en-US" sz="1200" b="1" kern="1200" smtClean="0">
                <a:solidFill>
                  <a:srgbClr val="FF0000"/>
                </a:solidFill>
                <a:effectLst>
                  <a:outerShdw blurRad="38100" dist="38100" dir="2700000" algn="tl">
                    <a:srgbClr val="000000">
                      <a:alpha val="43137"/>
                    </a:srgbClr>
                  </a:outerShdw>
                </a:effectLst>
                <a:latin typeface="+mn-lt"/>
                <a:ea typeface="+mn-ea"/>
                <a:cs typeface="+mn-cs"/>
              </a:defRPr>
            </a:lvl1pPr>
          </a:lstStyle>
          <a:p>
            <a:r>
              <a:rPr lang="en-US" dirty="0" smtClean="0"/>
              <a:t>AER – 2011/2012</a:t>
            </a:r>
            <a:endParaRPr lang="en-US" dirty="0"/>
          </a:p>
        </p:txBody>
      </p:sp>
      <p:sp>
        <p:nvSpPr>
          <p:cNvPr id="8" name="Footer Placeholder 4"/>
          <p:cNvSpPr>
            <a:spLocks noGrp="1"/>
          </p:cNvSpPr>
          <p:nvPr>
            <p:ph type="ftr" sz="quarter" idx="11"/>
          </p:nvPr>
        </p:nvSpPr>
        <p:spPr>
          <a:xfrm>
            <a:off x="3124200" y="6356350"/>
            <a:ext cx="3352800" cy="365125"/>
          </a:xfrm>
          <a:solidFill>
            <a:srgbClr val="00BCF4"/>
          </a:solidFill>
        </p:spPr>
        <p:txBody>
          <a:bodyPr vert="horz" lIns="91440" tIns="45720" rIns="91440" bIns="45720" rtlCol="0" anchor="ctr"/>
          <a:lstStyle>
            <a:lvl1pPr marL="0" algn="ctr" defTabSz="914400" rtl="0" eaLnBrk="1" latinLnBrk="0" hangingPunct="1">
              <a:defRPr lang="en-US" sz="1200" b="1" kern="1200" smtClean="0">
                <a:solidFill>
                  <a:srgbClr val="FF0000"/>
                </a:solidFill>
                <a:effectLst>
                  <a:outerShdw blurRad="38100" dist="38100" dir="2700000" algn="tl">
                    <a:srgbClr val="000000">
                      <a:alpha val="43137"/>
                    </a:srgbClr>
                  </a:outerShdw>
                </a:effectLst>
                <a:latin typeface="+mn-lt"/>
                <a:ea typeface="+mn-ea"/>
                <a:cs typeface="+mn-cs"/>
              </a:defRPr>
            </a:lvl1pPr>
          </a:lstStyle>
          <a:p>
            <a:r>
              <a:rPr lang="en-US" dirty="0" err="1" smtClean="0"/>
              <a:t>Universitas</a:t>
            </a:r>
            <a:r>
              <a:rPr lang="en-US" dirty="0" smtClean="0"/>
              <a:t> Pembangunan Jaya – SIF_TIF</a:t>
            </a:r>
            <a:endParaRPr lang="en-US" dirty="0"/>
          </a:p>
        </p:txBody>
      </p:sp>
      <p:sp>
        <p:nvSpPr>
          <p:cNvPr id="9" name="Slide Number Placeholder 5"/>
          <p:cNvSpPr>
            <a:spLocks noGrp="1"/>
          </p:cNvSpPr>
          <p:nvPr>
            <p:ph type="sldNum" sz="quarter" idx="12"/>
          </p:nvPr>
        </p:nvSpPr>
        <p:spPr>
          <a:xfrm>
            <a:off x="6553200" y="6356350"/>
            <a:ext cx="2133600" cy="365125"/>
          </a:xfrm>
          <a:solidFill>
            <a:srgbClr val="00BCF4"/>
          </a:solidFill>
        </p:spPr>
        <p:txBody>
          <a:bodyPr vert="horz" lIns="91440" tIns="45720" rIns="91440" bIns="45720" rtlCol="0" anchor="ctr"/>
          <a:lstStyle>
            <a:lvl1pPr marL="0" algn="r" defTabSz="914400" rtl="0" eaLnBrk="1" latinLnBrk="0" hangingPunct="1">
              <a:defRPr lang="en-US" sz="1200" b="1" kern="1200" smtClean="0">
                <a:solidFill>
                  <a:srgbClr val="FF0000"/>
                </a:solidFill>
                <a:effectLst>
                  <a:outerShdw blurRad="38100" dist="38100" dir="2700000" algn="tl">
                    <a:srgbClr val="000000">
                      <a:alpha val="43137"/>
                    </a:srgbClr>
                  </a:outerShdw>
                </a:effectLst>
                <a:latin typeface="+mn-lt"/>
                <a:ea typeface="+mn-ea"/>
                <a:cs typeface="+mn-cs"/>
              </a:defRPr>
            </a:lvl1pPr>
          </a:lstStyle>
          <a:p>
            <a:r>
              <a:rPr lang="en-US" dirty="0" smtClean="0"/>
              <a:t>SIF1213 - </a:t>
            </a:r>
            <a:fld id="{856524A2-1DDE-4CC8-AD9C-EA4094C56FD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AER – 2011/2012</a:t>
            </a:r>
            <a:endParaRPr lang="en-US"/>
          </a:p>
        </p:txBody>
      </p:sp>
      <p:sp>
        <p:nvSpPr>
          <p:cNvPr id="5" name="Footer Placeholder 4"/>
          <p:cNvSpPr>
            <a:spLocks noGrp="1"/>
          </p:cNvSpPr>
          <p:nvPr>
            <p:ph type="ftr" sz="quarter" idx="11"/>
          </p:nvPr>
        </p:nvSpPr>
        <p:spPr/>
        <p:txBody>
          <a:bodyPr/>
          <a:lstStyle/>
          <a:p>
            <a:r>
              <a:rPr lang="en-US" smtClean="0"/>
              <a:t>Universitas Pembangunan Jaya – SIF_TIF</a:t>
            </a:r>
            <a:endParaRPr lang="en-US"/>
          </a:p>
        </p:txBody>
      </p:sp>
      <p:sp>
        <p:nvSpPr>
          <p:cNvPr id="6" name="Slide Number Placeholder 5"/>
          <p:cNvSpPr>
            <a:spLocks noGrp="1"/>
          </p:cNvSpPr>
          <p:nvPr>
            <p:ph type="sldNum" sz="quarter" idx="12"/>
          </p:nvPr>
        </p:nvSpPr>
        <p:spPr/>
        <p:txBody>
          <a:bodyPr/>
          <a:lstStyle/>
          <a:p>
            <a:fld id="{856524A2-1DDE-4CC8-AD9C-EA4094C56FD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AER – 2011/2012</a:t>
            </a:r>
            <a:endParaRPr lang="en-US"/>
          </a:p>
        </p:txBody>
      </p:sp>
      <p:sp>
        <p:nvSpPr>
          <p:cNvPr id="5" name="Footer Placeholder 4"/>
          <p:cNvSpPr>
            <a:spLocks noGrp="1"/>
          </p:cNvSpPr>
          <p:nvPr>
            <p:ph type="ftr" sz="quarter" idx="11"/>
          </p:nvPr>
        </p:nvSpPr>
        <p:spPr/>
        <p:txBody>
          <a:bodyPr/>
          <a:lstStyle/>
          <a:p>
            <a:r>
              <a:rPr lang="en-US" smtClean="0"/>
              <a:t>Universitas Pembangunan Jaya – SIF_TIF</a:t>
            </a:r>
            <a:endParaRPr lang="en-US"/>
          </a:p>
        </p:txBody>
      </p:sp>
      <p:sp>
        <p:nvSpPr>
          <p:cNvPr id="6" name="Slide Number Placeholder 5"/>
          <p:cNvSpPr>
            <a:spLocks noGrp="1"/>
          </p:cNvSpPr>
          <p:nvPr>
            <p:ph type="sldNum" sz="quarter" idx="12"/>
          </p:nvPr>
        </p:nvSpPr>
        <p:spPr/>
        <p:txBody>
          <a:bodyPr/>
          <a:lstStyle/>
          <a:p>
            <a:fld id="{856524A2-1DDE-4CC8-AD9C-EA4094C56FD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CF4"/>
          </a:solidFill>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590800" cy="365125"/>
          </a:xfrm>
          <a:solidFill>
            <a:srgbClr val="00BCF4"/>
          </a:solidFill>
        </p:spPr>
        <p:txBody>
          <a:bodyPr vert="horz" lIns="91440" tIns="45720" rIns="91440" bIns="45720" rtlCol="0" anchor="ctr"/>
          <a:lstStyle>
            <a:lvl1pPr marL="0" algn="l" defTabSz="914400" rtl="0" eaLnBrk="1" latinLnBrk="0" hangingPunct="1">
              <a:defRPr lang="en-US" sz="1200" b="1" kern="1200" smtClean="0">
                <a:solidFill>
                  <a:srgbClr val="FF0000"/>
                </a:solidFill>
                <a:effectLst>
                  <a:outerShdw blurRad="38100" dist="38100" dir="2700000" algn="tl">
                    <a:srgbClr val="000000">
                      <a:alpha val="43137"/>
                    </a:srgbClr>
                  </a:outerShdw>
                </a:effectLst>
                <a:latin typeface="+mn-lt"/>
                <a:ea typeface="+mn-ea"/>
                <a:cs typeface="+mn-cs"/>
              </a:defRPr>
            </a:lvl1pPr>
          </a:lstStyle>
          <a:p>
            <a:r>
              <a:rPr lang="en-US" smtClean="0"/>
              <a:t>AER – 2011/2012</a:t>
            </a:r>
            <a:endParaRPr lang="en-US" dirty="0"/>
          </a:p>
        </p:txBody>
      </p:sp>
      <p:sp>
        <p:nvSpPr>
          <p:cNvPr id="5" name="Footer Placeholder 4"/>
          <p:cNvSpPr>
            <a:spLocks noGrp="1"/>
          </p:cNvSpPr>
          <p:nvPr>
            <p:ph type="ftr" sz="quarter" idx="11"/>
          </p:nvPr>
        </p:nvSpPr>
        <p:spPr>
          <a:xfrm>
            <a:off x="3124200" y="6356350"/>
            <a:ext cx="3352800" cy="365125"/>
          </a:xfrm>
          <a:solidFill>
            <a:srgbClr val="00BCF4"/>
          </a:solidFill>
        </p:spPr>
        <p:txBody>
          <a:bodyPr vert="horz" lIns="91440" tIns="45720" rIns="91440" bIns="45720" rtlCol="0" anchor="ctr"/>
          <a:lstStyle>
            <a:lvl1pPr marL="0" algn="ctr" defTabSz="914400" rtl="0" eaLnBrk="1" latinLnBrk="0" hangingPunct="1">
              <a:defRPr lang="en-US" sz="1200" b="1" kern="1200" smtClean="0">
                <a:solidFill>
                  <a:srgbClr val="FF0000"/>
                </a:solidFill>
                <a:effectLst>
                  <a:outerShdw blurRad="38100" dist="38100" dir="2700000" algn="tl">
                    <a:srgbClr val="000000">
                      <a:alpha val="43137"/>
                    </a:srgbClr>
                  </a:outerShdw>
                </a:effectLst>
                <a:latin typeface="+mn-lt"/>
                <a:ea typeface="+mn-ea"/>
                <a:cs typeface="+mn-cs"/>
              </a:defRPr>
            </a:lvl1pPr>
          </a:lstStyle>
          <a:p>
            <a:r>
              <a:rPr lang="en-US" dirty="0" err="1" smtClean="0"/>
              <a:t>Universitas</a:t>
            </a:r>
            <a:r>
              <a:rPr lang="en-US" dirty="0" smtClean="0"/>
              <a:t> Pembangunan Jaya – SIF_TIF</a:t>
            </a:r>
            <a:endParaRPr lang="en-US" dirty="0"/>
          </a:p>
        </p:txBody>
      </p:sp>
      <p:sp>
        <p:nvSpPr>
          <p:cNvPr id="6" name="Slide Number Placeholder 5"/>
          <p:cNvSpPr>
            <a:spLocks noGrp="1"/>
          </p:cNvSpPr>
          <p:nvPr>
            <p:ph type="sldNum" sz="quarter" idx="12"/>
          </p:nvPr>
        </p:nvSpPr>
        <p:spPr>
          <a:solidFill>
            <a:srgbClr val="00BCF4"/>
          </a:solidFill>
        </p:spPr>
        <p:txBody>
          <a:bodyPr vert="horz" lIns="91440" tIns="45720" rIns="91440" bIns="45720" rtlCol="0" anchor="ctr"/>
          <a:lstStyle>
            <a:lvl1pPr marL="0" algn="r" defTabSz="914400" rtl="0" eaLnBrk="1" latinLnBrk="0" hangingPunct="1">
              <a:defRPr lang="en-US" sz="1200" b="1" kern="1200" smtClean="0">
                <a:solidFill>
                  <a:srgbClr val="FF0000"/>
                </a:solidFill>
                <a:effectLst>
                  <a:outerShdw blurRad="38100" dist="38100" dir="2700000" algn="tl">
                    <a:srgbClr val="000000">
                      <a:alpha val="43137"/>
                    </a:srgbClr>
                  </a:outerShdw>
                </a:effectLst>
                <a:latin typeface="+mn-lt"/>
                <a:ea typeface="+mn-ea"/>
                <a:cs typeface="+mn-cs"/>
              </a:defRPr>
            </a:lvl1pPr>
          </a:lstStyle>
          <a:p>
            <a:r>
              <a:rPr lang="en-US" dirty="0" smtClean="0"/>
              <a:t>SIF1213 - </a:t>
            </a:r>
            <a:fld id="{856524A2-1DDE-4CC8-AD9C-EA4094C56FD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AER – 2011/2012</a:t>
            </a:r>
            <a:endParaRPr lang="en-US"/>
          </a:p>
        </p:txBody>
      </p:sp>
      <p:sp>
        <p:nvSpPr>
          <p:cNvPr id="5" name="Footer Placeholder 4"/>
          <p:cNvSpPr>
            <a:spLocks noGrp="1"/>
          </p:cNvSpPr>
          <p:nvPr>
            <p:ph type="ftr" sz="quarter" idx="11"/>
          </p:nvPr>
        </p:nvSpPr>
        <p:spPr/>
        <p:txBody>
          <a:bodyPr/>
          <a:lstStyle/>
          <a:p>
            <a:r>
              <a:rPr lang="en-US" smtClean="0"/>
              <a:t>Universitas Pembangunan Jaya – SIF_TIF</a:t>
            </a:r>
            <a:endParaRPr lang="en-US"/>
          </a:p>
        </p:txBody>
      </p:sp>
      <p:sp>
        <p:nvSpPr>
          <p:cNvPr id="6" name="Slide Number Placeholder 5"/>
          <p:cNvSpPr>
            <a:spLocks noGrp="1"/>
          </p:cNvSpPr>
          <p:nvPr>
            <p:ph type="sldNum" sz="quarter" idx="12"/>
          </p:nvPr>
        </p:nvSpPr>
        <p:spPr/>
        <p:txBody>
          <a:bodyPr/>
          <a:lstStyle/>
          <a:p>
            <a:fld id="{856524A2-1DDE-4CC8-AD9C-EA4094C56FD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AER – 2011/2012</a:t>
            </a:r>
            <a:endParaRPr lang="en-US"/>
          </a:p>
        </p:txBody>
      </p:sp>
      <p:sp>
        <p:nvSpPr>
          <p:cNvPr id="6" name="Footer Placeholder 5"/>
          <p:cNvSpPr>
            <a:spLocks noGrp="1"/>
          </p:cNvSpPr>
          <p:nvPr>
            <p:ph type="ftr" sz="quarter" idx="11"/>
          </p:nvPr>
        </p:nvSpPr>
        <p:spPr/>
        <p:txBody>
          <a:bodyPr/>
          <a:lstStyle/>
          <a:p>
            <a:r>
              <a:rPr lang="en-US" smtClean="0"/>
              <a:t>Universitas Pembangunan Jaya – SIF_TIF</a:t>
            </a:r>
            <a:endParaRPr lang="en-US"/>
          </a:p>
        </p:txBody>
      </p:sp>
      <p:sp>
        <p:nvSpPr>
          <p:cNvPr id="7" name="Slide Number Placeholder 6"/>
          <p:cNvSpPr>
            <a:spLocks noGrp="1"/>
          </p:cNvSpPr>
          <p:nvPr>
            <p:ph type="sldNum" sz="quarter" idx="12"/>
          </p:nvPr>
        </p:nvSpPr>
        <p:spPr/>
        <p:txBody>
          <a:bodyPr/>
          <a:lstStyle/>
          <a:p>
            <a:fld id="{856524A2-1DDE-4CC8-AD9C-EA4094C56FD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CF4"/>
          </a:solidFill>
        </p:spPr>
        <p:txBody>
          <a:bodyPr vert="horz" lIns="91440" tIns="45720" rIns="91440" bIns="45720" rtlCol="0" anchor="ctr">
            <a:normAutofit/>
          </a:bodyPr>
          <a:lstStyle>
            <a:lvl1pPr>
              <a:defRPr lang="en-US"/>
            </a:lvl1pPr>
          </a:lstStyle>
          <a:p>
            <a:pPr lvl="0"/>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solidFill>
            <a:schemeClr val="tx2">
              <a:lumMod val="20000"/>
              <a:lumOff val="80000"/>
            </a:schemeClr>
          </a:solidFill>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solidFill>
            <a:schemeClr val="tx2">
              <a:lumMod val="20000"/>
              <a:lumOff val="80000"/>
            </a:schemeClr>
          </a:solidFill>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solidFill>
            <a:srgbClr val="00BCF4"/>
          </a:solidFill>
        </p:spPr>
        <p:txBody>
          <a:bodyPr vert="horz" lIns="91440" tIns="45720" rIns="91440" bIns="45720" rtlCol="0" anchor="ctr"/>
          <a:lstStyle>
            <a:lvl1pPr>
              <a:defRPr lang="en-US" b="1" smtClean="0">
                <a:solidFill>
                  <a:srgbClr val="FF0000"/>
                </a:solidFill>
                <a:effectLst>
                  <a:outerShdw blurRad="38100" dist="38100" dir="2700000" algn="tl">
                    <a:srgbClr val="000000">
                      <a:alpha val="43137"/>
                    </a:srgbClr>
                  </a:outerShdw>
                </a:effectLst>
              </a:defRPr>
            </a:lvl1pPr>
          </a:lstStyle>
          <a:p>
            <a:r>
              <a:rPr lang="en-US" smtClean="0"/>
              <a:t>AER – 2011/2012</a:t>
            </a:r>
            <a:endParaRPr lang="en-US"/>
          </a:p>
        </p:txBody>
      </p:sp>
      <p:sp>
        <p:nvSpPr>
          <p:cNvPr id="8" name="Footer Placeholder 7"/>
          <p:cNvSpPr>
            <a:spLocks noGrp="1"/>
          </p:cNvSpPr>
          <p:nvPr>
            <p:ph type="ftr" sz="quarter" idx="11"/>
          </p:nvPr>
        </p:nvSpPr>
        <p:spPr>
          <a:solidFill>
            <a:srgbClr val="00BCF4"/>
          </a:solidFill>
        </p:spPr>
        <p:txBody>
          <a:bodyPr vert="horz" lIns="91440" tIns="45720" rIns="91440" bIns="45720" rtlCol="0" anchor="ctr"/>
          <a:lstStyle>
            <a:lvl1pPr>
              <a:defRPr lang="en-US" b="1" smtClean="0">
                <a:solidFill>
                  <a:srgbClr val="FF0000"/>
                </a:solidFill>
                <a:effectLst>
                  <a:outerShdw blurRad="38100" dist="38100" dir="2700000" algn="tl">
                    <a:srgbClr val="000000">
                      <a:alpha val="43137"/>
                    </a:srgbClr>
                  </a:outerShdw>
                </a:effectLst>
              </a:defRPr>
            </a:lvl1pPr>
          </a:lstStyle>
          <a:p>
            <a:r>
              <a:rPr lang="en-US" smtClean="0"/>
              <a:t>Universitas Pembangunan Jaya – SIF_TIF</a:t>
            </a:r>
            <a:endParaRPr lang="en-US"/>
          </a:p>
        </p:txBody>
      </p:sp>
      <p:sp>
        <p:nvSpPr>
          <p:cNvPr id="9" name="Slide Number Placeholder 8"/>
          <p:cNvSpPr>
            <a:spLocks noGrp="1"/>
          </p:cNvSpPr>
          <p:nvPr>
            <p:ph type="sldNum" sz="quarter" idx="12"/>
          </p:nvPr>
        </p:nvSpPr>
        <p:spPr>
          <a:solidFill>
            <a:srgbClr val="00BCF4"/>
          </a:solidFill>
        </p:spPr>
        <p:txBody>
          <a:bodyPr vert="horz" lIns="91440" tIns="45720" rIns="91440" bIns="45720" rtlCol="0" anchor="ctr"/>
          <a:lstStyle>
            <a:lvl1pPr>
              <a:defRPr lang="en-US" b="1" smtClean="0">
                <a:solidFill>
                  <a:srgbClr val="FF0000"/>
                </a:solidFill>
                <a:effectLst>
                  <a:outerShdw blurRad="38100" dist="38100" dir="2700000" algn="tl">
                    <a:srgbClr val="000000">
                      <a:alpha val="43137"/>
                    </a:srgbClr>
                  </a:outerShdw>
                </a:effectLst>
              </a:defRPr>
            </a:lvl1pPr>
          </a:lstStyle>
          <a:p>
            <a:fld id="{856524A2-1DDE-4CC8-AD9C-EA4094C56FD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AER – 2011/2012</a:t>
            </a:r>
            <a:endParaRPr lang="en-US"/>
          </a:p>
        </p:txBody>
      </p:sp>
      <p:sp>
        <p:nvSpPr>
          <p:cNvPr id="4" name="Footer Placeholder 3"/>
          <p:cNvSpPr>
            <a:spLocks noGrp="1"/>
          </p:cNvSpPr>
          <p:nvPr>
            <p:ph type="ftr" sz="quarter" idx="11"/>
          </p:nvPr>
        </p:nvSpPr>
        <p:spPr/>
        <p:txBody>
          <a:bodyPr/>
          <a:lstStyle/>
          <a:p>
            <a:r>
              <a:rPr lang="en-US" smtClean="0"/>
              <a:t>Universitas Pembangunan Jaya – SIF_TIF</a:t>
            </a:r>
            <a:endParaRPr lang="en-US"/>
          </a:p>
        </p:txBody>
      </p:sp>
      <p:sp>
        <p:nvSpPr>
          <p:cNvPr id="5" name="Slide Number Placeholder 4"/>
          <p:cNvSpPr>
            <a:spLocks noGrp="1"/>
          </p:cNvSpPr>
          <p:nvPr>
            <p:ph type="sldNum" sz="quarter" idx="12"/>
          </p:nvPr>
        </p:nvSpPr>
        <p:spPr/>
        <p:txBody>
          <a:bodyPr/>
          <a:lstStyle/>
          <a:p>
            <a:fld id="{856524A2-1DDE-4CC8-AD9C-EA4094C56FD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AER – 2011/2012</a:t>
            </a:r>
            <a:endParaRPr lang="en-US"/>
          </a:p>
        </p:txBody>
      </p:sp>
      <p:sp>
        <p:nvSpPr>
          <p:cNvPr id="3" name="Footer Placeholder 2"/>
          <p:cNvSpPr>
            <a:spLocks noGrp="1"/>
          </p:cNvSpPr>
          <p:nvPr>
            <p:ph type="ftr" sz="quarter" idx="11"/>
          </p:nvPr>
        </p:nvSpPr>
        <p:spPr/>
        <p:txBody>
          <a:bodyPr/>
          <a:lstStyle/>
          <a:p>
            <a:r>
              <a:rPr lang="en-US" smtClean="0"/>
              <a:t>Universitas Pembangunan Jaya – SIF_TIF</a:t>
            </a:r>
            <a:endParaRPr lang="en-US"/>
          </a:p>
        </p:txBody>
      </p:sp>
      <p:sp>
        <p:nvSpPr>
          <p:cNvPr id="4" name="Slide Number Placeholder 3"/>
          <p:cNvSpPr>
            <a:spLocks noGrp="1"/>
          </p:cNvSpPr>
          <p:nvPr>
            <p:ph type="sldNum" sz="quarter" idx="12"/>
          </p:nvPr>
        </p:nvSpPr>
        <p:spPr/>
        <p:txBody>
          <a:bodyPr/>
          <a:lstStyle/>
          <a:p>
            <a:fld id="{856524A2-1DDE-4CC8-AD9C-EA4094C56FD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AER – 2011/2012</a:t>
            </a:r>
            <a:endParaRPr lang="en-US"/>
          </a:p>
        </p:txBody>
      </p:sp>
      <p:sp>
        <p:nvSpPr>
          <p:cNvPr id="6" name="Footer Placeholder 5"/>
          <p:cNvSpPr>
            <a:spLocks noGrp="1"/>
          </p:cNvSpPr>
          <p:nvPr>
            <p:ph type="ftr" sz="quarter" idx="11"/>
          </p:nvPr>
        </p:nvSpPr>
        <p:spPr/>
        <p:txBody>
          <a:bodyPr/>
          <a:lstStyle/>
          <a:p>
            <a:r>
              <a:rPr lang="en-US" smtClean="0"/>
              <a:t>Universitas Pembangunan Jaya – SIF_TIF</a:t>
            </a:r>
            <a:endParaRPr lang="en-US"/>
          </a:p>
        </p:txBody>
      </p:sp>
      <p:sp>
        <p:nvSpPr>
          <p:cNvPr id="7" name="Slide Number Placeholder 6"/>
          <p:cNvSpPr>
            <a:spLocks noGrp="1"/>
          </p:cNvSpPr>
          <p:nvPr>
            <p:ph type="sldNum" sz="quarter" idx="12"/>
          </p:nvPr>
        </p:nvSpPr>
        <p:spPr/>
        <p:txBody>
          <a:bodyPr/>
          <a:lstStyle/>
          <a:p>
            <a:fld id="{856524A2-1DDE-4CC8-AD9C-EA4094C56FD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AER – 2011/2012</a:t>
            </a:r>
            <a:endParaRPr lang="en-US"/>
          </a:p>
        </p:txBody>
      </p:sp>
      <p:sp>
        <p:nvSpPr>
          <p:cNvPr id="6" name="Footer Placeholder 5"/>
          <p:cNvSpPr>
            <a:spLocks noGrp="1"/>
          </p:cNvSpPr>
          <p:nvPr>
            <p:ph type="ftr" sz="quarter" idx="11"/>
          </p:nvPr>
        </p:nvSpPr>
        <p:spPr/>
        <p:txBody>
          <a:bodyPr/>
          <a:lstStyle/>
          <a:p>
            <a:r>
              <a:rPr lang="en-US" smtClean="0"/>
              <a:t>Universitas Pembangunan Jaya – SIF_TIF</a:t>
            </a:r>
            <a:endParaRPr lang="en-US"/>
          </a:p>
        </p:txBody>
      </p:sp>
      <p:sp>
        <p:nvSpPr>
          <p:cNvPr id="7" name="Slide Number Placeholder 6"/>
          <p:cNvSpPr>
            <a:spLocks noGrp="1"/>
          </p:cNvSpPr>
          <p:nvPr>
            <p:ph type="sldNum" sz="quarter" idx="12"/>
          </p:nvPr>
        </p:nvSpPr>
        <p:spPr/>
        <p:txBody>
          <a:bodyPr/>
          <a:lstStyle/>
          <a:p>
            <a:fld id="{856524A2-1DDE-4CC8-AD9C-EA4094C56FD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AER – 2011/2012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err="1" smtClean="0"/>
              <a:t>Universitas</a:t>
            </a:r>
            <a:r>
              <a:rPr lang="en-US" dirty="0" smtClean="0"/>
              <a:t> Pembangunan Jaya – SIF_TIF</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SIF-1213 - </a:t>
            </a:r>
            <a:fld id="{856524A2-1DDE-4CC8-AD9C-EA4094C56FD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Penelitian_or_Jurnal/My%20Paper/Perancangan%20Sistem%20Data%20Mining%20Untuk%20Panel%20Pimpinan-rev1.doc"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romisatriawahono.net/category/research/"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Metode Riset Sistem Informasi</a:t>
            </a:r>
            <a:endParaRPr lang="en-US" dirty="0"/>
          </a:p>
        </p:txBody>
      </p:sp>
      <p:sp>
        <p:nvSpPr>
          <p:cNvPr id="3" name="Subtitle 2"/>
          <p:cNvSpPr>
            <a:spLocks noGrp="1"/>
          </p:cNvSpPr>
          <p:nvPr>
            <p:ph type="subTitle" idx="1"/>
          </p:nvPr>
        </p:nvSpPr>
        <p:spPr/>
        <p:txBody>
          <a:bodyPr/>
          <a:lstStyle/>
          <a:p>
            <a:r>
              <a:rPr lang="en-US" err="1" smtClean="0"/>
              <a:t>Pertemuan</a:t>
            </a:r>
            <a:r>
              <a:rPr lang="en-US" smtClean="0"/>
              <a:t> 3</a:t>
            </a:r>
          </a:p>
          <a:p>
            <a:r>
              <a:rPr lang="en-US" sz="1800" smtClean="0"/>
              <a:t>Literature Review, Identifikasi </a:t>
            </a:r>
            <a:r>
              <a:rPr lang="en-US" sz="1800" smtClean="0"/>
              <a:t>&amp; Formulasi Masalah dalam Riset</a:t>
            </a:r>
            <a:endParaRPr lang="en-US" sz="1800" dirty="0"/>
          </a:p>
        </p:txBody>
      </p:sp>
      <p:sp>
        <p:nvSpPr>
          <p:cNvPr id="10" name="Date Placeholder 6"/>
          <p:cNvSpPr>
            <a:spLocks noGrp="1"/>
          </p:cNvSpPr>
          <p:nvPr>
            <p:ph type="dt" sz="half" idx="10"/>
          </p:nvPr>
        </p:nvSpPr>
        <p:spPr>
          <a:xfrm>
            <a:off x="457200" y="6356350"/>
            <a:ext cx="2590800" cy="365125"/>
          </a:xfrm>
        </p:spPr>
        <p:txBody>
          <a:bodyPr/>
          <a:lstStyle/>
          <a:p>
            <a:r>
              <a:rPr lang="en-US" smtClean="0"/>
              <a:t>AER – 2013/2014</a:t>
            </a:r>
            <a:endParaRPr lang="en-US"/>
          </a:p>
        </p:txBody>
      </p:sp>
      <p:sp>
        <p:nvSpPr>
          <p:cNvPr id="11" name="Slide Number Placeholder 7"/>
          <p:cNvSpPr>
            <a:spLocks noGrp="1"/>
          </p:cNvSpPr>
          <p:nvPr>
            <p:ph type="sldNum" sz="quarter" idx="12"/>
          </p:nvPr>
        </p:nvSpPr>
        <p:spPr>
          <a:xfrm>
            <a:off x="6553200" y="6356350"/>
            <a:ext cx="2133600" cy="365125"/>
          </a:xfrm>
        </p:spPr>
        <p:txBody>
          <a:bodyPr/>
          <a:lstStyle/>
          <a:p>
            <a:fld id="{856524A2-1DDE-4CC8-AD9C-EA4094C56FD8}" type="slidenum">
              <a:rPr lang="en-US" smtClean="0"/>
              <a:t>1</a:t>
            </a:fld>
            <a:endParaRPr lang="en-US" dirty="0"/>
          </a:p>
        </p:txBody>
      </p:sp>
      <p:sp>
        <p:nvSpPr>
          <p:cNvPr id="12" name="Footer Placeholder 8"/>
          <p:cNvSpPr>
            <a:spLocks noGrp="1"/>
          </p:cNvSpPr>
          <p:nvPr>
            <p:ph type="ftr" sz="quarter" idx="11"/>
          </p:nvPr>
        </p:nvSpPr>
        <p:spPr>
          <a:xfrm>
            <a:off x="3124200" y="6356350"/>
            <a:ext cx="3352800" cy="365125"/>
          </a:xfrm>
        </p:spPr>
        <p:txBody>
          <a:bodyPr/>
          <a:lstStyle/>
          <a:p>
            <a:r>
              <a:rPr lang="en-US" dirty="0" err="1" smtClean="0"/>
              <a:t>Universitas</a:t>
            </a:r>
            <a:r>
              <a:rPr lang="en-US" dirty="0" smtClean="0"/>
              <a:t> Pembangunan Jaya – SIF_TIF</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Tips Pencarian Sumber Literatur sebagai Daftar Pustaka</a:t>
            </a:r>
            <a:endParaRPr lang="en-US"/>
          </a:p>
        </p:txBody>
      </p:sp>
      <p:sp>
        <p:nvSpPr>
          <p:cNvPr id="3" name="Content Placeholder 2"/>
          <p:cNvSpPr>
            <a:spLocks noGrp="1"/>
          </p:cNvSpPr>
          <p:nvPr>
            <p:ph idx="1"/>
          </p:nvPr>
        </p:nvSpPr>
        <p:spPr/>
        <p:txBody>
          <a:bodyPr>
            <a:normAutofit fontScale="92500" lnSpcReduction="20000"/>
          </a:bodyPr>
          <a:lstStyle/>
          <a:p>
            <a:r>
              <a:rPr lang="en-US" smtClean="0"/>
              <a:t>Buku</a:t>
            </a:r>
          </a:p>
          <a:p>
            <a:pPr marL="914400" lvl="1" indent="-514350">
              <a:buFont typeface="+mj-lt"/>
              <a:buAutoNum type="arabicPeriod"/>
            </a:pPr>
            <a:r>
              <a:rPr lang="en-US" smtClean="0"/>
              <a:t>Lakukan pencarian dimulai dengan melihat judul buku yang sesuai dengan subyek atau masalah dalam riset Anda.</a:t>
            </a:r>
          </a:p>
          <a:p>
            <a:pPr marL="914400" lvl="1" indent="-514350">
              <a:buFont typeface="+mj-lt"/>
              <a:buAutoNum type="arabicPeriod"/>
            </a:pPr>
            <a:r>
              <a:rPr lang="en-US" smtClean="0"/>
              <a:t>Setelah dapat beberapa buku, lihat melalui indeks apakah ada keyword terkait subyek atau masalah dalam riset anda, </a:t>
            </a:r>
          </a:p>
          <a:p>
            <a:pPr marL="914400" lvl="1" indent="-514350">
              <a:buFont typeface="+mj-lt"/>
              <a:buAutoNum type="arabicPeriod"/>
            </a:pPr>
            <a:r>
              <a:rPr lang="en-US"/>
              <a:t>J</a:t>
            </a:r>
            <a:r>
              <a:rPr lang="en-US" smtClean="0"/>
              <a:t>ika ada langsung menuju halaman sesuai indeks tersebut dan baca sekilas, </a:t>
            </a:r>
          </a:p>
          <a:p>
            <a:pPr marL="914400" lvl="1" indent="-514350">
              <a:buFont typeface="+mj-lt"/>
              <a:buAutoNum type="arabicPeriod"/>
            </a:pPr>
            <a:r>
              <a:rPr lang="en-US" smtClean="0"/>
              <a:t>Jika sesuai langsung tulis dalam daftar pustaka anda. </a:t>
            </a:r>
          </a:p>
          <a:p>
            <a:pPr marL="914400" lvl="1" indent="-514350">
              <a:buFont typeface="+mj-lt"/>
              <a:buAutoNum type="arabicPeriod"/>
            </a:pPr>
            <a:r>
              <a:rPr lang="en-US" smtClean="0"/>
              <a:t>Lakukan hal ini untuk setiap buku yang sudah anda pilih pada langkah 1</a:t>
            </a:r>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10</a:t>
            </a:fld>
            <a:endParaRPr lang="en-US" dirty="0"/>
          </a:p>
        </p:txBody>
      </p:sp>
    </p:spTree>
    <p:extLst>
      <p:ext uri="{BB962C8B-B14F-4D97-AF65-F5344CB8AC3E}">
        <p14:creationId xmlns:p14="http://schemas.microsoft.com/office/powerpoint/2010/main" val="1267710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Tips Pencarian Sumber Literatur sebagai Daftar Pustaka</a:t>
            </a:r>
            <a:endParaRPr lang="en-US"/>
          </a:p>
        </p:txBody>
      </p:sp>
      <p:sp>
        <p:nvSpPr>
          <p:cNvPr id="3" name="Content Placeholder 2"/>
          <p:cNvSpPr>
            <a:spLocks noGrp="1"/>
          </p:cNvSpPr>
          <p:nvPr>
            <p:ph idx="1"/>
          </p:nvPr>
        </p:nvSpPr>
        <p:spPr>
          <a:xfrm>
            <a:off x="457200" y="1600200"/>
            <a:ext cx="8229600" cy="4756150"/>
          </a:xfrm>
        </p:spPr>
        <p:txBody>
          <a:bodyPr>
            <a:normAutofit fontScale="62500" lnSpcReduction="20000"/>
          </a:bodyPr>
          <a:lstStyle/>
          <a:p>
            <a:r>
              <a:rPr lang="en-US"/>
              <a:t>Jurnal </a:t>
            </a:r>
            <a:r>
              <a:rPr lang="en-US" smtClean="0"/>
              <a:t>Ilmiah</a:t>
            </a:r>
          </a:p>
          <a:p>
            <a:pPr marL="914400" lvl="1" indent="-514350">
              <a:buFont typeface="+mj-lt"/>
              <a:buAutoNum type="arabicPeriod"/>
            </a:pPr>
            <a:r>
              <a:rPr lang="en-US"/>
              <a:t>Lakukan pencarian terhadap </a:t>
            </a:r>
            <a:r>
              <a:rPr lang="en-US" smtClean="0"/>
              <a:t>jurnal yang terkait atau berhubungan dengan bidang ilmu pada riset Anda, dan</a:t>
            </a:r>
          </a:p>
          <a:p>
            <a:pPr marL="914400" lvl="1" indent="-514350">
              <a:buFont typeface="+mj-lt"/>
              <a:buAutoNum type="arabicPeriod"/>
            </a:pPr>
            <a:r>
              <a:rPr lang="en-US" smtClean="0"/>
              <a:t>Cari judul artikel pada jurnal yang sesuai dengan subyek atau masalah dalam riset Anda, atau lihat indeks </a:t>
            </a:r>
            <a:r>
              <a:rPr lang="en-US"/>
              <a:t>kutipan atau abstrak </a:t>
            </a:r>
            <a:r>
              <a:rPr lang="en-US" smtClean="0"/>
              <a:t>untuk mengidentifikasi artikel yang sesuai dengan subyek atau masalah dalam riset Anda</a:t>
            </a:r>
            <a:endParaRPr lang="en-US"/>
          </a:p>
          <a:p>
            <a:pPr marL="914400" lvl="1" indent="-514350">
              <a:buFont typeface="+mj-lt"/>
              <a:buAutoNum type="arabicPeriod"/>
            </a:pPr>
            <a:r>
              <a:rPr lang="en-US" smtClean="0"/>
              <a:t>Baca abstrak tiap artikel yang sudah anda pilih pada langkah 2, untuk memastikan kesesuaian dengan subyek atau masalah dalam riset Anda.</a:t>
            </a:r>
            <a:endParaRPr lang="en-US"/>
          </a:p>
          <a:p>
            <a:pPr marL="914400" lvl="1" indent="-514350">
              <a:buFont typeface="+mj-lt"/>
              <a:buAutoNum type="arabicPeriod"/>
            </a:pPr>
            <a:r>
              <a:rPr lang="en-US" smtClean="0"/>
              <a:t>Setelah dapat beberapa artikel yang sesuai langsung tulis dalam daftar pustaka anda. </a:t>
            </a:r>
          </a:p>
          <a:p>
            <a:pPr marL="914400" lvl="1" indent="-514350">
              <a:buFont typeface="+mj-lt"/>
              <a:buAutoNum type="arabicPeriod"/>
            </a:pPr>
            <a:r>
              <a:rPr lang="en-US" smtClean="0"/>
              <a:t>Lakukan hal ini untuk setiap Jurnal yang sudah anda pilih pada langkah 1</a:t>
            </a:r>
          </a:p>
          <a:p>
            <a:r>
              <a:rPr lang="en-US" smtClean="0"/>
              <a:t>Internet</a:t>
            </a:r>
          </a:p>
          <a:p>
            <a:pPr marL="352425" indent="0">
              <a:buNone/>
            </a:pPr>
            <a:r>
              <a:rPr lang="en-US" sz="2900" smtClean="0"/>
              <a:t>Pencarian melalui internet bisa menggunakan </a:t>
            </a:r>
            <a:r>
              <a:rPr lang="en-US" sz="2900" i="1" smtClean="0"/>
              <a:t>search engine</a:t>
            </a:r>
            <a:r>
              <a:rPr lang="en-US" sz="2900" smtClean="0"/>
              <a:t> seperti </a:t>
            </a:r>
            <a:r>
              <a:rPr lang="en-US" sz="2900" i="1" smtClean="0"/>
              <a:t>google, bing</a:t>
            </a:r>
            <a:r>
              <a:rPr lang="en-US" sz="2900" smtClean="0"/>
              <a:t> </a:t>
            </a:r>
            <a:r>
              <a:rPr lang="en-US" sz="2900"/>
              <a:t>atau </a:t>
            </a:r>
            <a:r>
              <a:rPr lang="en-US" sz="2900" i="1" smtClean="0"/>
              <a:t>yahoo</a:t>
            </a:r>
            <a:r>
              <a:rPr lang="en-US" sz="2900" smtClean="0"/>
              <a:t>. Dalam melakukan pencarian pastikan sumber merupakan sumber yang valid (sumber yang valid biasanya berupa jurnal online atau buku online. </a:t>
            </a:r>
          </a:p>
          <a:p>
            <a:pPr marL="352425" indent="0">
              <a:buNone/>
            </a:pPr>
            <a:r>
              <a:rPr lang="en-US" sz="2900" smtClean="0"/>
              <a:t>Selanjutnya untuk identifikasi kesesuaian dengan subyek atau masalah penelitian bisa dilakukan seperti cara pencarian pada buku atau jurnal ilmiah</a:t>
            </a:r>
            <a:endParaRPr lang="en-US" sz="2900" i="1"/>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11</a:t>
            </a:fld>
            <a:endParaRPr lang="en-US" dirty="0"/>
          </a:p>
        </p:txBody>
      </p:sp>
    </p:spTree>
    <p:extLst>
      <p:ext uri="{BB962C8B-B14F-4D97-AF65-F5344CB8AC3E}">
        <p14:creationId xmlns:p14="http://schemas.microsoft.com/office/powerpoint/2010/main" val="4292853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Mereview Literatur</a:t>
            </a:r>
            <a:br>
              <a:rPr lang="en-US"/>
            </a:br>
            <a:r>
              <a:rPr lang="en-US"/>
              <a:t>(</a:t>
            </a:r>
            <a:r>
              <a:rPr lang="en-US" i="1"/>
              <a:t>Reviewing the selected </a:t>
            </a:r>
            <a:r>
              <a:rPr lang="en-US" i="1" smtClean="0"/>
              <a:t>literature</a:t>
            </a:r>
            <a:r>
              <a:rPr lang="en-US" smtClean="0"/>
              <a:t>)</a:t>
            </a:r>
            <a:endParaRPr lang="en-US"/>
          </a:p>
        </p:txBody>
      </p:sp>
      <p:sp>
        <p:nvSpPr>
          <p:cNvPr id="3" name="Content Placeholder 2"/>
          <p:cNvSpPr>
            <a:spLocks noGrp="1"/>
          </p:cNvSpPr>
          <p:nvPr>
            <p:ph idx="1"/>
          </p:nvPr>
        </p:nvSpPr>
        <p:spPr/>
        <p:txBody>
          <a:bodyPr>
            <a:normAutofit fontScale="77500" lnSpcReduction="20000"/>
          </a:bodyPr>
          <a:lstStyle/>
          <a:p>
            <a:r>
              <a:rPr lang="en-US" smtClean="0"/>
              <a:t>Berikut merupakan poin-poin yang diperhatikan dalam me-review literatur:</a:t>
            </a:r>
          </a:p>
          <a:p>
            <a:pPr lvl="1"/>
            <a:r>
              <a:rPr lang="en-US"/>
              <a:t>Apa </a:t>
            </a:r>
            <a:r>
              <a:rPr lang="en-US" smtClean="0"/>
              <a:t>yang menjadi masalah </a:t>
            </a:r>
            <a:r>
              <a:rPr lang="en-US"/>
              <a:t>dan mengapa itu penting?</a:t>
            </a:r>
          </a:p>
          <a:p>
            <a:pPr lvl="1"/>
            <a:r>
              <a:rPr lang="en-US" smtClean="0"/>
              <a:t>Apakah masalah didefinisikan dengan jelas</a:t>
            </a:r>
            <a:r>
              <a:rPr lang="en-US"/>
              <a:t>?</a:t>
            </a:r>
          </a:p>
          <a:p>
            <a:pPr lvl="1"/>
            <a:r>
              <a:rPr lang="en-US" smtClean="0"/>
              <a:t>Coba kondisikan </a:t>
            </a:r>
            <a:r>
              <a:rPr lang="en-US"/>
              <a:t>masalah sesederhana mungkin</a:t>
            </a:r>
          </a:p>
          <a:p>
            <a:pPr lvl="1"/>
            <a:r>
              <a:rPr lang="en-US" smtClean="0"/>
              <a:t>Apakah metodologi </a:t>
            </a:r>
            <a:r>
              <a:rPr lang="en-US"/>
              <a:t>penelitian </a:t>
            </a:r>
            <a:r>
              <a:rPr lang="en-US" smtClean="0"/>
              <a:t>dinyatakan dengan baik?</a:t>
            </a:r>
            <a:endParaRPr lang="en-US"/>
          </a:p>
          <a:p>
            <a:pPr lvl="1"/>
            <a:r>
              <a:rPr lang="en-US"/>
              <a:t>Bagaimana </a:t>
            </a:r>
            <a:r>
              <a:rPr lang="en-US" smtClean="0"/>
              <a:t>datanya dibuat </a:t>
            </a:r>
            <a:r>
              <a:rPr lang="en-US"/>
              <a:t>dan dimanipulasi?</a:t>
            </a:r>
          </a:p>
          <a:p>
            <a:pPr lvl="1"/>
            <a:r>
              <a:rPr lang="en-US" smtClean="0"/>
              <a:t>Apakah data manipulasi diintepretasikan dengan cukup memadai?</a:t>
            </a:r>
            <a:endParaRPr lang="en-US"/>
          </a:p>
          <a:p>
            <a:pPr lvl="1"/>
            <a:r>
              <a:rPr lang="en-US"/>
              <a:t>Apa kontribusi </a:t>
            </a:r>
            <a:r>
              <a:rPr lang="en-US" smtClean="0"/>
              <a:t>dari penelitian</a:t>
            </a:r>
            <a:r>
              <a:rPr lang="en-US"/>
              <a:t>?</a:t>
            </a:r>
          </a:p>
          <a:p>
            <a:pPr lvl="1"/>
            <a:r>
              <a:rPr lang="en-US"/>
              <a:t>Apakah </a:t>
            </a:r>
            <a:r>
              <a:rPr lang="en-US" smtClean="0"/>
              <a:t>kesimpulannya terhubung masalah</a:t>
            </a:r>
            <a:r>
              <a:rPr lang="en-US"/>
              <a:t>?</a:t>
            </a:r>
          </a:p>
          <a:p>
            <a:pPr lvl="1"/>
            <a:r>
              <a:rPr lang="en-US"/>
              <a:t>Apakah bukti cukup untuk mendukung kesimpulan?</a:t>
            </a:r>
          </a:p>
          <a:p>
            <a:pPr lvl="1"/>
            <a:r>
              <a:rPr lang="en-US"/>
              <a:t>dan sebagainya.</a:t>
            </a:r>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12</a:t>
            </a:fld>
            <a:endParaRPr lang="en-US" dirty="0"/>
          </a:p>
        </p:txBody>
      </p:sp>
    </p:spTree>
    <p:extLst>
      <p:ext uri="{BB962C8B-B14F-4D97-AF65-F5344CB8AC3E}">
        <p14:creationId xmlns:p14="http://schemas.microsoft.com/office/powerpoint/2010/main" val="1142331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Mengembangkan kerangka teori</a:t>
            </a:r>
            <a:br>
              <a:rPr lang="en-US"/>
            </a:br>
            <a:r>
              <a:rPr lang="en-US"/>
              <a:t>(</a:t>
            </a:r>
            <a:r>
              <a:rPr lang="en-US" i="1"/>
              <a:t>Developing a theoretical </a:t>
            </a:r>
            <a:r>
              <a:rPr lang="en-US" i="1" smtClean="0"/>
              <a:t>framework</a:t>
            </a:r>
            <a:r>
              <a:rPr lang="en-US" smtClean="0"/>
              <a:t>)</a:t>
            </a:r>
            <a:endParaRPr lang="en-US"/>
          </a:p>
        </p:txBody>
      </p:sp>
      <p:sp>
        <p:nvSpPr>
          <p:cNvPr id="3" name="Content Placeholder 2"/>
          <p:cNvSpPr>
            <a:spLocks noGrp="1"/>
          </p:cNvSpPr>
          <p:nvPr>
            <p:ph idx="1"/>
          </p:nvPr>
        </p:nvSpPr>
        <p:spPr/>
        <p:txBody>
          <a:bodyPr>
            <a:normAutofit fontScale="85000" lnSpcReduction="20000"/>
          </a:bodyPr>
          <a:lstStyle/>
          <a:p>
            <a:r>
              <a:rPr lang="en-US"/>
              <a:t>Saat Anda mulai membaca literatur, Anda akan segera </a:t>
            </a:r>
            <a:r>
              <a:rPr lang="en-US">
                <a:solidFill>
                  <a:srgbClr val="0070C0"/>
                </a:solidFill>
              </a:rPr>
              <a:t>menemukan bahwa masalah yang </a:t>
            </a:r>
            <a:r>
              <a:rPr lang="en-US" smtClean="0">
                <a:solidFill>
                  <a:srgbClr val="0070C0"/>
                </a:solidFill>
              </a:rPr>
              <a:t>ingin </a:t>
            </a:r>
            <a:r>
              <a:rPr lang="en-US">
                <a:solidFill>
                  <a:srgbClr val="0070C0"/>
                </a:solidFill>
              </a:rPr>
              <a:t>Anda </a:t>
            </a:r>
            <a:r>
              <a:rPr lang="en-US" smtClean="0">
                <a:solidFill>
                  <a:srgbClr val="0070C0"/>
                </a:solidFill>
              </a:rPr>
              <a:t>selidiki memiliki akar </a:t>
            </a:r>
            <a:r>
              <a:rPr lang="en-US">
                <a:solidFill>
                  <a:srgbClr val="0070C0"/>
                </a:solidFill>
              </a:rPr>
              <a:t>pada sejumlah teori</a:t>
            </a:r>
            <a:r>
              <a:rPr lang="en-US"/>
              <a:t> yang telah dikembangkan dari </a:t>
            </a:r>
            <a:r>
              <a:rPr lang="en-US" smtClean="0"/>
              <a:t>beberapa perspektif </a:t>
            </a:r>
            <a:r>
              <a:rPr lang="en-US"/>
              <a:t>yang berbeda</a:t>
            </a:r>
            <a:r>
              <a:rPr lang="en-US" smtClean="0"/>
              <a:t>.</a:t>
            </a:r>
          </a:p>
          <a:p>
            <a:r>
              <a:rPr lang="en-US" smtClean="0"/>
              <a:t>Informasi </a:t>
            </a:r>
            <a:r>
              <a:rPr lang="en-US"/>
              <a:t>yang diperoleh dari buku-buku dan jurnal yang berbeda sekarang harus diurutkan berdasarkan tema utama dan </a:t>
            </a:r>
            <a:r>
              <a:rPr lang="en-US" smtClean="0"/>
              <a:t>teori.</a:t>
            </a:r>
          </a:p>
          <a:p>
            <a:r>
              <a:rPr lang="en-US" smtClean="0">
                <a:solidFill>
                  <a:srgbClr val="0070C0"/>
                </a:solidFill>
              </a:rPr>
              <a:t>Beri tanda </a:t>
            </a:r>
            <a:r>
              <a:rPr lang="en-US" smtClean="0"/>
              <a:t>bagian yang anda setuju dengan tulisan penulis dan beri tanda bagian yang anda tidak setuju dengan tulisan penulis.</a:t>
            </a:r>
          </a:p>
          <a:p>
            <a:r>
              <a:rPr lang="en-US" smtClean="0"/>
              <a:t>Identifikasi untuk pertanyaan-pertanyaan yang belum terjawab.</a:t>
            </a:r>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13</a:t>
            </a:fld>
            <a:endParaRPr lang="en-US" dirty="0"/>
          </a:p>
        </p:txBody>
      </p:sp>
    </p:spTree>
    <p:extLst>
      <p:ext uri="{BB962C8B-B14F-4D97-AF65-F5344CB8AC3E}">
        <p14:creationId xmlns:p14="http://schemas.microsoft.com/office/powerpoint/2010/main" val="1521102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Mengembangkan kerangka teori</a:t>
            </a:r>
            <a:br>
              <a:rPr lang="en-US"/>
            </a:br>
            <a:r>
              <a:rPr lang="en-US"/>
              <a:t>(</a:t>
            </a:r>
            <a:r>
              <a:rPr lang="en-US" i="1"/>
              <a:t>Developing a theoretical </a:t>
            </a:r>
            <a:r>
              <a:rPr lang="en-US" i="1" smtClean="0"/>
              <a:t>framework</a:t>
            </a:r>
            <a:r>
              <a:rPr lang="en-US" smtClean="0"/>
              <a:t>)</a:t>
            </a:r>
            <a:endParaRPr lang="en-US"/>
          </a:p>
        </p:txBody>
      </p:sp>
      <p:sp>
        <p:nvSpPr>
          <p:cNvPr id="3" name="Content Placeholder 2"/>
          <p:cNvSpPr>
            <a:spLocks noGrp="1"/>
          </p:cNvSpPr>
          <p:nvPr>
            <p:ph idx="1"/>
          </p:nvPr>
        </p:nvSpPr>
        <p:spPr/>
        <p:txBody>
          <a:bodyPr>
            <a:normAutofit lnSpcReduction="10000"/>
          </a:bodyPr>
          <a:lstStyle/>
          <a:p>
            <a:r>
              <a:rPr lang="en-US"/>
              <a:t>Literatur relevan dengan penelitian Anda mungkin berhubungan dengan dua jenis informasi:</a:t>
            </a:r>
          </a:p>
          <a:p>
            <a:pPr marL="914400" lvl="1" indent="-514350">
              <a:buFont typeface="+mj-lt"/>
              <a:buAutoNum type="arabicPeriod"/>
            </a:pPr>
            <a:r>
              <a:rPr lang="en-US" smtClean="0"/>
              <a:t>universal</a:t>
            </a:r>
            <a:r>
              <a:rPr lang="en-US"/>
              <a:t>;</a:t>
            </a:r>
          </a:p>
          <a:p>
            <a:pPr marL="914400" lvl="1" indent="-514350">
              <a:buFont typeface="+mj-lt"/>
              <a:buAutoNum type="arabicPeriod"/>
            </a:pPr>
            <a:r>
              <a:rPr lang="en-US" smtClean="0"/>
              <a:t>spesifik </a:t>
            </a:r>
            <a:r>
              <a:rPr lang="en-US"/>
              <a:t>(yaitu tren lokal atau program tertentu</a:t>
            </a:r>
            <a:r>
              <a:rPr lang="en-US" smtClean="0"/>
              <a:t>).</a:t>
            </a:r>
          </a:p>
          <a:p>
            <a:r>
              <a:rPr lang="en-US" smtClean="0"/>
              <a:t>Buat catatan dalam melakukan penulisan terkait informasi tersebut, </a:t>
            </a:r>
            <a:r>
              <a:rPr lang="en-US" smtClean="0">
                <a:solidFill>
                  <a:srgbClr val="0070C0"/>
                </a:solidFill>
              </a:rPr>
              <a:t>dimulai dengan informasi general </a:t>
            </a:r>
            <a:r>
              <a:rPr lang="en-US" smtClean="0"/>
              <a:t>dan secara bertahap </a:t>
            </a:r>
            <a:r>
              <a:rPr lang="en-US" smtClean="0">
                <a:solidFill>
                  <a:srgbClr val="0070C0"/>
                </a:solidFill>
              </a:rPr>
              <a:t>mempertajamnya hingga menjadi spesifik </a:t>
            </a:r>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14</a:t>
            </a:fld>
            <a:endParaRPr lang="en-US" dirty="0"/>
          </a:p>
        </p:txBody>
      </p:sp>
    </p:spTree>
    <p:extLst>
      <p:ext uri="{BB962C8B-B14F-4D97-AF65-F5344CB8AC3E}">
        <p14:creationId xmlns:p14="http://schemas.microsoft.com/office/powerpoint/2010/main" val="3118495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chor="t">
            <a:noAutofit/>
          </a:bodyPr>
          <a:lstStyle/>
          <a:p>
            <a:pPr algn="l"/>
            <a:r>
              <a:rPr lang="en-US" sz="2000" smtClean="0"/>
              <a:t>Contoh Mengembangkan kerangka teori (</a:t>
            </a:r>
            <a:r>
              <a:rPr lang="en-US" sz="1800" i="1" smtClean="0"/>
              <a:t>Developing </a:t>
            </a:r>
            <a:r>
              <a:rPr lang="en-US" sz="1800" i="1"/>
              <a:t>a theoretical </a:t>
            </a:r>
            <a:r>
              <a:rPr lang="en-US" sz="1800" i="1" smtClean="0"/>
              <a:t>framework</a:t>
            </a:r>
            <a:r>
              <a:rPr lang="en-US" sz="2000" smtClean="0"/>
              <a:t>)</a:t>
            </a:r>
            <a:br>
              <a:rPr lang="en-US" sz="2000" smtClean="0"/>
            </a:br>
            <a:r>
              <a:rPr lang="en-US" sz="2000" smtClean="0"/>
              <a:t>– contoh ini tentang “hubungan antara </a:t>
            </a:r>
            <a:r>
              <a:rPr lang="en-US" sz="2000"/>
              <a:t>mortality and </a:t>
            </a:r>
            <a:r>
              <a:rPr lang="en-US" sz="2000" smtClean="0"/>
              <a:t>fertility”</a:t>
            </a:r>
            <a:endParaRPr lang="en-US" sz="200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15</a:t>
            </a:fld>
            <a:endParaRPr lang="en-US" dirty="0"/>
          </a:p>
        </p:txBody>
      </p:sp>
      <p:pic>
        <p:nvPicPr>
          <p:cNvPr id="8" name="Picture 7"/>
          <p:cNvPicPr>
            <a:picLocks noChangeAspect="1"/>
          </p:cNvPicPr>
          <p:nvPr/>
        </p:nvPicPr>
        <p:blipFill>
          <a:blip r:embed="rId2"/>
          <a:stretch>
            <a:fillRect/>
          </a:stretch>
        </p:blipFill>
        <p:spPr>
          <a:xfrm>
            <a:off x="457200" y="797278"/>
            <a:ext cx="8233475" cy="5915991"/>
          </a:xfrm>
          <a:prstGeom prst="rect">
            <a:avLst/>
          </a:prstGeom>
        </p:spPr>
      </p:pic>
      <p:sp>
        <p:nvSpPr>
          <p:cNvPr id="7" name="Line Callout 1 6"/>
          <p:cNvSpPr/>
          <p:nvPr/>
        </p:nvSpPr>
        <p:spPr>
          <a:xfrm flipH="1">
            <a:off x="609600" y="1219200"/>
            <a:ext cx="7924800" cy="1447800"/>
          </a:xfrm>
          <a:prstGeom prst="borderCallout1">
            <a:avLst>
              <a:gd name="adj1" fmla="val 29830"/>
              <a:gd name="adj2" fmla="val -33"/>
              <a:gd name="adj3" fmla="val 49342"/>
              <a:gd name="adj4" fmla="val -412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ine Callout 1 8"/>
          <p:cNvSpPr/>
          <p:nvPr/>
        </p:nvSpPr>
        <p:spPr>
          <a:xfrm flipH="1">
            <a:off x="609600" y="4041483"/>
            <a:ext cx="7924800" cy="2541880"/>
          </a:xfrm>
          <a:prstGeom prst="borderCallout1">
            <a:avLst>
              <a:gd name="adj1" fmla="val 29830"/>
              <a:gd name="adj2" fmla="val -33"/>
              <a:gd name="adj3" fmla="val 49342"/>
              <a:gd name="adj4" fmla="val -412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6200000">
            <a:off x="7988620" y="1816419"/>
            <a:ext cx="1941429" cy="369332"/>
          </a:xfrm>
          <a:prstGeom prst="rect">
            <a:avLst/>
          </a:prstGeom>
        </p:spPr>
        <p:txBody>
          <a:bodyPr wrap="none">
            <a:spAutoFit/>
          </a:bodyPr>
          <a:lstStyle/>
          <a:p>
            <a:r>
              <a:rPr lang="en-US" b="1" smtClean="0">
                <a:solidFill>
                  <a:srgbClr val="0070C0"/>
                </a:solidFill>
              </a:rPr>
              <a:t>Informasi General </a:t>
            </a:r>
            <a:endParaRPr lang="en-US" b="1"/>
          </a:p>
        </p:txBody>
      </p:sp>
      <p:sp>
        <p:nvSpPr>
          <p:cNvPr id="11" name="Rectangle 10"/>
          <p:cNvSpPr/>
          <p:nvPr/>
        </p:nvSpPr>
        <p:spPr>
          <a:xfrm rot="16200000">
            <a:off x="8021354" y="4839129"/>
            <a:ext cx="1875963" cy="369332"/>
          </a:xfrm>
          <a:prstGeom prst="rect">
            <a:avLst/>
          </a:prstGeom>
        </p:spPr>
        <p:txBody>
          <a:bodyPr wrap="none">
            <a:spAutoFit/>
          </a:bodyPr>
          <a:lstStyle/>
          <a:p>
            <a:r>
              <a:rPr lang="en-US" b="1">
                <a:solidFill>
                  <a:srgbClr val="0070C0"/>
                </a:solidFill>
              </a:rPr>
              <a:t>informasi </a:t>
            </a:r>
            <a:r>
              <a:rPr lang="en-US" b="1" smtClean="0">
                <a:solidFill>
                  <a:srgbClr val="0070C0"/>
                </a:solidFill>
              </a:rPr>
              <a:t>Spesifik</a:t>
            </a:r>
            <a:endParaRPr lang="en-US" b="1"/>
          </a:p>
        </p:txBody>
      </p:sp>
    </p:spTree>
    <p:extLst>
      <p:ext uri="{BB962C8B-B14F-4D97-AF65-F5344CB8AC3E}">
        <p14:creationId xmlns:p14="http://schemas.microsoft.com/office/powerpoint/2010/main" val="88599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960" y="226220"/>
            <a:ext cx="8229600" cy="1143000"/>
          </a:xfrm>
        </p:spPr>
        <p:txBody>
          <a:bodyPr anchor="t">
            <a:noAutofit/>
          </a:bodyPr>
          <a:lstStyle/>
          <a:p>
            <a:pPr algn="l"/>
            <a:r>
              <a:rPr lang="en-US" sz="2000" smtClean="0"/>
              <a:t>Contoh Mengembangkan kerangka teori (</a:t>
            </a:r>
            <a:r>
              <a:rPr lang="en-US" sz="1800" i="1" smtClean="0"/>
              <a:t>Developing </a:t>
            </a:r>
            <a:r>
              <a:rPr lang="en-US" sz="1800" i="1"/>
              <a:t>a theoretical </a:t>
            </a:r>
            <a:r>
              <a:rPr lang="en-US" sz="1800" i="1" smtClean="0"/>
              <a:t>framework</a:t>
            </a:r>
            <a:r>
              <a:rPr lang="en-US" sz="2000"/>
              <a:t>)</a:t>
            </a:r>
            <a:br>
              <a:rPr lang="en-US" sz="2000"/>
            </a:br>
            <a:r>
              <a:rPr lang="en-US" sz="2000"/>
              <a:t>– contoh ini tentang </a:t>
            </a:r>
            <a:r>
              <a:rPr lang="en-US" sz="2000" smtClean="0"/>
              <a:t>‘daya tanggap </a:t>
            </a:r>
            <a:r>
              <a:rPr lang="en-US" sz="2000"/>
              <a:t>masyarakat </a:t>
            </a:r>
            <a:r>
              <a:rPr lang="en-US" sz="2000" smtClean="0"/>
              <a:t>di bidang kesehatan</a:t>
            </a:r>
            <a:r>
              <a:rPr lang="en-US" sz="2000"/>
              <a:t>’ </a:t>
            </a: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16</a:t>
            </a:fld>
            <a:endParaRPr lang="en-US" dirty="0"/>
          </a:p>
        </p:txBody>
      </p:sp>
      <p:pic>
        <p:nvPicPr>
          <p:cNvPr id="7" name="Picture 6"/>
          <p:cNvPicPr>
            <a:picLocks noChangeAspect="1"/>
          </p:cNvPicPr>
          <p:nvPr/>
        </p:nvPicPr>
        <p:blipFill>
          <a:blip r:embed="rId2"/>
          <a:stretch>
            <a:fillRect/>
          </a:stretch>
        </p:blipFill>
        <p:spPr>
          <a:xfrm>
            <a:off x="411323" y="1456691"/>
            <a:ext cx="8321354" cy="4784565"/>
          </a:xfrm>
          <a:prstGeom prst="rect">
            <a:avLst/>
          </a:prstGeom>
        </p:spPr>
      </p:pic>
      <p:sp>
        <p:nvSpPr>
          <p:cNvPr id="8" name="Date Placeholder 3"/>
          <p:cNvSpPr txBox="1">
            <a:spLocks/>
          </p:cNvSpPr>
          <p:nvPr/>
        </p:nvSpPr>
        <p:spPr>
          <a:xfrm>
            <a:off x="457200" y="6340475"/>
            <a:ext cx="2590800" cy="365125"/>
          </a:xfrm>
          <a:prstGeom prst="rect">
            <a:avLst/>
          </a:prstGeom>
          <a:solidFill>
            <a:srgbClr val="00BCF4"/>
          </a:solidFill>
        </p:spPr>
        <p:txBody>
          <a:bodyPr vert="horz" lIns="91440" tIns="45720" rIns="91440" bIns="45720" rtlCol="0" anchor="ctr"/>
          <a:lstStyle>
            <a:defPPr>
              <a:defRPr lang="en-US"/>
            </a:defPPr>
            <a:lvl1pPr marL="0" algn="l" defTabSz="914400" rtl="0" eaLnBrk="1" latinLnBrk="0" hangingPunct="1">
              <a:defRPr lang="en-US" sz="1200" b="1" kern="1200" smtClean="0">
                <a:solidFill>
                  <a:srgbClr val="FF0000"/>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AER – 2011/2012</a:t>
            </a:r>
            <a:endParaRPr lang="en-US" dirty="0"/>
          </a:p>
        </p:txBody>
      </p:sp>
      <p:sp>
        <p:nvSpPr>
          <p:cNvPr id="9" name="Footer Placeholder 4"/>
          <p:cNvSpPr txBox="1">
            <a:spLocks/>
          </p:cNvSpPr>
          <p:nvPr/>
        </p:nvSpPr>
        <p:spPr>
          <a:xfrm>
            <a:off x="3124200" y="6340475"/>
            <a:ext cx="3352800" cy="365125"/>
          </a:xfrm>
          <a:prstGeom prst="rect">
            <a:avLst/>
          </a:prstGeom>
          <a:solidFill>
            <a:srgbClr val="00BCF4"/>
          </a:solidFill>
        </p:spPr>
        <p:txBody>
          <a:bodyPr vert="horz" lIns="91440" tIns="45720" rIns="91440" bIns="45720" rtlCol="0" anchor="ctr"/>
          <a:lstStyle>
            <a:defPPr>
              <a:defRPr lang="en-US"/>
            </a:defPPr>
            <a:lvl1pPr marL="0" algn="ctr" defTabSz="914400" rtl="0" eaLnBrk="1" latinLnBrk="0" hangingPunct="1">
              <a:defRPr lang="en-US" sz="1200" b="1" kern="1200" smtClean="0">
                <a:solidFill>
                  <a:srgbClr val="FF0000"/>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Universitas Pembangunan Jaya – SIF_TIF</a:t>
            </a:r>
            <a:endParaRPr lang="en-US" dirty="0"/>
          </a:p>
        </p:txBody>
      </p:sp>
      <p:sp>
        <p:nvSpPr>
          <p:cNvPr id="10" name="Slide Number Placeholder 5"/>
          <p:cNvSpPr txBox="1">
            <a:spLocks/>
          </p:cNvSpPr>
          <p:nvPr/>
        </p:nvSpPr>
        <p:spPr>
          <a:xfrm>
            <a:off x="6553200" y="6340475"/>
            <a:ext cx="2133600" cy="365125"/>
          </a:xfrm>
          <a:prstGeom prst="rect">
            <a:avLst/>
          </a:prstGeom>
          <a:solidFill>
            <a:srgbClr val="00BCF4"/>
          </a:solidFill>
        </p:spPr>
        <p:txBody>
          <a:bodyPr vert="horz" lIns="91440" tIns="45720" rIns="91440" bIns="45720" rtlCol="0" anchor="ctr"/>
          <a:lstStyle>
            <a:defPPr>
              <a:defRPr lang="en-US"/>
            </a:defPPr>
            <a:lvl1pPr marL="0" algn="r" defTabSz="914400" rtl="0" eaLnBrk="1" latinLnBrk="0" hangingPunct="1">
              <a:defRPr lang="en-US" sz="1200" b="1" kern="1200" smtClean="0">
                <a:solidFill>
                  <a:srgbClr val="FF0000"/>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SIF1213 - </a:t>
            </a:r>
            <a:fld id="{856524A2-1DDE-4CC8-AD9C-EA4094C56FD8}" type="slidenum">
              <a:rPr smtClean="0"/>
              <a:pPr/>
              <a:t>16</a:t>
            </a:fld>
            <a:endParaRPr dirty="0"/>
          </a:p>
        </p:txBody>
      </p:sp>
      <p:sp>
        <p:nvSpPr>
          <p:cNvPr id="11" name="Line Callout 1 10"/>
          <p:cNvSpPr/>
          <p:nvPr/>
        </p:nvSpPr>
        <p:spPr>
          <a:xfrm flipH="1">
            <a:off x="506452" y="1584325"/>
            <a:ext cx="8027947" cy="1447800"/>
          </a:xfrm>
          <a:prstGeom prst="borderCallout1">
            <a:avLst>
              <a:gd name="adj1" fmla="val 29830"/>
              <a:gd name="adj2" fmla="val -33"/>
              <a:gd name="adj3" fmla="val 49342"/>
              <a:gd name="adj4" fmla="val -412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ine Callout 1 11"/>
          <p:cNvSpPr/>
          <p:nvPr/>
        </p:nvSpPr>
        <p:spPr>
          <a:xfrm flipH="1">
            <a:off x="486960" y="3505200"/>
            <a:ext cx="8047440" cy="2620963"/>
          </a:xfrm>
          <a:prstGeom prst="borderCallout1">
            <a:avLst>
              <a:gd name="adj1" fmla="val 29830"/>
              <a:gd name="adj2" fmla="val -33"/>
              <a:gd name="adj3" fmla="val 49342"/>
              <a:gd name="adj4" fmla="val -412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16200000">
            <a:off x="7988620" y="1800544"/>
            <a:ext cx="1941429" cy="369332"/>
          </a:xfrm>
          <a:prstGeom prst="rect">
            <a:avLst/>
          </a:prstGeom>
        </p:spPr>
        <p:txBody>
          <a:bodyPr wrap="none">
            <a:spAutoFit/>
          </a:bodyPr>
          <a:lstStyle/>
          <a:p>
            <a:r>
              <a:rPr lang="en-US" b="1" smtClean="0">
                <a:solidFill>
                  <a:srgbClr val="0070C0"/>
                </a:solidFill>
              </a:rPr>
              <a:t>Informasi General </a:t>
            </a:r>
            <a:endParaRPr lang="en-US" b="1"/>
          </a:p>
        </p:txBody>
      </p:sp>
      <p:sp>
        <p:nvSpPr>
          <p:cNvPr id="14" name="Rectangle 13"/>
          <p:cNvSpPr/>
          <p:nvPr/>
        </p:nvSpPr>
        <p:spPr>
          <a:xfrm rot="16200000">
            <a:off x="8021354" y="4823254"/>
            <a:ext cx="1875963" cy="369332"/>
          </a:xfrm>
          <a:prstGeom prst="rect">
            <a:avLst/>
          </a:prstGeom>
        </p:spPr>
        <p:txBody>
          <a:bodyPr wrap="none">
            <a:spAutoFit/>
          </a:bodyPr>
          <a:lstStyle/>
          <a:p>
            <a:r>
              <a:rPr lang="en-US" b="1">
                <a:solidFill>
                  <a:srgbClr val="0070C0"/>
                </a:solidFill>
              </a:rPr>
              <a:t>informasi </a:t>
            </a:r>
            <a:r>
              <a:rPr lang="en-US" b="1" smtClean="0">
                <a:solidFill>
                  <a:srgbClr val="0070C0"/>
                </a:solidFill>
              </a:rPr>
              <a:t>Spesifik</a:t>
            </a:r>
            <a:endParaRPr lang="en-US" b="1"/>
          </a:p>
        </p:txBody>
      </p:sp>
      <p:sp>
        <p:nvSpPr>
          <p:cNvPr id="15" name="Oval 14"/>
          <p:cNvSpPr/>
          <p:nvPr/>
        </p:nvSpPr>
        <p:spPr>
          <a:xfrm>
            <a:off x="411323" y="1828800"/>
            <a:ext cx="2331877"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99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a:solidFill>
                  <a:prstClr val="black"/>
                </a:solidFill>
              </a:rPr>
              <a:t>Contoh </a:t>
            </a:r>
            <a:r>
              <a:rPr lang="en-US" sz="2000" smtClean="0">
                <a:solidFill>
                  <a:prstClr val="black"/>
                </a:solidFill>
              </a:rPr>
              <a:t>kerangka konseptual (</a:t>
            </a:r>
            <a:r>
              <a:rPr lang="en-US" sz="1800" i="1" smtClean="0">
                <a:solidFill>
                  <a:prstClr val="black"/>
                </a:solidFill>
              </a:rPr>
              <a:t>a </a:t>
            </a:r>
            <a:r>
              <a:rPr lang="en-US" sz="1800" i="1">
                <a:solidFill>
                  <a:prstClr val="black"/>
                </a:solidFill>
              </a:rPr>
              <a:t>conceptual framework</a:t>
            </a:r>
            <a:r>
              <a:rPr lang="en-US" sz="2000">
                <a:solidFill>
                  <a:prstClr val="black"/>
                </a:solidFill>
              </a:rPr>
              <a:t>)</a:t>
            </a:r>
            <a:br>
              <a:rPr lang="en-US" sz="2000">
                <a:solidFill>
                  <a:prstClr val="black"/>
                </a:solidFill>
              </a:rPr>
            </a:br>
            <a:r>
              <a:rPr lang="en-US" sz="2000">
                <a:solidFill>
                  <a:prstClr val="black"/>
                </a:solidFill>
              </a:rPr>
              <a:t>– contoh ini tentang ‘PERANCANGAN SISTEM </a:t>
            </a:r>
            <a:r>
              <a:rPr lang="en-US" sz="2000" smtClean="0">
                <a:solidFill>
                  <a:prstClr val="black"/>
                </a:solidFill>
              </a:rPr>
              <a:t>PANEL </a:t>
            </a:r>
            <a:r>
              <a:rPr lang="en-US" sz="2000">
                <a:solidFill>
                  <a:prstClr val="black"/>
                </a:solidFill>
              </a:rPr>
              <a:t>PIMPINAN BERBASIS WEB SEBAGAI PENUNJANG PENGAMBILAN KEPUTUSAN’ </a:t>
            </a:r>
            <a:endParaRPr lang="en-US"/>
          </a:p>
        </p:txBody>
      </p:sp>
      <p:sp>
        <p:nvSpPr>
          <p:cNvPr id="3" name="Content Placeholder 2"/>
          <p:cNvSpPr>
            <a:spLocks noGrp="1"/>
          </p:cNvSpPr>
          <p:nvPr>
            <p:ph idx="1"/>
          </p:nvPr>
        </p:nvSpPr>
        <p:spPr>
          <a:xfrm>
            <a:off x="457200" y="1417638"/>
            <a:ext cx="8229600" cy="5059362"/>
          </a:xfrm>
        </p:spPr>
        <p:txBody>
          <a:bodyPr>
            <a:normAutofit fontScale="47500" lnSpcReduction="20000"/>
          </a:bodyPr>
          <a:lstStyle/>
          <a:p>
            <a:pPr algn="just"/>
            <a:endParaRPr lang="en-US" smtClean="0"/>
          </a:p>
          <a:p>
            <a:pPr algn="just"/>
            <a:r>
              <a:rPr lang="id-ID" smtClean="0"/>
              <a:t>Penelitian </a:t>
            </a:r>
            <a:r>
              <a:rPr lang="id-ID"/>
              <a:t>yang dilakukan oleh </a:t>
            </a:r>
            <a:r>
              <a:rPr lang="en-US"/>
              <a:t>Augury El Rayeb, dkk</a:t>
            </a:r>
            <a:r>
              <a:rPr lang="id-ID"/>
              <a:t> dari </a:t>
            </a:r>
            <a:r>
              <a:rPr lang="en-US"/>
              <a:t>jurnal </a:t>
            </a:r>
            <a:r>
              <a:rPr lang="en-GB"/>
              <a:t>Eksplora Informatika STIKOM ISSN 2089-1814 Vol.1 No.1 </a:t>
            </a:r>
            <a:r>
              <a:rPr lang="en-US"/>
              <a:t>STIKOM Bali</a:t>
            </a:r>
            <a:r>
              <a:rPr lang="id-ID"/>
              <a:t> pada tahun </a:t>
            </a:r>
            <a:r>
              <a:rPr lang="en-US"/>
              <a:t>2011</a:t>
            </a:r>
            <a:r>
              <a:rPr lang="id-ID"/>
              <a:t> yang berjudul “</a:t>
            </a:r>
            <a:r>
              <a:rPr lang="en-US"/>
              <a:t>Optimalisasi Data Warehouse Indeks Kehadiran Mahasiswa Untuk Menunjang Keputusan Pimpinan Perguruan Tinggi</a:t>
            </a:r>
            <a:r>
              <a:rPr lang="id-ID"/>
              <a:t>”. </a:t>
            </a:r>
            <a:endParaRPr lang="en-US" smtClean="0"/>
          </a:p>
          <a:p>
            <a:pPr marL="341313" lvl="0" indent="0" algn="just">
              <a:buNone/>
            </a:pPr>
            <a:r>
              <a:rPr lang="id-ID" smtClean="0"/>
              <a:t>Penelitian </a:t>
            </a:r>
            <a:r>
              <a:rPr lang="id-ID"/>
              <a:t>ini menjelaskan perihal </a:t>
            </a:r>
            <a:r>
              <a:rPr lang="en-US"/>
              <a:t>Sistem Informasi Indeks Kehadiran Mahasiswa yang dikembangkan berbasis web internal yang diharapkan dapat menjadi penunjang keputusan bagi pemimpin di Perguruan Tinggi. Dengan adanya sistem ini, penyajian informasi dapat sesuai dengan relevansinya untuk setiap tingkatan level manajemen, dengan demikian pekerjaan lebih terarah serta menghasilkan peningkatan kinerja</a:t>
            </a:r>
            <a:r>
              <a:rPr lang="en-US" smtClean="0"/>
              <a:t>.</a:t>
            </a:r>
          </a:p>
          <a:p>
            <a:pPr marL="341313" indent="-341313" algn="just"/>
            <a:r>
              <a:rPr lang="en-US" smtClean="0"/>
              <a:t>Penelitian </a:t>
            </a:r>
            <a:r>
              <a:rPr lang="en-US"/>
              <a:t>yang dilakukan oleh Marsani Asfi, dkk dari Jurnal Informatika Vol.6, No.2, Desember 2010: 131 – 144 yang berjudul “Sistem Penunjang Keputusan Seleksi Mahasiswa Berprestasi Menggunakan Metode AHP”. </a:t>
            </a:r>
            <a:endParaRPr lang="en-US" smtClean="0"/>
          </a:p>
          <a:p>
            <a:pPr marL="341313" indent="0" algn="just">
              <a:buNone/>
            </a:pPr>
            <a:r>
              <a:rPr lang="en-US" smtClean="0"/>
              <a:t>Penelitian </a:t>
            </a:r>
            <a:r>
              <a:rPr lang="en-US"/>
              <a:t>ini menjelaskan perihal Decision Support System (DSS) untuk pemilihan prestasi siswa dengan menggunakan metode AHP (Analitik Metode Hierarchy Process), didasarkan pada data yang tersedia di Akademik Mahasiswa di STMIK CIC Cirebon. Metode dimulai dengan proses penentuan urutan prioritas kriteria bagi siswa berprestasi, menentukan bobot masing-masing calon Prestasi Siswa, membuat matriks dengan isi urutan kriteria prioritas dan bobot kemudian dihitung dengan metode AHP. Hasil akhir dari prestasi siswa prioritas global digunakan sebagai alat Keputusan seleksi STMIK CIC siswa berPrestasi di Cirebon. Kriteria yang digunakan adalah kriteria yang ada dalam seleksi manual Siswa Berprestasi, diterbitkan oleh Departemen Pendidikan pada tahun 2010, Prestasi Kumulatif (IPK), scientific paper, Kemampuan Bahasa Inggris / Asing, Co-Kurikuler Ekstra, dan Kepribadian. Sementara penggunaan alternatif sampel data. Aplikasi dapat menghitung rasio alternatif, dapat menentukan prioritas alternatif dan dapat menentukan prioritas global yang dapat membantu manajemen dalam seleksi prestasi siswa untuk pengambilan keputusan</a:t>
            </a:r>
            <a:r>
              <a:rPr lang="en-US" smtClean="0"/>
              <a:t>.</a:t>
            </a:r>
          </a:p>
          <a:p>
            <a:pPr marL="0" indent="0" algn="just">
              <a:buNone/>
            </a:pPr>
            <a:r>
              <a:rPr lang="en-US" smtClean="0"/>
              <a:t>(lengkapnya lihat di: </a:t>
            </a:r>
            <a:r>
              <a:rPr lang="en-US" smtClean="0">
                <a:hlinkClick r:id="rId2" action="ppaction://hlinkfile"/>
              </a:rPr>
              <a:t>artikel</a:t>
            </a:r>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17</a:t>
            </a:fld>
            <a:endParaRPr lang="en-US" dirty="0"/>
          </a:p>
        </p:txBody>
      </p:sp>
    </p:spTree>
    <p:extLst>
      <p:ext uri="{BB962C8B-B14F-4D97-AF65-F5344CB8AC3E}">
        <p14:creationId xmlns:p14="http://schemas.microsoft.com/office/powerpoint/2010/main" val="2713724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Mengembangkan kerangka konseptual (</a:t>
            </a:r>
            <a:r>
              <a:rPr lang="en-US" i="1"/>
              <a:t>Developing a conceptual framework</a:t>
            </a:r>
            <a:r>
              <a:rPr lang="en-US"/>
              <a:t>)</a:t>
            </a:r>
          </a:p>
        </p:txBody>
      </p:sp>
      <p:sp>
        <p:nvSpPr>
          <p:cNvPr id="3" name="Content Placeholder 2"/>
          <p:cNvSpPr>
            <a:spLocks noGrp="1"/>
          </p:cNvSpPr>
          <p:nvPr>
            <p:ph idx="1"/>
          </p:nvPr>
        </p:nvSpPr>
        <p:spPr/>
        <p:txBody>
          <a:bodyPr>
            <a:normAutofit fontScale="77500" lnSpcReduction="20000"/>
          </a:bodyPr>
          <a:lstStyle/>
          <a:p>
            <a:r>
              <a:rPr lang="en-US" u="sng"/>
              <a:t>Kerangka konseptual </a:t>
            </a:r>
            <a:r>
              <a:rPr lang="en-US" smtClean="0">
                <a:solidFill>
                  <a:srgbClr val="0070C0"/>
                </a:solidFill>
              </a:rPr>
              <a:t>akan menjadi </a:t>
            </a:r>
            <a:r>
              <a:rPr lang="en-US">
                <a:solidFill>
                  <a:srgbClr val="0070C0"/>
                </a:solidFill>
              </a:rPr>
              <a:t>dasar masalah </a:t>
            </a:r>
            <a:r>
              <a:rPr lang="en-US" smtClean="0">
                <a:solidFill>
                  <a:srgbClr val="0070C0"/>
                </a:solidFill>
              </a:rPr>
              <a:t>penelitian</a:t>
            </a:r>
            <a:r>
              <a:rPr lang="en-US" smtClean="0"/>
              <a:t>.</a:t>
            </a:r>
          </a:p>
          <a:p>
            <a:r>
              <a:rPr lang="sv-SE" u="sng" smtClean="0"/>
              <a:t>Kerangka </a:t>
            </a:r>
            <a:r>
              <a:rPr lang="sv-SE" u="sng"/>
              <a:t>konseptual </a:t>
            </a:r>
            <a:r>
              <a:rPr lang="sv-SE">
                <a:solidFill>
                  <a:srgbClr val="0070C0"/>
                </a:solidFill>
              </a:rPr>
              <a:t>berasal dari kerangka teori </a:t>
            </a:r>
            <a:r>
              <a:rPr lang="sv-SE"/>
              <a:t>dan biasanya </a:t>
            </a:r>
            <a:r>
              <a:rPr lang="sv-SE">
                <a:solidFill>
                  <a:srgbClr val="0070C0"/>
                </a:solidFill>
              </a:rPr>
              <a:t>berfokus pada bagian yang menjadi dasar penelitian </a:t>
            </a:r>
            <a:r>
              <a:rPr lang="sv-SE" smtClean="0">
                <a:solidFill>
                  <a:srgbClr val="0070C0"/>
                </a:solidFill>
              </a:rPr>
              <a:t>Anda</a:t>
            </a:r>
            <a:endParaRPr lang="sv-SE" smtClean="0"/>
          </a:p>
          <a:p>
            <a:r>
              <a:rPr lang="en-US" u="sng" smtClean="0"/>
              <a:t>Kerangka teori </a:t>
            </a:r>
            <a:r>
              <a:rPr lang="en-US"/>
              <a:t>terdiri dari </a:t>
            </a:r>
            <a:r>
              <a:rPr lang="en-US">
                <a:solidFill>
                  <a:srgbClr val="0070C0"/>
                </a:solidFill>
              </a:rPr>
              <a:t>teori atau masalah </a:t>
            </a:r>
            <a:r>
              <a:rPr lang="en-US" smtClean="0">
                <a:solidFill>
                  <a:srgbClr val="0070C0"/>
                </a:solidFill>
              </a:rPr>
              <a:t>yang menjadi kajian Anda</a:t>
            </a:r>
            <a:r>
              <a:rPr lang="en-US" smtClean="0"/>
              <a:t>, </a:t>
            </a:r>
          </a:p>
          <a:p>
            <a:r>
              <a:rPr lang="en-US" u="sng" smtClean="0"/>
              <a:t>kerangka </a:t>
            </a:r>
            <a:r>
              <a:rPr lang="en-US" u="sng"/>
              <a:t>konseptual </a:t>
            </a:r>
            <a:r>
              <a:rPr lang="en-US"/>
              <a:t>menggambarkan </a:t>
            </a:r>
            <a:r>
              <a:rPr lang="en-US">
                <a:solidFill>
                  <a:srgbClr val="0070C0"/>
                </a:solidFill>
              </a:rPr>
              <a:t>aspek yang dipilih dari kerangka teori untuk </a:t>
            </a:r>
            <a:r>
              <a:rPr lang="en-US" u="sng">
                <a:solidFill>
                  <a:srgbClr val="0070C0"/>
                </a:solidFill>
              </a:rPr>
              <a:t>menjadi dasar pertanyaan </a:t>
            </a:r>
            <a:r>
              <a:rPr lang="en-US" u="sng" smtClean="0">
                <a:solidFill>
                  <a:srgbClr val="0070C0"/>
                </a:solidFill>
              </a:rPr>
              <a:t>Anda</a:t>
            </a:r>
          </a:p>
          <a:p>
            <a:r>
              <a:rPr lang="en-US" smtClean="0"/>
              <a:t>Kerangka </a:t>
            </a:r>
            <a:r>
              <a:rPr lang="en-US"/>
              <a:t>teoritis mencakup semua teori-teori yang telah diajukan untuk menjelaskan hubungan antara kelahiran dan kematian. Namun, dari ini, Anda mungkin berencana untuk menguji hanya satu, mengatakan takut non-hidup</a:t>
            </a:r>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18</a:t>
            </a:fld>
            <a:endParaRPr lang="en-US" dirty="0"/>
          </a:p>
        </p:txBody>
      </p:sp>
    </p:spTree>
    <p:extLst>
      <p:ext uri="{BB962C8B-B14F-4D97-AF65-F5344CB8AC3E}">
        <p14:creationId xmlns:p14="http://schemas.microsoft.com/office/powerpoint/2010/main" val="3083637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chor="t">
            <a:noAutofit/>
          </a:bodyPr>
          <a:lstStyle/>
          <a:p>
            <a:pPr algn="l"/>
            <a:r>
              <a:rPr lang="en-US" sz="2000" smtClean="0"/>
              <a:t>Contoh Mengembangkan kerangka teori (</a:t>
            </a:r>
            <a:r>
              <a:rPr lang="en-US" sz="1800" i="1" smtClean="0"/>
              <a:t>Developing </a:t>
            </a:r>
            <a:r>
              <a:rPr lang="en-US" sz="1800" i="1"/>
              <a:t>a theoretical </a:t>
            </a:r>
            <a:r>
              <a:rPr lang="en-US" sz="1800" i="1" smtClean="0"/>
              <a:t>framework</a:t>
            </a:r>
            <a:r>
              <a:rPr lang="en-US" sz="2000" smtClean="0"/>
              <a:t>)</a:t>
            </a:r>
            <a:br>
              <a:rPr lang="en-US" sz="2000" smtClean="0"/>
            </a:br>
            <a:r>
              <a:rPr lang="en-US" sz="2000" smtClean="0"/>
              <a:t>– contoh ini tentang “hubungan antara </a:t>
            </a:r>
            <a:r>
              <a:rPr lang="en-US" sz="2000"/>
              <a:t>mortality and </a:t>
            </a:r>
            <a:r>
              <a:rPr lang="en-US" sz="2000" smtClean="0"/>
              <a:t>fertility”</a:t>
            </a:r>
            <a:endParaRPr lang="en-US" sz="200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19</a:t>
            </a:fld>
            <a:endParaRPr lang="en-US" dirty="0"/>
          </a:p>
        </p:txBody>
      </p:sp>
      <p:pic>
        <p:nvPicPr>
          <p:cNvPr id="8" name="Picture 7"/>
          <p:cNvPicPr>
            <a:picLocks noChangeAspect="1"/>
          </p:cNvPicPr>
          <p:nvPr/>
        </p:nvPicPr>
        <p:blipFill>
          <a:blip r:embed="rId2"/>
          <a:stretch>
            <a:fillRect/>
          </a:stretch>
        </p:blipFill>
        <p:spPr>
          <a:xfrm>
            <a:off x="457200" y="797278"/>
            <a:ext cx="8233475" cy="5915991"/>
          </a:xfrm>
          <a:prstGeom prst="rect">
            <a:avLst/>
          </a:prstGeom>
        </p:spPr>
      </p:pic>
      <p:sp>
        <p:nvSpPr>
          <p:cNvPr id="9" name="Rectangle 8"/>
          <p:cNvSpPr/>
          <p:nvPr/>
        </p:nvSpPr>
        <p:spPr>
          <a:xfrm>
            <a:off x="4419600" y="1828800"/>
            <a:ext cx="4572000" cy="230832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a:spAutoFit/>
          </a:bodyPr>
          <a:lstStyle/>
          <a:p>
            <a:r>
              <a:rPr lang="en-US" u="sng" smtClean="0"/>
              <a:t>Contoh</a:t>
            </a:r>
            <a:r>
              <a:rPr lang="en-US" smtClean="0"/>
              <a:t>:</a:t>
            </a:r>
          </a:p>
          <a:p>
            <a:r>
              <a:rPr lang="en-US"/>
              <a:t>perhatikan </a:t>
            </a:r>
            <a:r>
              <a:rPr lang="en-US" u="sng" smtClean="0"/>
              <a:t>kerangka </a:t>
            </a:r>
            <a:r>
              <a:rPr lang="en-US" u="sng"/>
              <a:t>teoritis </a:t>
            </a:r>
            <a:r>
              <a:rPr lang="en-US" smtClean="0"/>
              <a:t>berikut, mencakup </a:t>
            </a:r>
            <a:r>
              <a:rPr lang="en-US"/>
              <a:t>semua teori-teori yang telah diajukan untuk menjelaskan </a:t>
            </a:r>
            <a:r>
              <a:rPr lang="en-US" u="sng"/>
              <a:t>hubungan antara kelahiran dan kematian</a:t>
            </a:r>
            <a:r>
              <a:rPr lang="en-US"/>
              <a:t>. </a:t>
            </a:r>
            <a:endParaRPr lang="en-US" smtClean="0"/>
          </a:p>
          <a:p>
            <a:r>
              <a:rPr lang="en-US" smtClean="0"/>
              <a:t>Namun</a:t>
            </a:r>
            <a:r>
              <a:rPr lang="en-US"/>
              <a:t>, dari </a:t>
            </a:r>
            <a:r>
              <a:rPr lang="en-US" smtClean="0"/>
              <a:t>kerangka ini</a:t>
            </a:r>
            <a:r>
              <a:rPr lang="en-US"/>
              <a:t>, </a:t>
            </a:r>
            <a:r>
              <a:rPr lang="en-US" smtClean="0"/>
              <a:t>Peneliti mungkin </a:t>
            </a:r>
            <a:r>
              <a:rPr lang="en-US"/>
              <a:t>berencana untuk </a:t>
            </a:r>
            <a:r>
              <a:rPr lang="en-US" u="sng"/>
              <a:t>menguji hanya satu</a:t>
            </a:r>
            <a:r>
              <a:rPr lang="en-US"/>
              <a:t>, </a:t>
            </a:r>
            <a:r>
              <a:rPr lang="en-US" smtClean="0"/>
              <a:t>katakanlah </a:t>
            </a:r>
            <a:r>
              <a:rPr lang="en-US" u="sng" smtClean="0"/>
              <a:t>rasa takut tidak bertahan hidup</a:t>
            </a:r>
            <a:endParaRPr lang="en-US" u="sng"/>
          </a:p>
        </p:txBody>
      </p:sp>
      <p:sp>
        <p:nvSpPr>
          <p:cNvPr id="10" name="Oval 9"/>
          <p:cNvSpPr/>
          <p:nvPr/>
        </p:nvSpPr>
        <p:spPr>
          <a:xfrm>
            <a:off x="76200" y="5410200"/>
            <a:ext cx="4648200" cy="54675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934200" y="5943600"/>
            <a:ext cx="1161629" cy="49985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85799" y="6294437"/>
            <a:ext cx="986725" cy="3349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04800" y="4274536"/>
            <a:ext cx="8153400" cy="2446939"/>
          </a:xfrm>
          <a:prstGeom prst="rect">
            <a:avLst/>
          </a:prstGeom>
          <a:noFill/>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17"/>
          <p:cNvSpPr/>
          <p:nvPr/>
        </p:nvSpPr>
        <p:spPr>
          <a:xfrm rot="16200000">
            <a:off x="7346389" y="5297068"/>
            <a:ext cx="1875963" cy="369332"/>
          </a:xfrm>
          <a:prstGeom prst="rect">
            <a:avLst/>
          </a:prstGeom>
        </p:spPr>
        <p:txBody>
          <a:bodyPr wrap="none">
            <a:spAutoFit/>
          </a:bodyPr>
          <a:lstStyle/>
          <a:p>
            <a:r>
              <a:rPr lang="en-US" b="1">
                <a:solidFill>
                  <a:srgbClr val="0070C0"/>
                </a:solidFill>
              </a:rPr>
              <a:t>informasi </a:t>
            </a:r>
            <a:r>
              <a:rPr lang="en-US" b="1" smtClean="0">
                <a:solidFill>
                  <a:srgbClr val="0070C0"/>
                </a:solidFill>
              </a:rPr>
              <a:t>Spesifik</a:t>
            </a:r>
            <a:endParaRPr lang="en-US" b="1"/>
          </a:p>
        </p:txBody>
      </p:sp>
    </p:spTree>
    <p:extLst>
      <p:ext uri="{BB962C8B-B14F-4D97-AF65-F5344CB8AC3E}">
        <p14:creationId xmlns:p14="http://schemas.microsoft.com/office/powerpoint/2010/main" val="81917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6" grpId="0" animBg="1"/>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effectLst>
                  <a:outerShdw blurRad="38100" dist="38100" dir="2700000" algn="tl">
                    <a:srgbClr val="000000">
                      <a:alpha val="43137"/>
                    </a:srgbClr>
                  </a:outerShdw>
                </a:effectLst>
              </a:rPr>
              <a:t>Tujuan</a:t>
            </a:r>
            <a:r>
              <a:rPr lang="en-US" dirty="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Pertemuan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nn-NO" smtClean="0"/>
              <a:t>Mahasiswa </a:t>
            </a:r>
            <a:r>
              <a:rPr lang="en-US"/>
              <a:t>mampu melakukan </a:t>
            </a:r>
            <a:r>
              <a:rPr lang="en-US" smtClean="0"/>
              <a:t>tahapan </a:t>
            </a:r>
            <a:r>
              <a:rPr lang="en-US"/>
              <a:t>dalam membuat formulasi masalah dalam </a:t>
            </a:r>
            <a:r>
              <a:rPr lang="en-US" smtClean="0"/>
              <a:t>riset, diantaranya:</a:t>
            </a:r>
            <a:endParaRPr lang="en-US"/>
          </a:p>
          <a:p>
            <a:pPr lvl="1"/>
            <a:r>
              <a:rPr lang="en-US" smtClean="0"/>
              <a:t>Mampu melakukan review </a:t>
            </a:r>
            <a:r>
              <a:rPr lang="en-US"/>
              <a:t>literatur</a:t>
            </a:r>
          </a:p>
          <a:p>
            <a:pPr lvl="1"/>
            <a:r>
              <a:rPr lang="en-US" smtClean="0"/>
              <a:t>Mampu memformulasi </a:t>
            </a:r>
            <a:r>
              <a:rPr lang="en-US"/>
              <a:t>masalah dalam riset</a:t>
            </a:r>
          </a:p>
          <a:p>
            <a:pPr lvl="1"/>
            <a:r>
              <a:rPr lang="en-US" smtClean="0"/>
              <a:t>Mempu mengidentifikasi </a:t>
            </a:r>
            <a:r>
              <a:rPr lang="en-US"/>
              <a:t>variabel</a:t>
            </a:r>
          </a:p>
          <a:p>
            <a:pPr lvl="1"/>
            <a:r>
              <a:rPr lang="en-US" smtClean="0"/>
              <a:t>Mampu membentuk </a:t>
            </a:r>
            <a:r>
              <a:rPr lang="en-US"/>
              <a:t>hipotesa</a:t>
            </a:r>
          </a:p>
          <a:p>
            <a:endParaRPr lang="en-US"/>
          </a:p>
        </p:txBody>
      </p:sp>
      <p:sp>
        <p:nvSpPr>
          <p:cNvPr id="7" name="Date Placeholder 6"/>
          <p:cNvSpPr>
            <a:spLocks noGrp="1"/>
          </p:cNvSpPr>
          <p:nvPr>
            <p:ph type="dt" sz="half" idx="10"/>
          </p:nvPr>
        </p:nvSpPr>
        <p:spPr/>
        <p:txBody>
          <a:bodyPr/>
          <a:lstStyle/>
          <a:p>
            <a:r>
              <a:rPr lang="en-US"/>
              <a:t>AER – 2</a:t>
            </a:r>
            <a:r>
              <a:rPr lang="en-US" smtClean="0"/>
              <a:t>013/2014</a:t>
            </a:r>
            <a:endParaRPr lang="en-US"/>
          </a:p>
        </p:txBody>
      </p:sp>
      <p:sp>
        <p:nvSpPr>
          <p:cNvPr id="8" name="Slide Number Placeholder 7"/>
          <p:cNvSpPr>
            <a:spLocks noGrp="1"/>
          </p:cNvSpPr>
          <p:nvPr>
            <p:ph type="sldNum" sz="quarter" idx="12"/>
          </p:nvPr>
        </p:nvSpPr>
        <p:spPr/>
        <p:txBody>
          <a:bodyPr/>
          <a:lstStyle/>
          <a:p>
            <a:fld id="{856524A2-1DDE-4CC8-AD9C-EA4094C56FD8}" type="slidenum">
              <a:rPr lang="en-US" smtClean="0"/>
              <a:t>2</a:t>
            </a:fld>
            <a:endParaRPr lang="en-US" dirty="0"/>
          </a:p>
        </p:txBody>
      </p:sp>
      <p:sp>
        <p:nvSpPr>
          <p:cNvPr id="9" name="Footer Placeholder 8"/>
          <p:cNvSpPr>
            <a:spLocks noGrp="1"/>
          </p:cNvSpPr>
          <p:nvPr>
            <p:ph type="ftr" sz="quarter" idx="11"/>
          </p:nvPr>
        </p:nvSpPr>
        <p:spPr/>
        <p:txBody>
          <a:bodyPr/>
          <a:lstStyle/>
          <a:p>
            <a:r>
              <a:rPr lang="en-US" dirty="0" err="1" smtClean="0"/>
              <a:t>Universitas</a:t>
            </a:r>
            <a:r>
              <a:rPr lang="en-US" dirty="0" smtClean="0"/>
              <a:t> Pembangunan Jaya – SIF_TIF</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960" y="226220"/>
            <a:ext cx="8229600" cy="1143000"/>
          </a:xfrm>
        </p:spPr>
        <p:txBody>
          <a:bodyPr anchor="t">
            <a:noAutofit/>
          </a:bodyPr>
          <a:lstStyle/>
          <a:p>
            <a:pPr algn="l"/>
            <a:r>
              <a:rPr lang="en-US" sz="2000" smtClean="0"/>
              <a:t>Contoh Mengembangkan kerangka teori (</a:t>
            </a:r>
            <a:r>
              <a:rPr lang="en-US" sz="1800" i="1" smtClean="0"/>
              <a:t>Developing </a:t>
            </a:r>
            <a:r>
              <a:rPr lang="en-US" sz="1800" i="1"/>
              <a:t>a theoretical </a:t>
            </a:r>
            <a:r>
              <a:rPr lang="en-US" sz="1800" i="1" smtClean="0"/>
              <a:t>framework</a:t>
            </a:r>
            <a:r>
              <a:rPr lang="en-US" sz="2000"/>
              <a:t>)</a:t>
            </a:r>
            <a:br>
              <a:rPr lang="en-US" sz="2000"/>
            </a:br>
            <a:r>
              <a:rPr lang="en-US" sz="2000"/>
              <a:t>– contoh ini tentang </a:t>
            </a:r>
            <a:r>
              <a:rPr lang="en-US" sz="2000" smtClean="0"/>
              <a:t>‘daya tanggap </a:t>
            </a:r>
            <a:r>
              <a:rPr lang="en-US" sz="2000"/>
              <a:t>masyarakat </a:t>
            </a:r>
            <a:r>
              <a:rPr lang="en-US" sz="2000" smtClean="0"/>
              <a:t>di bidang kesehatan</a:t>
            </a:r>
            <a:r>
              <a:rPr lang="en-US" sz="2000"/>
              <a:t>’ </a:t>
            </a: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20</a:t>
            </a:fld>
            <a:endParaRPr lang="en-US" dirty="0"/>
          </a:p>
        </p:txBody>
      </p:sp>
      <p:pic>
        <p:nvPicPr>
          <p:cNvPr id="7" name="Picture 6"/>
          <p:cNvPicPr>
            <a:picLocks noChangeAspect="1"/>
          </p:cNvPicPr>
          <p:nvPr/>
        </p:nvPicPr>
        <p:blipFill>
          <a:blip r:embed="rId2"/>
          <a:stretch>
            <a:fillRect/>
          </a:stretch>
        </p:blipFill>
        <p:spPr>
          <a:xfrm>
            <a:off x="411323" y="1456691"/>
            <a:ext cx="8321354" cy="4784565"/>
          </a:xfrm>
          <a:prstGeom prst="rect">
            <a:avLst/>
          </a:prstGeom>
        </p:spPr>
      </p:pic>
      <p:sp>
        <p:nvSpPr>
          <p:cNvPr id="8" name="Date Placeholder 3"/>
          <p:cNvSpPr txBox="1">
            <a:spLocks/>
          </p:cNvSpPr>
          <p:nvPr/>
        </p:nvSpPr>
        <p:spPr>
          <a:xfrm>
            <a:off x="457200" y="6340475"/>
            <a:ext cx="2590800" cy="365125"/>
          </a:xfrm>
          <a:prstGeom prst="rect">
            <a:avLst/>
          </a:prstGeom>
          <a:solidFill>
            <a:srgbClr val="00BCF4"/>
          </a:solidFill>
        </p:spPr>
        <p:txBody>
          <a:bodyPr vert="horz" lIns="91440" tIns="45720" rIns="91440" bIns="45720" rtlCol="0" anchor="ctr"/>
          <a:lstStyle>
            <a:defPPr>
              <a:defRPr lang="en-US"/>
            </a:defPPr>
            <a:lvl1pPr marL="0" algn="l" defTabSz="914400" rtl="0" eaLnBrk="1" latinLnBrk="0" hangingPunct="1">
              <a:defRPr lang="en-US" sz="1200" b="1" kern="1200" smtClean="0">
                <a:solidFill>
                  <a:srgbClr val="FF0000"/>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AER – 2011/2012</a:t>
            </a:r>
            <a:endParaRPr lang="en-US" dirty="0"/>
          </a:p>
        </p:txBody>
      </p:sp>
      <p:sp>
        <p:nvSpPr>
          <p:cNvPr id="9" name="Footer Placeholder 4"/>
          <p:cNvSpPr txBox="1">
            <a:spLocks/>
          </p:cNvSpPr>
          <p:nvPr/>
        </p:nvSpPr>
        <p:spPr>
          <a:xfrm>
            <a:off x="3124200" y="6340475"/>
            <a:ext cx="3352800" cy="365125"/>
          </a:xfrm>
          <a:prstGeom prst="rect">
            <a:avLst/>
          </a:prstGeom>
          <a:solidFill>
            <a:srgbClr val="00BCF4"/>
          </a:solidFill>
        </p:spPr>
        <p:txBody>
          <a:bodyPr vert="horz" lIns="91440" tIns="45720" rIns="91440" bIns="45720" rtlCol="0" anchor="ctr"/>
          <a:lstStyle>
            <a:defPPr>
              <a:defRPr lang="en-US"/>
            </a:defPPr>
            <a:lvl1pPr marL="0" algn="ctr" defTabSz="914400" rtl="0" eaLnBrk="1" latinLnBrk="0" hangingPunct="1">
              <a:defRPr lang="en-US" sz="1200" b="1" kern="1200" smtClean="0">
                <a:solidFill>
                  <a:srgbClr val="FF0000"/>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Universitas Pembangunan Jaya – SIF_TIF</a:t>
            </a:r>
            <a:endParaRPr lang="en-US" dirty="0"/>
          </a:p>
        </p:txBody>
      </p:sp>
      <p:sp>
        <p:nvSpPr>
          <p:cNvPr id="10" name="Slide Number Placeholder 5"/>
          <p:cNvSpPr txBox="1">
            <a:spLocks/>
          </p:cNvSpPr>
          <p:nvPr/>
        </p:nvSpPr>
        <p:spPr>
          <a:xfrm>
            <a:off x="6553200" y="6340475"/>
            <a:ext cx="2133600" cy="365125"/>
          </a:xfrm>
          <a:prstGeom prst="rect">
            <a:avLst/>
          </a:prstGeom>
          <a:solidFill>
            <a:srgbClr val="00BCF4"/>
          </a:solidFill>
        </p:spPr>
        <p:txBody>
          <a:bodyPr vert="horz" lIns="91440" tIns="45720" rIns="91440" bIns="45720" rtlCol="0" anchor="ctr"/>
          <a:lstStyle>
            <a:defPPr>
              <a:defRPr lang="en-US"/>
            </a:defPPr>
            <a:lvl1pPr marL="0" algn="r" defTabSz="914400" rtl="0" eaLnBrk="1" latinLnBrk="0" hangingPunct="1">
              <a:defRPr lang="en-US" sz="1200" b="1" kern="1200" smtClean="0">
                <a:solidFill>
                  <a:srgbClr val="FF0000"/>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SIF1213 - </a:t>
            </a:r>
            <a:fld id="{856524A2-1DDE-4CC8-AD9C-EA4094C56FD8}" type="slidenum">
              <a:rPr smtClean="0"/>
              <a:pPr/>
              <a:t>20</a:t>
            </a:fld>
            <a:endParaRPr dirty="0"/>
          </a:p>
        </p:txBody>
      </p:sp>
      <p:sp>
        <p:nvSpPr>
          <p:cNvPr id="14" name="Rectangle 13"/>
          <p:cNvSpPr/>
          <p:nvPr/>
        </p:nvSpPr>
        <p:spPr>
          <a:xfrm rot="16200000">
            <a:off x="7840573" y="4602288"/>
            <a:ext cx="1875963" cy="369332"/>
          </a:xfrm>
          <a:prstGeom prst="rect">
            <a:avLst/>
          </a:prstGeom>
        </p:spPr>
        <p:txBody>
          <a:bodyPr wrap="none">
            <a:spAutoFit/>
          </a:bodyPr>
          <a:lstStyle/>
          <a:p>
            <a:r>
              <a:rPr lang="en-US" b="1">
                <a:solidFill>
                  <a:srgbClr val="0070C0"/>
                </a:solidFill>
              </a:rPr>
              <a:t>informasi </a:t>
            </a:r>
            <a:r>
              <a:rPr lang="en-US" b="1" smtClean="0">
                <a:solidFill>
                  <a:srgbClr val="0070C0"/>
                </a:solidFill>
              </a:rPr>
              <a:t>Spesifik</a:t>
            </a:r>
            <a:endParaRPr lang="en-US" b="1"/>
          </a:p>
        </p:txBody>
      </p:sp>
      <p:sp>
        <p:nvSpPr>
          <p:cNvPr id="16" name="Rectangle 15"/>
          <p:cNvSpPr/>
          <p:nvPr/>
        </p:nvSpPr>
        <p:spPr>
          <a:xfrm>
            <a:off x="380999" y="3505200"/>
            <a:ext cx="8582221" cy="2636838"/>
          </a:xfrm>
          <a:prstGeom prst="rect">
            <a:avLst/>
          </a:prstGeom>
          <a:noFill/>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Rectangle 16"/>
          <p:cNvSpPr/>
          <p:nvPr/>
        </p:nvSpPr>
        <p:spPr>
          <a:xfrm>
            <a:off x="4506492" y="838200"/>
            <a:ext cx="4572000" cy="258532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a:spAutoFit/>
          </a:bodyPr>
          <a:lstStyle/>
          <a:p>
            <a:r>
              <a:rPr lang="en-US" u="sng" smtClean="0"/>
              <a:t>Contoh</a:t>
            </a:r>
            <a:r>
              <a:rPr lang="en-US" smtClean="0"/>
              <a:t>:</a:t>
            </a:r>
          </a:p>
          <a:p>
            <a:r>
              <a:rPr lang="en-US"/>
              <a:t>perhatikan </a:t>
            </a:r>
            <a:r>
              <a:rPr lang="en-US" u="sng" smtClean="0"/>
              <a:t>kerangka </a:t>
            </a:r>
            <a:r>
              <a:rPr lang="en-US" u="sng"/>
              <a:t>teoritis </a:t>
            </a:r>
            <a:r>
              <a:rPr lang="en-US" smtClean="0"/>
              <a:t>berikut, mencakup </a:t>
            </a:r>
            <a:r>
              <a:rPr lang="en-US"/>
              <a:t>semua teori-teori yang telah diajukan untuk menjelaskan </a:t>
            </a:r>
            <a:r>
              <a:rPr lang="en-US" u="sng"/>
              <a:t>hubungan antara kelahiran dan kematian</a:t>
            </a:r>
            <a:r>
              <a:rPr lang="en-US"/>
              <a:t>. </a:t>
            </a:r>
            <a:endParaRPr lang="en-US" smtClean="0"/>
          </a:p>
          <a:p>
            <a:pPr>
              <a:tabLst>
                <a:tab pos="1604963" algn="l"/>
              </a:tabLst>
            </a:pPr>
            <a:r>
              <a:rPr lang="en-US" smtClean="0"/>
              <a:t>Namun</a:t>
            </a:r>
            <a:r>
              <a:rPr lang="en-US"/>
              <a:t>, dari </a:t>
            </a:r>
            <a:r>
              <a:rPr lang="en-US" smtClean="0"/>
              <a:t>kerangka ini</a:t>
            </a:r>
            <a:r>
              <a:rPr lang="en-US"/>
              <a:t>, Peneliti mungkin </a:t>
            </a:r>
            <a:r>
              <a:rPr lang="en-US" smtClean="0"/>
              <a:t>hanya fokus </a:t>
            </a:r>
            <a:r>
              <a:rPr lang="en-US"/>
              <a:t>pada indikator untuk </a:t>
            </a:r>
            <a:r>
              <a:rPr lang="en-US" u="sng"/>
              <a:t>mengukur keberhasilan</a:t>
            </a:r>
            <a:r>
              <a:rPr lang="en-US"/>
              <a:t> atau </a:t>
            </a:r>
            <a:r>
              <a:rPr lang="en-US" u="sng"/>
              <a:t>kegagalan</a:t>
            </a:r>
            <a:r>
              <a:rPr lang="en-US"/>
              <a:t> </a:t>
            </a:r>
            <a:r>
              <a:rPr lang="en-US" u="sng"/>
              <a:t>strategi</a:t>
            </a:r>
            <a:r>
              <a:rPr lang="en-US"/>
              <a:t> untuk </a:t>
            </a:r>
            <a:r>
              <a:rPr lang="en-US" u="sng"/>
              <a:t>meningkatkan respon masyarakat</a:t>
            </a:r>
            <a:r>
              <a:rPr lang="en-US"/>
              <a:t>.</a:t>
            </a:r>
            <a:endParaRPr lang="en-US" u="sng"/>
          </a:p>
        </p:txBody>
      </p:sp>
      <p:sp>
        <p:nvSpPr>
          <p:cNvPr id="18" name="Oval 17"/>
          <p:cNvSpPr/>
          <p:nvPr/>
        </p:nvSpPr>
        <p:spPr>
          <a:xfrm>
            <a:off x="65508" y="3505200"/>
            <a:ext cx="8621292" cy="46653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0" y="4477406"/>
            <a:ext cx="8621292" cy="48895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28600" y="5472032"/>
            <a:ext cx="8621292" cy="6363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55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7" grpId="0" animBg="1"/>
      <p:bldP spid="18"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a:t>Menulis </a:t>
            </a:r>
            <a:r>
              <a:rPr lang="en-US" sz="3200" smtClean="0"/>
              <a:t>Tinjauan Pustaka Hasil Review Literatur </a:t>
            </a:r>
            <a:br>
              <a:rPr lang="en-US" sz="3200" smtClean="0"/>
            </a:br>
            <a:r>
              <a:rPr lang="en-US" sz="3200" smtClean="0"/>
              <a:t>(</a:t>
            </a:r>
            <a:r>
              <a:rPr lang="en-US" sz="3200" i="1"/>
              <a:t>Writing about the literature reviewed</a:t>
            </a:r>
            <a:r>
              <a:rPr lang="en-US" sz="3200"/>
              <a:t>) </a:t>
            </a:r>
          </a:p>
        </p:txBody>
      </p:sp>
      <p:sp>
        <p:nvSpPr>
          <p:cNvPr id="3" name="Content Placeholder 2"/>
          <p:cNvSpPr>
            <a:spLocks noGrp="1"/>
          </p:cNvSpPr>
          <p:nvPr>
            <p:ph idx="1"/>
          </p:nvPr>
        </p:nvSpPr>
        <p:spPr/>
        <p:txBody>
          <a:bodyPr>
            <a:normAutofit lnSpcReduction="10000"/>
          </a:bodyPr>
          <a:lstStyle/>
          <a:p>
            <a:r>
              <a:rPr lang="en-US" smtClean="0"/>
              <a:t>Isi tulisan tinjauan purtaka (literature review) harus mencakup dua tujuan berikut:</a:t>
            </a:r>
          </a:p>
          <a:p>
            <a:pPr marL="971550" lvl="1" indent="-514350">
              <a:buFont typeface="+mj-lt"/>
              <a:buAutoNum type="arabicPeriod"/>
            </a:pPr>
            <a:r>
              <a:rPr lang="en-US" smtClean="0"/>
              <a:t>Untuk </a:t>
            </a:r>
            <a:r>
              <a:rPr lang="en-US"/>
              <a:t>memberikan </a:t>
            </a:r>
            <a:r>
              <a:rPr lang="en-US" u="sng">
                <a:solidFill>
                  <a:srgbClr val="0070C0"/>
                </a:solidFill>
              </a:rPr>
              <a:t>latar belakang </a:t>
            </a:r>
            <a:r>
              <a:rPr lang="en-US" u="sng" smtClean="0">
                <a:solidFill>
                  <a:srgbClr val="0070C0"/>
                </a:solidFill>
              </a:rPr>
              <a:t>teori</a:t>
            </a:r>
            <a:r>
              <a:rPr lang="en-US" smtClean="0"/>
              <a:t> </a:t>
            </a:r>
            <a:r>
              <a:rPr lang="en-US"/>
              <a:t>terhadap </a:t>
            </a:r>
            <a:r>
              <a:rPr lang="en-US" smtClean="0"/>
              <a:t>penelitian (dilakukan pada fase saat ini, yaitu: tinjauan pustaka)</a:t>
            </a:r>
          </a:p>
          <a:p>
            <a:pPr marL="971550" lvl="1" indent="-514350">
              <a:buFont typeface="+mj-lt"/>
              <a:buAutoNum type="arabicPeriod"/>
            </a:pPr>
            <a:r>
              <a:rPr lang="en-US" smtClean="0"/>
              <a:t>Agar Peneliti dapat menunjukkan </a:t>
            </a:r>
            <a:r>
              <a:rPr lang="en-US" u="sng" smtClean="0">
                <a:solidFill>
                  <a:srgbClr val="0070C0"/>
                </a:solidFill>
              </a:rPr>
              <a:t>kontekstual temuan</a:t>
            </a:r>
            <a:r>
              <a:rPr lang="en-US" u="sng" smtClean="0"/>
              <a:t>nya</a:t>
            </a:r>
            <a:r>
              <a:rPr lang="en-US" smtClean="0"/>
              <a:t> </a:t>
            </a:r>
            <a:r>
              <a:rPr lang="en-US"/>
              <a:t>dalam </a:t>
            </a:r>
            <a:r>
              <a:rPr lang="en-US" u="sng"/>
              <a:t>kaitannya dengan </a:t>
            </a:r>
            <a:r>
              <a:rPr lang="en-US" u="sng" smtClean="0"/>
              <a:t>body of knowledge</a:t>
            </a:r>
            <a:r>
              <a:rPr lang="en-US" smtClean="0"/>
              <a:t> yang ada, selain itu juga untuk </a:t>
            </a:r>
            <a:r>
              <a:rPr lang="en-US" u="sng"/>
              <a:t>memperbaiki metodologi Anda</a:t>
            </a:r>
            <a:r>
              <a:rPr lang="en-US" smtClean="0"/>
              <a:t>. (</a:t>
            </a:r>
            <a:r>
              <a:rPr lang="en-US" smtClean="0">
                <a:solidFill>
                  <a:srgbClr val="FF0000"/>
                </a:solidFill>
              </a:rPr>
              <a:t>digunakan nanti pada fase penulisan laporan penelitian</a:t>
            </a:r>
            <a:r>
              <a:rPr lang="en-US" smtClean="0"/>
              <a:t>)</a:t>
            </a:r>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21</a:t>
            </a:fld>
            <a:endParaRPr lang="en-US" dirty="0"/>
          </a:p>
        </p:txBody>
      </p:sp>
    </p:spTree>
    <p:extLst>
      <p:ext uri="{BB962C8B-B14F-4D97-AF65-F5344CB8AC3E}">
        <p14:creationId xmlns:p14="http://schemas.microsoft.com/office/powerpoint/2010/main" val="38362542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a:t>Menulis Tinjauan Pustaka Hasil Review Literatur </a:t>
            </a:r>
            <a:br>
              <a:rPr lang="en-US" sz="3200"/>
            </a:br>
            <a:r>
              <a:rPr lang="en-US" sz="3200" smtClean="0"/>
              <a:t>Untuk Landasan atau Latar Belakang Teori</a:t>
            </a:r>
            <a:endParaRPr lang="en-US" sz="3200"/>
          </a:p>
        </p:txBody>
      </p:sp>
      <p:sp>
        <p:nvSpPr>
          <p:cNvPr id="3" name="Content Placeholder 2"/>
          <p:cNvSpPr>
            <a:spLocks noGrp="1"/>
          </p:cNvSpPr>
          <p:nvPr>
            <p:ph idx="1"/>
          </p:nvPr>
        </p:nvSpPr>
        <p:spPr/>
        <p:txBody>
          <a:bodyPr>
            <a:normAutofit lnSpcReduction="10000"/>
          </a:bodyPr>
          <a:lstStyle/>
          <a:p>
            <a:r>
              <a:rPr lang="en-US" smtClean="0"/>
              <a:t>Agar tulisan tinjauan pustaka dapat memberikan </a:t>
            </a:r>
            <a:r>
              <a:rPr lang="en-US" u="sng" smtClean="0">
                <a:solidFill>
                  <a:srgbClr val="0070C0"/>
                </a:solidFill>
              </a:rPr>
              <a:t>latar </a:t>
            </a:r>
            <a:r>
              <a:rPr lang="en-US" u="sng">
                <a:solidFill>
                  <a:srgbClr val="0070C0"/>
                </a:solidFill>
              </a:rPr>
              <a:t>belakang </a:t>
            </a:r>
            <a:r>
              <a:rPr lang="en-US" u="sng" smtClean="0">
                <a:solidFill>
                  <a:srgbClr val="0070C0"/>
                </a:solidFill>
              </a:rPr>
              <a:t>teori</a:t>
            </a:r>
            <a:r>
              <a:rPr lang="en-US" smtClean="0"/>
              <a:t> </a:t>
            </a:r>
            <a:r>
              <a:rPr lang="en-US"/>
              <a:t>terhadap </a:t>
            </a:r>
            <a:r>
              <a:rPr lang="en-US" smtClean="0"/>
              <a:t>penelitian, Anda harus:</a:t>
            </a:r>
          </a:p>
          <a:p>
            <a:pPr lvl="1"/>
            <a:r>
              <a:rPr lang="en-US" smtClean="0"/>
              <a:t>Mengidentifikasi </a:t>
            </a:r>
            <a:r>
              <a:rPr lang="en-US"/>
              <a:t>dan menjelaskan berbagai teori yang relevan dengan </a:t>
            </a:r>
            <a:r>
              <a:rPr lang="en-US" smtClean="0"/>
              <a:t>bidang ilmu </a:t>
            </a:r>
            <a:r>
              <a:rPr lang="en-US"/>
              <a:t>Anda; </a:t>
            </a:r>
            <a:r>
              <a:rPr lang="en-US" smtClean="0"/>
              <a:t>dan</a:t>
            </a:r>
          </a:p>
          <a:p>
            <a:pPr lvl="1"/>
            <a:r>
              <a:rPr lang="en-US" smtClean="0"/>
              <a:t>Menentukan </a:t>
            </a:r>
            <a:r>
              <a:rPr lang="en-US"/>
              <a:t>kesenjangan </a:t>
            </a:r>
            <a:r>
              <a:rPr lang="en-US" smtClean="0"/>
              <a:t>pengetahuan </a:t>
            </a:r>
            <a:r>
              <a:rPr lang="en-US"/>
              <a:t>yang ada di </a:t>
            </a:r>
            <a:r>
              <a:rPr lang="en-US" smtClean="0"/>
              <a:t>area tersebut, </a:t>
            </a:r>
          </a:p>
          <a:p>
            <a:pPr lvl="1"/>
            <a:r>
              <a:rPr lang="en-US" smtClean="0"/>
              <a:t>Menentukan kemajuan </a:t>
            </a:r>
            <a:r>
              <a:rPr lang="en-US"/>
              <a:t>terbaru di bidang penelitian, </a:t>
            </a:r>
            <a:r>
              <a:rPr lang="en-US" smtClean="0"/>
              <a:t>dan tren-nya </a:t>
            </a:r>
            <a:r>
              <a:rPr lang="en-US"/>
              <a:t>saat ini </a:t>
            </a:r>
            <a:endParaRPr lang="en-US" smtClean="0"/>
          </a:p>
          <a:p>
            <a:pPr lvl="1"/>
            <a:r>
              <a:rPr lang="en-US" smtClean="0"/>
              <a:t>Dan seterusnya.</a:t>
            </a:r>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22</a:t>
            </a:fld>
            <a:endParaRPr lang="en-US" dirty="0"/>
          </a:p>
        </p:txBody>
      </p:sp>
    </p:spTree>
    <p:extLst>
      <p:ext uri="{BB962C8B-B14F-4D97-AF65-F5344CB8AC3E}">
        <p14:creationId xmlns:p14="http://schemas.microsoft.com/office/powerpoint/2010/main" val="24784496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Tips dalam Menulis Literature Review sebagai Landasan Teori</a:t>
            </a:r>
            <a:endParaRPr lang="en-US"/>
          </a:p>
        </p:txBody>
      </p:sp>
      <p:sp>
        <p:nvSpPr>
          <p:cNvPr id="3" name="Content Placeholder 2"/>
          <p:cNvSpPr>
            <a:spLocks noGrp="1"/>
          </p:cNvSpPr>
          <p:nvPr>
            <p:ph idx="1"/>
          </p:nvPr>
        </p:nvSpPr>
        <p:spPr/>
        <p:txBody>
          <a:bodyPr>
            <a:normAutofit fontScale="92500"/>
          </a:bodyPr>
          <a:lstStyle/>
          <a:p>
            <a:r>
              <a:rPr lang="en-US"/>
              <a:t>Saat membaca literatur untuk latar belakang teori dari penelitian Anda, Anda akan menyadari </a:t>
            </a:r>
            <a:r>
              <a:rPr lang="en-US" smtClean="0"/>
              <a:t>bahwa banyak </a:t>
            </a:r>
            <a:r>
              <a:rPr lang="en-US"/>
              <a:t>tema-tema tertentu </a:t>
            </a:r>
            <a:r>
              <a:rPr lang="en-US" smtClean="0"/>
              <a:t>yang </a:t>
            </a:r>
            <a:r>
              <a:rPr lang="en-US"/>
              <a:t>muncul. </a:t>
            </a:r>
            <a:endParaRPr lang="en-US" smtClean="0"/>
          </a:p>
          <a:p>
            <a:r>
              <a:rPr lang="en-US" u="sng" smtClean="0"/>
              <a:t>Buat daftar untuk tiap-tiap tema </a:t>
            </a:r>
            <a:r>
              <a:rPr lang="en-US" smtClean="0"/>
              <a:t>yang muncul (sebagai </a:t>
            </a:r>
            <a:r>
              <a:rPr lang="en-US" smtClean="0">
                <a:solidFill>
                  <a:srgbClr val="0070C0"/>
                </a:solidFill>
              </a:rPr>
              <a:t>daftar utama</a:t>
            </a:r>
            <a:r>
              <a:rPr lang="en-US" smtClean="0"/>
              <a:t>), Selanjutnya mengubah daftar tersebut </a:t>
            </a:r>
            <a:r>
              <a:rPr lang="en-US"/>
              <a:t>menjadi </a:t>
            </a:r>
            <a:r>
              <a:rPr lang="en-US" smtClean="0">
                <a:solidFill>
                  <a:srgbClr val="0070C0"/>
                </a:solidFill>
              </a:rPr>
              <a:t>subheadings</a:t>
            </a:r>
          </a:p>
          <a:p>
            <a:r>
              <a:rPr lang="en-US" smtClean="0"/>
              <a:t>Gunakan subheadings tersebut sebagai outline</a:t>
            </a:r>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23</a:t>
            </a:fld>
            <a:endParaRPr lang="en-US" dirty="0"/>
          </a:p>
        </p:txBody>
      </p:sp>
    </p:spTree>
    <p:extLst>
      <p:ext uri="{BB962C8B-B14F-4D97-AF65-F5344CB8AC3E}">
        <p14:creationId xmlns:p14="http://schemas.microsoft.com/office/powerpoint/2010/main" val="4389004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Contoh Outline Literature Review</a:t>
            </a:r>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24</a:t>
            </a:fld>
            <a:endParaRPr lang="en-US" dirty="0"/>
          </a:p>
        </p:txBody>
      </p:sp>
      <p:pic>
        <p:nvPicPr>
          <p:cNvPr id="7" name="Picture 6"/>
          <p:cNvPicPr>
            <a:picLocks noChangeAspect="1"/>
          </p:cNvPicPr>
          <p:nvPr/>
        </p:nvPicPr>
        <p:blipFill>
          <a:blip r:embed="rId2"/>
          <a:stretch>
            <a:fillRect/>
          </a:stretch>
        </p:blipFill>
        <p:spPr>
          <a:xfrm>
            <a:off x="419568" y="1600199"/>
            <a:ext cx="8343432" cy="4525963"/>
          </a:xfrm>
          <a:prstGeom prst="rect">
            <a:avLst/>
          </a:prstGeom>
        </p:spPr>
      </p:pic>
    </p:spTree>
    <p:extLst>
      <p:ext uri="{BB962C8B-B14F-4D97-AF65-F5344CB8AC3E}">
        <p14:creationId xmlns:p14="http://schemas.microsoft.com/office/powerpoint/2010/main" val="37159904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solidFill>
                  <a:prstClr val="black"/>
                </a:solidFill>
              </a:rPr>
              <a:t>Menulis Tinjauan Pustaka Hasil Review Literatur </a:t>
            </a:r>
            <a:br>
              <a:rPr lang="en-US" sz="3200">
                <a:solidFill>
                  <a:prstClr val="black"/>
                </a:solidFill>
              </a:rPr>
            </a:br>
            <a:r>
              <a:rPr lang="en-US" sz="2700" smtClean="0">
                <a:solidFill>
                  <a:prstClr val="black"/>
                </a:solidFill>
              </a:rPr>
              <a:t>Untuk Kontekstual temuan terhadap Bodey of Knowledge</a:t>
            </a:r>
            <a:endParaRPr lang="en-US" sz="3600"/>
          </a:p>
        </p:txBody>
      </p:sp>
      <p:sp>
        <p:nvSpPr>
          <p:cNvPr id="3" name="Content Placeholder 2"/>
          <p:cNvSpPr>
            <a:spLocks noGrp="1"/>
          </p:cNvSpPr>
          <p:nvPr>
            <p:ph idx="1"/>
          </p:nvPr>
        </p:nvSpPr>
        <p:spPr/>
        <p:txBody>
          <a:bodyPr>
            <a:normAutofit lnSpcReduction="10000"/>
          </a:bodyPr>
          <a:lstStyle/>
          <a:p>
            <a:r>
              <a:rPr lang="en-US"/>
              <a:t>Agar Peneliti dapat menunjukkan </a:t>
            </a:r>
            <a:r>
              <a:rPr lang="en-US" u="sng">
                <a:solidFill>
                  <a:srgbClr val="0070C0"/>
                </a:solidFill>
              </a:rPr>
              <a:t>kontekstual temuan</a:t>
            </a:r>
            <a:r>
              <a:rPr lang="en-US" u="sng"/>
              <a:t>nya</a:t>
            </a:r>
            <a:r>
              <a:rPr lang="en-US"/>
              <a:t> dalam </a:t>
            </a:r>
            <a:r>
              <a:rPr lang="en-US" u="sng"/>
              <a:t>kaitannya dengan body of knowledge</a:t>
            </a:r>
            <a:r>
              <a:rPr lang="en-US"/>
              <a:t> yang ada </a:t>
            </a:r>
            <a:r>
              <a:rPr lang="en-US" smtClean="0"/>
              <a:t>dalam literature review, Peneliti harus:</a:t>
            </a:r>
          </a:p>
          <a:p>
            <a:pPr lvl="1"/>
            <a:r>
              <a:rPr lang="en-US" smtClean="0"/>
              <a:t>Mengintegrasikan </a:t>
            </a:r>
            <a:r>
              <a:rPr lang="en-US"/>
              <a:t>hasil dari </a:t>
            </a:r>
            <a:r>
              <a:rPr lang="en-US" smtClean="0"/>
              <a:t>penelitiannya dengan </a:t>
            </a:r>
            <a:r>
              <a:rPr lang="en-US"/>
              <a:t>temuan yang spesifik dan relevan dari literatur yang </a:t>
            </a:r>
            <a:r>
              <a:rPr lang="en-US" smtClean="0"/>
              <a:t>ada.</a:t>
            </a:r>
          </a:p>
          <a:p>
            <a:pPr lvl="1"/>
            <a:r>
              <a:rPr lang="en-US" smtClean="0"/>
              <a:t>Membandingkan keduanya (hasil penelitian dengan literatur) </a:t>
            </a:r>
            <a:r>
              <a:rPr lang="en-US"/>
              <a:t>untuk </a:t>
            </a:r>
            <a:r>
              <a:rPr lang="en-US" smtClean="0"/>
              <a:t>menetapkan apakah konfirmasi </a:t>
            </a:r>
            <a:r>
              <a:rPr lang="en-US"/>
              <a:t>atau kontradiksi.</a:t>
            </a:r>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25</a:t>
            </a:fld>
            <a:endParaRPr lang="en-US" dirty="0"/>
          </a:p>
        </p:txBody>
      </p:sp>
      <p:sp>
        <p:nvSpPr>
          <p:cNvPr id="7" name="TextBox 6"/>
          <p:cNvSpPr txBox="1"/>
          <p:nvPr/>
        </p:nvSpPr>
        <p:spPr>
          <a:xfrm rot="18918886">
            <a:off x="1546071" y="3293257"/>
            <a:ext cx="5410199" cy="1077218"/>
          </a:xfrm>
          <a:prstGeom prst="rect">
            <a:avLst/>
          </a:prstGeom>
          <a:solidFill>
            <a:schemeClr val="bg1">
              <a:alpha val="68000"/>
            </a:schemeClr>
          </a:solidFill>
          <a:ln w="28575">
            <a:solidFill>
              <a:srgbClr val="FF0000"/>
            </a:solidFill>
          </a:ln>
        </p:spPr>
        <p:txBody>
          <a:bodyPr wrap="square" rtlCol="0">
            <a:spAutoFit/>
          </a:bodyPr>
          <a:lstStyle/>
          <a:p>
            <a:pPr algn="ctr"/>
            <a:r>
              <a:rPr lang="en-US" sz="3200" smtClean="0">
                <a:solidFill>
                  <a:srgbClr val="FF0000"/>
                </a:solidFill>
              </a:rPr>
              <a:t>Ini dilakukan nanti pada fase penulisan laporan penelitian</a:t>
            </a:r>
            <a:endParaRPr lang="en-US" sz="3200">
              <a:solidFill>
                <a:srgbClr val="FF0000"/>
              </a:solidFill>
            </a:endParaRPr>
          </a:p>
        </p:txBody>
      </p:sp>
    </p:spTree>
    <p:extLst>
      <p:ext uri="{BB962C8B-B14F-4D97-AF65-F5344CB8AC3E}">
        <p14:creationId xmlns:p14="http://schemas.microsoft.com/office/powerpoint/2010/main" val="103314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7"/>
                                        </p:tgtEl>
                                        <p:attrNameLst>
                                          <p:attrName>ppt_w</p:attrName>
                                        </p:attrNameLst>
                                      </p:cBhvr>
                                      <p:tavLst>
                                        <p:tav tm="0">
                                          <p:val>
                                            <p:strVal val="ppt_w"/>
                                          </p:val>
                                        </p:tav>
                                        <p:tav tm="100000">
                                          <p:val>
                                            <p:fltVal val="0"/>
                                          </p:val>
                                        </p:tav>
                                      </p:tavLst>
                                    </p:anim>
                                    <p:anim calcmode="lin" valueType="num">
                                      <p:cBhvr>
                                        <p:cTn id="14" dur="500"/>
                                        <p:tgtEl>
                                          <p:spTgt spid="7"/>
                                        </p:tgtEl>
                                        <p:attrNameLst>
                                          <p:attrName>ppt_h</p:attrName>
                                        </p:attrNameLst>
                                      </p:cBhvr>
                                      <p:tavLst>
                                        <p:tav tm="0">
                                          <p:val>
                                            <p:strVal val="ppt_h"/>
                                          </p:val>
                                        </p:tav>
                                        <p:tav tm="100000">
                                          <p:val>
                                            <p:fltVal val="0"/>
                                          </p:val>
                                        </p:tav>
                                      </p:tavLst>
                                    </p:anim>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Latihan Mereview Artikel</a:t>
            </a:r>
            <a:endParaRPr lang="en-US"/>
          </a:p>
        </p:txBody>
      </p:sp>
      <p:sp>
        <p:nvSpPr>
          <p:cNvPr id="3" name="Content Placeholder 2"/>
          <p:cNvSpPr>
            <a:spLocks noGrp="1"/>
          </p:cNvSpPr>
          <p:nvPr>
            <p:ph idx="1"/>
          </p:nvPr>
        </p:nvSpPr>
        <p:spPr/>
        <p:txBody>
          <a:bodyPr/>
          <a:lstStyle/>
          <a:p>
            <a:endParaRPr lang="en-US" smtClean="0"/>
          </a:p>
          <a:p>
            <a:r>
              <a:rPr lang="en-US" smtClean="0"/>
              <a:t>Lakukan review terhadap artikel yang sudah Anda cari dan pilih sesuai dengan subyek atau masalah dalam riset Anda !</a:t>
            </a:r>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26</a:t>
            </a:fld>
            <a:endParaRPr lang="en-US" dirty="0"/>
          </a:p>
        </p:txBody>
      </p:sp>
    </p:spTree>
    <p:extLst>
      <p:ext uri="{BB962C8B-B14F-4D97-AF65-F5344CB8AC3E}">
        <p14:creationId xmlns:p14="http://schemas.microsoft.com/office/powerpoint/2010/main" val="10779731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Kutipan (Citation)</a:t>
            </a:r>
            <a:endParaRPr lang="en-US"/>
          </a:p>
        </p:txBody>
      </p:sp>
      <p:sp>
        <p:nvSpPr>
          <p:cNvPr id="3" name="Content Placeholder 2"/>
          <p:cNvSpPr>
            <a:spLocks noGrp="1"/>
          </p:cNvSpPr>
          <p:nvPr>
            <p:ph idx="1"/>
          </p:nvPr>
        </p:nvSpPr>
        <p:spPr/>
        <p:txBody>
          <a:bodyPr>
            <a:normAutofit fontScale="77500" lnSpcReduction="20000"/>
          </a:bodyPr>
          <a:lstStyle/>
          <a:p>
            <a:r>
              <a:rPr lang="en-US"/>
              <a:t>Dalam melakukan penyitiran seorang peneliti atau penulis ilmiah wajib mencantumkan nama pengarang yang pernyataannya dikutip atau disitir di dalam artikel/makalah/laporan hasil penelitian. </a:t>
            </a:r>
          </a:p>
          <a:p>
            <a:r>
              <a:rPr lang="en-US"/>
              <a:t>Kewajiban tersebut untuk memperlihatkan bahwa sesungguhnya peneliti tersebut telah menelaah terlebih dahulu, penelitian-penelitian setopik yang pernah dilakukan oleh orang lain, dan secara jujur mencantumkan bahan pustaka yang dikutipnya. </a:t>
            </a:r>
          </a:p>
          <a:p>
            <a:r>
              <a:rPr lang="en-US"/>
              <a:t>Cara mencantumkan nama pengarang buku, artikel, atau pun sumber informasi lain yang tercetak sudah ada aturannya tersendiri, yang tentunya sudah biasa dilakukan oleh peneliti</a:t>
            </a:r>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27</a:t>
            </a:fld>
            <a:endParaRPr lang="en-US" dirty="0"/>
          </a:p>
        </p:txBody>
      </p:sp>
    </p:spTree>
    <p:extLst>
      <p:ext uri="{BB962C8B-B14F-4D97-AF65-F5344CB8AC3E}">
        <p14:creationId xmlns:p14="http://schemas.microsoft.com/office/powerpoint/2010/main" val="4060066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Style Penulisan Kutipan (Citation)</a:t>
            </a:r>
            <a:endParaRPr lang="en-US"/>
          </a:p>
        </p:txBody>
      </p:sp>
      <p:sp>
        <p:nvSpPr>
          <p:cNvPr id="3" name="Content Placeholder 2"/>
          <p:cNvSpPr>
            <a:spLocks noGrp="1"/>
          </p:cNvSpPr>
          <p:nvPr>
            <p:ph idx="1"/>
          </p:nvPr>
        </p:nvSpPr>
        <p:spPr/>
        <p:txBody>
          <a:bodyPr>
            <a:normAutofit fontScale="92500" lnSpcReduction="20000"/>
          </a:bodyPr>
          <a:lstStyle/>
          <a:p>
            <a:pPr marL="609600" indent="-609600"/>
            <a:r>
              <a:rPr lang="en-US" altLang="en-US" b="1">
                <a:solidFill>
                  <a:srgbClr val="CC3300"/>
                </a:solidFill>
              </a:rPr>
              <a:t>APA </a:t>
            </a:r>
            <a:r>
              <a:rPr lang="id-ID" altLang="ko-KR" b="1">
                <a:solidFill>
                  <a:srgbClr val="CC3300"/>
                </a:solidFill>
              </a:rPr>
              <a:t>(</a:t>
            </a:r>
            <a:r>
              <a:rPr lang="id-ID" altLang="ko-KR" b="1" i="1">
                <a:solidFill>
                  <a:srgbClr val="CC3300"/>
                </a:solidFill>
              </a:rPr>
              <a:t>American Psychological Association</a:t>
            </a:r>
            <a:r>
              <a:rPr lang="id-ID" altLang="ko-KR" b="1">
                <a:solidFill>
                  <a:srgbClr val="CC3300"/>
                </a:solidFill>
              </a:rPr>
              <a:t>)</a:t>
            </a:r>
            <a:r>
              <a:rPr lang="en-US" altLang="en-US">
                <a:solidFill>
                  <a:srgbClr val="CC3300"/>
                </a:solidFill>
              </a:rPr>
              <a:t>:</a:t>
            </a:r>
            <a:r>
              <a:rPr lang="en-US" altLang="en-US"/>
              <a:t> psychology, education, and other social sciences. </a:t>
            </a:r>
          </a:p>
          <a:p>
            <a:pPr marL="609600" indent="-609600"/>
            <a:r>
              <a:rPr lang="en-US" altLang="en-US" b="1">
                <a:solidFill>
                  <a:srgbClr val="CC3300"/>
                </a:solidFill>
              </a:rPr>
              <a:t>MLA </a:t>
            </a:r>
            <a:r>
              <a:rPr lang="en-US" altLang="en-US" b="1" i="1">
                <a:solidFill>
                  <a:srgbClr val="CC3300"/>
                </a:solidFill>
              </a:rPr>
              <a:t>(Modern Language Association)</a:t>
            </a:r>
            <a:r>
              <a:rPr lang="en-US" altLang="en-US" i="1">
                <a:solidFill>
                  <a:srgbClr val="CC3300"/>
                </a:solidFill>
              </a:rPr>
              <a:t> :</a:t>
            </a:r>
            <a:r>
              <a:rPr lang="en-US" altLang="en-US"/>
              <a:t> literature, arts, and humanities. </a:t>
            </a:r>
          </a:p>
          <a:p>
            <a:pPr marL="609600" indent="-609600"/>
            <a:r>
              <a:rPr lang="en-US" altLang="en-US" b="1">
                <a:solidFill>
                  <a:srgbClr val="CC3300"/>
                </a:solidFill>
              </a:rPr>
              <a:t>AMA </a:t>
            </a:r>
            <a:r>
              <a:rPr lang="id-ID" altLang="ko-KR" b="1">
                <a:solidFill>
                  <a:srgbClr val="CC3300"/>
                </a:solidFill>
              </a:rPr>
              <a:t>(</a:t>
            </a:r>
            <a:r>
              <a:rPr lang="id-ID" altLang="ko-KR" b="1" i="1">
                <a:solidFill>
                  <a:srgbClr val="CC3300"/>
                </a:solidFill>
              </a:rPr>
              <a:t>American Medical Association</a:t>
            </a:r>
            <a:r>
              <a:rPr lang="id-ID" altLang="ko-KR" b="1">
                <a:solidFill>
                  <a:srgbClr val="CC3300"/>
                </a:solidFill>
              </a:rPr>
              <a:t>):</a:t>
            </a:r>
            <a:r>
              <a:rPr lang="en-US" altLang="en-US"/>
              <a:t> medicine, health, and biological sciences. </a:t>
            </a:r>
          </a:p>
          <a:p>
            <a:pPr marL="609600" indent="-609600"/>
            <a:r>
              <a:rPr lang="en-US" altLang="en-US" b="1">
                <a:solidFill>
                  <a:srgbClr val="CC3300"/>
                </a:solidFill>
              </a:rPr>
              <a:t>Chicago Citation Style</a:t>
            </a:r>
            <a:r>
              <a:rPr lang="en-US" altLang="en-US"/>
              <a:t>: used with all subjects in the "real world" by books, magazines, newspapers, and other non-scholarly publications </a:t>
            </a:r>
          </a:p>
          <a:p>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28</a:t>
            </a:fld>
            <a:endParaRPr lang="en-US" dirty="0"/>
          </a:p>
        </p:txBody>
      </p:sp>
    </p:spTree>
    <p:extLst>
      <p:ext uri="{BB962C8B-B14F-4D97-AF65-F5344CB8AC3E}">
        <p14:creationId xmlns:p14="http://schemas.microsoft.com/office/powerpoint/2010/main" val="3800367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Contoh Penulisan dari Buku</a:t>
            </a:r>
          </a:p>
        </p:txBody>
      </p:sp>
      <p:sp>
        <p:nvSpPr>
          <p:cNvPr id="3" name="Content Placeholder 2"/>
          <p:cNvSpPr>
            <a:spLocks noGrp="1"/>
          </p:cNvSpPr>
          <p:nvPr>
            <p:ph idx="1"/>
          </p:nvPr>
        </p:nvSpPr>
        <p:spPr/>
        <p:txBody>
          <a:bodyPr/>
          <a:lstStyle/>
          <a:p>
            <a:pPr marL="320675" lvl="0" indent="-320675" defTabSz="852488" fontAlgn="base">
              <a:spcAft>
                <a:spcPct val="0"/>
              </a:spcAft>
              <a:buClr>
                <a:srgbClr val="3333CC"/>
              </a:buClr>
              <a:buSzPct val="60000"/>
              <a:buFont typeface="Wingdings" panose="05000000000000000000" pitchFamily="2" charset="2"/>
              <a:buChar char="n"/>
            </a:pPr>
            <a:r>
              <a:rPr lang="id-ID" altLang="en-US" sz="2000" b="1">
                <a:solidFill>
                  <a:srgbClr val="000000"/>
                </a:solidFill>
                <a:latin typeface="Arial"/>
              </a:rPr>
              <a:t>Penulisan dalam </a:t>
            </a:r>
            <a:r>
              <a:rPr lang="en-US" altLang="en-US" sz="2000" b="1">
                <a:solidFill>
                  <a:srgbClr val="000000"/>
                </a:solidFill>
                <a:latin typeface="Arial"/>
              </a:rPr>
              <a:t>R</a:t>
            </a:r>
            <a:r>
              <a:rPr lang="id-ID" altLang="en-US" sz="2000" b="1">
                <a:solidFill>
                  <a:srgbClr val="000000"/>
                </a:solidFill>
                <a:latin typeface="Arial"/>
              </a:rPr>
              <a:t>eport</a:t>
            </a:r>
          </a:p>
          <a:p>
            <a:pPr marL="693738" lvl="1" indent="-268288" defTabSz="852488" fontAlgn="base">
              <a:spcAft>
                <a:spcPct val="0"/>
              </a:spcAft>
              <a:buClr>
                <a:srgbClr val="FF0000"/>
              </a:buClr>
              <a:buSzPct val="55000"/>
              <a:buFont typeface="Wingdings" panose="05000000000000000000" pitchFamily="2" charset="2"/>
              <a:buChar char="n"/>
            </a:pPr>
            <a:r>
              <a:rPr lang="id-ID" altLang="en-US" sz="1800">
                <a:solidFill>
                  <a:srgbClr val="000000"/>
                </a:solidFill>
                <a:latin typeface="Arial"/>
              </a:rPr>
              <a:t>For a good explanation f the reasons for the often haphazard spelling f English, and the reasons for the differences between British and American spelling, I recommended the book by Bryson [30]</a:t>
            </a:r>
            <a:r>
              <a:rPr lang="id-ID" altLang="en-US" sz="1800" i="1">
                <a:solidFill>
                  <a:srgbClr val="000000"/>
                </a:solidFill>
                <a:latin typeface="Arial"/>
              </a:rPr>
              <a:t>.</a:t>
            </a:r>
          </a:p>
          <a:p>
            <a:pPr marL="320675" lvl="0" indent="-320675" defTabSz="852488" fontAlgn="base">
              <a:spcAft>
                <a:spcPct val="0"/>
              </a:spcAft>
              <a:buClr>
                <a:srgbClr val="3333CC"/>
              </a:buClr>
              <a:buSzPct val="60000"/>
              <a:buNone/>
            </a:pPr>
            <a:endParaRPr lang="id-ID" altLang="en-US" sz="2000" i="1">
              <a:solidFill>
                <a:srgbClr val="000000"/>
              </a:solidFill>
              <a:latin typeface="Arial"/>
            </a:endParaRPr>
          </a:p>
          <a:p>
            <a:pPr marL="320675" lvl="0" indent="-320675" defTabSz="852488" fontAlgn="base">
              <a:spcAft>
                <a:spcPct val="0"/>
              </a:spcAft>
              <a:buClr>
                <a:srgbClr val="3333CC"/>
              </a:buClr>
              <a:buSzPct val="60000"/>
              <a:buFont typeface="Wingdings" panose="05000000000000000000" pitchFamily="2" charset="2"/>
              <a:buChar char="n"/>
            </a:pPr>
            <a:r>
              <a:rPr lang="id-ID" altLang="en-US" sz="2000" b="1">
                <a:solidFill>
                  <a:srgbClr val="000000"/>
                </a:solidFill>
                <a:latin typeface="Arial"/>
              </a:rPr>
              <a:t>Penulisan dalam Daftar Pustaka</a:t>
            </a:r>
          </a:p>
          <a:p>
            <a:pPr marL="693738" lvl="1" indent="-268288" defTabSz="852488" fontAlgn="base">
              <a:spcAft>
                <a:spcPct val="0"/>
              </a:spcAft>
              <a:buClr>
                <a:srgbClr val="FF0000"/>
              </a:buClr>
              <a:buSzPct val="55000"/>
              <a:buFont typeface="Wingdings" panose="05000000000000000000" pitchFamily="2" charset="2"/>
              <a:buChar char="n"/>
            </a:pPr>
            <a:r>
              <a:rPr lang="id-ID" altLang="en-US" sz="1800">
                <a:solidFill>
                  <a:srgbClr val="000000"/>
                </a:solidFill>
                <a:latin typeface="Arial"/>
              </a:rPr>
              <a:t>[30] </a:t>
            </a:r>
            <a:r>
              <a:rPr lang="en-US" altLang="en-US" sz="1800">
                <a:solidFill>
                  <a:srgbClr val="000000"/>
                </a:solidFill>
                <a:latin typeface="Arial"/>
              </a:rPr>
              <a:t> </a:t>
            </a:r>
            <a:r>
              <a:rPr lang="id-ID" altLang="en-US" sz="1800">
                <a:solidFill>
                  <a:srgbClr val="000000"/>
                </a:solidFill>
                <a:latin typeface="Arial"/>
              </a:rPr>
              <a:t>Bill Bryson,</a:t>
            </a:r>
            <a:r>
              <a:rPr lang="id-ID" altLang="en-US" sz="1800" i="1">
                <a:solidFill>
                  <a:srgbClr val="000000"/>
                </a:solidFill>
                <a:latin typeface="Arial"/>
              </a:rPr>
              <a:t> Mother Tongue: English and How it Got That</a:t>
            </a:r>
            <a:endParaRPr lang="en-US" altLang="en-US" sz="1800" i="1">
              <a:solidFill>
                <a:srgbClr val="000000"/>
              </a:solidFill>
              <a:latin typeface="Arial"/>
            </a:endParaRPr>
          </a:p>
          <a:p>
            <a:pPr marL="693738" lvl="1" indent="-268288" defTabSz="852488" fontAlgn="base">
              <a:spcAft>
                <a:spcPct val="0"/>
              </a:spcAft>
              <a:buClr>
                <a:srgbClr val="FF0000"/>
              </a:buClr>
              <a:buSzPct val="55000"/>
              <a:buNone/>
            </a:pPr>
            <a:r>
              <a:rPr lang="en-US" altLang="en-US" sz="1800" i="1">
                <a:solidFill>
                  <a:srgbClr val="000000"/>
                </a:solidFill>
                <a:latin typeface="Arial"/>
              </a:rPr>
              <a:t>               </a:t>
            </a:r>
            <a:r>
              <a:rPr lang="id-ID" altLang="en-US" sz="1800" i="1">
                <a:solidFill>
                  <a:srgbClr val="000000"/>
                </a:solidFill>
                <a:latin typeface="Arial"/>
              </a:rPr>
              <a:t>Way</a:t>
            </a:r>
            <a:r>
              <a:rPr lang="en-US" altLang="en-US" sz="1800" i="1">
                <a:solidFill>
                  <a:srgbClr val="000000"/>
                </a:solidFill>
                <a:latin typeface="Arial"/>
              </a:rPr>
              <a:t>.</a:t>
            </a:r>
            <a:r>
              <a:rPr lang="id-ID" altLang="en-US" sz="1800" i="1">
                <a:solidFill>
                  <a:srgbClr val="000000"/>
                </a:solidFill>
                <a:latin typeface="Arial"/>
              </a:rPr>
              <a:t> </a:t>
            </a:r>
            <a:r>
              <a:rPr lang="id-ID" altLang="en-US" sz="1800">
                <a:solidFill>
                  <a:srgbClr val="000000"/>
                </a:solidFill>
                <a:latin typeface="Arial"/>
              </a:rPr>
              <a:t>Avon Books, New York, 1990. ISBN 0-380-71543-0.</a:t>
            </a:r>
            <a:r>
              <a:rPr lang="id-ID" altLang="en-US" sz="1800" i="1">
                <a:solidFill>
                  <a:srgbClr val="000000"/>
                </a:solidFill>
                <a:latin typeface="Arial"/>
              </a:rPr>
              <a:t> </a:t>
            </a:r>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29</a:t>
            </a:fld>
            <a:endParaRPr lang="en-US" dirty="0"/>
          </a:p>
        </p:txBody>
      </p:sp>
    </p:spTree>
    <p:extLst>
      <p:ext uri="{BB962C8B-B14F-4D97-AF65-F5344CB8AC3E}">
        <p14:creationId xmlns:p14="http://schemas.microsoft.com/office/powerpoint/2010/main" val="1353131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Formulasi Masalah dalam Riset</a:t>
            </a:r>
            <a:endParaRPr lang="en-US"/>
          </a:p>
        </p:txBody>
      </p:sp>
      <p:sp>
        <p:nvSpPr>
          <p:cNvPr id="3" name="Content Placeholder 2"/>
          <p:cNvSpPr>
            <a:spLocks noGrp="1"/>
          </p:cNvSpPr>
          <p:nvPr>
            <p:ph idx="1"/>
          </p:nvPr>
        </p:nvSpPr>
        <p:spPr/>
        <p:txBody>
          <a:bodyPr/>
          <a:lstStyle/>
          <a:p>
            <a:r>
              <a:rPr lang="en-US" smtClean="0"/>
              <a:t>Tahapan dalam membuat formulasi masalah dalam riset</a:t>
            </a:r>
          </a:p>
          <a:p>
            <a:pPr lvl="1"/>
            <a:r>
              <a:rPr lang="en-US" smtClean="0"/>
              <a:t>Mereview literatur</a:t>
            </a:r>
          </a:p>
          <a:p>
            <a:pPr lvl="1"/>
            <a:r>
              <a:rPr lang="en-US" smtClean="0"/>
              <a:t>Memformulasi masalah dalam riset</a:t>
            </a:r>
          </a:p>
          <a:p>
            <a:pPr lvl="1"/>
            <a:r>
              <a:rPr lang="en-US" smtClean="0"/>
              <a:t>Mengidentifikasi variabel</a:t>
            </a:r>
          </a:p>
          <a:p>
            <a:pPr lvl="1"/>
            <a:r>
              <a:rPr lang="en-US" smtClean="0"/>
              <a:t>Membentuk hipotesa</a:t>
            </a:r>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3</a:t>
            </a:fld>
            <a:endParaRPr lang="en-US" dirty="0"/>
          </a:p>
        </p:txBody>
      </p:sp>
    </p:spTree>
    <p:extLst>
      <p:ext uri="{BB962C8B-B14F-4D97-AF65-F5344CB8AC3E}">
        <p14:creationId xmlns:p14="http://schemas.microsoft.com/office/powerpoint/2010/main" val="188122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Contoh Penulisan Dari Encyclopedia</a:t>
            </a:r>
          </a:p>
        </p:txBody>
      </p:sp>
      <p:sp>
        <p:nvSpPr>
          <p:cNvPr id="3" name="Content Placeholder 2"/>
          <p:cNvSpPr>
            <a:spLocks noGrp="1"/>
          </p:cNvSpPr>
          <p:nvPr>
            <p:ph idx="1"/>
          </p:nvPr>
        </p:nvSpPr>
        <p:spPr/>
        <p:txBody>
          <a:bodyPr/>
          <a:lstStyle/>
          <a:p>
            <a:pPr marL="320675" lvl="0" indent="-320675" defTabSz="852488" fontAlgn="base">
              <a:spcAft>
                <a:spcPct val="0"/>
              </a:spcAft>
              <a:buClr>
                <a:srgbClr val="3333CC"/>
              </a:buClr>
              <a:buSzPct val="60000"/>
              <a:buFont typeface="Wingdings" panose="05000000000000000000" pitchFamily="2" charset="2"/>
              <a:buChar char="n"/>
            </a:pPr>
            <a:r>
              <a:rPr lang="id-ID" altLang="en-US" sz="2000" b="1">
                <a:solidFill>
                  <a:srgbClr val="000000"/>
                </a:solidFill>
                <a:latin typeface="Arial"/>
              </a:rPr>
              <a:t>Penulisan dalam </a:t>
            </a:r>
            <a:r>
              <a:rPr lang="en-US" altLang="en-US" sz="2000" b="1">
                <a:solidFill>
                  <a:srgbClr val="000000"/>
                </a:solidFill>
                <a:latin typeface="Arial"/>
              </a:rPr>
              <a:t>R</a:t>
            </a:r>
            <a:r>
              <a:rPr lang="id-ID" altLang="en-US" sz="2000" b="1">
                <a:solidFill>
                  <a:srgbClr val="000000"/>
                </a:solidFill>
                <a:latin typeface="Arial"/>
              </a:rPr>
              <a:t>eport</a:t>
            </a:r>
            <a:endParaRPr lang="en-US" altLang="en-US" sz="2000" b="1">
              <a:solidFill>
                <a:srgbClr val="000000"/>
              </a:solidFill>
              <a:latin typeface="Arial"/>
            </a:endParaRPr>
          </a:p>
          <a:p>
            <a:pPr marL="693738" lvl="1" indent="-268288" defTabSz="852488" fontAlgn="base">
              <a:spcAft>
                <a:spcPct val="0"/>
              </a:spcAft>
              <a:buClr>
                <a:srgbClr val="FF0000"/>
              </a:buClr>
              <a:buSzPct val="55000"/>
              <a:buFont typeface="Wingdings" panose="05000000000000000000" pitchFamily="2" charset="2"/>
              <a:buChar char="n"/>
            </a:pPr>
            <a:r>
              <a:rPr lang="en-US" altLang="en-US" sz="1800">
                <a:solidFill>
                  <a:srgbClr val="000000"/>
                </a:solidFill>
                <a:latin typeface="Arial"/>
              </a:rPr>
              <a:t>Often authors of conference papers, research syntheses, or encyclopedias that report the latest research, such as the Encyclopedia of Educational Research (</a:t>
            </a:r>
            <a:r>
              <a:rPr lang="id-ID" altLang="en-US" sz="1800">
                <a:solidFill>
                  <a:srgbClr val="000000"/>
                </a:solidFill>
                <a:latin typeface="Arial"/>
              </a:rPr>
              <a:t>Alkin, 1992</a:t>
            </a:r>
            <a:r>
              <a:rPr lang="en-US" altLang="en-US" sz="1800">
                <a:solidFill>
                  <a:srgbClr val="000000"/>
                </a:solidFill>
                <a:latin typeface="Arial"/>
              </a:rPr>
              <a:t>). </a:t>
            </a:r>
          </a:p>
          <a:p>
            <a:pPr marL="693738" lvl="1" indent="-268288" defTabSz="852488" fontAlgn="base">
              <a:spcAft>
                <a:spcPct val="0"/>
              </a:spcAft>
              <a:buClr>
                <a:srgbClr val="FF0000"/>
              </a:buClr>
              <a:buSzPct val="55000"/>
              <a:buNone/>
            </a:pPr>
            <a:endParaRPr lang="en-US" altLang="en-US" sz="1800">
              <a:solidFill>
                <a:srgbClr val="000000"/>
              </a:solidFill>
              <a:latin typeface="Arial"/>
            </a:endParaRPr>
          </a:p>
          <a:p>
            <a:pPr marL="320675" lvl="0" indent="-320675" defTabSz="852488" fontAlgn="base">
              <a:spcAft>
                <a:spcPct val="0"/>
              </a:spcAft>
              <a:buClr>
                <a:srgbClr val="3333CC"/>
              </a:buClr>
              <a:buSzPct val="60000"/>
              <a:buFont typeface="Wingdings" panose="05000000000000000000" pitchFamily="2" charset="2"/>
              <a:buChar char="n"/>
            </a:pPr>
            <a:r>
              <a:rPr lang="id-ID" altLang="en-US" sz="2000" b="1">
                <a:solidFill>
                  <a:srgbClr val="000000"/>
                </a:solidFill>
                <a:latin typeface="Arial"/>
              </a:rPr>
              <a:t>Penulisan dalam Daftar Pustaka</a:t>
            </a:r>
            <a:endParaRPr lang="en-US" altLang="en-US" sz="2000" b="1">
              <a:solidFill>
                <a:srgbClr val="000000"/>
              </a:solidFill>
              <a:latin typeface="Arial"/>
            </a:endParaRPr>
          </a:p>
          <a:p>
            <a:pPr marL="693738" lvl="1" indent="-268288" defTabSz="852488" fontAlgn="base">
              <a:spcAft>
                <a:spcPct val="0"/>
              </a:spcAft>
              <a:buClr>
                <a:srgbClr val="FF0000"/>
              </a:buClr>
              <a:buSzPct val="55000"/>
              <a:buFont typeface="Wingdings" panose="05000000000000000000" pitchFamily="2" charset="2"/>
              <a:buChar char="n"/>
            </a:pPr>
            <a:r>
              <a:rPr lang="id-ID" altLang="en-US" sz="1800">
                <a:solidFill>
                  <a:srgbClr val="000000"/>
                </a:solidFill>
                <a:latin typeface="Arial"/>
              </a:rPr>
              <a:t>Alkin</a:t>
            </a:r>
            <a:r>
              <a:rPr lang="en-US" altLang="en-US" sz="1800">
                <a:solidFill>
                  <a:srgbClr val="000000"/>
                </a:solidFill>
                <a:latin typeface="Arial"/>
              </a:rPr>
              <a:t>, M.C. (Ed). (1992). </a:t>
            </a:r>
            <a:r>
              <a:rPr lang="en-US" altLang="en-US" sz="1800" i="1">
                <a:solidFill>
                  <a:srgbClr val="000000"/>
                </a:solidFill>
                <a:latin typeface="Arial"/>
              </a:rPr>
              <a:t>Encyclopedia of Educational Research</a:t>
            </a:r>
            <a:r>
              <a:rPr lang="en-US" altLang="en-US" sz="1800">
                <a:solidFill>
                  <a:srgbClr val="000000"/>
                </a:solidFill>
                <a:latin typeface="Arial"/>
              </a:rPr>
              <a:t> </a:t>
            </a:r>
            <a:r>
              <a:rPr lang="en-US" altLang="en-US" sz="1800" i="1">
                <a:solidFill>
                  <a:srgbClr val="000000"/>
                </a:solidFill>
                <a:latin typeface="Arial"/>
              </a:rPr>
              <a:t>(6</a:t>
            </a:r>
            <a:r>
              <a:rPr lang="en-US" altLang="en-US" sz="1800" i="1" baseline="30000">
                <a:solidFill>
                  <a:srgbClr val="000000"/>
                </a:solidFill>
                <a:latin typeface="Arial"/>
              </a:rPr>
              <a:t>th</a:t>
            </a:r>
            <a:r>
              <a:rPr lang="en-US" altLang="en-US" sz="1800" i="1">
                <a:solidFill>
                  <a:srgbClr val="000000"/>
                </a:solidFill>
                <a:latin typeface="Arial"/>
              </a:rPr>
              <a:t> ed.).</a:t>
            </a:r>
            <a:r>
              <a:rPr lang="en-US" altLang="en-US" sz="1800">
                <a:solidFill>
                  <a:srgbClr val="000000"/>
                </a:solidFill>
                <a:latin typeface="Arial"/>
              </a:rPr>
              <a:t> New York: Macmillan.</a:t>
            </a:r>
          </a:p>
          <a:p>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30</a:t>
            </a:fld>
            <a:endParaRPr lang="en-US" dirty="0"/>
          </a:p>
        </p:txBody>
      </p:sp>
    </p:spTree>
    <p:extLst>
      <p:ext uri="{BB962C8B-B14F-4D97-AF65-F5344CB8AC3E}">
        <p14:creationId xmlns:p14="http://schemas.microsoft.com/office/powerpoint/2010/main" val="12307653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Contoh Penulisan untuk Dua Pengarang</a:t>
            </a:r>
          </a:p>
        </p:txBody>
      </p:sp>
      <p:sp>
        <p:nvSpPr>
          <p:cNvPr id="3" name="Content Placeholder 2"/>
          <p:cNvSpPr>
            <a:spLocks noGrp="1"/>
          </p:cNvSpPr>
          <p:nvPr>
            <p:ph idx="1"/>
          </p:nvPr>
        </p:nvSpPr>
        <p:spPr/>
        <p:txBody>
          <a:bodyPr/>
          <a:lstStyle/>
          <a:p>
            <a:pPr marL="320675" lvl="0" indent="-320675" defTabSz="852488" fontAlgn="base">
              <a:spcAft>
                <a:spcPct val="0"/>
              </a:spcAft>
              <a:buClr>
                <a:srgbClr val="3333CC"/>
              </a:buClr>
              <a:buSzPct val="60000"/>
              <a:buFont typeface="Wingdings" panose="05000000000000000000" pitchFamily="2" charset="2"/>
              <a:buChar char="n"/>
            </a:pPr>
            <a:r>
              <a:rPr lang="id-ID" altLang="en-US" sz="2000" b="1">
                <a:solidFill>
                  <a:srgbClr val="000000"/>
                </a:solidFill>
                <a:latin typeface="Arial"/>
              </a:rPr>
              <a:t>Penulisan dalam </a:t>
            </a:r>
            <a:r>
              <a:rPr lang="en-US" altLang="en-US" sz="2000" b="1">
                <a:solidFill>
                  <a:srgbClr val="000000"/>
                </a:solidFill>
                <a:latin typeface="Arial"/>
              </a:rPr>
              <a:t>R</a:t>
            </a:r>
            <a:r>
              <a:rPr lang="id-ID" altLang="en-US" sz="2000" b="1">
                <a:solidFill>
                  <a:srgbClr val="000000"/>
                </a:solidFill>
                <a:latin typeface="Arial"/>
              </a:rPr>
              <a:t>eport</a:t>
            </a:r>
            <a:endParaRPr lang="en-US" altLang="en-US" sz="2000" b="1">
              <a:solidFill>
                <a:srgbClr val="000000"/>
              </a:solidFill>
              <a:latin typeface="Arial"/>
            </a:endParaRPr>
          </a:p>
          <a:p>
            <a:pPr marL="693738" lvl="1" indent="-268288" defTabSz="852488" fontAlgn="base">
              <a:spcAft>
                <a:spcPct val="0"/>
              </a:spcAft>
              <a:buClr>
                <a:srgbClr val="FF0000"/>
              </a:buClr>
              <a:buSzPct val="55000"/>
              <a:buFont typeface="Wingdings" panose="05000000000000000000" pitchFamily="2" charset="2"/>
              <a:buChar char="n"/>
            </a:pPr>
            <a:r>
              <a:rPr lang="en-US" altLang="en-US" sz="1800">
                <a:solidFill>
                  <a:srgbClr val="000000"/>
                </a:solidFill>
                <a:latin typeface="Arial"/>
              </a:rPr>
              <a:t>Researchers guarantee that participants retain their autonomy and judge for themselves what risks are worth taking for the purpose of research (Howe &amp; Dougherty, 1993).</a:t>
            </a:r>
          </a:p>
          <a:p>
            <a:pPr marL="693738" lvl="1" indent="-268288" defTabSz="852488" fontAlgn="base">
              <a:spcAft>
                <a:spcPct val="0"/>
              </a:spcAft>
              <a:buClr>
                <a:srgbClr val="FF0000"/>
              </a:buClr>
              <a:buSzPct val="55000"/>
              <a:buFont typeface="Wingdings" panose="05000000000000000000" pitchFamily="2" charset="2"/>
              <a:buChar char="n"/>
            </a:pPr>
            <a:endParaRPr lang="en-US" altLang="en-US" sz="1800">
              <a:solidFill>
                <a:srgbClr val="000000"/>
              </a:solidFill>
              <a:latin typeface="Arial"/>
            </a:endParaRPr>
          </a:p>
          <a:p>
            <a:pPr marL="320675" lvl="0" indent="-320675" defTabSz="852488" fontAlgn="base">
              <a:spcAft>
                <a:spcPct val="0"/>
              </a:spcAft>
              <a:buClr>
                <a:srgbClr val="3333CC"/>
              </a:buClr>
              <a:buSzPct val="60000"/>
              <a:buFont typeface="Wingdings" panose="05000000000000000000" pitchFamily="2" charset="2"/>
              <a:buChar char="n"/>
            </a:pPr>
            <a:r>
              <a:rPr lang="id-ID" altLang="en-US" sz="2000" b="1">
                <a:solidFill>
                  <a:srgbClr val="000000"/>
                </a:solidFill>
                <a:latin typeface="Arial"/>
              </a:rPr>
              <a:t>Penulisan dalam Daftar Pustaka</a:t>
            </a:r>
            <a:endParaRPr lang="en-US" altLang="en-US" sz="2000" b="1">
              <a:solidFill>
                <a:srgbClr val="000000"/>
              </a:solidFill>
              <a:latin typeface="Arial"/>
            </a:endParaRPr>
          </a:p>
          <a:p>
            <a:pPr marL="693738" lvl="1" indent="-268288" defTabSz="852488" fontAlgn="base">
              <a:spcAft>
                <a:spcPct val="0"/>
              </a:spcAft>
              <a:buClr>
                <a:srgbClr val="FF0000"/>
              </a:buClr>
              <a:buSzPct val="55000"/>
              <a:buFont typeface="Wingdings" panose="05000000000000000000" pitchFamily="2" charset="2"/>
              <a:buChar char="n"/>
            </a:pPr>
            <a:r>
              <a:rPr lang="en-US" altLang="en-US" sz="1800">
                <a:solidFill>
                  <a:srgbClr val="000000"/>
                </a:solidFill>
                <a:latin typeface="Arial"/>
              </a:rPr>
              <a:t>Howe, K.R., &amp; Dougherty, K.C. </a:t>
            </a:r>
            <a:r>
              <a:rPr lang="en-US" altLang="en-US" sz="1800" i="1">
                <a:solidFill>
                  <a:srgbClr val="000000"/>
                </a:solidFill>
                <a:latin typeface="Arial"/>
              </a:rPr>
              <a:t>Ethics, Institutional Review Boards, and The Changing Face of Educational Research.</a:t>
            </a:r>
            <a:r>
              <a:rPr lang="en-US" altLang="en-US" sz="1800">
                <a:solidFill>
                  <a:srgbClr val="000000"/>
                </a:solidFill>
                <a:latin typeface="Arial"/>
              </a:rPr>
              <a:t> Educational Researcher, 22, 16-21.</a:t>
            </a:r>
          </a:p>
          <a:p>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31</a:t>
            </a:fld>
            <a:endParaRPr lang="en-US" dirty="0"/>
          </a:p>
        </p:txBody>
      </p:sp>
    </p:spTree>
    <p:extLst>
      <p:ext uri="{BB962C8B-B14F-4D97-AF65-F5344CB8AC3E}">
        <p14:creationId xmlns:p14="http://schemas.microsoft.com/office/powerpoint/2010/main" val="34868617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Contoh Penulisan untuk </a:t>
            </a:r>
            <a:r>
              <a:rPr lang="en-US" smtClean="0"/>
              <a:t>Tiga Pengarang</a:t>
            </a:r>
            <a:endParaRPr lang="en-US"/>
          </a:p>
        </p:txBody>
      </p:sp>
      <p:sp>
        <p:nvSpPr>
          <p:cNvPr id="3" name="Content Placeholder 2"/>
          <p:cNvSpPr>
            <a:spLocks noGrp="1"/>
          </p:cNvSpPr>
          <p:nvPr>
            <p:ph idx="1"/>
          </p:nvPr>
        </p:nvSpPr>
        <p:spPr/>
        <p:txBody>
          <a:bodyPr/>
          <a:lstStyle/>
          <a:p>
            <a:pPr marL="320675" lvl="0" indent="-320675" defTabSz="852488" fontAlgn="base">
              <a:spcAft>
                <a:spcPct val="0"/>
              </a:spcAft>
              <a:buClr>
                <a:srgbClr val="3333CC"/>
              </a:buClr>
              <a:buSzPct val="60000"/>
              <a:buFont typeface="Wingdings" panose="05000000000000000000" pitchFamily="2" charset="2"/>
              <a:buChar char="n"/>
            </a:pPr>
            <a:r>
              <a:rPr lang="id-ID" altLang="en-US" sz="2000" b="1">
                <a:solidFill>
                  <a:srgbClr val="000000"/>
                </a:solidFill>
                <a:latin typeface="Arial"/>
              </a:rPr>
              <a:t>Penulisan dalam </a:t>
            </a:r>
            <a:r>
              <a:rPr lang="en-US" altLang="en-US" sz="2000" b="1">
                <a:solidFill>
                  <a:srgbClr val="000000"/>
                </a:solidFill>
                <a:latin typeface="Arial"/>
              </a:rPr>
              <a:t>R</a:t>
            </a:r>
            <a:r>
              <a:rPr lang="id-ID" altLang="en-US" sz="2000" b="1">
                <a:solidFill>
                  <a:srgbClr val="000000"/>
                </a:solidFill>
                <a:latin typeface="Arial"/>
              </a:rPr>
              <a:t>eport</a:t>
            </a:r>
            <a:endParaRPr lang="en-US" altLang="en-US" sz="2000" b="1">
              <a:solidFill>
                <a:srgbClr val="000000"/>
              </a:solidFill>
              <a:latin typeface="Arial"/>
            </a:endParaRPr>
          </a:p>
          <a:p>
            <a:pPr marL="693738" lvl="1" indent="-268288" defTabSz="852488" fontAlgn="base">
              <a:spcAft>
                <a:spcPct val="0"/>
              </a:spcAft>
              <a:buClr>
                <a:srgbClr val="FF0000"/>
              </a:buClr>
              <a:buSzPct val="55000"/>
              <a:buFont typeface="Wingdings" panose="05000000000000000000" pitchFamily="2" charset="2"/>
              <a:buChar char="n"/>
            </a:pPr>
            <a:r>
              <a:rPr lang="id-ID" altLang="en-US" sz="1800">
                <a:solidFill>
                  <a:srgbClr val="000000"/>
                </a:solidFill>
                <a:latin typeface="Arial"/>
              </a:rPr>
              <a:t>Hewett, Taylor and Artuso</a:t>
            </a:r>
            <a:r>
              <a:rPr lang="en-US" altLang="en-US" sz="1800">
                <a:solidFill>
                  <a:srgbClr val="000000"/>
                </a:solidFill>
                <a:latin typeface="Arial"/>
              </a:rPr>
              <a:t> (1969) found that the removal of a token program increased the target behaviors rather than returning them to baseline.</a:t>
            </a:r>
          </a:p>
          <a:p>
            <a:pPr marL="693738" lvl="1" indent="-268288" defTabSz="852488" fontAlgn="base">
              <a:spcAft>
                <a:spcPct val="0"/>
              </a:spcAft>
              <a:buClr>
                <a:srgbClr val="FF0000"/>
              </a:buClr>
              <a:buSzPct val="55000"/>
              <a:buFont typeface="Wingdings" panose="05000000000000000000" pitchFamily="2" charset="2"/>
              <a:buChar char="n"/>
            </a:pPr>
            <a:endParaRPr lang="en-US" altLang="en-US" sz="1800">
              <a:solidFill>
                <a:srgbClr val="000000"/>
              </a:solidFill>
              <a:latin typeface="Arial"/>
            </a:endParaRPr>
          </a:p>
          <a:p>
            <a:pPr marL="320675" lvl="0" indent="-320675" defTabSz="852488" fontAlgn="base">
              <a:spcAft>
                <a:spcPct val="0"/>
              </a:spcAft>
              <a:buClr>
                <a:srgbClr val="3333CC"/>
              </a:buClr>
              <a:buSzPct val="60000"/>
              <a:buFont typeface="Wingdings" panose="05000000000000000000" pitchFamily="2" charset="2"/>
              <a:buChar char="n"/>
            </a:pPr>
            <a:r>
              <a:rPr lang="id-ID" altLang="en-US" sz="2000" b="1">
                <a:solidFill>
                  <a:srgbClr val="000000"/>
                </a:solidFill>
                <a:latin typeface="Arial"/>
              </a:rPr>
              <a:t>Penulisan dalam Daftar Pustaka</a:t>
            </a:r>
            <a:endParaRPr lang="en-US" altLang="en-US" sz="2000" b="1">
              <a:solidFill>
                <a:srgbClr val="000000"/>
              </a:solidFill>
              <a:latin typeface="Arial"/>
            </a:endParaRPr>
          </a:p>
          <a:p>
            <a:pPr marL="693738" lvl="1" indent="-268288" defTabSz="852488" fontAlgn="base">
              <a:spcAft>
                <a:spcPct val="0"/>
              </a:spcAft>
              <a:buClr>
                <a:srgbClr val="FF0000"/>
              </a:buClr>
              <a:buSzPct val="55000"/>
              <a:buFont typeface="Wingdings" panose="05000000000000000000" pitchFamily="2" charset="2"/>
              <a:buChar char="n"/>
            </a:pPr>
            <a:r>
              <a:rPr lang="id-ID" altLang="en-US" sz="1800">
                <a:solidFill>
                  <a:srgbClr val="000000"/>
                </a:solidFill>
                <a:latin typeface="Arial"/>
              </a:rPr>
              <a:t>Hewett, F.M., Taylor, F. D., &amp; Artuso, A. A</a:t>
            </a:r>
            <a:r>
              <a:rPr lang="en-US" altLang="en-US" sz="1800">
                <a:solidFill>
                  <a:srgbClr val="000000"/>
                </a:solidFill>
                <a:latin typeface="Arial"/>
              </a:rPr>
              <a:t>. (1969). </a:t>
            </a:r>
            <a:r>
              <a:rPr lang="en-US" altLang="en-US" sz="1800" i="1">
                <a:solidFill>
                  <a:srgbClr val="000000"/>
                </a:solidFill>
                <a:latin typeface="Arial"/>
              </a:rPr>
              <a:t>The Santa Monica Project:</a:t>
            </a:r>
            <a:r>
              <a:rPr lang="en-US" altLang="en-US" sz="1800">
                <a:solidFill>
                  <a:srgbClr val="000000"/>
                </a:solidFill>
                <a:latin typeface="Arial"/>
              </a:rPr>
              <a:t> </a:t>
            </a:r>
            <a:r>
              <a:rPr lang="en-US" altLang="en-US" sz="1800" i="1">
                <a:solidFill>
                  <a:srgbClr val="000000"/>
                </a:solidFill>
                <a:latin typeface="Arial"/>
              </a:rPr>
              <a:t>Evaluation Of An Engineered Classroom Design With Emotionally Disturbed Children</a:t>
            </a:r>
            <a:r>
              <a:rPr lang="en-US" altLang="en-US" sz="1800">
                <a:solidFill>
                  <a:srgbClr val="000000"/>
                </a:solidFill>
                <a:latin typeface="Arial"/>
              </a:rPr>
              <a:t>. Exceptional Children, 35, 523-529.</a:t>
            </a:r>
          </a:p>
          <a:p>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32</a:t>
            </a:fld>
            <a:endParaRPr lang="en-US" dirty="0"/>
          </a:p>
        </p:txBody>
      </p:sp>
    </p:spTree>
    <p:extLst>
      <p:ext uri="{BB962C8B-B14F-4D97-AF65-F5344CB8AC3E}">
        <p14:creationId xmlns:p14="http://schemas.microsoft.com/office/powerpoint/2010/main" val="37215260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t>Referensi</a:t>
            </a:r>
            <a:endParaRPr lang="en-US"/>
          </a:p>
        </p:txBody>
      </p:sp>
      <p:sp>
        <p:nvSpPr>
          <p:cNvPr id="3" name="Content Placeholder 2"/>
          <p:cNvSpPr>
            <a:spLocks noGrp="1"/>
          </p:cNvSpPr>
          <p:nvPr>
            <p:ph idx="1"/>
          </p:nvPr>
        </p:nvSpPr>
        <p:spPr/>
        <p:txBody>
          <a:bodyPr>
            <a:normAutofit lnSpcReduction="10000"/>
          </a:bodyPr>
          <a:lstStyle/>
          <a:p>
            <a:r>
              <a:rPr lang="en-US"/>
              <a:t>Ranjit Kumar, “Research Methodology: A Step-by-Step Guide for Beginners”, SAGE Publications Ltd, </a:t>
            </a:r>
            <a:r>
              <a:rPr lang="en-US" smtClean="0"/>
              <a:t>2010</a:t>
            </a:r>
          </a:p>
          <a:p>
            <a:r>
              <a:rPr lang="en-US"/>
              <a:t>Zainal A. Hasibuan, “Materi Workshop on Research Methodology”, GDLN Learning Activity </a:t>
            </a:r>
            <a:r>
              <a:rPr lang="en-US" smtClean="0"/>
              <a:t>Development, </a:t>
            </a:r>
            <a:r>
              <a:rPr lang="en-US"/>
              <a:t>2007</a:t>
            </a:r>
            <a:endParaRPr lang="en-US" smtClean="0"/>
          </a:p>
          <a:p>
            <a:r>
              <a:rPr lang="en-US"/>
              <a:t>Romi Satri Wahono, “Materi seri riset”, Online: </a:t>
            </a:r>
            <a:r>
              <a:rPr lang="en-US" u="sng">
                <a:hlinkClick r:id="rId2"/>
              </a:rPr>
              <a:t>http://romisatriawahono.net/category/research/</a:t>
            </a:r>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33</a:t>
            </a:fld>
            <a:endParaRPr lang="en-US" dirty="0"/>
          </a:p>
        </p:txBody>
      </p:sp>
    </p:spTree>
    <p:extLst>
      <p:ext uri="{BB962C8B-B14F-4D97-AF65-F5344CB8AC3E}">
        <p14:creationId xmlns:p14="http://schemas.microsoft.com/office/powerpoint/2010/main" val="22851213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effectLst>
                  <a:outerShdw blurRad="38100" dist="38100" dir="2700000" algn="tl">
                    <a:srgbClr val="000000">
                      <a:alpha val="43137"/>
                    </a:srgbClr>
                  </a:outerShdw>
                </a:effectLst>
              </a:rPr>
              <a:t>See You Next Session</a:t>
            </a:r>
            <a:endParaRPr lang="en-US">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b="1" smtClean="0">
                <a:effectLst>
                  <a:outerShdw blurRad="38100" dist="38100" dir="2700000" algn="tl">
                    <a:srgbClr val="000000">
                      <a:alpha val="43137"/>
                    </a:srgbClr>
                  </a:outerShdw>
                </a:effectLst>
              </a:rPr>
              <a:t>Thank’s</a:t>
            </a:r>
            <a:endParaRPr lang="en-US" b="1">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r>
              <a:rPr lang="en-US" smtClean="0"/>
              <a:t>AER – </a:t>
            </a:r>
            <a:r>
              <a:rPr lang="en-US"/>
              <a:t>2013/2014</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34</a:t>
            </a:fld>
            <a:endParaRPr lang="en-US" dirty="0"/>
          </a:p>
        </p:txBody>
      </p:sp>
    </p:spTree>
    <p:extLst>
      <p:ext uri="{BB962C8B-B14F-4D97-AF65-F5344CB8AC3E}">
        <p14:creationId xmlns:p14="http://schemas.microsoft.com/office/powerpoint/2010/main" val="1306266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35</a:t>
            </a:fld>
            <a:endParaRPr lang="en-US" dirty="0"/>
          </a:p>
        </p:txBody>
      </p:sp>
    </p:spTree>
    <p:extLst>
      <p:ext uri="{BB962C8B-B14F-4D97-AF65-F5344CB8AC3E}">
        <p14:creationId xmlns:p14="http://schemas.microsoft.com/office/powerpoint/2010/main" val="27432077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36</a:t>
            </a:fld>
            <a:endParaRPr lang="en-US" dirty="0"/>
          </a:p>
        </p:txBody>
      </p:sp>
    </p:spTree>
    <p:extLst>
      <p:ext uri="{BB962C8B-B14F-4D97-AF65-F5344CB8AC3E}">
        <p14:creationId xmlns:p14="http://schemas.microsoft.com/office/powerpoint/2010/main" val="10837517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37</a:t>
            </a:fld>
            <a:endParaRPr lang="en-US" dirty="0"/>
          </a:p>
        </p:txBody>
      </p:sp>
    </p:spTree>
    <p:extLst>
      <p:ext uri="{BB962C8B-B14F-4D97-AF65-F5344CB8AC3E}">
        <p14:creationId xmlns:p14="http://schemas.microsoft.com/office/powerpoint/2010/main" val="848159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Literature Review &amp; Research</a:t>
            </a:r>
            <a:endParaRPr lang="en-US"/>
          </a:p>
        </p:txBody>
      </p:sp>
      <p:sp>
        <p:nvSpPr>
          <p:cNvPr id="3" name="Content Placeholder 2"/>
          <p:cNvSpPr>
            <a:spLocks noGrp="1"/>
          </p:cNvSpPr>
          <p:nvPr>
            <p:ph idx="1"/>
          </p:nvPr>
        </p:nvSpPr>
        <p:spPr/>
        <p:txBody>
          <a:bodyPr>
            <a:normAutofit/>
          </a:bodyPr>
          <a:lstStyle/>
          <a:p>
            <a:r>
              <a:rPr lang="en-US" smtClean="0"/>
              <a:t>Literature review merupakan </a:t>
            </a:r>
            <a:r>
              <a:rPr lang="en-US" smtClean="0">
                <a:solidFill>
                  <a:srgbClr val="0070C0"/>
                </a:solidFill>
              </a:rPr>
              <a:t>bagian integral dari proses riset</a:t>
            </a:r>
            <a:r>
              <a:rPr lang="en-US" smtClean="0"/>
              <a:t>, dan memberikan kontribusi pada (hampir)setiap tahapan operasional riset.</a:t>
            </a:r>
          </a:p>
          <a:p>
            <a:pPr marL="0" indent="0">
              <a:buNone/>
            </a:pPr>
            <a:endParaRPr lang="en-US" smtClean="0"/>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4</a:t>
            </a:fld>
            <a:endParaRPr lang="en-US" dirty="0"/>
          </a:p>
        </p:txBody>
      </p:sp>
      <p:pic>
        <p:nvPicPr>
          <p:cNvPr id="8" name="Picture 7"/>
          <p:cNvPicPr>
            <a:picLocks noChangeAspect="1"/>
          </p:cNvPicPr>
          <p:nvPr/>
        </p:nvPicPr>
        <p:blipFill>
          <a:blip r:embed="rId2"/>
          <a:stretch>
            <a:fillRect/>
          </a:stretch>
        </p:blipFill>
        <p:spPr>
          <a:xfrm>
            <a:off x="1499286" y="3586705"/>
            <a:ext cx="6145427" cy="265455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9159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Peran Literature Review pada Tiap Tahapan </a:t>
            </a:r>
            <a:r>
              <a:rPr lang="en-US" smtClean="0"/>
              <a:t>Research</a:t>
            </a:r>
            <a:endParaRPr lang="en-US"/>
          </a:p>
        </p:txBody>
      </p:sp>
      <p:sp>
        <p:nvSpPr>
          <p:cNvPr id="3" name="Content Placeholder 2"/>
          <p:cNvSpPr>
            <a:spLocks noGrp="1"/>
          </p:cNvSpPr>
          <p:nvPr>
            <p:ph idx="1"/>
          </p:nvPr>
        </p:nvSpPr>
        <p:spPr/>
        <p:txBody>
          <a:bodyPr>
            <a:normAutofit fontScale="92500" lnSpcReduction="10000"/>
          </a:bodyPr>
          <a:lstStyle/>
          <a:p>
            <a:r>
              <a:rPr lang="en-US" b="1" u="sng" smtClean="0">
                <a:solidFill>
                  <a:srgbClr val="FF0000"/>
                </a:solidFill>
              </a:rPr>
              <a:t>Tahapan </a:t>
            </a:r>
            <a:r>
              <a:rPr lang="en-US" b="1" u="sng">
                <a:solidFill>
                  <a:srgbClr val="FF0000"/>
                </a:solidFill>
              </a:rPr>
              <a:t>inisial</a:t>
            </a:r>
            <a:r>
              <a:rPr lang="en-US"/>
              <a:t>: </a:t>
            </a:r>
            <a:endParaRPr lang="en-US" smtClean="0"/>
          </a:p>
          <a:p>
            <a:pPr marL="400050" lvl="1" indent="0">
              <a:buNone/>
            </a:pPr>
            <a:r>
              <a:rPr lang="en-US" smtClean="0"/>
              <a:t>Suatu tahap dimana peneliti berpikir </a:t>
            </a:r>
            <a:r>
              <a:rPr lang="en-US"/>
              <a:t>tentang pertanyaan penelitian yang </a:t>
            </a:r>
            <a:r>
              <a:rPr lang="en-US" smtClean="0"/>
              <a:t>ingin dicari jawabannya melalui </a:t>
            </a:r>
            <a:r>
              <a:rPr lang="en-US"/>
              <a:t>perjalanan </a:t>
            </a:r>
            <a:r>
              <a:rPr lang="en-US" smtClean="0"/>
              <a:t>penelitian.</a:t>
            </a:r>
          </a:p>
          <a:p>
            <a:endParaRPr lang="en-US"/>
          </a:p>
          <a:p>
            <a:pPr indent="0">
              <a:buNone/>
            </a:pPr>
            <a:r>
              <a:rPr lang="en-US" b="1" u="sng" smtClean="0"/>
              <a:t>Literature review</a:t>
            </a:r>
            <a:r>
              <a:rPr lang="en-US" smtClean="0"/>
              <a:t> mambantu peneliti untuk;</a:t>
            </a:r>
          </a:p>
          <a:p>
            <a:pPr marL="800100" indent="-457200"/>
            <a:r>
              <a:rPr lang="en-US" smtClean="0">
                <a:solidFill>
                  <a:srgbClr val="0070C0"/>
                </a:solidFill>
              </a:rPr>
              <a:t>membangun </a:t>
            </a:r>
            <a:r>
              <a:rPr lang="en-US">
                <a:solidFill>
                  <a:srgbClr val="0070C0"/>
                </a:solidFill>
              </a:rPr>
              <a:t>akar teoritis </a:t>
            </a:r>
            <a:r>
              <a:rPr lang="en-US" smtClean="0">
                <a:solidFill>
                  <a:srgbClr val="0070C0"/>
                </a:solidFill>
              </a:rPr>
              <a:t>penelitian</a:t>
            </a:r>
            <a:r>
              <a:rPr lang="en-US" smtClean="0"/>
              <a:t>,</a:t>
            </a:r>
          </a:p>
          <a:p>
            <a:pPr marL="800100" indent="-457200"/>
            <a:r>
              <a:rPr lang="en-US" smtClean="0">
                <a:solidFill>
                  <a:srgbClr val="0070C0"/>
                </a:solidFill>
              </a:rPr>
              <a:t>memperjelas ide-ide, </a:t>
            </a:r>
            <a:r>
              <a:rPr lang="en-US" smtClean="0"/>
              <a:t>dan </a:t>
            </a:r>
          </a:p>
          <a:p>
            <a:pPr marL="800100" indent="-457200"/>
            <a:r>
              <a:rPr lang="en-US" smtClean="0">
                <a:solidFill>
                  <a:srgbClr val="0070C0"/>
                </a:solidFill>
              </a:rPr>
              <a:t>mengembangkan </a:t>
            </a:r>
            <a:r>
              <a:rPr lang="en-US">
                <a:solidFill>
                  <a:srgbClr val="0070C0"/>
                </a:solidFill>
              </a:rPr>
              <a:t>metodologi </a:t>
            </a:r>
            <a:r>
              <a:rPr lang="en-US" smtClean="0">
                <a:solidFill>
                  <a:srgbClr val="0070C0"/>
                </a:solidFill>
              </a:rPr>
              <a:t>penelitian</a:t>
            </a:r>
            <a:endParaRPr lang="en-US" smtClean="0"/>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5</a:t>
            </a:fld>
            <a:endParaRPr lang="en-US" dirty="0"/>
          </a:p>
        </p:txBody>
      </p:sp>
    </p:spTree>
    <p:extLst>
      <p:ext uri="{BB962C8B-B14F-4D97-AF65-F5344CB8AC3E}">
        <p14:creationId xmlns:p14="http://schemas.microsoft.com/office/powerpoint/2010/main" val="747325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Peran Literature Review pada Tiap Tahapan Research</a:t>
            </a:r>
          </a:p>
        </p:txBody>
      </p:sp>
      <p:sp>
        <p:nvSpPr>
          <p:cNvPr id="3" name="Content Placeholder 2"/>
          <p:cNvSpPr>
            <a:spLocks noGrp="1"/>
          </p:cNvSpPr>
          <p:nvPr>
            <p:ph idx="1"/>
          </p:nvPr>
        </p:nvSpPr>
        <p:spPr/>
        <p:txBody>
          <a:bodyPr>
            <a:normAutofit/>
          </a:bodyPr>
          <a:lstStyle/>
          <a:p>
            <a:r>
              <a:rPr lang="en-US" b="1" u="sng" smtClean="0">
                <a:solidFill>
                  <a:srgbClr val="FF0000"/>
                </a:solidFill>
              </a:rPr>
              <a:t>Tahapan Proses</a:t>
            </a:r>
            <a:r>
              <a:rPr lang="en-US" smtClean="0"/>
              <a:t>:</a:t>
            </a:r>
          </a:p>
          <a:p>
            <a:pPr indent="0">
              <a:buNone/>
            </a:pPr>
            <a:r>
              <a:rPr lang="en-US" b="1" u="sng" smtClean="0"/>
              <a:t>Literature review</a:t>
            </a:r>
            <a:r>
              <a:rPr lang="en-US" smtClean="0"/>
              <a:t> berfungsi untuk:</a:t>
            </a:r>
          </a:p>
          <a:p>
            <a:pPr lvl="1"/>
            <a:r>
              <a:rPr lang="en-US" smtClean="0"/>
              <a:t>Meningkatkan </a:t>
            </a:r>
            <a:r>
              <a:rPr lang="en-US" smtClean="0">
                <a:solidFill>
                  <a:srgbClr val="0070C0"/>
                </a:solidFill>
              </a:rPr>
              <a:t>dasar pengetahuan</a:t>
            </a:r>
            <a:r>
              <a:rPr lang="en-US" smtClean="0"/>
              <a:t> dan </a:t>
            </a:r>
          </a:p>
          <a:p>
            <a:pPr lvl="1"/>
            <a:r>
              <a:rPr lang="en-US"/>
              <a:t>M</a:t>
            </a:r>
            <a:r>
              <a:rPr lang="en-US" smtClean="0"/>
              <a:t>embantu Peneliti untuk </a:t>
            </a:r>
            <a:r>
              <a:rPr lang="en-US">
                <a:solidFill>
                  <a:srgbClr val="0070C0"/>
                </a:solidFill>
              </a:rPr>
              <a:t>mengintegrasikan </a:t>
            </a:r>
            <a:r>
              <a:rPr lang="en-US" smtClean="0">
                <a:solidFill>
                  <a:srgbClr val="0070C0"/>
                </a:solidFill>
              </a:rPr>
              <a:t>temuannya dengan body of knowledge </a:t>
            </a:r>
            <a:r>
              <a:rPr lang="en-US" smtClean="0"/>
              <a:t>yang ada.</a:t>
            </a:r>
          </a:p>
          <a:p>
            <a:pPr lvl="1"/>
            <a:r>
              <a:rPr lang="en-US" smtClean="0"/>
              <a:t>Mendukung terlaksananya tanggung jawab penelitian, yaitu; </a:t>
            </a:r>
            <a:r>
              <a:rPr lang="en-US" smtClean="0">
                <a:solidFill>
                  <a:srgbClr val="0070C0"/>
                </a:solidFill>
              </a:rPr>
              <a:t>membandingkan temuan penelitian dengan yang lain </a:t>
            </a:r>
            <a:r>
              <a:rPr lang="en-US" smtClean="0"/>
              <a:t>(temuan orang lain atau referensi terdahulu)</a:t>
            </a:r>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6</a:t>
            </a:fld>
            <a:endParaRPr lang="en-US" dirty="0"/>
          </a:p>
        </p:txBody>
      </p:sp>
    </p:spTree>
    <p:extLst>
      <p:ext uri="{BB962C8B-B14F-4D97-AF65-F5344CB8AC3E}">
        <p14:creationId xmlns:p14="http://schemas.microsoft.com/office/powerpoint/2010/main" val="2550844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Peran Literature Review pada Tiap Tahapan Research</a:t>
            </a:r>
          </a:p>
        </p:txBody>
      </p:sp>
      <p:sp>
        <p:nvSpPr>
          <p:cNvPr id="3" name="Content Placeholder 2"/>
          <p:cNvSpPr>
            <a:spLocks noGrp="1"/>
          </p:cNvSpPr>
          <p:nvPr>
            <p:ph idx="1"/>
          </p:nvPr>
        </p:nvSpPr>
        <p:spPr/>
        <p:txBody>
          <a:bodyPr>
            <a:normAutofit/>
          </a:bodyPr>
          <a:lstStyle/>
          <a:p>
            <a:r>
              <a:rPr lang="en-US" b="1" u="sng" smtClean="0">
                <a:solidFill>
                  <a:srgbClr val="FF0000"/>
                </a:solidFill>
              </a:rPr>
              <a:t>Tahap Penulisan Laporan</a:t>
            </a:r>
            <a:r>
              <a:rPr lang="en-US" smtClean="0"/>
              <a:t>:</a:t>
            </a:r>
          </a:p>
          <a:p>
            <a:r>
              <a:rPr lang="en-US" b="1" u="sng"/>
              <a:t>Literature </a:t>
            </a:r>
            <a:r>
              <a:rPr lang="en-US" b="1" u="sng" smtClean="0"/>
              <a:t>review</a:t>
            </a:r>
            <a:r>
              <a:rPr lang="en-US" smtClean="0"/>
              <a:t> membantu untuk:</a:t>
            </a:r>
          </a:p>
          <a:p>
            <a:pPr lvl="1"/>
            <a:r>
              <a:rPr lang="en-US" smtClean="0"/>
              <a:t>Mengintegrasikan </a:t>
            </a:r>
            <a:r>
              <a:rPr lang="en-US"/>
              <a:t>temuan Anda dengan pengetahuan yang </a:t>
            </a:r>
            <a:r>
              <a:rPr lang="en-US" smtClean="0"/>
              <a:t>ada – yaitu,  menjelaskan/menyatakan sejalan (mendukung) atau bertentangan dengan penelitian sebelumnya.</a:t>
            </a:r>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7</a:t>
            </a:fld>
            <a:endParaRPr lang="en-US" dirty="0"/>
          </a:p>
        </p:txBody>
      </p:sp>
    </p:spTree>
    <p:extLst>
      <p:ext uri="{BB962C8B-B14F-4D97-AF65-F5344CB8AC3E}">
        <p14:creationId xmlns:p14="http://schemas.microsoft.com/office/powerpoint/2010/main" val="3444502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Cara Melakukan </a:t>
            </a:r>
            <a:r>
              <a:rPr lang="en-US" i="1" smtClean="0"/>
              <a:t>Literature Review</a:t>
            </a:r>
            <a:endParaRPr lang="en-US" i="1"/>
          </a:p>
        </p:txBody>
      </p:sp>
      <p:sp>
        <p:nvSpPr>
          <p:cNvPr id="3" name="Content Placeholder 2"/>
          <p:cNvSpPr>
            <a:spLocks noGrp="1"/>
          </p:cNvSpPr>
          <p:nvPr>
            <p:ph idx="1"/>
          </p:nvPr>
        </p:nvSpPr>
        <p:spPr/>
        <p:txBody>
          <a:bodyPr>
            <a:normAutofit fontScale="85000" lnSpcReduction="20000"/>
          </a:bodyPr>
          <a:lstStyle/>
          <a:p>
            <a:r>
              <a:rPr lang="en-US" smtClean="0"/>
              <a:t>Sebelum melakukan literature review, pastikan anda sudah memiliki ide spesific untuk riset anda!</a:t>
            </a:r>
          </a:p>
          <a:p>
            <a:r>
              <a:rPr lang="en-US" smtClean="0"/>
              <a:t>Tahapan dalam melakukan literature review;</a:t>
            </a:r>
          </a:p>
          <a:p>
            <a:pPr lvl="1"/>
            <a:r>
              <a:rPr lang="en-US" smtClean="0"/>
              <a:t>Mencari literatur (</a:t>
            </a:r>
            <a:r>
              <a:rPr lang="en-US" smtClean="0">
                <a:solidFill>
                  <a:srgbClr val="0070C0"/>
                </a:solidFill>
              </a:rPr>
              <a:t>Searching for the existing literature</a:t>
            </a:r>
            <a:r>
              <a:rPr lang="en-US" smtClean="0"/>
              <a:t>) </a:t>
            </a:r>
          </a:p>
          <a:p>
            <a:pPr lvl="1"/>
            <a:r>
              <a:rPr lang="en-US" smtClean="0"/>
              <a:t>Melakukan </a:t>
            </a:r>
            <a:r>
              <a:rPr lang="en-US"/>
              <a:t>review terhadap literatur yang </a:t>
            </a:r>
            <a:r>
              <a:rPr lang="en-US" smtClean="0"/>
              <a:t>dipilih (</a:t>
            </a:r>
            <a:r>
              <a:rPr lang="en-US">
                <a:solidFill>
                  <a:srgbClr val="0070C0"/>
                </a:solidFill>
              </a:rPr>
              <a:t>Reviewing the selected literature </a:t>
            </a:r>
            <a:r>
              <a:rPr lang="en-US" smtClean="0"/>
              <a:t>)</a:t>
            </a:r>
            <a:endParaRPr lang="en-US"/>
          </a:p>
          <a:p>
            <a:pPr lvl="1"/>
            <a:r>
              <a:rPr lang="en-US"/>
              <a:t>Mengembangkan kerangka </a:t>
            </a:r>
            <a:r>
              <a:rPr lang="en-US" smtClean="0"/>
              <a:t>teori (</a:t>
            </a:r>
            <a:r>
              <a:rPr lang="en-US" smtClean="0">
                <a:solidFill>
                  <a:srgbClr val="0070C0"/>
                </a:solidFill>
              </a:rPr>
              <a:t>Developing </a:t>
            </a:r>
            <a:r>
              <a:rPr lang="en-US">
                <a:solidFill>
                  <a:srgbClr val="0070C0"/>
                </a:solidFill>
              </a:rPr>
              <a:t>a theoretical </a:t>
            </a:r>
            <a:r>
              <a:rPr lang="en-US" smtClean="0">
                <a:solidFill>
                  <a:srgbClr val="0070C0"/>
                </a:solidFill>
              </a:rPr>
              <a:t>framework</a:t>
            </a:r>
            <a:r>
              <a:rPr lang="en-US" smtClean="0"/>
              <a:t>)</a:t>
            </a:r>
          </a:p>
          <a:p>
            <a:pPr lvl="1"/>
            <a:r>
              <a:rPr lang="en-US" smtClean="0"/>
              <a:t>Mengembangkan kerangka konseptual (</a:t>
            </a:r>
            <a:r>
              <a:rPr lang="en-US" smtClean="0">
                <a:solidFill>
                  <a:srgbClr val="0070C0"/>
                </a:solidFill>
              </a:rPr>
              <a:t>Developing </a:t>
            </a:r>
            <a:r>
              <a:rPr lang="en-US">
                <a:solidFill>
                  <a:srgbClr val="0070C0"/>
                </a:solidFill>
              </a:rPr>
              <a:t>a conceptual </a:t>
            </a:r>
            <a:r>
              <a:rPr lang="en-US" smtClean="0">
                <a:solidFill>
                  <a:srgbClr val="0070C0"/>
                </a:solidFill>
              </a:rPr>
              <a:t>framework</a:t>
            </a:r>
            <a:r>
              <a:rPr lang="en-US" smtClean="0"/>
              <a:t>)</a:t>
            </a:r>
          </a:p>
          <a:p>
            <a:pPr lvl="1"/>
            <a:r>
              <a:rPr lang="en-US" smtClean="0"/>
              <a:t>Menulis hasil review terhadap literatur (</a:t>
            </a:r>
            <a:r>
              <a:rPr lang="en-US" smtClean="0">
                <a:solidFill>
                  <a:srgbClr val="0070C0"/>
                </a:solidFill>
              </a:rPr>
              <a:t>Writing </a:t>
            </a:r>
            <a:r>
              <a:rPr lang="en-US">
                <a:solidFill>
                  <a:srgbClr val="0070C0"/>
                </a:solidFill>
              </a:rPr>
              <a:t>about the literature </a:t>
            </a:r>
            <a:r>
              <a:rPr lang="en-US" smtClean="0">
                <a:solidFill>
                  <a:srgbClr val="0070C0"/>
                </a:solidFill>
              </a:rPr>
              <a:t>reviewed</a:t>
            </a:r>
            <a:r>
              <a:rPr lang="en-US" smtClean="0"/>
              <a:t>) </a:t>
            </a:r>
            <a:endParaRPr lang="en-US"/>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8</a:t>
            </a:fld>
            <a:endParaRPr lang="en-US" dirty="0"/>
          </a:p>
        </p:txBody>
      </p:sp>
    </p:spTree>
    <p:extLst>
      <p:ext uri="{BB962C8B-B14F-4D97-AF65-F5344CB8AC3E}">
        <p14:creationId xmlns:p14="http://schemas.microsoft.com/office/powerpoint/2010/main" val="3789094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Mencari Literatur </a:t>
            </a:r>
            <a:br>
              <a:rPr lang="en-US" smtClean="0"/>
            </a:br>
            <a:r>
              <a:rPr lang="en-US" smtClean="0"/>
              <a:t>(</a:t>
            </a:r>
            <a:r>
              <a:rPr lang="en-US" i="1"/>
              <a:t>Searching for the existing literature</a:t>
            </a:r>
            <a:r>
              <a:rPr lang="en-US" smtClean="0"/>
              <a:t>)</a:t>
            </a:r>
            <a:endParaRPr lang="en-US"/>
          </a:p>
        </p:txBody>
      </p:sp>
      <p:sp>
        <p:nvSpPr>
          <p:cNvPr id="3" name="Content Placeholder 2"/>
          <p:cNvSpPr>
            <a:spLocks noGrp="1"/>
          </p:cNvSpPr>
          <p:nvPr>
            <p:ph idx="1"/>
          </p:nvPr>
        </p:nvSpPr>
        <p:spPr>
          <a:xfrm>
            <a:off x="457200" y="1600200"/>
            <a:ext cx="8229600" cy="4756150"/>
          </a:xfrm>
        </p:spPr>
        <p:txBody>
          <a:bodyPr>
            <a:normAutofit fontScale="47500" lnSpcReduction="20000"/>
          </a:bodyPr>
          <a:lstStyle/>
          <a:p>
            <a:pPr marL="285750" indent="-285750">
              <a:buFont typeface="+mj-lt"/>
              <a:buAutoNum type="arabicPeriod"/>
            </a:pPr>
            <a:r>
              <a:rPr lang="en-US" sz="4200" smtClean="0"/>
              <a:t>Sebelum mencari literatur, </a:t>
            </a:r>
            <a:r>
              <a:rPr lang="en-US" sz="4200" smtClean="0">
                <a:solidFill>
                  <a:srgbClr val="0070C0"/>
                </a:solidFill>
              </a:rPr>
              <a:t>susun kebutuhan informasi terkait </a:t>
            </a:r>
            <a:r>
              <a:rPr lang="en-US" sz="4200" smtClean="0"/>
              <a:t>dengan </a:t>
            </a:r>
            <a:r>
              <a:rPr lang="en-US" sz="4200" smtClean="0">
                <a:solidFill>
                  <a:srgbClr val="0070C0"/>
                </a:solidFill>
              </a:rPr>
              <a:t>subyek</a:t>
            </a:r>
            <a:r>
              <a:rPr lang="en-US" sz="4200" smtClean="0"/>
              <a:t> dan </a:t>
            </a:r>
            <a:r>
              <a:rPr lang="en-US" sz="4200" smtClean="0">
                <a:solidFill>
                  <a:srgbClr val="0070C0"/>
                </a:solidFill>
              </a:rPr>
              <a:t>masalah</a:t>
            </a:r>
            <a:r>
              <a:rPr lang="en-US" sz="4200" smtClean="0"/>
              <a:t> yang ingin anda riset sebagai parameter pencarian literatur anda.</a:t>
            </a:r>
          </a:p>
          <a:p>
            <a:pPr marL="285750" indent="-285750">
              <a:buFont typeface="+mj-lt"/>
              <a:buAutoNum type="arabicPeriod"/>
            </a:pPr>
            <a:r>
              <a:rPr lang="en-US" sz="4200" smtClean="0"/>
              <a:t>Lakukan </a:t>
            </a:r>
            <a:r>
              <a:rPr lang="en-US" sz="4200" smtClean="0">
                <a:solidFill>
                  <a:srgbClr val="0070C0"/>
                </a:solidFill>
              </a:rPr>
              <a:t>pencarian berdasarkan susunan kebutuhan informasi</a:t>
            </a:r>
            <a:r>
              <a:rPr lang="en-US" sz="4200" smtClean="0"/>
              <a:t> yang anda buat.</a:t>
            </a:r>
          </a:p>
          <a:p>
            <a:pPr marL="514350" lvl="1" indent="0">
              <a:buNone/>
            </a:pPr>
            <a:r>
              <a:rPr lang="en-US"/>
              <a:t>Terdapat tiga sumber yang dapat </a:t>
            </a:r>
            <a:r>
              <a:rPr lang="en-US" smtClean="0"/>
              <a:t>digunakan </a:t>
            </a:r>
            <a:r>
              <a:rPr lang="en-US"/>
              <a:t>untuk </a:t>
            </a:r>
            <a:r>
              <a:rPr lang="en-US" smtClean="0"/>
              <a:t>pencarian sesuai kebutuhan informasi anda:     </a:t>
            </a:r>
            <a:endParaRPr lang="en-US"/>
          </a:p>
          <a:p>
            <a:pPr marL="800100" lvl="1">
              <a:buFont typeface="Wingdings" panose="05000000000000000000" pitchFamily="2" charset="2"/>
              <a:buChar char="§"/>
            </a:pPr>
            <a:r>
              <a:rPr lang="en-US" b="1"/>
              <a:t>Buku teks</a:t>
            </a:r>
            <a:r>
              <a:rPr lang="en-US" smtClean="0"/>
              <a:t>; </a:t>
            </a:r>
          </a:p>
          <a:p>
            <a:pPr marL="914400" lvl="1" indent="0">
              <a:buNone/>
            </a:pPr>
            <a:r>
              <a:rPr lang="en-US" sz="3400" b="1" smtClean="0">
                <a:effectLst>
                  <a:outerShdw blurRad="38100" dist="38100" dir="2700000" algn="tl">
                    <a:srgbClr val="000000">
                      <a:alpha val="43137"/>
                    </a:srgbClr>
                  </a:outerShdw>
                </a:effectLst>
              </a:rPr>
              <a:t>+ </a:t>
            </a:r>
            <a:r>
              <a:rPr lang="en-US" smtClean="0"/>
              <a:t>: penting, kualitas bagus, lengkap dan logis;</a:t>
            </a:r>
            <a:r>
              <a:rPr lang="en-US" b="1">
                <a:effectLst>
                  <a:outerShdw blurRad="38100" dist="38100" dir="2700000" algn="tl">
                    <a:srgbClr val="000000">
                      <a:alpha val="43137"/>
                    </a:srgbClr>
                  </a:outerShdw>
                </a:effectLst>
              </a:rPr>
              <a:t> </a:t>
            </a:r>
            <a:endParaRPr lang="en-US" b="1" smtClean="0">
              <a:effectLst>
                <a:outerShdw blurRad="38100" dist="38100" dir="2700000" algn="tl">
                  <a:srgbClr val="000000">
                    <a:alpha val="43137"/>
                  </a:srgbClr>
                </a:outerShdw>
              </a:effectLst>
            </a:endParaRPr>
          </a:p>
          <a:p>
            <a:pPr marL="914400" lvl="1" indent="0">
              <a:buNone/>
            </a:pPr>
            <a:r>
              <a:rPr lang="en-US" b="1" smtClean="0">
                <a:effectLst>
                  <a:outerShdw blurRad="38100" dist="38100" dir="2700000" algn="tl">
                    <a:srgbClr val="000000">
                      <a:alpha val="43137"/>
                    </a:srgbClr>
                  </a:outerShdw>
                </a:effectLst>
              </a:rPr>
              <a:t>–  </a:t>
            </a:r>
            <a:r>
              <a:rPr lang="en-US" smtClean="0"/>
              <a:t>: tidak sepenuhnya up to date</a:t>
            </a:r>
            <a:endParaRPr lang="en-US"/>
          </a:p>
          <a:p>
            <a:pPr marL="800100" lvl="1">
              <a:buFont typeface="Wingdings" panose="05000000000000000000" pitchFamily="2" charset="2"/>
              <a:buChar char="§"/>
            </a:pPr>
            <a:r>
              <a:rPr lang="en-US" b="1"/>
              <a:t>Jurnal Ilmiah</a:t>
            </a:r>
            <a:r>
              <a:rPr lang="en-US" smtClean="0"/>
              <a:t>;</a:t>
            </a:r>
          </a:p>
          <a:p>
            <a:pPr marL="914400" lvl="1" indent="0">
              <a:buNone/>
            </a:pPr>
            <a:r>
              <a:rPr lang="en-US" sz="3400" b="1">
                <a:effectLst>
                  <a:outerShdw blurRad="38100" dist="38100" dir="2700000" algn="tl">
                    <a:srgbClr val="000000">
                      <a:alpha val="43137"/>
                    </a:srgbClr>
                  </a:outerShdw>
                </a:effectLst>
              </a:rPr>
              <a:t>+ </a:t>
            </a:r>
            <a:r>
              <a:rPr lang="en-US"/>
              <a:t>: </a:t>
            </a:r>
            <a:r>
              <a:rPr lang="en-US" smtClean="0"/>
              <a:t>up to date;</a:t>
            </a:r>
            <a:r>
              <a:rPr lang="en-US" b="1" smtClean="0">
                <a:effectLst>
                  <a:outerShdw blurRad="38100" dist="38100" dir="2700000" algn="tl">
                    <a:srgbClr val="000000">
                      <a:alpha val="43137"/>
                    </a:srgbClr>
                  </a:outerShdw>
                </a:effectLst>
              </a:rPr>
              <a:t> </a:t>
            </a:r>
            <a:endParaRPr lang="en-US" b="1">
              <a:effectLst>
                <a:outerShdw blurRad="38100" dist="38100" dir="2700000" algn="tl">
                  <a:srgbClr val="000000">
                    <a:alpha val="43137"/>
                  </a:srgbClr>
                </a:outerShdw>
              </a:effectLst>
            </a:endParaRPr>
          </a:p>
          <a:p>
            <a:pPr marL="914400" lvl="1" indent="0">
              <a:buNone/>
            </a:pPr>
            <a:r>
              <a:rPr lang="en-US" b="1">
                <a:effectLst>
                  <a:outerShdw blurRad="38100" dist="38100" dir="2700000" algn="tl">
                    <a:srgbClr val="000000">
                      <a:alpha val="43137"/>
                    </a:srgbClr>
                  </a:outerShdw>
                </a:effectLst>
              </a:rPr>
              <a:t>–  </a:t>
            </a:r>
            <a:r>
              <a:rPr lang="en-US"/>
              <a:t>: </a:t>
            </a:r>
            <a:r>
              <a:rPr lang="en-US" smtClean="0"/>
              <a:t>teori dan konsep biasanya merujuk pada buku teks.</a:t>
            </a:r>
            <a:endParaRPr lang="en-US"/>
          </a:p>
          <a:p>
            <a:pPr marL="800100" lvl="1">
              <a:buFont typeface="Wingdings" panose="05000000000000000000" pitchFamily="2" charset="2"/>
              <a:buChar char="§"/>
            </a:pPr>
            <a:r>
              <a:rPr lang="en-US" b="1" smtClean="0"/>
              <a:t>Internet</a:t>
            </a:r>
            <a:r>
              <a:rPr lang="en-US"/>
              <a:t>. </a:t>
            </a:r>
            <a:endParaRPr lang="en-US" smtClean="0"/>
          </a:p>
          <a:p>
            <a:pPr marL="914400" lvl="1" indent="0">
              <a:buNone/>
            </a:pPr>
            <a:r>
              <a:rPr lang="en-US" sz="3400" b="1">
                <a:effectLst>
                  <a:outerShdw blurRad="38100" dist="38100" dir="2700000" algn="tl">
                    <a:srgbClr val="000000">
                      <a:alpha val="43137"/>
                    </a:srgbClr>
                  </a:outerShdw>
                </a:effectLst>
              </a:rPr>
              <a:t>+ </a:t>
            </a:r>
            <a:r>
              <a:rPr lang="en-US"/>
              <a:t>: </a:t>
            </a:r>
            <a:r>
              <a:rPr lang="en-US" smtClean="0"/>
              <a:t>mudah dalam pencarian, up </a:t>
            </a:r>
            <a:r>
              <a:rPr lang="en-US"/>
              <a:t>to date;</a:t>
            </a:r>
            <a:r>
              <a:rPr lang="en-US" b="1">
                <a:effectLst>
                  <a:outerShdw blurRad="38100" dist="38100" dir="2700000" algn="tl">
                    <a:srgbClr val="000000">
                      <a:alpha val="43137"/>
                    </a:srgbClr>
                  </a:outerShdw>
                </a:effectLst>
              </a:rPr>
              <a:t> </a:t>
            </a:r>
          </a:p>
          <a:p>
            <a:pPr marL="914400" lvl="1" indent="0">
              <a:buNone/>
            </a:pPr>
            <a:r>
              <a:rPr lang="en-US" b="1">
                <a:effectLst>
                  <a:outerShdw blurRad="38100" dist="38100" dir="2700000" algn="tl">
                    <a:srgbClr val="000000">
                      <a:alpha val="43137"/>
                    </a:srgbClr>
                  </a:outerShdw>
                </a:effectLst>
              </a:rPr>
              <a:t>–  </a:t>
            </a:r>
            <a:r>
              <a:rPr lang="en-US"/>
              <a:t>: P</a:t>
            </a:r>
            <a:r>
              <a:rPr lang="en-US" smtClean="0"/>
              <a:t>erlu memastikan informasi tersebut valid dan dapat digunakan sebagai sumber.</a:t>
            </a:r>
            <a:endParaRPr lang="en-US"/>
          </a:p>
          <a:p>
            <a:pPr marL="514350" lvl="1" indent="0">
              <a:buNone/>
            </a:pPr>
            <a:endParaRPr lang="en-US" smtClean="0"/>
          </a:p>
          <a:p>
            <a:pPr marL="285750" indent="-285750">
              <a:buFont typeface="+mj-lt"/>
              <a:buAutoNum type="arabicPeriod"/>
            </a:pPr>
            <a:r>
              <a:rPr lang="en-US" sz="4200" smtClean="0"/>
              <a:t>Buat daftar sumber literatur (dalam bentuk </a:t>
            </a:r>
            <a:r>
              <a:rPr lang="en-US" sz="4200">
                <a:solidFill>
                  <a:srgbClr val="0070C0"/>
                </a:solidFill>
              </a:rPr>
              <a:t>daftar pustaka</a:t>
            </a:r>
            <a:r>
              <a:rPr lang="en-US" sz="4200"/>
              <a:t> </a:t>
            </a:r>
            <a:r>
              <a:rPr lang="en-US" sz="4200" smtClean="0"/>
              <a:t>) yang anda dapatkan dari pencarian anda. Susunan kebutuhan ini kemudian akan menjadi anda dalam melakukan riset</a:t>
            </a:r>
          </a:p>
        </p:txBody>
      </p:sp>
      <p:sp>
        <p:nvSpPr>
          <p:cNvPr id="4" name="Date Placeholder 3"/>
          <p:cNvSpPr>
            <a:spLocks noGrp="1"/>
          </p:cNvSpPr>
          <p:nvPr>
            <p:ph type="dt" sz="half" idx="10"/>
          </p:nvPr>
        </p:nvSpPr>
        <p:spPr/>
        <p:txBody>
          <a:bodyPr/>
          <a:lstStyle/>
          <a:p>
            <a:r>
              <a:rPr lang="en-US" smtClean="0"/>
              <a:t>AER – 2011/2012</a:t>
            </a:r>
            <a:endParaRPr lang="en-US" dirty="0"/>
          </a:p>
        </p:txBody>
      </p:sp>
      <p:sp>
        <p:nvSpPr>
          <p:cNvPr id="5" name="Footer Placeholder 4"/>
          <p:cNvSpPr>
            <a:spLocks noGrp="1"/>
          </p:cNvSpPr>
          <p:nvPr>
            <p:ph type="ftr" sz="quarter" idx="11"/>
          </p:nvPr>
        </p:nvSpPr>
        <p:spPr/>
        <p:txBody>
          <a:bodyPr/>
          <a:lstStyle/>
          <a:p>
            <a:r>
              <a:rPr lang="en-US" smtClean="0"/>
              <a:t>Universitas Pembangunan Jaya – SIF_TIF</a:t>
            </a:r>
            <a:endParaRPr lang="en-US" dirty="0"/>
          </a:p>
        </p:txBody>
      </p:sp>
      <p:sp>
        <p:nvSpPr>
          <p:cNvPr id="6" name="Slide Number Placeholder 5"/>
          <p:cNvSpPr>
            <a:spLocks noGrp="1"/>
          </p:cNvSpPr>
          <p:nvPr>
            <p:ph type="sldNum" sz="quarter" idx="12"/>
          </p:nvPr>
        </p:nvSpPr>
        <p:spPr/>
        <p:txBody>
          <a:bodyPr/>
          <a:lstStyle/>
          <a:p>
            <a:r>
              <a:rPr lang="en-US" smtClean="0"/>
              <a:t>SIF1213 - </a:t>
            </a:r>
            <a:fld id="{856524A2-1DDE-4CC8-AD9C-EA4094C56FD8}" type="slidenum">
              <a:rPr lang="en-US" smtClean="0"/>
              <a:pPr/>
              <a:t>9</a:t>
            </a:fld>
            <a:endParaRPr lang="en-US" dirty="0"/>
          </a:p>
        </p:txBody>
      </p:sp>
    </p:spTree>
    <p:extLst>
      <p:ext uri="{BB962C8B-B14F-4D97-AF65-F5344CB8AC3E}">
        <p14:creationId xmlns:p14="http://schemas.microsoft.com/office/powerpoint/2010/main" val="1067902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44878</TotalTime>
  <Words>2741</Words>
  <Application>Microsoft Office PowerPoint</Application>
  <PresentationFormat>On-screen Show (4:3)</PresentationFormat>
  <Paragraphs>329</Paragraphs>
  <Slides>37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맑은 고딕</vt:lpstr>
      <vt:lpstr>Arial</vt:lpstr>
      <vt:lpstr>Calibri</vt:lpstr>
      <vt:lpstr>Wingdings</vt:lpstr>
      <vt:lpstr>Office Theme</vt:lpstr>
      <vt:lpstr>Metode Riset Sistem Informasi</vt:lpstr>
      <vt:lpstr>Tujuan Pertemuan</vt:lpstr>
      <vt:lpstr>Formulasi Masalah dalam Riset</vt:lpstr>
      <vt:lpstr>Literature Review &amp; Research</vt:lpstr>
      <vt:lpstr>Peran Literature Review pada Tiap Tahapan Research</vt:lpstr>
      <vt:lpstr>Peran Literature Review pada Tiap Tahapan Research</vt:lpstr>
      <vt:lpstr>Peran Literature Review pada Tiap Tahapan Research</vt:lpstr>
      <vt:lpstr>Cara Melakukan Literature Review</vt:lpstr>
      <vt:lpstr>Mencari Literatur  (Searching for the existing literature)</vt:lpstr>
      <vt:lpstr>Tips Pencarian Sumber Literatur sebagai Daftar Pustaka</vt:lpstr>
      <vt:lpstr>Tips Pencarian Sumber Literatur sebagai Daftar Pustaka</vt:lpstr>
      <vt:lpstr>Mereview Literatur (Reviewing the selected literature)</vt:lpstr>
      <vt:lpstr>Mengembangkan kerangka teori (Developing a theoretical framework)</vt:lpstr>
      <vt:lpstr>Mengembangkan kerangka teori (Developing a theoretical framework)</vt:lpstr>
      <vt:lpstr>Contoh Mengembangkan kerangka teori (Developing a theoretical framework) – contoh ini tentang “hubungan antara mortality and fertility”</vt:lpstr>
      <vt:lpstr>Contoh Mengembangkan kerangka teori (Developing a theoretical framework) – contoh ini tentang ‘daya tanggap masyarakat di bidang kesehatan’ </vt:lpstr>
      <vt:lpstr>Contoh kerangka konseptual (a conceptual framework) – contoh ini tentang ‘PERANCANGAN SISTEM PANEL PIMPINAN BERBASIS WEB SEBAGAI PENUNJANG PENGAMBILAN KEPUTUSAN’ </vt:lpstr>
      <vt:lpstr>Mengembangkan kerangka konseptual (Developing a conceptual framework)</vt:lpstr>
      <vt:lpstr>Contoh Mengembangkan kerangka teori (Developing a theoretical framework) – contoh ini tentang “hubungan antara mortality and fertility”</vt:lpstr>
      <vt:lpstr>Contoh Mengembangkan kerangka teori (Developing a theoretical framework) – contoh ini tentang ‘daya tanggap masyarakat di bidang kesehatan’ </vt:lpstr>
      <vt:lpstr>Menulis Tinjauan Pustaka Hasil Review Literatur  (Writing about the literature reviewed) </vt:lpstr>
      <vt:lpstr>Menulis Tinjauan Pustaka Hasil Review Literatur  Untuk Landasan atau Latar Belakang Teori</vt:lpstr>
      <vt:lpstr>Tips dalam Menulis Literature Review sebagai Landasan Teori</vt:lpstr>
      <vt:lpstr>Contoh Outline Literature Review</vt:lpstr>
      <vt:lpstr>Menulis Tinjauan Pustaka Hasil Review Literatur  Untuk Kontekstual temuan terhadap Bodey of Knowledge</vt:lpstr>
      <vt:lpstr>Latihan Mereview Artikel</vt:lpstr>
      <vt:lpstr>Kutipan (Citation)</vt:lpstr>
      <vt:lpstr>Style Penulisan Kutipan (Citation)</vt:lpstr>
      <vt:lpstr>Contoh Penulisan dari Buku</vt:lpstr>
      <vt:lpstr>Contoh Penulisan Dari Encyclopedia</vt:lpstr>
      <vt:lpstr>Contoh Penulisan untuk Dua Pengarang</vt:lpstr>
      <vt:lpstr>Contoh Penulisan untuk Tiga Pengarang</vt:lpstr>
      <vt:lpstr>Referensi</vt:lpstr>
      <vt:lpstr>See You Next Session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Bahasa Pemrograman &amp; Struktur Data</dc:title>
  <dc:creator>Augury</dc:creator>
  <cp:lastModifiedBy>Augury El Rayeb</cp:lastModifiedBy>
  <cp:revision>331</cp:revision>
  <dcterms:created xsi:type="dcterms:W3CDTF">2011-08-04T03:20:05Z</dcterms:created>
  <dcterms:modified xsi:type="dcterms:W3CDTF">2015-02-25T05:48:39Z</dcterms:modified>
</cp:coreProperties>
</file>