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2"/>
  </p:notesMasterIdLst>
  <p:sldIdLst>
    <p:sldId id="256" r:id="rId2"/>
    <p:sldId id="297" r:id="rId3"/>
    <p:sldId id="298" r:id="rId4"/>
    <p:sldId id="300" r:id="rId5"/>
    <p:sldId id="311" r:id="rId6"/>
    <p:sldId id="301" r:id="rId7"/>
    <p:sldId id="302" r:id="rId8"/>
    <p:sldId id="303" r:id="rId9"/>
    <p:sldId id="304" r:id="rId10"/>
    <p:sldId id="307" r:id="rId11"/>
    <p:sldId id="308" r:id="rId12"/>
    <p:sldId id="312" r:id="rId13"/>
    <p:sldId id="313" r:id="rId14"/>
    <p:sldId id="314" r:id="rId15"/>
    <p:sldId id="317" r:id="rId16"/>
    <p:sldId id="319" r:id="rId17"/>
    <p:sldId id="320" r:id="rId18"/>
    <p:sldId id="321" r:id="rId19"/>
    <p:sldId id="323" r:id="rId20"/>
    <p:sldId id="324" r:id="rId21"/>
    <p:sldId id="325" r:id="rId22"/>
    <p:sldId id="326" r:id="rId23"/>
    <p:sldId id="327" r:id="rId24"/>
    <p:sldId id="328" r:id="rId25"/>
    <p:sldId id="329" r:id="rId26"/>
    <p:sldId id="330" r:id="rId27"/>
    <p:sldId id="331" r:id="rId28"/>
    <p:sldId id="332" r:id="rId29"/>
    <p:sldId id="333" r:id="rId30"/>
    <p:sldId id="296" r:id="rId31"/>
  </p:sldIdLst>
  <p:sldSz cx="9144000" cy="6858000" type="screen4x3"/>
  <p:notesSz cx="6858000" cy="9144000"/>
  <p:defaultTextStyle>
    <a:defPPr>
      <a:defRPr lang="id-ID"/>
    </a:defPPr>
    <a:lvl1pPr marL="0" algn="l" defTabSz="914107" rtl="0" eaLnBrk="1" latinLnBrk="0" hangingPunct="1">
      <a:defRPr sz="1800" kern="1200">
        <a:solidFill>
          <a:schemeClr val="tx1"/>
        </a:solidFill>
        <a:latin typeface="+mn-lt"/>
        <a:ea typeface="+mn-ea"/>
        <a:cs typeface="+mn-cs"/>
      </a:defRPr>
    </a:lvl1pPr>
    <a:lvl2pPr marL="457054"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1" algn="l" defTabSz="914107" rtl="0" eaLnBrk="1" latinLnBrk="0" hangingPunct="1">
      <a:defRPr sz="1800" kern="1200">
        <a:solidFill>
          <a:schemeClr val="tx1"/>
        </a:solidFill>
        <a:latin typeface="+mn-lt"/>
        <a:ea typeface="+mn-ea"/>
        <a:cs typeface="+mn-cs"/>
      </a:defRPr>
    </a:lvl4pPr>
    <a:lvl5pPr marL="1828215" algn="l" defTabSz="914107" rtl="0" eaLnBrk="1" latinLnBrk="0" hangingPunct="1">
      <a:defRPr sz="1800" kern="1200">
        <a:solidFill>
          <a:schemeClr val="tx1"/>
        </a:solidFill>
        <a:latin typeface="+mn-lt"/>
        <a:ea typeface="+mn-ea"/>
        <a:cs typeface="+mn-cs"/>
      </a:defRPr>
    </a:lvl5pPr>
    <a:lvl6pPr marL="2285268" algn="l" defTabSz="914107" rtl="0" eaLnBrk="1" latinLnBrk="0" hangingPunct="1">
      <a:defRPr sz="1800" kern="1200">
        <a:solidFill>
          <a:schemeClr val="tx1"/>
        </a:solidFill>
        <a:latin typeface="+mn-lt"/>
        <a:ea typeface="+mn-ea"/>
        <a:cs typeface="+mn-cs"/>
      </a:defRPr>
    </a:lvl6pPr>
    <a:lvl7pPr marL="2742322" algn="l" defTabSz="914107" rtl="0" eaLnBrk="1" latinLnBrk="0" hangingPunct="1">
      <a:defRPr sz="1800" kern="1200">
        <a:solidFill>
          <a:schemeClr val="tx1"/>
        </a:solidFill>
        <a:latin typeface="+mn-lt"/>
        <a:ea typeface="+mn-ea"/>
        <a:cs typeface="+mn-cs"/>
      </a:defRPr>
    </a:lvl7pPr>
    <a:lvl8pPr marL="3199376" algn="l" defTabSz="914107" rtl="0" eaLnBrk="1" latinLnBrk="0" hangingPunct="1">
      <a:defRPr sz="1800" kern="1200">
        <a:solidFill>
          <a:schemeClr val="tx1"/>
        </a:solidFill>
        <a:latin typeface="+mn-lt"/>
        <a:ea typeface="+mn-ea"/>
        <a:cs typeface="+mn-cs"/>
      </a:defRPr>
    </a:lvl8pPr>
    <a:lvl9pPr marL="3656430" algn="l" defTabSz="91410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3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89946" autoAdjust="0"/>
  </p:normalViewPr>
  <p:slideViewPr>
    <p:cSldViewPr>
      <p:cViewPr varScale="1">
        <p:scale>
          <a:sx n="65" d="100"/>
          <a:sy n="65" d="100"/>
        </p:scale>
        <p:origin x="152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212972-45E0-4A02-9098-D0EBB0199C4B}" type="datetimeFigureOut">
              <a:rPr lang="id-ID" smtClean="0"/>
              <a:t>10/04/2017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E19FB5-3E22-4347-9D47-E764C09E46CC}" type="slidenum">
              <a:rPr lang="id-ID" smtClean="0"/>
              <a:t>‹#›</a:t>
            </a:fld>
            <a:endParaRPr lang="id-ID"/>
          </a:p>
        </p:txBody>
      </p:sp>
    </p:spTree>
    <p:extLst>
      <p:ext uri="{BB962C8B-B14F-4D97-AF65-F5344CB8AC3E}">
        <p14:creationId xmlns:p14="http://schemas.microsoft.com/office/powerpoint/2010/main" val="2308625026"/>
      </p:ext>
    </p:extLst>
  </p:cSld>
  <p:clrMap bg1="lt1" tx1="dk1" bg2="lt2" tx2="dk2" accent1="accent1" accent2="accent2" accent3="accent3" accent4="accent4" accent5="accent5" accent6="accent6" hlink="hlink" folHlink="folHlink"/>
  <p:notesStyle>
    <a:lvl1pPr marL="0" algn="l" defTabSz="914107" rtl="0" eaLnBrk="1" latinLnBrk="0" hangingPunct="1">
      <a:defRPr sz="1200" kern="1200">
        <a:solidFill>
          <a:schemeClr val="tx1"/>
        </a:solidFill>
        <a:latin typeface="+mn-lt"/>
        <a:ea typeface="+mn-ea"/>
        <a:cs typeface="+mn-cs"/>
      </a:defRPr>
    </a:lvl1pPr>
    <a:lvl2pPr marL="457054" algn="l" defTabSz="914107" rtl="0" eaLnBrk="1" latinLnBrk="0" hangingPunct="1">
      <a:defRPr sz="1200" kern="1200">
        <a:solidFill>
          <a:schemeClr val="tx1"/>
        </a:solidFill>
        <a:latin typeface="+mn-lt"/>
        <a:ea typeface="+mn-ea"/>
        <a:cs typeface="+mn-cs"/>
      </a:defRPr>
    </a:lvl2pPr>
    <a:lvl3pPr marL="914107" algn="l" defTabSz="914107" rtl="0" eaLnBrk="1" latinLnBrk="0" hangingPunct="1">
      <a:defRPr sz="1200" kern="1200">
        <a:solidFill>
          <a:schemeClr val="tx1"/>
        </a:solidFill>
        <a:latin typeface="+mn-lt"/>
        <a:ea typeface="+mn-ea"/>
        <a:cs typeface="+mn-cs"/>
      </a:defRPr>
    </a:lvl3pPr>
    <a:lvl4pPr marL="1371161" algn="l" defTabSz="914107" rtl="0" eaLnBrk="1" latinLnBrk="0" hangingPunct="1">
      <a:defRPr sz="1200" kern="1200">
        <a:solidFill>
          <a:schemeClr val="tx1"/>
        </a:solidFill>
        <a:latin typeface="+mn-lt"/>
        <a:ea typeface="+mn-ea"/>
        <a:cs typeface="+mn-cs"/>
      </a:defRPr>
    </a:lvl4pPr>
    <a:lvl5pPr marL="1828215" algn="l" defTabSz="914107" rtl="0" eaLnBrk="1" latinLnBrk="0" hangingPunct="1">
      <a:defRPr sz="1200" kern="1200">
        <a:solidFill>
          <a:schemeClr val="tx1"/>
        </a:solidFill>
        <a:latin typeface="+mn-lt"/>
        <a:ea typeface="+mn-ea"/>
        <a:cs typeface="+mn-cs"/>
      </a:defRPr>
    </a:lvl5pPr>
    <a:lvl6pPr marL="2285268" algn="l" defTabSz="914107" rtl="0" eaLnBrk="1" latinLnBrk="0" hangingPunct="1">
      <a:defRPr sz="1200" kern="1200">
        <a:solidFill>
          <a:schemeClr val="tx1"/>
        </a:solidFill>
        <a:latin typeface="+mn-lt"/>
        <a:ea typeface="+mn-ea"/>
        <a:cs typeface="+mn-cs"/>
      </a:defRPr>
    </a:lvl6pPr>
    <a:lvl7pPr marL="2742322" algn="l" defTabSz="914107" rtl="0" eaLnBrk="1" latinLnBrk="0" hangingPunct="1">
      <a:defRPr sz="1200" kern="1200">
        <a:solidFill>
          <a:schemeClr val="tx1"/>
        </a:solidFill>
        <a:latin typeface="+mn-lt"/>
        <a:ea typeface="+mn-ea"/>
        <a:cs typeface="+mn-cs"/>
      </a:defRPr>
    </a:lvl7pPr>
    <a:lvl8pPr marL="3199376" algn="l" defTabSz="914107" rtl="0" eaLnBrk="1" latinLnBrk="0" hangingPunct="1">
      <a:defRPr sz="1200" kern="1200">
        <a:solidFill>
          <a:schemeClr val="tx1"/>
        </a:solidFill>
        <a:latin typeface="+mn-lt"/>
        <a:ea typeface="+mn-ea"/>
        <a:cs typeface="+mn-cs"/>
      </a:defRPr>
    </a:lvl8pPr>
    <a:lvl9pPr marL="3656430" algn="l" defTabSz="9141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19FB5-3E22-4347-9D47-E764C09E46CC}" type="slidenum">
              <a:rPr lang="id-ID" smtClean="0"/>
              <a:t>16</a:t>
            </a:fld>
            <a:endParaRPr lang="id-ID"/>
          </a:p>
        </p:txBody>
      </p:sp>
    </p:spTree>
    <p:extLst>
      <p:ext uri="{BB962C8B-B14F-4D97-AF65-F5344CB8AC3E}">
        <p14:creationId xmlns:p14="http://schemas.microsoft.com/office/powerpoint/2010/main" val="1960605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19FB5-3E22-4347-9D47-E764C09E46CC}" type="slidenum">
              <a:rPr lang="id-ID" smtClean="0"/>
              <a:t>17</a:t>
            </a:fld>
            <a:endParaRPr lang="id-ID"/>
          </a:p>
        </p:txBody>
      </p:sp>
    </p:spTree>
    <p:extLst>
      <p:ext uri="{BB962C8B-B14F-4D97-AF65-F5344CB8AC3E}">
        <p14:creationId xmlns:p14="http://schemas.microsoft.com/office/powerpoint/2010/main" val="1651904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1"/>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4" name="Rectangle 23"/>
          <p:cNvSpPr/>
          <p:nvPr/>
        </p:nvSpPr>
        <p:spPr>
          <a:xfrm flipV="1">
            <a:off x="5410201" y="3897010"/>
            <a:ext cx="3733801" cy="192024"/>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5" name="Rectangle 24"/>
          <p:cNvSpPr/>
          <p:nvPr/>
        </p:nvSpPr>
        <p:spPr>
          <a:xfrm flipV="1">
            <a:off x="5410201"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rgbClr val="0070C0">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10" name="Rectangle 9"/>
          <p:cNvSpPr/>
          <p:nvPr/>
        </p:nvSpPr>
        <p:spPr>
          <a:xfrm>
            <a:off x="1" y="3675528"/>
            <a:ext cx="9144001" cy="14067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8" name="Title 7"/>
          <p:cNvSpPr>
            <a:spLocks noGrp="1"/>
          </p:cNvSpPr>
          <p:nvPr>
            <p:ph type="ctrTitle"/>
          </p:nvPr>
        </p:nvSpPr>
        <p:spPr>
          <a:xfrm>
            <a:off x="457200" y="2401888"/>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901087"/>
            <a:ext cx="4953000" cy="1752600"/>
          </a:xfrm>
        </p:spPr>
        <p:txBody>
          <a:bodyPr/>
          <a:lstStyle>
            <a:lvl1pPr marL="63987" indent="0" algn="l">
              <a:buNone/>
              <a:defRPr sz="2400">
                <a:solidFill>
                  <a:schemeClr val="tx2"/>
                </a:solidFill>
              </a:defRPr>
            </a:lvl1pPr>
            <a:lvl2pPr marL="457054" indent="0" algn="ctr">
              <a:buNone/>
            </a:lvl2pPr>
            <a:lvl3pPr marL="914107" indent="0" algn="ctr">
              <a:buNone/>
            </a:lvl3pPr>
            <a:lvl4pPr marL="1371161" indent="0" algn="ctr">
              <a:buNone/>
            </a:lvl4pPr>
            <a:lvl5pPr marL="1828215" indent="0" algn="ctr">
              <a:buNone/>
            </a:lvl5pPr>
            <a:lvl6pPr marL="2285268" indent="0" algn="ctr">
              <a:buNone/>
            </a:lvl6pPr>
            <a:lvl7pPr marL="2742322" indent="0" algn="ctr">
              <a:buNone/>
            </a:lvl7pPr>
            <a:lvl8pPr marL="3199376" indent="0" algn="ctr">
              <a:buNone/>
            </a:lvl8pPr>
            <a:lvl9pPr marL="365643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6705600" y="4206240"/>
            <a:ext cx="960120" cy="457200"/>
          </a:xfrm>
        </p:spPr>
        <p:txBody>
          <a:bodyPr/>
          <a:lstStyle/>
          <a:p>
            <a:fld id="{C815B4FD-92E0-4978-907F-923BCA868FE5}" type="datetimeFigureOut">
              <a:rPr lang="id-ID" smtClean="0"/>
              <a:t>10/04/2017</a:t>
            </a:fld>
            <a:endParaRPr lang="id-ID"/>
          </a:p>
        </p:txBody>
      </p:sp>
      <p:sp>
        <p:nvSpPr>
          <p:cNvPr id="17" name="Footer Placeholder 16"/>
          <p:cNvSpPr>
            <a:spLocks noGrp="1"/>
          </p:cNvSpPr>
          <p:nvPr>
            <p:ph type="ftr" sz="quarter" idx="11"/>
          </p:nvPr>
        </p:nvSpPr>
        <p:spPr>
          <a:xfrm>
            <a:off x="5410200" y="4205288"/>
            <a:ext cx="1295400" cy="457200"/>
          </a:xfrm>
        </p:spPr>
        <p:txBody>
          <a:bodyPr/>
          <a:lstStyle/>
          <a:p>
            <a:endParaRPr lang="id-ID"/>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D71EAF9-DB67-464C-8987-984D7DE842F6}" type="slidenum">
              <a:rPr lang="id-ID" smtClean="0"/>
              <a:t>‹#›</a:t>
            </a:fld>
            <a:endParaRPr lang="id-ID"/>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2207" y="5038229"/>
            <a:ext cx="1828800" cy="18379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10/04/2017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10/04/2017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10/04/2017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
        <p:nvSpPr>
          <p:cNvPr id="7" name="Title 1"/>
          <p:cNvSpPr txBox="1">
            <a:spLocks/>
          </p:cNvSpPr>
          <p:nvPr userDrawn="1"/>
        </p:nvSpPr>
        <p:spPr>
          <a:xfrm>
            <a:off x="0" y="-23408"/>
            <a:ext cx="8121080" cy="356065"/>
          </a:xfrm>
          <a:prstGeom prst="rect">
            <a:avLst/>
          </a:prstGeom>
        </p:spPr>
        <p:txBody>
          <a:bodyPr vert="horz" lIns="91411" tIns="45705" rIns="91411" bIns="45705"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sz="1200" i="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1"/>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05"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15B4FD-92E0-4978-907F-923BCA868FE5}" type="datetimeFigureOut">
              <a:rPr lang="id-ID" smtClean="0"/>
              <a:t>10/04/2017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t>10/04/2017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05"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45705"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815B4FD-92E0-4978-907F-923BCA868FE5}" type="datetimeFigureOut">
              <a:rPr lang="id-ID" smtClean="0"/>
              <a:t>10/04/2017</a:t>
            </a:fld>
            <a:endParaRPr lang="id-ID"/>
          </a:p>
        </p:txBody>
      </p:sp>
      <p:sp>
        <p:nvSpPr>
          <p:cNvPr id="27" name="Slide Number Placeholder 26"/>
          <p:cNvSpPr>
            <a:spLocks noGrp="1"/>
          </p:cNvSpPr>
          <p:nvPr>
            <p:ph type="sldNum" sz="quarter" idx="11"/>
          </p:nvPr>
        </p:nvSpPr>
        <p:spPr/>
        <p:txBody>
          <a:bodyPr rtlCol="0"/>
          <a:lstStyle/>
          <a:p>
            <a:fld id="{0D71EAF9-DB67-464C-8987-984D7DE842F6}" type="slidenum">
              <a:rPr lang="id-ID" smtClean="0"/>
              <a:t>‹#›</a:t>
            </a:fld>
            <a:endParaRPr lang="id-ID"/>
          </a:p>
        </p:txBody>
      </p:sp>
      <p:sp>
        <p:nvSpPr>
          <p:cNvPr id="28" name="Footer Placeholder 27"/>
          <p:cNvSpPr>
            <a:spLocks noGrp="1"/>
          </p:cNvSpPr>
          <p:nvPr>
            <p:ph type="ftr" sz="quarter" idx="12"/>
          </p:nvPr>
        </p:nvSpPr>
        <p:spPr/>
        <p:txBody>
          <a:bodyPr rtlCol="0"/>
          <a:lstStyle/>
          <a:p>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815B4FD-92E0-4978-907F-923BCA868FE5}" type="datetimeFigureOut">
              <a:rPr lang="id-ID" smtClean="0"/>
              <a:t>10/04/2017</a:t>
            </a:fld>
            <a:endParaRPr lang="id-ID"/>
          </a:p>
        </p:txBody>
      </p:sp>
      <p:sp>
        <p:nvSpPr>
          <p:cNvPr id="4" name="Footer Placeholder 3"/>
          <p:cNvSpPr>
            <a:spLocks noGrp="1"/>
          </p:cNvSpPr>
          <p:nvPr>
            <p:ph type="ftr" sz="quarter" idx="11"/>
          </p:nvPr>
        </p:nvSpPr>
        <p:spPr>
          <a:xfrm>
            <a:off x="5257800" y="612648"/>
            <a:ext cx="1325880" cy="457200"/>
          </a:xfrm>
        </p:spPr>
        <p:txBody>
          <a:bodyPr/>
          <a:lstStyle/>
          <a:p>
            <a:endParaRPr lang="id-ID"/>
          </a:p>
        </p:txBody>
      </p:sp>
      <p:sp>
        <p:nvSpPr>
          <p:cNvPr id="5" name="Slide Number Placeholder 4"/>
          <p:cNvSpPr>
            <a:spLocks noGrp="1"/>
          </p:cNvSpPr>
          <p:nvPr>
            <p:ph type="sldNum" sz="quarter" idx="12"/>
          </p:nvPr>
        </p:nvSpPr>
        <p:spPr>
          <a:xfrm>
            <a:off x="8174736" y="2272"/>
            <a:ext cx="762000" cy="365760"/>
          </a:xfrm>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5B4FD-92E0-4978-907F-923BCA868FE5}" type="datetimeFigureOut">
              <a:rPr lang="id-ID" smtClean="0"/>
              <a:t>10/04/2017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1"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t>10/04/2017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1"/>
            <a:ext cx="586803" cy="4681637"/>
          </a:xfrm>
        </p:spPr>
        <p:txBody>
          <a:bodyPr vert="vert270" lIns="45705" tIns="0" rIns="45705"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9"/>
            <a:ext cx="2590800" cy="2516489"/>
          </a:xfrm>
        </p:spPr>
        <p:txBody>
          <a:bodyPr lIns="0" tIns="0" rIns="45705"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15B4FD-92E0-4978-907F-923BCA868FE5}" type="datetimeFigureOut">
              <a:rPr lang="id-ID" smtClean="0"/>
              <a:t>10/04/2017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9144000" cy="84407"/>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9" name="Rectangle 28"/>
          <p:cNvSpPr/>
          <p:nvPr/>
        </p:nvSpPr>
        <p:spPr>
          <a:xfrm>
            <a:off x="0" y="0"/>
            <a:ext cx="9144000" cy="310663"/>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0" name="Rectangle 29"/>
          <p:cNvSpPr/>
          <p:nvPr/>
        </p:nvSpPr>
        <p:spPr>
          <a:xfrm>
            <a:off x="1" y="308277"/>
            <a:ext cx="9144001" cy="91441"/>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1" name="Rectangle 30"/>
          <p:cNvSpPr/>
          <p:nvPr/>
        </p:nvSpPr>
        <p:spPr>
          <a:xfrm flipV="1">
            <a:off x="5410182" y="360247"/>
            <a:ext cx="3733819" cy="9108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2" name="Rectangle 31"/>
          <p:cNvSpPr/>
          <p:nvPr/>
        </p:nvSpPr>
        <p:spPr>
          <a:xfrm flipV="1">
            <a:off x="5410201" y="440113"/>
            <a:ext cx="3733801" cy="180035"/>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dirty="0"/>
          </a:p>
        </p:txBody>
      </p:sp>
      <p:sp>
        <p:nvSpPr>
          <p:cNvPr id="22" name="Title Placeholder 21"/>
          <p:cNvSpPr>
            <a:spLocks noGrp="1"/>
          </p:cNvSpPr>
          <p:nvPr>
            <p:ph type="title"/>
          </p:nvPr>
        </p:nvSpPr>
        <p:spPr>
          <a:xfrm>
            <a:off x="457200" y="836712"/>
            <a:ext cx="8229600" cy="1066800"/>
          </a:xfrm>
          <a:prstGeom prst="rect">
            <a:avLst/>
          </a:prstGeom>
        </p:spPr>
        <p:txBody>
          <a:bodyPr vert="horz" lIns="91411" tIns="45705" rIns="91411" bIns="45705"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943136"/>
            <a:ext cx="8229600" cy="4325112"/>
          </a:xfrm>
          <a:prstGeom prst="rect">
            <a:avLst/>
          </a:prstGeom>
        </p:spPr>
        <p:txBody>
          <a:bodyPr vert="horz" lIns="91411" tIns="45705" rIns="91411" bIns="45705">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lIns="91411" tIns="45705" rIns="91411" bIns="45705"/>
          <a:lstStyle>
            <a:lvl1pPr algn="l" eaLnBrk="1" latinLnBrk="0" hangingPunct="1">
              <a:defRPr kumimoji="0" sz="800">
                <a:solidFill>
                  <a:schemeClr val="accent2"/>
                </a:solidFill>
              </a:defRPr>
            </a:lvl1pPr>
          </a:lstStyle>
          <a:p>
            <a:fld id="{C815B4FD-92E0-4978-907F-923BCA868FE5}" type="datetimeFigureOut">
              <a:rPr lang="id-ID" smtClean="0"/>
              <a:t>10/04/2017</a:t>
            </a:fld>
            <a:endParaRPr lang="id-ID"/>
          </a:p>
        </p:txBody>
      </p:sp>
      <p:sp>
        <p:nvSpPr>
          <p:cNvPr id="3" name="Footer Placeholder 2"/>
          <p:cNvSpPr>
            <a:spLocks noGrp="1"/>
          </p:cNvSpPr>
          <p:nvPr>
            <p:ph type="ftr" sz="quarter" idx="3"/>
          </p:nvPr>
        </p:nvSpPr>
        <p:spPr>
          <a:xfrm>
            <a:off x="5257800" y="612648"/>
            <a:ext cx="1325880" cy="457200"/>
          </a:xfrm>
          <a:prstGeom prst="rect">
            <a:avLst/>
          </a:prstGeom>
        </p:spPr>
        <p:txBody>
          <a:bodyPr vert="horz" lIns="91411" tIns="45705" rIns="91411" bIns="45705"/>
          <a:lstStyle>
            <a:lvl1pPr algn="r" eaLnBrk="1" latinLnBrk="0" hangingPunct="1">
              <a:defRPr kumimoji="0" sz="800">
                <a:solidFill>
                  <a:schemeClr val="accent2"/>
                </a:solidFill>
              </a:defRPr>
            </a:lvl1pPr>
          </a:lstStyle>
          <a:p>
            <a:endParaRPr lang="id-ID"/>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lIns="91411" tIns="45705" rIns="91411" bIns="45705" anchor="b"/>
          <a:lstStyle>
            <a:lvl1pPr algn="r" eaLnBrk="1" latinLnBrk="0" hangingPunct="1">
              <a:defRPr kumimoji="0" sz="1800">
                <a:solidFill>
                  <a:srgbClr val="FFFFFF"/>
                </a:solidFill>
              </a:defRPr>
            </a:lvl1pPr>
          </a:lstStyle>
          <a:p>
            <a:fld id="{0D71EAF9-DB67-464C-8987-984D7DE842F6}" type="slidenum">
              <a:rPr lang="id-ID" smtClean="0"/>
              <a:t>‹#›</a:t>
            </a:fld>
            <a:endParaRPr lang="id-ID"/>
          </a:p>
        </p:txBody>
      </p:sp>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44408" y="5949280"/>
            <a:ext cx="914400" cy="918972"/>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4000" kern="1200">
          <a:solidFill>
            <a:srgbClr val="C00000"/>
          </a:solidFill>
          <a:latin typeface="+mj-lt"/>
          <a:ea typeface="+mj-ea"/>
          <a:cs typeface="+mj-cs"/>
        </a:defRPr>
      </a:lvl1pPr>
    </p:titleStyle>
    <p:bodyStyle>
      <a:lvl1pPr marL="365643" indent="-255950"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157" indent="-246809"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249" indent="-21938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198" indent="-201104"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443" indent="-182821"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8829" indent="-182821"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215" indent="-182821"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318" indent="-182821"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39563" indent="-182821"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054" algn="l" rtl="0" eaLnBrk="1" latinLnBrk="0" hangingPunct="1">
        <a:defRPr kumimoji="0" kern="1200">
          <a:solidFill>
            <a:schemeClr val="tx1"/>
          </a:solidFill>
          <a:latin typeface="+mn-lt"/>
          <a:ea typeface="+mn-ea"/>
          <a:cs typeface="+mn-cs"/>
        </a:defRPr>
      </a:lvl2pPr>
      <a:lvl3pPr marL="914107" algn="l" rtl="0" eaLnBrk="1" latinLnBrk="0" hangingPunct="1">
        <a:defRPr kumimoji="0" kern="1200">
          <a:solidFill>
            <a:schemeClr val="tx1"/>
          </a:solidFill>
          <a:latin typeface="+mn-lt"/>
          <a:ea typeface="+mn-ea"/>
          <a:cs typeface="+mn-cs"/>
        </a:defRPr>
      </a:lvl3pPr>
      <a:lvl4pPr marL="1371161" algn="l" rtl="0" eaLnBrk="1" latinLnBrk="0" hangingPunct="1">
        <a:defRPr kumimoji="0" kern="1200">
          <a:solidFill>
            <a:schemeClr val="tx1"/>
          </a:solidFill>
          <a:latin typeface="+mn-lt"/>
          <a:ea typeface="+mn-ea"/>
          <a:cs typeface="+mn-cs"/>
        </a:defRPr>
      </a:lvl4pPr>
      <a:lvl5pPr marL="1828215" algn="l" rtl="0" eaLnBrk="1" latinLnBrk="0" hangingPunct="1">
        <a:defRPr kumimoji="0" kern="1200">
          <a:solidFill>
            <a:schemeClr val="tx1"/>
          </a:solidFill>
          <a:latin typeface="+mn-lt"/>
          <a:ea typeface="+mn-ea"/>
          <a:cs typeface="+mn-cs"/>
        </a:defRPr>
      </a:lvl5pPr>
      <a:lvl6pPr marL="2285268" algn="l" rtl="0" eaLnBrk="1" latinLnBrk="0" hangingPunct="1">
        <a:defRPr kumimoji="0" kern="1200">
          <a:solidFill>
            <a:schemeClr val="tx1"/>
          </a:solidFill>
          <a:latin typeface="+mn-lt"/>
          <a:ea typeface="+mn-ea"/>
          <a:cs typeface="+mn-cs"/>
        </a:defRPr>
      </a:lvl6pPr>
      <a:lvl7pPr marL="2742322" algn="l" rtl="0" eaLnBrk="1" latinLnBrk="0" hangingPunct="1">
        <a:defRPr kumimoji="0" kern="1200">
          <a:solidFill>
            <a:schemeClr val="tx1"/>
          </a:solidFill>
          <a:latin typeface="+mn-lt"/>
          <a:ea typeface="+mn-ea"/>
          <a:cs typeface="+mn-cs"/>
        </a:defRPr>
      </a:lvl7pPr>
      <a:lvl8pPr marL="3199376" algn="l" rtl="0" eaLnBrk="1" latinLnBrk="0" hangingPunct="1">
        <a:defRPr kumimoji="0" kern="1200">
          <a:solidFill>
            <a:schemeClr val="tx1"/>
          </a:solidFill>
          <a:latin typeface="+mn-lt"/>
          <a:ea typeface="+mn-ea"/>
          <a:cs typeface="+mn-cs"/>
        </a:defRPr>
      </a:lvl8pPr>
      <a:lvl9pPr marL="365643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err="1" smtClean="0">
                <a:effectLst>
                  <a:outerShdw blurRad="38100" dist="38100" dir="2700000" algn="tl">
                    <a:srgbClr val="000000">
                      <a:alpha val="43137"/>
                    </a:srgbClr>
                  </a:outerShdw>
                </a:effectLst>
              </a:rPr>
              <a:t>Manajemen</a:t>
            </a:r>
            <a:r>
              <a:rPr lang="en-US" sz="4800" dirty="0" smtClean="0">
                <a:effectLst>
                  <a:outerShdw blurRad="38100" dist="38100" dir="2700000" algn="tl">
                    <a:srgbClr val="000000">
                      <a:alpha val="43137"/>
                    </a:srgbClr>
                  </a:outerShdw>
                </a:effectLst>
              </a:rPr>
              <a:t> </a:t>
            </a:r>
            <a:r>
              <a:rPr lang="en-US" sz="4800" dirty="0" err="1" smtClean="0">
                <a:effectLst>
                  <a:outerShdw blurRad="38100" dist="38100" dir="2700000" algn="tl">
                    <a:srgbClr val="000000">
                      <a:alpha val="43137"/>
                    </a:srgbClr>
                  </a:outerShdw>
                </a:effectLst>
              </a:rPr>
              <a:t>Bisnis</a:t>
            </a:r>
            <a:endParaRPr lang="id-ID" sz="48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t>Week </a:t>
            </a:r>
            <a:r>
              <a:rPr lang="en-US" dirty="0" smtClean="0"/>
              <a:t>9 – </a:t>
            </a:r>
            <a:r>
              <a:rPr lang="en-US" dirty="0" err="1" smtClean="0"/>
              <a:t>Manajemen</a:t>
            </a:r>
            <a:r>
              <a:rPr lang="en-US" dirty="0" smtClean="0"/>
              <a:t> </a:t>
            </a:r>
            <a:r>
              <a:rPr lang="en-US" dirty="0" err="1" smtClean="0"/>
              <a:t>Keuangan</a:t>
            </a:r>
            <a:endParaRPr lang="id-ID" dirty="0"/>
          </a:p>
        </p:txBody>
      </p:sp>
      <p:sp>
        <p:nvSpPr>
          <p:cNvPr id="4" name="TextBox 3"/>
          <p:cNvSpPr txBox="1"/>
          <p:nvPr/>
        </p:nvSpPr>
        <p:spPr>
          <a:xfrm>
            <a:off x="457200" y="5085184"/>
            <a:ext cx="2964273" cy="369332"/>
          </a:xfrm>
          <a:prstGeom prst="rect">
            <a:avLst/>
          </a:prstGeom>
          <a:noFill/>
        </p:spPr>
        <p:txBody>
          <a:bodyPr wrap="none" rtlCol="0">
            <a:spAutoFit/>
          </a:bodyPr>
          <a:lstStyle/>
          <a:p>
            <a:r>
              <a:rPr lang="en-US" i="1" dirty="0" err="1" smtClean="0">
                <a:solidFill>
                  <a:schemeClr val="tx2"/>
                </a:solidFill>
              </a:rPr>
              <a:t>Oleh</a:t>
            </a:r>
            <a:r>
              <a:rPr lang="en-US" i="1" dirty="0" smtClean="0">
                <a:solidFill>
                  <a:schemeClr val="tx2"/>
                </a:solidFill>
              </a:rPr>
              <a:t>: </a:t>
            </a:r>
            <a:r>
              <a:rPr lang="en-US" i="1" dirty="0" err="1" smtClean="0">
                <a:solidFill>
                  <a:schemeClr val="tx2"/>
                </a:solidFill>
              </a:rPr>
              <a:t>Chaerul</a:t>
            </a:r>
            <a:r>
              <a:rPr lang="en-US" i="1" dirty="0" smtClean="0">
                <a:solidFill>
                  <a:schemeClr val="tx2"/>
                </a:solidFill>
              </a:rPr>
              <a:t> Anwar, MTI</a:t>
            </a:r>
            <a:endParaRPr lang="id-ID" i="1" dirty="0">
              <a:solidFill>
                <a:schemeClr val="tx2"/>
              </a:solidFill>
            </a:endParaRPr>
          </a:p>
        </p:txBody>
      </p:sp>
    </p:spTree>
    <p:extLst>
      <p:ext uri="{BB962C8B-B14F-4D97-AF65-F5344CB8AC3E}">
        <p14:creationId xmlns:p14="http://schemas.microsoft.com/office/powerpoint/2010/main" val="32745774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GB" altLang="en-US" smtClean="0"/>
          </a:p>
        </p:txBody>
      </p:sp>
      <p:pic>
        <p:nvPicPr>
          <p:cNvPr id="11267" name="Picture 4" descr="J1 1-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68313" y="357188"/>
            <a:ext cx="8497887" cy="6500812"/>
          </a:xfrm>
          <a:noFill/>
        </p:spPr>
      </p:pic>
      <p:sp>
        <p:nvSpPr>
          <p:cNvPr id="11268" name="Text Box 5"/>
          <p:cNvSpPr txBox="1">
            <a:spLocks noChangeArrowheads="1"/>
          </p:cNvSpPr>
          <p:nvPr/>
        </p:nvSpPr>
        <p:spPr bwMode="auto">
          <a:xfrm>
            <a:off x="762000" y="685800"/>
            <a:ext cx="2514600" cy="100647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FF0000"/>
                </a:solidFill>
              </a:rPr>
              <a:t>Peranan Keuangan dalam </a:t>
            </a:r>
            <a:br>
              <a:rPr lang="en-US" altLang="en-US" sz="2000" b="1">
                <a:solidFill>
                  <a:srgbClr val="FF0000"/>
                </a:solidFill>
              </a:rPr>
            </a:br>
            <a:r>
              <a:rPr lang="en-US" altLang="en-US" sz="2000" b="1">
                <a:solidFill>
                  <a:srgbClr val="FF0000"/>
                </a:solidFill>
              </a:rPr>
              <a:t>Organisasi Bisnis</a:t>
            </a:r>
          </a:p>
        </p:txBody>
      </p:sp>
    </p:spTree>
    <p:extLst>
      <p:ext uri="{BB962C8B-B14F-4D97-AF65-F5344CB8AC3E}">
        <p14:creationId xmlns:p14="http://schemas.microsoft.com/office/powerpoint/2010/main" val="35314561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pPr eaLnBrk="1" hangingPunct="1"/>
            <a:r>
              <a:rPr lang="id-ID" altLang="en-US" sz="3200" smtClean="0"/>
              <a:t>CARA-CARA MEMOTIVASI MANAJER KEUANGAN :</a:t>
            </a:r>
            <a:endParaRPr lang="en-GB" altLang="en-US" sz="3200" smtClean="0"/>
          </a:p>
        </p:txBody>
      </p:sp>
      <p:sp>
        <p:nvSpPr>
          <p:cNvPr id="12291" name="Rectangle 3"/>
          <p:cNvSpPr>
            <a:spLocks noGrp="1" noChangeArrowheads="1"/>
          </p:cNvSpPr>
          <p:nvPr>
            <p:ph type="body" idx="1"/>
          </p:nvPr>
        </p:nvSpPr>
        <p:spPr/>
        <p:txBody>
          <a:bodyPr/>
          <a:lstStyle/>
          <a:p>
            <a:pPr marL="533400" indent="-533400" eaLnBrk="1" hangingPunct="1">
              <a:buFont typeface="Wingdings" panose="05000000000000000000" pitchFamily="2" charset="2"/>
              <a:buAutoNum type="arabicPeriod"/>
            </a:pPr>
            <a:r>
              <a:rPr lang="id-ID" altLang="en-US" dirty="0" smtClean="0"/>
              <a:t>KOMPENSASI MANAJEMEN YANG TERSTRUKTUR DENGAN TEPAT</a:t>
            </a:r>
          </a:p>
          <a:p>
            <a:pPr marL="533400" indent="-533400" eaLnBrk="1" hangingPunct="1">
              <a:buFont typeface="Wingdings" panose="05000000000000000000" pitchFamily="2" charset="2"/>
              <a:buAutoNum type="arabicPeriod"/>
            </a:pPr>
            <a:r>
              <a:rPr lang="id-ID" altLang="en-US" dirty="0" smtClean="0"/>
              <a:t>INTERVENSI LANGSUNG OLEH PEMEGANG SAHAM</a:t>
            </a:r>
          </a:p>
          <a:p>
            <a:pPr marL="533400" indent="-533400" eaLnBrk="1" hangingPunct="1">
              <a:buFont typeface="Wingdings" panose="05000000000000000000" pitchFamily="2" charset="2"/>
              <a:buAutoNum type="arabicPeriod"/>
            </a:pPr>
            <a:r>
              <a:rPr lang="id-ID" altLang="en-US" dirty="0" smtClean="0"/>
              <a:t>ANCAMAN PENGAMBILALIHAN </a:t>
            </a:r>
          </a:p>
          <a:p>
            <a:pPr marL="533400" indent="-533400" eaLnBrk="1" hangingPunct="1">
              <a:buFont typeface="Wingdings" panose="05000000000000000000" pitchFamily="2" charset="2"/>
              <a:buAutoNum type="arabicPeriod"/>
            </a:pPr>
            <a:r>
              <a:rPr lang="id-ID" altLang="en-US" dirty="0" smtClean="0"/>
              <a:t>ANCAMAN PHK</a:t>
            </a:r>
            <a:endParaRPr lang="en-GB" altLang="en-US" dirty="0" smtClean="0"/>
          </a:p>
        </p:txBody>
      </p:sp>
    </p:spTree>
    <p:extLst>
      <p:ext uri="{BB962C8B-B14F-4D97-AF65-F5344CB8AC3E}">
        <p14:creationId xmlns:p14="http://schemas.microsoft.com/office/powerpoint/2010/main" val="39019126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Pengelolaan</a:t>
            </a:r>
            <a:r>
              <a:rPr lang="en-US" dirty="0" smtClean="0"/>
              <a:t> Dana Start up Company</a:t>
            </a:r>
            <a:endParaRPr lang="en-US" dirty="0"/>
          </a:p>
        </p:txBody>
      </p:sp>
      <p:sp>
        <p:nvSpPr>
          <p:cNvPr id="3" name="Content Placeholder 2"/>
          <p:cNvSpPr>
            <a:spLocks noGrp="1"/>
          </p:cNvSpPr>
          <p:nvPr>
            <p:ph idx="1"/>
          </p:nvPr>
        </p:nvSpPr>
        <p:spPr/>
        <p:txBody>
          <a:bodyPr>
            <a:normAutofit fontScale="92500" lnSpcReduction="10000"/>
          </a:bodyPr>
          <a:lstStyle/>
          <a:p>
            <a:pPr marL="769938" lvl="1" indent="-304800" eaLnBrk="0" hangingPunct="0">
              <a:spcBef>
                <a:spcPct val="15000"/>
              </a:spcBef>
              <a:spcAft>
                <a:spcPct val="25000"/>
              </a:spcAft>
              <a:buFont typeface="Arial" charset="0"/>
              <a:buChar char="–"/>
              <a:defRPr/>
            </a:pPr>
            <a:r>
              <a:rPr lang="sv-SE" sz="2000" b="1" dirty="0"/>
              <a:t>1. Mengetahui kebutuhan modal usaha</a:t>
            </a:r>
            <a:r>
              <a:rPr lang="en-US" sz="2000" dirty="0"/>
              <a:t> </a:t>
            </a:r>
          </a:p>
          <a:p>
            <a:pPr marL="1219200" lvl="2" indent="-304800" eaLnBrk="0" hangingPunct="0">
              <a:spcBef>
                <a:spcPct val="15000"/>
              </a:spcBef>
              <a:spcAft>
                <a:spcPct val="25000"/>
              </a:spcAft>
              <a:buFont typeface="Arial" charset="0"/>
              <a:buChar char="–"/>
              <a:defRPr/>
            </a:pPr>
            <a:r>
              <a:rPr lang="fi-FI" dirty="0"/>
              <a:t>Modal Investasi Awal </a:t>
            </a:r>
          </a:p>
          <a:p>
            <a:pPr marL="1219200" lvl="2" indent="-304800" eaLnBrk="0" hangingPunct="0">
              <a:spcBef>
                <a:spcPct val="15000"/>
              </a:spcBef>
              <a:spcAft>
                <a:spcPct val="25000"/>
              </a:spcAft>
              <a:buFont typeface="Arial" charset="0"/>
              <a:buChar char="–"/>
              <a:defRPr/>
            </a:pPr>
            <a:r>
              <a:rPr lang="fi-FI" dirty="0"/>
              <a:t>Modal Kerja</a:t>
            </a:r>
          </a:p>
          <a:p>
            <a:pPr marL="1219200" lvl="2" indent="-304800" eaLnBrk="0" hangingPunct="0">
              <a:spcBef>
                <a:spcPct val="15000"/>
              </a:spcBef>
              <a:spcAft>
                <a:spcPct val="25000"/>
              </a:spcAft>
              <a:buFont typeface="Arial" charset="0"/>
              <a:buChar char="–"/>
              <a:defRPr/>
            </a:pPr>
            <a:r>
              <a:rPr lang="sv-SE" dirty="0"/>
              <a:t>Modal Operasional </a:t>
            </a:r>
            <a:endParaRPr lang="fi-FI" dirty="0"/>
          </a:p>
          <a:p>
            <a:pPr marL="769938" lvl="1" indent="-304800" eaLnBrk="0" hangingPunct="0">
              <a:spcBef>
                <a:spcPct val="15000"/>
              </a:spcBef>
              <a:spcAft>
                <a:spcPct val="25000"/>
              </a:spcAft>
              <a:buFont typeface="Arial" charset="0"/>
              <a:buChar char="–"/>
              <a:defRPr/>
            </a:pPr>
            <a:r>
              <a:rPr lang="sv-SE" sz="2000" b="1" dirty="0"/>
              <a:t>2. Mengetahui Sumber Permodalan</a:t>
            </a:r>
            <a:r>
              <a:rPr lang="en-US" sz="2000" dirty="0"/>
              <a:t> </a:t>
            </a:r>
          </a:p>
          <a:p>
            <a:pPr marL="1219200" lvl="2" indent="-304800" eaLnBrk="0" hangingPunct="0">
              <a:spcBef>
                <a:spcPct val="15000"/>
              </a:spcBef>
              <a:spcAft>
                <a:spcPct val="25000"/>
              </a:spcAft>
              <a:buFont typeface="Arial" charset="0"/>
              <a:buChar char="–"/>
              <a:defRPr/>
            </a:pPr>
            <a:r>
              <a:rPr lang="fi-FI" dirty="0"/>
              <a:t>Modal Sendiri</a:t>
            </a:r>
          </a:p>
          <a:p>
            <a:pPr marL="1219200" lvl="2" indent="-304800" eaLnBrk="0" hangingPunct="0">
              <a:spcBef>
                <a:spcPct val="15000"/>
              </a:spcBef>
              <a:spcAft>
                <a:spcPct val="25000"/>
              </a:spcAft>
              <a:buFont typeface="Arial" charset="0"/>
              <a:buChar char="–"/>
              <a:defRPr/>
            </a:pPr>
            <a:r>
              <a:rPr lang="fi-FI" dirty="0"/>
              <a:t>Pinjaman Bank</a:t>
            </a:r>
            <a:r>
              <a:rPr lang="en-US" dirty="0"/>
              <a:t> (</a:t>
            </a:r>
            <a:r>
              <a:rPr lang="en-US" dirty="0" err="1"/>
              <a:t>kredit</a:t>
            </a:r>
            <a:r>
              <a:rPr lang="en-US" dirty="0"/>
              <a:t> </a:t>
            </a:r>
            <a:r>
              <a:rPr lang="en-US" dirty="0" err="1"/>
              <a:t>usaha</a:t>
            </a:r>
            <a:r>
              <a:rPr lang="en-US" dirty="0"/>
              <a:t>, </a:t>
            </a:r>
            <a:r>
              <a:rPr lang="en-US" dirty="0" err="1"/>
              <a:t>kredit</a:t>
            </a:r>
            <a:r>
              <a:rPr lang="en-US" dirty="0"/>
              <a:t> </a:t>
            </a:r>
            <a:r>
              <a:rPr lang="en-US" dirty="0" err="1"/>
              <a:t>konsumsi</a:t>
            </a:r>
            <a:r>
              <a:rPr lang="en-US" dirty="0"/>
              <a:t> </a:t>
            </a:r>
            <a:r>
              <a:rPr lang="en-US" dirty="0" err="1"/>
              <a:t>dan</a:t>
            </a:r>
            <a:r>
              <a:rPr lang="en-US" dirty="0"/>
              <a:t> </a:t>
            </a:r>
            <a:r>
              <a:rPr lang="en-US" dirty="0" err="1"/>
              <a:t>kredit</a:t>
            </a:r>
            <a:r>
              <a:rPr lang="en-US" dirty="0"/>
              <a:t> </a:t>
            </a:r>
            <a:r>
              <a:rPr lang="en-US" dirty="0" err="1"/>
              <a:t>serba</a:t>
            </a:r>
            <a:r>
              <a:rPr lang="en-US" dirty="0"/>
              <a:t> </a:t>
            </a:r>
            <a:r>
              <a:rPr lang="en-US" dirty="0" err="1"/>
              <a:t>guna</a:t>
            </a:r>
            <a:r>
              <a:rPr lang="en-US" dirty="0"/>
              <a:t>)</a:t>
            </a:r>
          </a:p>
          <a:p>
            <a:pPr marL="1219200" lvl="2" indent="-304800" eaLnBrk="0" hangingPunct="0">
              <a:spcBef>
                <a:spcPct val="15000"/>
              </a:spcBef>
              <a:spcAft>
                <a:spcPct val="25000"/>
              </a:spcAft>
              <a:buFont typeface="Arial" charset="0"/>
              <a:buChar char="–"/>
              <a:defRPr/>
            </a:pPr>
            <a:r>
              <a:rPr lang="sv-SE" dirty="0"/>
              <a:t>Bank Syariah</a:t>
            </a:r>
          </a:p>
          <a:p>
            <a:pPr marL="1219200" lvl="2" indent="-304800" eaLnBrk="0" hangingPunct="0">
              <a:spcBef>
                <a:spcPct val="15000"/>
              </a:spcBef>
              <a:spcAft>
                <a:spcPct val="25000"/>
              </a:spcAft>
              <a:buFont typeface="Arial" charset="0"/>
              <a:buChar char="–"/>
              <a:defRPr/>
            </a:pPr>
            <a:r>
              <a:rPr lang="fi-FI" dirty="0"/>
              <a:t>Pegadaian</a:t>
            </a:r>
          </a:p>
          <a:p>
            <a:endParaRPr lang="en-US" dirty="0"/>
          </a:p>
        </p:txBody>
      </p:sp>
    </p:spTree>
    <p:extLst>
      <p:ext uri="{BB962C8B-B14F-4D97-AF65-F5344CB8AC3E}">
        <p14:creationId xmlns:p14="http://schemas.microsoft.com/office/powerpoint/2010/main" val="34577303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Pengelolaan</a:t>
            </a:r>
            <a:r>
              <a:rPr lang="en-US" dirty="0" smtClean="0"/>
              <a:t> Dana Start up Company</a:t>
            </a:r>
            <a:endParaRPr lang="en-US" dirty="0"/>
          </a:p>
        </p:txBody>
      </p:sp>
      <p:sp>
        <p:nvSpPr>
          <p:cNvPr id="3" name="Content Placeholder 2"/>
          <p:cNvSpPr>
            <a:spLocks noGrp="1"/>
          </p:cNvSpPr>
          <p:nvPr>
            <p:ph idx="1"/>
          </p:nvPr>
        </p:nvSpPr>
        <p:spPr/>
        <p:txBody>
          <a:bodyPr/>
          <a:lstStyle/>
          <a:p>
            <a:pPr marL="769938" lvl="1" indent="-304800" eaLnBrk="0" hangingPunct="0">
              <a:spcBef>
                <a:spcPct val="15000"/>
              </a:spcBef>
              <a:spcAft>
                <a:spcPct val="25000"/>
              </a:spcAft>
              <a:buFont typeface="Arial" charset="0"/>
              <a:buChar char="–"/>
              <a:defRPr/>
            </a:pPr>
            <a:r>
              <a:rPr lang="sv-SE" sz="2000" b="1" dirty="0"/>
              <a:t>3. Proses Pengelolaan Keuangan</a:t>
            </a:r>
            <a:r>
              <a:rPr lang="sv-SE" sz="2000" dirty="0"/>
              <a:t> </a:t>
            </a:r>
          </a:p>
          <a:p>
            <a:pPr marL="1219200" lvl="2" indent="-304800" eaLnBrk="0" hangingPunct="0">
              <a:spcBef>
                <a:spcPct val="15000"/>
              </a:spcBef>
              <a:spcAft>
                <a:spcPct val="25000"/>
              </a:spcAft>
              <a:buFont typeface="Arial" charset="0"/>
              <a:buChar char="–"/>
              <a:defRPr/>
            </a:pPr>
            <a:r>
              <a:rPr lang="sv-SE" sz="2000" dirty="0"/>
              <a:t>memisahkan antara uang perusahaan dan uang pribadi.</a:t>
            </a:r>
            <a:endParaRPr lang="en-US" sz="2000" dirty="0"/>
          </a:p>
          <a:p>
            <a:pPr marL="1219200" lvl="2" indent="-304800" eaLnBrk="0" hangingPunct="0">
              <a:spcBef>
                <a:spcPct val="15000"/>
              </a:spcBef>
              <a:spcAft>
                <a:spcPct val="25000"/>
              </a:spcAft>
              <a:buFont typeface="Arial" charset="0"/>
              <a:buChar char="–"/>
              <a:defRPr/>
            </a:pPr>
            <a:r>
              <a:rPr lang="sv-SE" sz="2000" dirty="0"/>
              <a:t>pencatatan rapi dan teratur sesuai dengan kaidah akuntansi, </a:t>
            </a:r>
          </a:p>
          <a:p>
            <a:pPr marL="1219200" lvl="2" indent="-304800" eaLnBrk="0" hangingPunct="0">
              <a:spcBef>
                <a:spcPct val="15000"/>
              </a:spcBef>
              <a:spcAft>
                <a:spcPct val="25000"/>
              </a:spcAft>
              <a:buFont typeface="Arial" charset="0"/>
              <a:buChar char="–"/>
              <a:defRPr/>
            </a:pPr>
            <a:r>
              <a:rPr lang="sv-SE" sz="2000" dirty="0"/>
              <a:t>melakukan manajemen kas.</a:t>
            </a:r>
            <a:r>
              <a:rPr lang="en-US" sz="2000" dirty="0"/>
              <a:t> </a:t>
            </a:r>
          </a:p>
          <a:p>
            <a:pPr marL="1219200" lvl="2" indent="-304800" eaLnBrk="0" hangingPunct="0">
              <a:spcBef>
                <a:spcPct val="15000"/>
              </a:spcBef>
              <a:spcAft>
                <a:spcPct val="25000"/>
              </a:spcAft>
              <a:buFont typeface="Arial" charset="0"/>
              <a:buChar char="–"/>
              <a:defRPr/>
            </a:pPr>
            <a:r>
              <a:rPr lang="sv-SE" sz="2000" dirty="0"/>
              <a:t>melakukan evaluasi setiap bulan tentang realisasi sampai kondisi kas. </a:t>
            </a:r>
            <a:endParaRPr lang="en-US" sz="2000" dirty="0"/>
          </a:p>
          <a:p>
            <a:pPr marL="769938" lvl="1" indent="-304800" eaLnBrk="0" hangingPunct="0">
              <a:spcBef>
                <a:spcPct val="15000"/>
              </a:spcBef>
              <a:spcAft>
                <a:spcPct val="25000"/>
              </a:spcAft>
              <a:buFont typeface="Arial" charset="0"/>
              <a:buChar char="–"/>
              <a:defRPr/>
            </a:pPr>
            <a:r>
              <a:rPr lang="sv-SE" sz="2000" b="1" dirty="0"/>
              <a:t>4. Pelaporan Keuangan </a:t>
            </a:r>
            <a:r>
              <a:rPr lang="sv-SE" sz="2000" dirty="0"/>
              <a:t> </a:t>
            </a:r>
          </a:p>
          <a:p>
            <a:pPr marL="1219200" lvl="2" indent="-304800" eaLnBrk="0" hangingPunct="0">
              <a:spcBef>
                <a:spcPct val="20000"/>
              </a:spcBef>
              <a:buFont typeface="Arial" charset="0"/>
              <a:buChar char="–"/>
              <a:defRPr/>
            </a:pPr>
            <a:r>
              <a:rPr lang="sv-SE" sz="2000" dirty="0"/>
              <a:t>Neraca</a:t>
            </a:r>
          </a:p>
          <a:p>
            <a:pPr marL="1219200" lvl="2" indent="-304800" eaLnBrk="0" hangingPunct="0">
              <a:spcBef>
                <a:spcPct val="20000"/>
              </a:spcBef>
              <a:buFont typeface="Arial" charset="0"/>
              <a:buChar char="–"/>
              <a:defRPr/>
            </a:pPr>
            <a:r>
              <a:rPr lang="sv-SE" sz="2000" dirty="0"/>
              <a:t>Laporan rugi laba</a:t>
            </a:r>
          </a:p>
          <a:p>
            <a:pPr marL="109693" indent="0">
              <a:buNone/>
            </a:pPr>
            <a:endParaRPr lang="en-US" dirty="0"/>
          </a:p>
        </p:txBody>
      </p:sp>
    </p:spTree>
    <p:extLst>
      <p:ext uri="{BB962C8B-B14F-4D97-AF65-F5344CB8AC3E}">
        <p14:creationId xmlns:p14="http://schemas.microsoft.com/office/powerpoint/2010/main" val="315408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Akuntansi</a:t>
            </a:r>
            <a:r>
              <a:rPr lang="en-US" dirty="0" smtClean="0"/>
              <a:t> (</a:t>
            </a:r>
            <a:r>
              <a:rPr lang="en-US" dirty="0" err="1" smtClean="0"/>
              <a:t>Pencatataan</a:t>
            </a:r>
            <a:r>
              <a:rPr lang="en-US" dirty="0" smtClean="0"/>
              <a:t> </a:t>
            </a:r>
            <a:r>
              <a:rPr lang="en-US" dirty="0" err="1" smtClean="0"/>
              <a:t>Keuangan</a:t>
            </a:r>
            <a:r>
              <a:rPr lang="en-US" dirty="0" smtClean="0"/>
              <a:t>)</a:t>
            </a:r>
            <a:endParaRPr lang="en-US" dirty="0"/>
          </a:p>
        </p:txBody>
      </p:sp>
      <p:sp>
        <p:nvSpPr>
          <p:cNvPr id="3" name="Content Placeholder 2"/>
          <p:cNvSpPr>
            <a:spLocks noGrp="1"/>
          </p:cNvSpPr>
          <p:nvPr>
            <p:ph idx="1"/>
          </p:nvPr>
        </p:nvSpPr>
        <p:spPr>
          <a:xfrm>
            <a:off x="457200" y="1943136"/>
            <a:ext cx="8229600" cy="1917912"/>
          </a:xfrm>
        </p:spPr>
        <p:txBody>
          <a:bodyPr/>
          <a:lstStyle/>
          <a:p>
            <a:r>
              <a:rPr lang="en-US" dirty="0" err="1" smtClean="0"/>
              <a:t>Neraca</a:t>
            </a:r>
            <a:endParaRPr lang="en-US" dirty="0" smtClean="0"/>
          </a:p>
          <a:p>
            <a:r>
              <a:rPr lang="en-US" dirty="0" err="1" smtClean="0"/>
              <a:t>Jurnal</a:t>
            </a:r>
            <a:endParaRPr lang="en-US" dirty="0" smtClean="0"/>
          </a:p>
          <a:p>
            <a:r>
              <a:rPr lang="en-US" dirty="0" err="1" smtClean="0"/>
              <a:t>Laporan</a:t>
            </a:r>
            <a:r>
              <a:rPr lang="en-US" dirty="0" smtClean="0"/>
              <a:t> </a:t>
            </a:r>
            <a:r>
              <a:rPr lang="en-US" dirty="0" err="1" smtClean="0"/>
              <a:t>Keuangan</a:t>
            </a:r>
            <a:endParaRPr lang="en-US" dirty="0"/>
          </a:p>
        </p:txBody>
      </p:sp>
    </p:spTree>
    <p:extLst>
      <p:ext uri="{BB962C8B-B14F-4D97-AF65-F5344CB8AC3E}">
        <p14:creationId xmlns:p14="http://schemas.microsoft.com/office/powerpoint/2010/main" val="23963386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63377"/>
            <a:ext cx="8229600" cy="1066800"/>
          </a:xfrm>
        </p:spPr>
        <p:txBody>
          <a:bodyPr/>
          <a:lstStyle/>
          <a:p>
            <a:r>
              <a:rPr lang="en-US" dirty="0" err="1" smtClean="0"/>
              <a:t>Neraca</a:t>
            </a:r>
            <a:endParaRPr lang="en-US" dirty="0"/>
          </a:p>
        </p:txBody>
      </p:sp>
      <p:sp>
        <p:nvSpPr>
          <p:cNvPr id="3" name="Content Placeholder 2"/>
          <p:cNvSpPr>
            <a:spLocks noGrp="1"/>
          </p:cNvSpPr>
          <p:nvPr>
            <p:ph idx="1"/>
          </p:nvPr>
        </p:nvSpPr>
        <p:spPr>
          <a:xfrm>
            <a:off x="179512" y="1556792"/>
            <a:ext cx="7283152" cy="3042288"/>
          </a:xfrm>
        </p:spPr>
        <p:txBody>
          <a:bodyPr>
            <a:normAutofit fontScale="77500" lnSpcReduction="20000"/>
          </a:bodyPr>
          <a:lstStyle/>
          <a:p>
            <a:pPr marL="109693" indent="0">
              <a:buNone/>
            </a:pPr>
            <a:r>
              <a:rPr lang="en-US" b="1" dirty="0" err="1"/>
              <a:t>Neraca</a:t>
            </a:r>
            <a:r>
              <a:rPr lang="en-US" dirty="0"/>
              <a:t> </a:t>
            </a:r>
            <a:r>
              <a:rPr lang="en-US" dirty="0" err="1"/>
              <a:t>atau</a:t>
            </a:r>
            <a:r>
              <a:rPr lang="en-US" dirty="0"/>
              <a:t> </a:t>
            </a:r>
            <a:r>
              <a:rPr lang="en-US" dirty="0" err="1"/>
              <a:t>laporan</a:t>
            </a:r>
            <a:r>
              <a:rPr lang="en-US" dirty="0"/>
              <a:t> </a:t>
            </a:r>
            <a:r>
              <a:rPr lang="en-US" dirty="0" err="1"/>
              <a:t>posisi</a:t>
            </a:r>
            <a:r>
              <a:rPr lang="en-US" dirty="0"/>
              <a:t> </a:t>
            </a:r>
            <a:r>
              <a:rPr lang="en-US" dirty="0" err="1"/>
              <a:t>keuangan</a:t>
            </a:r>
            <a:r>
              <a:rPr lang="en-US" dirty="0"/>
              <a:t> (</a:t>
            </a:r>
            <a:r>
              <a:rPr lang="en-US" dirty="0" err="1"/>
              <a:t>bahasa</a:t>
            </a:r>
            <a:r>
              <a:rPr lang="en-US" dirty="0"/>
              <a:t> </a:t>
            </a:r>
            <a:r>
              <a:rPr lang="en-US" dirty="0" err="1"/>
              <a:t>Inggris</a:t>
            </a:r>
            <a:r>
              <a:rPr lang="en-US" dirty="0"/>
              <a:t>: </a:t>
            </a:r>
            <a:r>
              <a:rPr lang="en-US" b="1" dirty="0"/>
              <a:t>balance sheet </a:t>
            </a:r>
            <a:r>
              <a:rPr lang="en-US" dirty="0" err="1"/>
              <a:t>atau</a:t>
            </a:r>
            <a:r>
              <a:rPr lang="en-US" dirty="0"/>
              <a:t> statement of financial position) </a:t>
            </a:r>
            <a:r>
              <a:rPr lang="en-US" dirty="0" err="1"/>
              <a:t>adalah</a:t>
            </a:r>
            <a:r>
              <a:rPr lang="en-US" dirty="0"/>
              <a:t> </a:t>
            </a:r>
            <a:r>
              <a:rPr lang="en-US" dirty="0" err="1"/>
              <a:t>bagian</a:t>
            </a:r>
            <a:r>
              <a:rPr lang="en-US" dirty="0"/>
              <a:t> </a:t>
            </a:r>
            <a:r>
              <a:rPr lang="en-US" dirty="0" err="1"/>
              <a:t>dari</a:t>
            </a:r>
            <a:r>
              <a:rPr lang="en-US" dirty="0"/>
              <a:t> </a:t>
            </a:r>
            <a:r>
              <a:rPr lang="en-US" dirty="0" err="1"/>
              <a:t>laporan</a:t>
            </a:r>
            <a:r>
              <a:rPr lang="en-US" dirty="0"/>
              <a:t> </a:t>
            </a:r>
            <a:r>
              <a:rPr lang="en-US" dirty="0" err="1"/>
              <a:t>keuangan</a:t>
            </a:r>
            <a:r>
              <a:rPr lang="en-US" dirty="0"/>
              <a:t> </a:t>
            </a:r>
            <a:r>
              <a:rPr lang="en-US" dirty="0" err="1"/>
              <a:t>suatu</a:t>
            </a:r>
            <a:r>
              <a:rPr lang="en-US" dirty="0"/>
              <a:t> </a:t>
            </a:r>
            <a:r>
              <a:rPr lang="en-US" dirty="0" err="1"/>
              <a:t>entitas</a:t>
            </a:r>
            <a:r>
              <a:rPr lang="en-US" dirty="0"/>
              <a:t> yang </a:t>
            </a:r>
            <a:r>
              <a:rPr lang="en-US" dirty="0" err="1"/>
              <a:t>dihasilkan</a:t>
            </a:r>
            <a:r>
              <a:rPr lang="en-US" dirty="0"/>
              <a:t> </a:t>
            </a:r>
            <a:r>
              <a:rPr lang="en-US" dirty="0" err="1"/>
              <a:t>pada</a:t>
            </a:r>
            <a:r>
              <a:rPr lang="en-US" dirty="0"/>
              <a:t> </a:t>
            </a:r>
            <a:r>
              <a:rPr lang="en-US" dirty="0" err="1"/>
              <a:t>suatu</a:t>
            </a:r>
            <a:r>
              <a:rPr lang="en-US" dirty="0"/>
              <a:t> </a:t>
            </a:r>
            <a:r>
              <a:rPr lang="en-US" dirty="0" err="1"/>
              <a:t>periode</a:t>
            </a:r>
            <a:r>
              <a:rPr lang="en-US" dirty="0"/>
              <a:t> </a:t>
            </a:r>
            <a:r>
              <a:rPr lang="en-US" dirty="0" err="1"/>
              <a:t>akuntansi</a:t>
            </a:r>
            <a:r>
              <a:rPr lang="en-US" dirty="0"/>
              <a:t> yang </a:t>
            </a:r>
            <a:r>
              <a:rPr lang="en-US" dirty="0" err="1"/>
              <a:t>menunjukkan</a:t>
            </a:r>
            <a:r>
              <a:rPr lang="en-US" dirty="0"/>
              <a:t> </a:t>
            </a:r>
            <a:r>
              <a:rPr lang="en-US" dirty="0" err="1"/>
              <a:t>posisi</a:t>
            </a:r>
            <a:r>
              <a:rPr lang="en-US" dirty="0"/>
              <a:t> </a:t>
            </a:r>
            <a:r>
              <a:rPr lang="en-US" dirty="0" err="1"/>
              <a:t>keuangan</a:t>
            </a:r>
            <a:r>
              <a:rPr lang="en-US" dirty="0"/>
              <a:t> </a:t>
            </a:r>
            <a:r>
              <a:rPr lang="en-US" dirty="0" err="1"/>
              <a:t>entitas</a:t>
            </a:r>
            <a:r>
              <a:rPr lang="en-US" dirty="0"/>
              <a:t> </a:t>
            </a:r>
            <a:r>
              <a:rPr lang="en-US" dirty="0" err="1"/>
              <a:t>tersebut</a:t>
            </a:r>
            <a:r>
              <a:rPr lang="en-US" dirty="0"/>
              <a:t> </a:t>
            </a:r>
            <a:r>
              <a:rPr lang="en-US" dirty="0" err="1"/>
              <a:t>pada</a:t>
            </a:r>
            <a:r>
              <a:rPr lang="en-US" dirty="0"/>
              <a:t> </a:t>
            </a:r>
            <a:r>
              <a:rPr lang="en-US" dirty="0" err="1"/>
              <a:t>akhir</a:t>
            </a:r>
            <a:r>
              <a:rPr lang="en-US" dirty="0"/>
              <a:t> </a:t>
            </a:r>
            <a:r>
              <a:rPr lang="en-US" dirty="0" err="1"/>
              <a:t>periode</a:t>
            </a:r>
            <a:r>
              <a:rPr lang="en-US" dirty="0"/>
              <a:t> </a:t>
            </a:r>
            <a:r>
              <a:rPr lang="en-US" dirty="0" err="1"/>
              <a:t>tersebut</a:t>
            </a:r>
            <a:r>
              <a:rPr lang="en-US" dirty="0"/>
              <a:t>. </a:t>
            </a:r>
            <a:r>
              <a:rPr lang="en-US" dirty="0" err="1"/>
              <a:t>Neraca</a:t>
            </a:r>
            <a:r>
              <a:rPr lang="en-US" dirty="0"/>
              <a:t> </a:t>
            </a:r>
            <a:r>
              <a:rPr lang="en-US" dirty="0" err="1"/>
              <a:t>terdiri</a:t>
            </a:r>
            <a:r>
              <a:rPr lang="en-US" dirty="0"/>
              <a:t> </a:t>
            </a:r>
            <a:r>
              <a:rPr lang="en-US" dirty="0" err="1"/>
              <a:t>dari</a:t>
            </a:r>
            <a:r>
              <a:rPr lang="en-US" dirty="0"/>
              <a:t> </a:t>
            </a:r>
            <a:r>
              <a:rPr lang="en-US" dirty="0" err="1"/>
              <a:t>tiga</a:t>
            </a:r>
            <a:r>
              <a:rPr lang="en-US" dirty="0"/>
              <a:t> </a:t>
            </a:r>
            <a:r>
              <a:rPr lang="en-US" dirty="0" err="1"/>
              <a:t>unsur</a:t>
            </a:r>
            <a:r>
              <a:rPr lang="en-US" dirty="0"/>
              <a:t>, </a:t>
            </a:r>
            <a:r>
              <a:rPr lang="en-US" dirty="0" err="1"/>
              <a:t>yaitu</a:t>
            </a:r>
            <a:r>
              <a:rPr lang="en-US" dirty="0"/>
              <a:t> </a:t>
            </a:r>
            <a:r>
              <a:rPr lang="en-US" dirty="0" err="1"/>
              <a:t>aset</a:t>
            </a:r>
            <a:r>
              <a:rPr lang="en-US" dirty="0"/>
              <a:t>, </a:t>
            </a:r>
            <a:r>
              <a:rPr lang="en-US" dirty="0" err="1"/>
              <a:t>liabilitas</a:t>
            </a:r>
            <a:r>
              <a:rPr lang="en-US" dirty="0"/>
              <a:t>, </a:t>
            </a:r>
            <a:r>
              <a:rPr lang="en-US" dirty="0" err="1"/>
              <a:t>dan</a:t>
            </a:r>
            <a:r>
              <a:rPr lang="en-US" dirty="0"/>
              <a:t> </a:t>
            </a:r>
            <a:r>
              <a:rPr lang="en-US" dirty="0" err="1"/>
              <a:t>ekuitas</a:t>
            </a:r>
            <a:r>
              <a:rPr lang="en-US" dirty="0"/>
              <a:t> yang </a:t>
            </a:r>
            <a:r>
              <a:rPr lang="en-US" dirty="0" err="1"/>
              <a:t>dihubungkan</a:t>
            </a:r>
            <a:r>
              <a:rPr lang="en-US" dirty="0"/>
              <a:t> </a:t>
            </a:r>
            <a:r>
              <a:rPr lang="en-US" dirty="0" err="1"/>
              <a:t>dengan</a:t>
            </a:r>
            <a:r>
              <a:rPr lang="en-US" dirty="0"/>
              <a:t> </a:t>
            </a:r>
            <a:r>
              <a:rPr lang="en-US" dirty="0" err="1"/>
              <a:t>persamaan</a:t>
            </a:r>
            <a:r>
              <a:rPr lang="en-US" dirty="0"/>
              <a:t> </a:t>
            </a:r>
            <a:r>
              <a:rPr lang="en-US" dirty="0" err="1"/>
              <a:t>akuntansi</a:t>
            </a:r>
            <a:r>
              <a:rPr lang="en-US" dirty="0"/>
              <a:t> </a:t>
            </a:r>
            <a:r>
              <a:rPr lang="en-US" dirty="0" err="1"/>
              <a:t>berikut</a:t>
            </a:r>
            <a:r>
              <a:rPr lang="en-US" dirty="0" smtClean="0"/>
              <a:t>:</a:t>
            </a:r>
          </a:p>
          <a:p>
            <a:pPr marL="109693" indent="0">
              <a:buNone/>
            </a:pPr>
            <a:endParaRPr lang="en-US" dirty="0"/>
          </a:p>
          <a:p>
            <a:pPr marL="109693" indent="0">
              <a:buNone/>
            </a:pPr>
            <a:r>
              <a:rPr lang="en-US" dirty="0"/>
              <a:t>    </a:t>
            </a:r>
            <a:r>
              <a:rPr lang="en-US" dirty="0" err="1"/>
              <a:t>aset</a:t>
            </a:r>
            <a:r>
              <a:rPr lang="en-US" dirty="0"/>
              <a:t> = </a:t>
            </a:r>
            <a:r>
              <a:rPr lang="en-US" dirty="0" err="1"/>
              <a:t>liabilitas</a:t>
            </a:r>
            <a:r>
              <a:rPr lang="en-US" dirty="0"/>
              <a:t> + </a:t>
            </a:r>
            <a:r>
              <a:rPr lang="en-US" dirty="0" err="1"/>
              <a:t>ekuitas</a:t>
            </a:r>
            <a:endParaRPr lang="en-US" dirty="0"/>
          </a:p>
          <a:p>
            <a:pPr marL="109693" indent="0">
              <a:buNone/>
            </a:pPr>
            <a:endParaRPr lang="en-US" dirty="0"/>
          </a:p>
        </p:txBody>
      </p:sp>
      <p:pic>
        <p:nvPicPr>
          <p:cNvPr id="4" name="Picture 3"/>
          <p:cNvPicPr>
            <a:picLocks noChangeAspect="1"/>
          </p:cNvPicPr>
          <p:nvPr/>
        </p:nvPicPr>
        <p:blipFill>
          <a:blip r:embed="rId2"/>
          <a:stretch>
            <a:fillRect/>
          </a:stretch>
        </p:blipFill>
        <p:spPr>
          <a:xfrm>
            <a:off x="3995936" y="3789040"/>
            <a:ext cx="4982392" cy="2573638"/>
          </a:xfrm>
          <a:prstGeom prst="rect">
            <a:avLst/>
          </a:prstGeom>
        </p:spPr>
      </p:pic>
    </p:spTree>
    <p:extLst>
      <p:ext uri="{BB962C8B-B14F-4D97-AF65-F5344CB8AC3E}">
        <p14:creationId xmlns:p14="http://schemas.microsoft.com/office/powerpoint/2010/main" val="229708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63377"/>
            <a:ext cx="8229600" cy="1066800"/>
          </a:xfrm>
        </p:spPr>
        <p:txBody>
          <a:bodyPr/>
          <a:lstStyle/>
          <a:p>
            <a:r>
              <a:rPr lang="en-US" dirty="0" err="1" smtClean="0"/>
              <a:t>Jurnal</a:t>
            </a:r>
            <a:endParaRPr lang="en-US" dirty="0"/>
          </a:p>
        </p:txBody>
      </p:sp>
      <p:sp>
        <p:nvSpPr>
          <p:cNvPr id="3" name="Content Placeholder 2"/>
          <p:cNvSpPr>
            <a:spLocks noGrp="1"/>
          </p:cNvSpPr>
          <p:nvPr>
            <p:ph idx="1"/>
          </p:nvPr>
        </p:nvSpPr>
        <p:spPr>
          <a:xfrm>
            <a:off x="179512" y="1556792"/>
            <a:ext cx="5256584" cy="3042288"/>
          </a:xfrm>
        </p:spPr>
        <p:txBody>
          <a:bodyPr>
            <a:normAutofit fontScale="92500" lnSpcReduction="20000"/>
          </a:bodyPr>
          <a:lstStyle/>
          <a:p>
            <a:pPr marL="109693" indent="0">
              <a:buNone/>
            </a:pPr>
            <a:r>
              <a:rPr lang="en-US" b="1" dirty="0" err="1"/>
              <a:t>jurnal</a:t>
            </a:r>
            <a:r>
              <a:rPr lang="en-US" b="1" dirty="0"/>
              <a:t> </a:t>
            </a:r>
            <a:r>
              <a:rPr lang="en-US" dirty="0" err="1"/>
              <a:t>adalah</a:t>
            </a:r>
            <a:r>
              <a:rPr lang="en-US" dirty="0"/>
              <a:t> </a:t>
            </a:r>
            <a:r>
              <a:rPr lang="en-US" dirty="0" err="1"/>
              <a:t>semua</a:t>
            </a:r>
            <a:r>
              <a:rPr lang="en-US" dirty="0"/>
              <a:t> </a:t>
            </a:r>
            <a:r>
              <a:rPr lang="en-US" dirty="0" err="1"/>
              <a:t>transaksi</a:t>
            </a:r>
            <a:r>
              <a:rPr lang="en-US" dirty="0"/>
              <a:t> </a:t>
            </a:r>
            <a:r>
              <a:rPr lang="en-US" dirty="0" err="1"/>
              <a:t>keuangan</a:t>
            </a:r>
            <a:r>
              <a:rPr lang="en-US" dirty="0"/>
              <a:t> </a:t>
            </a:r>
            <a:r>
              <a:rPr lang="en-US" dirty="0" err="1"/>
              <a:t>suatu</a:t>
            </a:r>
            <a:r>
              <a:rPr lang="en-US" dirty="0"/>
              <a:t> </a:t>
            </a:r>
            <a:r>
              <a:rPr lang="en-US" dirty="0" err="1"/>
              <a:t>badan</a:t>
            </a:r>
            <a:r>
              <a:rPr lang="en-US" dirty="0"/>
              <a:t> </a:t>
            </a:r>
            <a:r>
              <a:rPr lang="en-US" dirty="0" err="1"/>
              <a:t>usaha</a:t>
            </a:r>
            <a:r>
              <a:rPr lang="en-US" dirty="0"/>
              <a:t> </a:t>
            </a:r>
            <a:r>
              <a:rPr lang="en-US" dirty="0" err="1"/>
              <a:t>atau</a:t>
            </a:r>
            <a:r>
              <a:rPr lang="en-US" dirty="0"/>
              <a:t> </a:t>
            </a:r>
            <a:r>
              <a:rPr lang="en-US" dirty="0" err="1"/>
              <a:t>organisasi</a:t>
            </a:r>
            <a:r>
              <a:rPr lang="en-US" dirty="0"/>
              <a:t> yang </a:t>
            </a:r>
            <a:r>
              <a:rPr lang="en-US" dirty="0" err="1"/>
              <a:t>dicatat</a:t>
            </a:r>
            <a:r>
              <a:rPr lang="en-US" dirty="0"/>
              <a:t> </a:t>
            </a:r>
            <a:r>
              <a:rPr lang="en-US" dirty="0" err="1"/>
              <a:t>secara</a:t>
            </a:r>
            <a:r>
              <a:rPr lang="en-US" dirty="0"/>
              <a:t> </a:t>
            </a:r>
            <a:r>
              <a:rPr lang="en-US" dirty="0" err="1"/>
              <a:t>kronologis</a:t>
            </a:r>
            <a:r>
              <a:rPr lang="en-US" dirty="0"/>
              <a:t> </a:t>
            </a:r>
            <a:r>
              <a:rPr lang="en-US" dirty="0" err="1"/>
              <a:t>dan</a:t>
            </a:r>
            <a:r>
              <a:rPr lang="en-US" dirty="0"/>
              <a:t> </a:t>
            </a:r>
            <a:r>
              <a:rPr lang="en-US" dirty="0" err="1"/>
              <a:t>bertujuan</a:t>
            </a:r>
            <a:r>
              <a:rPr lang="en-US" dirty="0"/>
              <a:t> </a:t>
            </a:r>
            <a:r>
              <a:rPr lang="en-US" dirty="0" err="1"/>
              <a:t>untuk</a:t>
            </a:r>
            <a:r>
              <a:rPr lang="en-US" dirty="0"/>
              <a:t> </a:t>
            </a:r>
            <a:r>
              <a:rPr lang="en-US" dirty="0" err="1"/>
              <a:t>pendataan</a:t>
            </a:r>
            <a:r>
              <a:rPr lang="en-US" dirty="0"/>
              <a:t>, </a:t>
            </a:r>
            <a:r>
              <a:rPr lang="en-US" dirty="0" err="1"/>
              <a:t>termasuk</a:t>
            </a:r>
            <a:r>
              <a:rPr lang="en-US" dirty="0"/>
              <a:t> di </a:t>
            </a:r>
            <a:r>
              <a:rPr lang="en-US" dirty="0" err="1"/>
              <a:t>dalamnya</a:t>
            </a:r>
            <a:r>
              <a:rPr lang="en-US" dirty="0"/>
              <a:t> </a:t>
            </a:r>
            <a:r>
              <a:rPr lang="en-US" dirty="0" err="1"/>
              <a:t>jumlah</a:t>
            </a:r>
            <a:r>
              <a:rPr lang="en-US" dirty="0"/>
              <a:t> </a:t>
            </a:r>
            <a:r>
              <a:rPr lang="en-US" dirty="0" err="1"/>
              <a:t>transaksi</a:t>
            </a:r>
            <a:r>
              <a:rPr lang="en-US" dirty="0"/>
              <a:t>, </a:t>
            </a:r>
            <a:r>
              <a:rPr lang="en-US" dirty="0" err="1"/>
              <a:t>nama-nama</a:t>
            </a:r>
            <a:r>
              <a:rPr lang="en-US" dirty="0"/>
              <a:t> </a:t>
            </a:r>
            <a:r>
              <a:rPr lang="en-US" dirty="0" err="1"/>
              <a:t>transaksi</a:t>
            </a:r>
            <a:r>
              <a:rPr lang="en-US" dirty="0"/>
              <a:t> </a:t>
            </a:r>
            <a:r>
              <a:rPr lang="en-US" dirty="0" err="1"/>
              <a:t>baik</a:t>
            </a:r>
            <a:r>
              <a:rPr lang="en-US" dirty="0"/>
              <a:t> </a:t>
            </a:r>
            <a:r>
              <a:rPr lang="en-US" dirty="0" err="1"/>
              <a:t>memengaruhi</a:t>
            </a:r>
            <a:r>
              <a:rPr lang="en-US" dirty="0"/>
              <a:t> </a:t>
            </a:r>
            <a:r>
              <a:rPr lang="en-US" dirty="0" err="1"/>
              <a:t>atau</a:t>
            </a:r>
            <a:r>
              <a:rPr lang="en-US" dirty="0"/>
              <a:t> </a:t>
            </a:r>
            <a:r>
              <a:rPr lang="en-US" dirty="0" err="1"/>
              <a:t>dipengaruhi</a:t>
            </a:r>
            <a:r>
              <a:rPr lang="en-US" dirty="0"/>
              <a:t>, </a:t>
            </a:r>
            <a:r>
              <a:rPr lang="en-US" dirty="0" err="1"/>
              <a:t>dan</a:t>
            </a:r>
            <a:r>
              <a:rPr lang="en-US" dirty="0"/>
              <a:t> </a:t>
            </a:r>
            <a:r>
              <a:rPr lang="en-US" dirty="0" err="1"/>
              <a:t>waktu</a:t>
            </a:r>
            <a:r>
              <a:rPr lang="en-US" dirty="0"/>
              <a:t> </a:t>
            </a:r>
            <a:r>
              <a:rPr lang="en-US" dirty="0" err="1"/>
              <a:t>transaksi</a:t>
            </a:r>
            <a:r>
              <a:rPr lang="en-US" dirty="0"/>
              <a:t> </a:t>
            </a:r>
            <a:r>
              <a:rPr lang="en-US" dirty="0" err="1"/>
              <a:t>berjalan</a:t>
            </a:r>
            <a:r>
              <a:rPr lang="en-US" dirty="0"/>
              <a:t> </a:t>
            </a:r>
            <a:r>
              <a:rPr lang="en-US" b="1" dirty="0"/>
              <a:t>.</a:t>
            </a:r>
            <a:endParaRPr lang="en-US" dirty="0"/>
          </a:p>
        </p:txBody>
      </p:sp>
      <p:pic>
        <p:nvPicPr>
          <p:cNvPr id="5" name="Picture 4"/>
          <p:cNvPicPr>
            <a:picLocks noChangeAspect="1"/>
          </p:cNvPicPr>
          <p:nvPr/>
        </p:nvPicPr>
        <p:blipFill>
          <a:blip r:embed="rId3"/>
          <a:stretch>
            <a:fillRect/>
          </a:stretch>
        </p:blipFill>
        <p:spPr>
          <a:xfrm>
            <a:off x="5413771" y="1430177"/>
            <a:ext cx="3552825" cy="3371850"/>
          </a:xfrm>
          <a:prstGeom prst="rect">
            <a:avLst/>
          </a:prstGeom>
        </p:spPr>
      </p:pic>
    </p:spTree>
    <p:extLst>
      <p:ext uri="{BB962C8B-B14F-4D97-AF65-F5344CB8AC3E}">
        <p14:creationId xmlns:p14="http://schemas.microsoft.com/office/powerpoint/2010/main" val="4232462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63377"/>
            <a:ext cx="8229600" cy="1066800"/>
          </a:xfrm>
        </p:spPr>
        <p:txBody>
          <a:bodyPr/>
          <a:lstStyle/>
          <a:p>
            <a:r>
              <a:rPr lang="en-US" dirty="0" err="1" smtClean="0"/>
              <a:t>Laporan</a:t>
            </a:r>
            <a:r>
              <a:rPr lang="en-US" dirty="0" smtClean="0"/>
              <a:t> </a:t>
            </a:r>
            <a:r>
              <a:rPr lang="en-US" dirty="0" err="1" smtClean="0"/>
              <a:t>Rugi</a:t>
            </a:r>
            <a:r>
              <a:rPr lang="en-US" dirty="0" smtClean="0"/>
              <a:t> </a:t>
            </a:r>
            <a:r>
              <a:rPr lang="en-US" dirty="0" err="1" smtClean="0"/>
              <a:t>Laba</a:t>
            </a:r>
            <a:endParaRPr lang="en-US" dirty="0"/>
          </a:p>
        </p:txBody>
      </p:sp>
      <p:sp>
        <p:nvSpPr>
          <p:cNvPr id="3" name="Content Placeholder 2"/>
          <p:cNvSpPr>
            <a:spLocks noGrp="1"/>
          </p:cNvSpPr>
          <p:nvPr>
            <p:ph idx="1"/>
          </p:nvPr>
        </p:nvSpPr>
        <p:spPr>
          <a:xfrm>
            <a:off x="179512" y="1556792"/>
            <a:ext cx="5256584" cy="3042288"/>
          </a:xfrm>
        </p:spPr>
        <p:txBody>
          <a:bodyPr>
            <a:normAutofit fontScale="85000" lnSpcReduction="20000"/>
          </a:bodyPr>
          <a:lstStyle/>
          <a:p>
            <a:pPr marL="109693" indent="0">
              <a:buNone/>
            </a:pPr>
            <a:r>
              <a:rPr lang="en-US" b="1" dirty="0" err="1" smtClean="0"/>
              <a:t>Laporan</a:t>
            </a:r>
            <a:r>
              <a:rPr lang="en-US" b="1" dirty="0" smtClean="0"/>
              <a:t> </a:t>
            </a:r>
            <a:r>
              <a:rPr lang="en-US" b="1" dirty="0" err="1"/>
              <a:t>laba</a:t>
            </a:r>
            <a:r>
              <a:rPr lang="en-US" b="1" dirty="0"/>
              <a:t> </a:t>
            </a:r>
            <a:r>
              <a:rPr lang="en-US" b="1" dirty="0" err="1"/>
              <a:t>rugi</a:t>
            </a:r>
            <a:r>
              <a:rPr lang="en-US" b="1" dirty="0"/>
              <a:t> </a:t>
            </a:r>
            <a:r>
              <a:rPr lang="en-US" dirty="0"/>
              <a:t>(</a:t>
            </a:r>
            <a:r>
              <a:rPr lang="en-US" dirty="0" err="1"/>
              <a:t>Inggris</a:t>
            </a:r>
            <a:r>
              <a:rPr lang="en-US" dirty="0"/>
              <a:t> : Income Statement </a:t>
            </a:r>
            <a:r>
              <a:rPr lang="en-US" dirty="0" err="1"/>
              <a:t>atau</a:t>
            </a:r>
            <a:r>
              <a:rPr lang="en-US" dirty="0"/>
              <a:t> Profit and Loss Statement) </a:t>
            </a:r>
            <a:r>
              <a:rPr lang="en-US" dirty="0" err="1"/>
              <a:t>adalah</a:t>
            </a:r>
            <a:r>
              <a:rPr lang="en-US" dirty="0"/>
              <a:t> </a:t>
            </a:r>
            <a:r>
              <a:rPr lang="en-US" dirty="0" err="1"/>
              <a:t>bagian</a:t>
            </a:r>
            <a:r>
              <a:rPr lang="en-US" dirty="0"/>
              <a:t> </a:t>
            </a:r>
            <a:r>
              <a:rPr lang="en-US" dirty="0" err="1"/>
              <a:t>dari</a:t>
            </a:r>
            <a:r>
              <a:rPr lang="en-US" dirty="0"/>
              <a:t> </a:t>
            </a:r>
            <a:r>
              <a:rPr lang="en-US" dirty="0" err="1"/>
              <a:t>laporan</a:t>
            </a:r>
            <a:r>
              <a:rPr lang="en-US" dirty="0"/>
              <a:t> </a:t>
            </a:r>
            <a:r>
              <a:rPr lang="en-US" dirty="0" err="1"/>
              <a:t>keuangan</a:t>
            </a:r>
            <a:r>
              <a:rPr lang="en-US" dirty="0"/>
              <a:t> </a:t>
            </a:r>
            <a:r>
              <a:rPr lang="en-US" dirty="0" err="1"/>
              <a:t>suatu</a:t>
            </a:r>
            <a:r>
              <a:rPr lang="en-US" dirty="0"/>
              <a:t> </a:t>
            </a:r>
            <a:r>
              <a:rPr lang="en-US" dirty="0" err="1"/>
              <a:t>perusahaan</a:t>
            </a:r>
            <a:r>
              <a:rPr lang="en-US" dirty="0"/>
              <a:t> yang </a:t>
            </a:r>
            <a:r>
              <a:rPr lang="en-US" dirty="0" err="1"/>
              <a:t>dihasilkan</a:t>
            </a:r>
            <a:r>
              <a:rPr lang="en-US" dirty="0"/>
              <a:t> </a:t>
            </a:r>
            <a:r>
              <a:rPr lang="en-US" dirty="0" err="1"/>
              <a:t>pada</a:t>
            </a:r>
            <a:r>
              <a:rPr lang="en-US" dirty="0"/>
              <a:t> </a:t>
            </a:r>
            <a:r>
              <a:rPr lang="en-US" dirty="0" err="1"/>
              <a:t>suatu</a:t>
            </a:r>
            <a:r>
              <a:rPr lang="en-US" dirty="0"/>
              <a:t> </a:t>
            </a:r>
            <a:r>
              <a:rPr lang="en-US" dirty="0" err="1"/>
              <a:t>periode</a:t>
            </a:r>
            <a:r>
              <a:rPr lang="en-US" dirty="0"/>
              <a:t> </a:t>
            </a:r>
            <a:r>
              <a:rPr lang="en-US" dirty="0" err="1"/>
              <a:t>akuntansi</a:t>
            </a:r>
            <a:r>
              <a:rPr lang="en-US" dirty="0"/>
              <a:t> yang </a:t>
            </a:r>
            <a:r>
              <a:rPr lang="en-US" dirty="0" err="1"/>
              <a:t>menjabarkan</a:t>
            </a:r>
            <a:r>
              <a:rPr lang="en-US" dirty="0"/>
              <a:t> </a:t>
            </a:r>
            <a:r>
              <a:rPr lang="en-US" dirty="0" err="1"/>
              <a:t>unsur-unsur</a:t>
            </a:r>
            <a:r>
              <a:rPr lang="en-US" dirty="0"/>
              <a:t> </a:t>
            </a:r>
            <a:r>
              <a:rPr lang="en-US" dirty="0" err="1"/>
              <a:t>pendapatan</a:t>
            </a:r>
            <a:r>
              <a:rPr lang="en-US" dirty="0"/>
              <a:t> </a:t>
            </a:r>
            <a:r>
              <a:rPr lang="en-US" dirty="0" err="1"/>
              <a:t>dan</a:t>
            </a:r>
            <a:r>
              <a:rPr lang="en-US" dirty="0"/>
              <a:t> </a:t>
            </a:r>
            <a:r>
              <a:rPr lang="en-US" dirty="0" err="1"/>
              <a:t>beban</a:t>
            </a:r>
            <a:r>
              <a:rPr lang="en-US" dirty="0"/>
              <a:t> </a:t>
            </a:r>
            <a:r>
              <a:rPr lang="en-US" dirty="0" err="1"/>
              <a:t>perusahaan</a:t>
            </a:r>
            <a:r>
              <a:rPr lang="en-US" dirty="0"/>
              <a:t> </a:t>
            </a:r>
            <a:r>
              <a:rPr lang="en-US" dirty="0" err="1"/>
              <a:t>sehingga</a:t>
            </a:r>
            <a:r>
              <a:rPr lang="en-US" dirty="0"/>
              <a:t> </a:t>
            </a:r>
            <a:r>
              <a:rPr lang="en-US" dirty="0" err="1"/>
              <a:t>menghasilkan</a:t>
            </a:r>
            <a:r>
              <a:rPr lang="en-US" dirty="0"/>
              <a:t> </a:t>
            </a:r>
            <a:r>
              <a:rPr lang="en-US" dirty="0" err="1"/>
              <a:t>suatu</a:t>
            </a:r>
            <a:r>
              <a:rPr lang="en-US" dirty="0"/>
              <a:t> </a:t>
            </a:r>
            <a:r>
              <a:rPr lang="en-US" dirty="0" err="1"/>
              <a:t>laba</a:t>
            </a:r>
            <a:r>
              <a:rPr lang="en-US" dirty="0"/>
              <a:t> (</a:t>
            </a:r>
            <a:r>
              <a:rPr lang="en-US" dirty="0" err="1"/>
              <a:t>atau</a:t>
            </a:r>
            <a:r>
              <a:rPr lang="en-US" dirty="0"/>
              <a:t> </a:t>
            </a:r>
            <a:r>
              <a:rPr lang="en-US" dirty="0" err="1"/>
              <a:t>rugi</a:t>
            </a:r>
            <a:r>
              <a:rPr lang="en-US" dirty="0"/>
              <a:t>) </a:t>
            </a:r>
            <a:r>
              <a:rPr lang="en-US" dirty="0" err="1"/>
              <a:t>bersih</a:t>
            </a:r>
            <a:r>
              <a:rPr lang="en-US" dirty="0"/>
              <a:t>.</a:t>
            </a:r>
          </a:p>
        </p:txBody>
      </p:sp>
      <p:pic>
        <p:nvPicPr>
          <p:cNvPr id="4" name="Picture 3"/>
          <p:cNvPicPr>
            <a:picLocks noChangeAspect="1"/>
          </p:cNvPicPr>
          <p:nvPr/>
        </p:nvPicPr>
        <p:blipFill>
          <a:blip r:embed="rId3"/>
          <a:stretch>
            <a:fillRect/>
          </a:stretch>
        </p:blipFill>
        <p:spPr>
          <a:xfrm>
            <a:off x="5344184" y="1590501"/>
            <a:ext cx="3799816" cy="3471093"/>
          </a:xfrm>
          <a:prstGeom prst="rect">
            <a:avLst/>
          </a:prstGeom>
        </p:spPr>
      </p:pic>
    </p:spTree>
    <p:extLst>
      <p:ext uri="{BB962C8B-B14F-4D97-AF65-F5344CB8AC3E}">
        <p14:creationId xmlns:p14="http://schemas.microsoft.com/office/powerpoint/2010/main" val="3704606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Break Event Point</a:t>
            </a:r>
            <a:endParaRPr lang="en-US" dirty="0"/>
          </a:p>
        </p:txBody>
      </p:sp>
      <p:pic>
        <p:nvPicPr>
          <p:cNvPr id="6" name="Picture 5"/>
          <p:cNvPicPr>
            <a:picLocks noChangeAspect="1"/>
          </p:cNvPicPr>
          <p:nvPr/>
        </p:nvPicPr>
        <p:blipFill>
          <a:blip r:embed="rId2"/>
          <a:stretch>
            <a:fillRect/>
          </a:stretch>
        </p:blipFill>
        <p:spPr>
          <a:xfrm>
            <a:off x="1907703" y="2276872"/>
            <a:ext cx="5416185" cy="3816424"/>
          </a:xfrm>
          <a:prstGeom prst="rect">
            <a:avLst/>
          </a:prstGeom>
        </p:spPr>
      </p:pic>
      <p:pic>
        <p:nvPicPr>
          <p:cNvPr id="7" name="Picture 6"/>
          <p:cNvPicPr>
            <a:picLocks noChangeAspect="1"/>
          </p:cNvPicPr>
          <p:nvPr/>
        </p:nvPicPr>
        <p:blipFill>
          <a:blip r:embed="rId2"/>
          <a:stretch>
            <a:fillRect/>
          </a:stretch>
        </p:blipFill>
        <p:spPr>
          <a:xfrm>
            <a:off x="2060103" y="2429272"/>
            <a:ext cx="5416185" cy="3816424"/>
          </a:xfrm>
          <a:prstGeom prst="rect">
            <a:avLst/>
          </a:prstGeom>
        </p:spPr>
      </p:pic>
    </p:spTree>
    <p:extLst>
      <p:ext uri="{BB962C8B-B14F-4D97-AF65-F5344CB8AC3E}">
        <p14:creationId xmlns:p14="http://schemas.microsoft.com/office/powerpoint/2010/main" val="22551576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Definisi Anggaran </a:t>
            </a:r>
            <a:endParaRPr lang="id-ID" altLang="en-US" smtClean="0"/>
          </a:p>
        </p:txBody>
      </p:sp>
      <p:sp>
        <p:nvSpPr>
          <p:cNvPr id="6147" name="Content Placeholder 2"/>
          <p:cNvSpPr>
            <a:spLocks noGrp="1"/>
          </p:cNvSpPr>
          <p:nvPr>
            <p:ph idx="1"/>
          </p:nvPr>
        </p:nvSpPr>
        <p:spPr/>
        <p:txBody>
          <a:bodyPr/>
          <a:lstStyle/>
          <a:p>
            <a:r>
              <a:rPr lang="id-ID" altLang="en-US" smtClean="0"/>
              <a:t>perencanaan yang rinci untuk masa depan yang dinyatakan secara kuantitatif dan</a:t>
            </a:r>
            <a:r>
              <a:rPr lang="en-US" altLang="en-US" smtClean="0"/>
              <a:t> </a:t>
            </a:r>
            <a:r>
              <a:rPr lang="id-ID" altLang="en-US" smtClean="0"/>
              <a:t>lebih spesifik memperlihatkan bagaimana sumber daya didapat dan digunakan</a:t>
            </a:r>
            <a:r>
              <a:rPr lang="en-US" altLang="en-US" smtClean="0"/>
              <a:t> </a:t>
            </a:r>
            <a:r>
              <a:rPr lang="id-ID" altLang="en-US" smtClean="0"/>
              <a:t>pada periode tertentu dengan mengidentifikasi tujuan dan tindakan yang perlukan</a:t>
            </a:r>
            <a:r>
              <a:rPr lang="en-US" altLang="en-US" smtClean="0"/>
              <a:t> </a:t>
            </a:r>
            <a:r>
              <a:rPr lang="id-ID" altLang="en-US" smtClean="0"/>
              <a:t>untuk mencapainya.</a:t>
            </a:r>
          </a:p>
        </p:txBody>
      </p:sp>
    </p:spTree>
    <p:extLst>
      <p:ext uri="{BB962C8B-B14F-4D97-AF65-F5344CB8AC3E}">
        <p14:creationId xmlns:p14="http://schemas.microsoft.com/office/powerpoint/2010/main" val="1313240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normAutofit/>
          </a:bodyPr>
          <a:lstStyle/>
          <a:p>
            <a:r>
              <a:rPr lang="en-US" dirty="0"/>
              <a:t>1</a:t>
            </a:r>
            <a:r>
              <a:rPr lang="en-US" dirty="0" smtClean="0"/>
              <a:t>. </a:t>
            </a:r>
            <a:r>
              <a:rPr lang="en-US" dirty="0" err="1" smtClean="0"/>
              <a:t>Mahasiswa</a:t>
            </a:r>
            <a:r>
              <a:rPr lang="en-US" dirty="0" smtClean="0"/>
              <a:t> </a:t>
            </a:r>
            <a:r>
              <a:rPr lang="en-US" dirty="0" err="1"/>
              <a:t>dapat</a:t>
            </a:r>
            <a:r>
              <a:rPr lang="en-US" dirty="0"/>
              <a:t> </a:t>
            </a:r>
            <a:r>
              <a:rPr lang="en-US" dirty="0" err="1"/>
              <a:t>menjelaskan</a:t>
            </a:r>
            <a:r>
              <a:rPr lang="en-US" dirty="0"/>
              <a:t> </a:t>
            </a:r>
            <a:r>
              <a:rPr lang="en-US" dirty="0" smtClean="0"/>
              <a:t> </a:t>
            </a:r>
            <a:r>
              <a:rPr lang="en-US" dirty="0" err="1" smtClean="0"/>
              <a:t>tujuan</a:t>
            </a:r>
            <a:r>
              <a:rPr lang="en-US" dirty="0" smtClean="0"/>
              <a:t> </a:t>
            </a:r>
            <a:r>
              <a:rPr lang="en-US" dirty="0" err="1" smtClean="0"/>
              <a:t>perusahaan</a:t>
            </a:r>
            <a:r>
              <a:rPr lang="en-US" dirty="0" smtClean="0"/>
              <a:t>, </a:t>
            </a:r>
            <a:r>
              <a:rPr lang="en-US" dirty="0" err="1" smtClean="0"/>
              <a:t>dan</a:t>
            </a:r>
            <a:r>
              <a:rPr lang="en-US" dirty="0" smtClean="0"/>
              <a:t> </a:t>
            </a:r>
            <a:r>
              <a:rPr lang="en-US" dirty="0" err="1" smtClean="0"/>
              <a:t>pentingnya</a:t>
            </a:r>
            <a:r>
              <a:rPr lang="en-US" dirty="0" smtClean="0"/>
              <a:t> </a:t>
            </a:r>
            <a:r>
              <a:rPr lang="en-US" dirty="0" err="1" smtClean="0"/>
              <a:t>mengelola</a:t>
            </a:r>
            <a:r>
              <a:rPr lang="en-US" dirty="0" smtClean="0"/>
              <a:t> </a:t>
            </a:r>
            <a:r>
              <a:rPr lang="en-US" dirty="0" err="1" smtClean="0"/>
              <a:t>keuangan</a:t>
            </a:r>
            <a:r>
              <a:rPr lang="en-US" dirty="0" smtClean="0"/>
              <a:t> </a:t>
            </a:r>
            <a:r>
              <a:rPr lang="en-US" dirty="0" err="1" smtClean="0"/>
              <a:t>perusahaan</a:t>
            </a:r>
            <a:r>
              <a:rPr lang="en-US" dirty="0" smtClean="0"/>
              <a:t>.</a:t>
            </a:r>
            <a:endParaRPr lang="en-US" dirty="0"/>
          </a:p>
          <a:p>
            <a:r>
              <a:rPr lang="en-US" dirty="0"/>
              <a:t>2</a:t>
            </a:r>
            <a:r>
              <a:rPr lang="en-US" dirty="0" smtClean="0"/>
              <a:t>. </a:t>
            </a:r>
            <a:r>
              <a:rPr lang="en-US" dirty="0" err="1" smtClean="0"/>
              <a:t>Mahasiswa</a:t>
            </a:r>
            <a:r>
              <a:rPr lang="en-US" dirty="0" smtClean="0"/>
              <a:t> </a:t>
            </a:r>
            <a:r>
              <a:rPr lang="en-US" dirty="0" err="1"/>
              <a:t>dapat</a:t>
            </a:r>
            <a:r>
              <a:rPr lang="en-US" dirty="0"/>
              <a:t> </a:t>
            </a:r>
            <a:r>
              <a:rPr lang="en-US" dirty="0" err="1"/>
              <a:t>menjelaskan</a:t>
            </a:r>
            <a:r>
              <a:rPr lang="en-US" dirty="0"/>
              <a:t> </a:t>
            </a:r>
            <a:r>
              <a:rPr lang="en-US" dirty="0" err="1" smtClean="0"/>
              <a:t>konsep</a:t>
            </a:r>
            <a:r>
              <a:rPr lang="en-US" dirty="0" smtClean="0"/>
              <a:t> </a:t>
            </a:r>
            <a:r>
              <a:rPr lang="en-US" dirty="0" err="1" smtClean="0"/>
              <a:t>pendanaan</a:t>
            </a:r>
            <a:endParaRPr lang="en-US" dirty="0"/>
          </a:p>
          <a:p>
            <a:r>
              <a:rPr lang="en-US" dirty="0" smtClean="0"/>
              <a:t>3.Mahasiswa </a:t>
            </a:r>
            <a:r>
              <a:rPr lang="en-US" dirty="0" err="1"/>
              <a:t>dapat</a:t>
            </a:r>
            <a:r>
              <a:rPr lang="en-US" dirty="0"/>
              <a:t> </a:t>
            </a:r>
            <a:r>
              <a:rPr lang="en-US" dirty="0" err="1" smtClean="0"/>
              <a:t>menjelaskan</a:t>
            </a:r>
            <a:r>
              <a:rPr lang="en-US" dirty="0" smtClean="0"/>
              <a:t> </a:t>
            </a:r>
            <a:r>
              <a:rPr lang="en-US" dirty="0" err="1" smtClean="0"/>
              <a:t>Anggaran</a:t>
            </a:r>
            <a:endParaRPr lang="en-US" dirty="0"/>
          </a:p>
        </p:txBody>
      </p:sp>
    </p:spTree>
    <p:extLst>
      <p:ext uri="{BB962C8B-B14F-4D97-AF65-F5344CB8AC3E}">
        <p14:creationId xmlns:p14="http://schemas.microsoft.com/office/powerpoint/2010/main" val="6608172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Karakteristik Anggaran </a:t>
            </a:r>
            <a:endParaRPr lang="id-ID" altLang="en-US" smtClean="0"/>
          </a:p>
        </p:txBody>
      </p:sp>
      <p:sp>
        <p:nvSpPr>
          <p:cNvPr id="3" name="Content Placeholder 2"/>
          <p:cNvSpPr>
            <a:spLocks noGrp="1"/>
          </p:cNvSpPr>
          <p:nvPr>
            <p:ph idx="1"/>
          </p:nvPr>
        </p:nvSpPr>
        <p:spPr/>
        <p:txBody>
          <a:bodyPr>
            <a:normAutofit fontScale="77500" lnSpcReduction="20000"/>
          </a:bodyPr>
          <a:lstStyle/>
          <a:p>
            <a:pPr marL="624078" indent="-514350" fontAlgn="auto">
              <a:spcAft>
                <a:spcPts val="0"/>
              </a:spcAft>
              <a:buClr>
                <a:schemeClr val="accent3"/>
              </a:buClr>
              <a:buFont typeface="+mj-lt"/>
              <a:buAutoNum type="arabicPeriod"/>
              <a:defRPr/>
            </a:pPr>
            <a:r>
              <a:rPr lang="id-ID" dirty="0" smtClean="0"/>
              <a:t>Dinyatakan dalam satuan moneter, dengan didukung dengan satuan nonmoneter</a:t>
            </a:r>
            <a:r>
              <a:rPr lang="en-US" dirty="0" smtClean="0"/>
              <a:t> </a:t>
            </a:r>
            <a:r>
              <a:rPr lang="fi-FI" dirty="0" smtClean="0"/>
              <a:t>seperti unit produksi atau unit terjual.</a:t>
            </a:r>
          </a:p>
          <a:p>
            <a:pPr marL="624078" indent="-514350" fontAlgn="auto">
              <a:spcAft>
                <a:spcPts val="0"/>
              </a:spcAft>
              <a:buClr>
                <a:schemeClr val="accent3"/>
              </a:buClr>
              <a:buFont typeface="+mj-lt"/>
              <a:buAutoNum type="arabicPeriod"/>
              <a:defRPr/>
            </a:pPr>
            <a:r>
              <a:rPr lang="id-ID" dirty="0" smtClean="0"/>
              <a:t>Mencakup periode waktu tertentu, biasanya satu tahu</a:t>
            </a:r>
            <a:r>
              <a:rPr lang="en-US" dirty="0" smtClean="0"/>
              <a:t>n</a:t>
            </a:r>
          </a:p>
          <a:p>
            <a:pPr marL="624078" indent="-514350" fontAlgn="auto">
              <a:spcAft>
                <a:spcPts val="0"/>
              </a:spcAft>
              <a:buClr>
                <a:schemeClr val="accent3"/>
              </a:buClr>
              <a:buFont typeface="+mj-lt"/>
              <a:buAutoNum type="arabicPeriod"/>
              <a:defRPr/>
            </a:pPr>
            <a:r>
              <a:rPr lang="id-ID" dirty="0" smtClean="0"/>
              <a:t>Mengestimasi profit potensial dari suatu unit bisnis.</a:t>
            </a:r>
          </a:p>
          <a:p>
            <a:pPr marL="624078" indent="-514350" fontAlgn="auto">
              <a:spcAft>
                <a:spcPts val="0"/>
              </a:spcAft>
              <a:buClr>
                <a:schemeClr val="accent3"/>
              </a:buClr>
              <a:buFont typeface="+mj-lt"/>
              <a:buAutoNum type="arabicPeriod"/>
              <a:defRPr/>
            </a:pPr>
            <a:r>
              <a:rPr lang="id-ID" dirty="0" smtClean="0"/>
              <a:t>Merupakan komitmen manajemen, artinya manajemen bertanggung jawab</a:t>
            </a:r>
            <a:r>
              <a:rPr lang="en-US" dirty="0" smtClean="0"/>
              <a:t> </a:t>
            </a:r>
            <a:r>
              <a:rPr lang="id-ID" dirty="0" smtClean="0"/>
              <a:t>atas pencapaian tujuan yang telah dianggarkan.</a:t>
            </a:r>
          </a:p>
          <a:p>
            <a:pPr marL="624078" indent="-514350" fontAlgn="auto">
              <a:spcAft>
                <a:spcPts val="0"/>
              </a:spcAft>
              <a:buClr>
                <a:schemeClr val="accent3"/>
              </a:buClr>
              <a:buFont typeface="+mj-lt"/>
              <a:buAutoNum type="arabicPeriod"/>
              <a:defRPr/>
            </a:pPr>
            <a:r>
              <a:rPr lang="id-ID" dirty="0" smtClean="0"/>
              <a:t>Usulan anggaran direview dan disetujui oleh orang yang berwenang.</a:t>
            </a:r>
          </a:p>
          <a:p>
            <a:pPr marL="624078" indent="-514350" fontAlgn="auto">
              <a:spcAft>
                <a:spcPts val="0"/>
              </a:spcAft>
              <a:buClr>
                <a:schemeClr val="accent3"/>
              </a:buClr>
              <a:buFont typeface="+mj-lt"/>
              <a:buAutoNum type="arabicPeriod"/>
              <a:defRPr/>
            </a:pPr>
            <a:r>
              <a:rPr lang="id-ID" dirty="0" smtClean="0"/>
              <a:t>Pada saat anggaran sudah disetujui, maka anggaran hanya bisa diubah karena</a:t>
            </a:r>
            <a:r>
              <a:rPr lang="en-US" dirty="0" smtClean="0"/>
              <a:t> </a:t>
            </a:r>
            <a:r>
              <a:rPr lang="id-ID" dirty="0" smtClean="0"/>
              <a:t>kondisi tertentu.</a:t>
            </a:r>
          </a:p>
          <a:p>
            <a:pPr marL="624078" indent="-514350" fontAlgn="auto">
              <a:spcAft>
                <a:spcPts val="0"/>
              </a:spcAft>
              <a:buClr>
                <a:schemeClr val="accent3"/>
              </a:buClr>
              <a:buFont typeface="+mj-lt"/>
              <a:buAutoNum type="arabicPeriod"/>
              <a:defRPr/>
            </a:pPr>
            <a:r>
              <a:rPr lang="sv-SE" dirty="0" smtClean="0"/>
              <a:t>Melakukan perbandingan antara anggaran dengan realisasinya secara berkala.</a:t>
            </a:r>
            <a:endParaRPr lang="id-ID" dirty="0"/>
          </a:p>
        </p:txBody>
      </p:sp>
    </p:spTree>
    <p:extLst>
      <p:ext uri="{BB962C8B-B14F-4D97-AF65-F5344CB8AC3E}">
        <p14:creationId xmlns:p14="http://schemas.microsoft.com/office/powerpoint/2010/main" val="2488664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tLang="en-US" smtClean="0"/>
          </a:p>
        </p:txBody>
      </p:sp>
      <p:sp>
        <p:nvSpPr>
          <p:cNvPr id="8195" name="Content Placeholder 2"/>
          <p:cNvSpPr>
            <a:spLocks noGrp="1"/>
          </p:cNvSpPr>
          <p:nvPr>
            <p:ph idx="1"/>
          </p:nvPr>
        </p:nvSpPr>
        <p:spPr/>
        <p:txBody>
          <a:bodyPr/>
          <a:lstStyle/>
          <a:p>
            <a:r>
              <a:rPr lang="en-US" altLang="en-US" smtClean="0"/>
              <a:t>Jangka waktu 1 tahun </a:t>
            </a:r>
          </a:p>
          <a:p>
            <a:r>
              <a:rPr lang="id-ID" altLang="en-US" smtClean="0"/>
              <a:t>Menyatakan</a:t>
            </a:r>
            <a:r>
              <a:rPr lang="en-US" altLang="en-US" smtClean="0"/>
              <a:t> </a:t>
            </a:r>
            <a:r>
              <a:rPr lang="id-ID" altLang="en-US" smtClean="0"/>
              <a:t>perencanaan atas pendapatan dan biaya untuk tahun bersangkutan.</a:t>
            </a:r>
          </a:p>
        </p:txBody>
      </p:sp>
    </p:spTree>
    <p:extLst>
      <p:ext uri="{BB962C8B-B14F-4D97-AF65-F5344CB8AC3E}">
        <p14:creationId xmlns:p14="http://schemas.microsoft.com/office/powerpoint/2010/main" val="3340635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Syarat Penyusunan Anggaran </a:t>
            </a:r>
            <a:endParaRPr lang="id-ID" altLang="en-US" smtClean="0"/>
          </a:p>
        </p:txBody>
      </p:sp>
      <p:sp>
        <p:nvSpPr>
          <p:cNvPr id="9219" name="Content Placeholder 2"/>
          <p:cNvSpPr>
            <a:spLocks noGrp="1"/>
          </p:cNvSpPr>
          <p:nvPr>
            <p:ph idx="1"/>
          </p:nvPr>
        </p:nvSpPr>
        <p:spPr/>
        <p:txBody>
          <a:bodyPr/>
          <a:lstStyle/>
          <a:p>
            <a:pPr marL="623888" indent="-514350">
              <a:buFont typeface="Trebuchet MS" panose="020B0603020202020204" pitchFamily="34" charset="0"/>
              <a:buAutoNum type="arabicPeriod"/>
            </a:pPr>
            <a:r>
              <a:rPr lang="sv-SE" altLang="en-US" sz="2200" smtClean="0">
                <a:latin typeface="Cambria" panose="02040503050406030204" pitchFamily="18" charset="0"/>
              </a:rPr>
              <a:t>Realistis, anggaran diharapkan dapat dicapai sesuai dengan keadaan saat ini, </a:t>
            </a:r>
            <a:r>
              <a:rPr lang="id-ID" altLang="en-US" sz="2200" smtClean="0">
                <a:latin typeface="Cambria" panose="02040503050406030204" pitchFamily="18" charset="0"/>
              </a:rPr>
              <a:t>tidak terlalu optimis dan juga tidak terlalu pesimis.</a:t>
            </a:r>
          </a:p>
          <a:p>
            <a:pPr marL="623888" indent="-514350">
              <a:buFont typeface="Trebuchet MS" panose="020B0603020202020204" pitchFamily="34" charset="0"/>
              <a:buAutoNum type="arabicPeriod"/>
            </a:pPr>
            <a:r>
              <a:rPr lang="id-ID" altLang="en-US" sz="2200" smtClean="0">
                <a:latin typeface="Cambria" panose="02040503050406030204" pitchFamily="18" charset="0"/>
              </a:rPr>
              <a:t>Luwes, tidak kaku dan berpeluang untuk disesuaikan dengan keadaan yang</a:t>
            </a:r>
            <a:r>
              <a:rPr lang="en-US" altLang="en-US" sz="2200" smtClean="0">
                <a:latin typeface="Cambria" panose="02040503050406030204" pitchFamily="18" charset="0"/>
              </a:rPr>
              <a:t> </a:t>
            </a:r>
            <a:r>
              <a:rPr lang="id-ID" altLang="en-US" sz="2200" smtClean="0">
                <a:latin typeface="Cambria" panose="02040503050406030204" pitchFamily="18" charset="0"/>
              </a:rPr>
              <a:t>berubah.</a:t>
            </a:r>
          </a:p>
          <a:p>
            <a:pPr marL="623888" indent="-514350">
              <a:buFont typeface="Trebuchet MS" panose="020B0603020202020204" pitchFamily="34" charset="0"/>
              <a:buAutoNum type="arabicPeriod"/>
            </a:pPr>
            <a:r>
              <a:rPr lang="id-ID" altLang="en-US" sz="2200" smtClean="0">
                <a:latin typeface="Cambria" panose="02040503050406030204" pitchFamily="18" charset="0"/>
              </a:rPr>
              <a:t>Berkesinambungan, membutuhkan perhatian yang terus menerus.</a:t>
            </a:r>
          </a:p>
          <a:p>
            <a:pPr marL="623888" indent="-514350">
              <a:buFont typeface="Trebuchet MS" panose="020B0603020202020204" pitchFamily="34" charset="0"/>
              <a:buAutoNum type="arabicPeriod"/>
            </a:pPr>
            <a:r>
              <a:rPr lang="fi-FI" altLang="en-US" sz="2200" smtClean="0">
                <a:latin typeface="Cambria" panose="02040503050406030204" pitchFamily="18" charset="0"/>
              </a:rPr>
              <a:t>Partisipatif, membutuhkan partisipasi dari keseluruhan perusahaan untuk </a:t>
            </a:r>
            <a:r>
              <a:rPr lang="id-ID" altLang="en-US" sz="2200" smtClean="0">
                <a:latin typeface="Cambria" panose="02040503050406030204" pitchFamily="18" charset="0"/>
              </a:rPr>
              <a:t>mencapai tujuan perusahaan yang telah tercermin dalam anggaran.</a:t>
            </a:r>
          </a:p>
          <a:p>
            <a:pPr marL="623888" indent="-514350">
              <a:buFont typeface="Trebuchet MS" panose="020B0603020202020204" pitchFamily="34" charset="0"/>
              <a:buAutoNum type="arabicPeriod"/>
            </a:pPr>
            <a:r>
              <a:rPr lang="id-ID" altLang="en-US" sz="2200" smtClean="0">
                <a:latin typeface="Cambria" panose="02040503050406030204" pitchFamily="18" charset="0"/>
              </a:rPr>
              <a:t>Edukatif, dapat mendidik karyawan dan manajemen untuk berkerja sesuai</a:t>
            </a:r>
            <a:r>
              <a:rPr lang="en-US" altLang="en-US" sz="2200" smtClean="0">
                <a:latin typeface="Cambria" panose="02040503050406030204" pitchFamily="18" charset="0"/>
              </a:rPr>
              <a:t> </a:t>
            </a:r>
            <a:r>
              <a:rPr lang="id-ID" altLang="en-US" sz="2200" smtClean="0">
                <a:latin typeface="Cambria" panose="02040503050406030204" pitchFamily="18" charset="0"/>
              </a:rPr>
              <a:t>dengan komitmennya.</a:t>
            </a:r>
          </a:p>
          <a:p>
            <a:pPr marL="623888" indent="-514350">
              <a:buFont typeface="Trebuchet MS" panose="020B0603020202020204" pitchFamily="34" charset="0"/>
              <a:buAutoNum type="arabicPeriod"/>
            </a:pPr>
            <a:endParaRPr lang="id-ID" altLang="en-US" sz="2200" smtClean="0">
              <a:latin typeface="Cambria" panose="02040503050406030204" pitchFamily="18" charset="0"/>
            </a:endParaRPr>
          </a:p>
        </p:txBody>
      </p:sp>
    </p:spTree>
    <p:extLst>
      <p:ext uri="{BB962C8B-B14F-4D97-AF65-F5344CB8AC3E}">
        <p14:creationId xmlns:p14="http://schemas.microsoft.com/office/powerpoint/2010/main" val="4864388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smtClean="0"/>
          </a:p>
        </p:txBody>
      </p:sp>
      <p:sp>
        <p:nvSpPr>
          <p:cNvPr id="10243" name="Content Placeholder 2"/>
          <p:cNvSpPr>
            <a:spLocks noGrp="1"/>
          </p:cNvSpPr>
          <p:nvPr>
            <p:ph idx="1"/>
          </p:nvPr>
        </p:nvSpPr>
        <p:spPr/>
        <p:txBody>
          <a:bodyPr/>
          <a:lstStyle/>
          <a:p>
            <a:pPr marL="623888" indent="-514350">
              <a:buFont typeface="Georgia" panose="02040502050405020303" pitchFamily="18" charset="0"/>
              <a:buNone/>
            </a:pPr>
            <a:r>
              <a:rPr lang="en-US" altLang="en-US" smtClean="0"/>
              <a:t>6.  </a:t>
            </a:r>
            <a:r>
              <a:rPr lang="id-ID" altLang="en-US" smtClean="0"/>
              <a:t>Komunikatif, anggaran digunakan sebagai alat komunikasi antar departemen.</a:t>
            </a:r>
          </a:p>
          <a:p>
            <a:pPr marL="623888" indent="-514350">
              <a:buFont typeface="Georgia" panose="02040502050405020303" pitchFamily="18" charset="0"/>
              <a:buAutoNum type="arabicPeriod" startAt="7"/>
            </a:pPr>
            <a:r>
              <a:rPr lang="id-ID" altLang="en-US" smtClean="0"/>
              <a:t>Integratif, anggaran harus dapat menyatukan pelaksanaan kegiatan semua</a:t>
            </a:r>
            <a:r>
              <a:rPr lang="en-US" altLang="en-US" smtClean="0"/>
              <a:t> bag</a:t>
            </a:r>
            <a:r>
              <a:rPr lang="id-ID" altLang="en-US" smtClean="0"/>
              <a:t>ian dalam suatu laporan anggaran.</a:t>
            </a:r>
          </a:p>
          <a:p>
            <a:pPr marL="623888" indent="-514350">
              <a:buFont typeface="Georgia" panose="02040502050405020303" pitchFamily="18" charset="0"/>
              <a:buNone/>
            </a:pPr>
            <a:r>
              <a:rPr lang="en-US" altLang="en-US" smtClean="0"/>
              <a:t>8.   </a:t>
            </a:r>
            <a:r>
              <a:rPr lang="id-ID" altLang="en-US" smtClean="0"/>
              <a:t>Koordinatif, dapat mengkoordinasikan seluruh kegiatan departemen untuk</a:t>
            </a:r>
            <a:r>
              <a:rPr lang="en-US" altLang="en-US" smtClean="0"/>
              <a:t> </a:t>
            </a:r>
            <a:r>
              <a:rPr lang="id-ID" altLang="en-US" smtClean="0"/>
              <a:t>mencapai tujuan perusahaan.</a:t>
            </a:r>
          </a:p>
        </p:txBody>
      </p:sp>
    </p:spTree>
    <p:extLst>
      <p:ext uri="{BB962C8B-B14F-4D97-AF65-F5344CB8AC3E}">
        <p14:creationId xmlns:p14="http://schemas.microsoft.com/office/powerpoint/2010/main" val="35354455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Tipe Anggaran </a:t>
            </a:r>
            <a:endParaRPr lang="id-ID" altLang="en-US" smtClean="0"/>
          </a:p>
        </p:txBody>
      </p:sp>
      <p:sp>
        <p:nvSpPr>
          <p:cNvPr id="3" name="Content Placeholder 2"/>
          <p:cNvSpPr>
            <a:spLocks noGrp="1"/>
          </p:cNvSpPr>
          <p:nvPr>
            <p:ph idx="1"/>
          </p:nvPr>
        </p:nvSpPr>
        <p:spPr/>
        <p:txBody>
          <a:bodyPr>
            <a:normAutofit fontScale="92500" lnSpcReduction="10000"/>
          </a:bodyPr>
          <a:lstStyle/>
          <a:p>
            <a:pPr marL="365760" indent="-256032" fontAlgn="auto">
              <a:spcAft>
                <a:spcPts val="0"/>
              </a:spcAft>
              <a:buClr>
                <a:schemeClr val="accent3"/>
              </a:buClr>
              <a:buFont typeface="Georgia"/>
              <a:buChar char="•"/>
              <a:defRPr/>
            </a:pPr>
            <a:r>
              <a:rPr lang="id-ID" i="1" dirty="0" smtClean="0"/>
              <a:t>Master budget/profit plan, merupakan anggaran komprehensif yang</a:t>
            </a:r>
          </a:p>
          <a:p>
            <a:pPr marL="658368" lvl="1" indent="-246888" fontAlgn="auto">
              <a:spcAft>
                <a:spcPts val="0"/>
              </a:spcAft>
              <a:buFont typeface="Georgia"/>
              <a:buChar char="▫"/>
              <a:defRPr/>
            </a:pPr>
            <a:r>
              <a:rPr lang="id-ID" dirty="0" smtClean="0"/>
              <a:t>mencakup semua fase operasi perusahaan untuk periode waktu tertentu,</a:t>
            </a:r>
          </a:p>
          <a:p>
            <a:pPr marL="658368" lvl="1" indent="-246888" fontAlgn="auto">
              <a:spcAft>
                <a:spcPts val="0"/>
              </a:spcAft>
              <a:buFont typeface="Georgia"/>
              <a:buChar char="▫"/>
              <a:defRPr/>
            </a:pPr>
            <a:r>
              <a:rPr lang="id-ID" dirty="0" smtClean="0"/>
              <a:t>Jangka pendek biasanya satu tahun.</a:t>
            </a:r>
            <a:endParaRPr lang="en-US" dirty="0" smtClean="0"/>
          </a:p>
          <a:p>
            <a:pPr marL="365760" indent="-256032" fontAlgn="auto">
              <a:spcAft>
                <a:spcPts val="0"/>
              </a:spcAft>
              <a:buClr>
                <a:schemeClr val="accent3"/>
              </a:buClr>
              <a:buFont typeface="Georgia"/>
              <a:buChar char="•"/>
              <a:defRPr/>
            </a:pPr>
            <a:r>
              <a:rPr lang="id-ID" i="1" dirty="0" smtClean="0"/>
              <a:t>Budget financial statements/proforma financial statement, memperlihatkan</a:t>
            </a:r>
          </a:p>
          <a:p>
            <a:pPr marL="658368" lvl="1" indent="-246888" fontAlgn="auto">
              <a:spcAft>
                <a:spcPts val="0"/>
              </a:spcAft>
              <a:buFont typeface="Georgia"/>
              <a:buChar char="▫"/>
              <a:defRPr/>
            </a:pPr>
            <a:r>
              <a:rPr lang="fi-FI" dirty="0" smtClean="0"/>
              <a:t>bagaimana laporan keuangan perusahaan akan terlihat pada periode waktu</a:t>
            </a:r>
          </a:p>
          <a:p>
            <a:pPr marL="658368" lvl="1" indent="-246888" fontAlgn="auto">
              <a:spcAft>
                <a:spcPts val="0"/>
              </a:spcAft>
              <a:buFont typeface="Georgia"/>
              <a:buChar char="▫"/>
              <a:defRPr/>
            </a:pPr>
            <a:r>
              <a:rPr lang="es-ES" dirty="0" err="1" smtClean="0"/>
              <a:t>tertentu</a:t>
            </a:r>
            <a:r>
              <a:rPr lang="es-ES" dirty="0" smtClean="0"/>
              <a:t>, </a:t>
            </a:r>
            <a:r>
              <a:rPr lang="es-ES" dirty="0" err="1" smtClean="0"/>
              <a:t>apakah</a:t>
            </a:r>
            <a:r>
              <a:rPr lang="es-ES" dirty="0" smtClean="0"/>
              <a:t> </a:t>
            </a:r>
            <a:r>
              <a:rPr lang="es-ES" dirty="0" err="1" smtClean="0"/>
              <a:t>hasil</a:t>
            </a:r>
            <a:r>
              <a:rPr lang="es-ES" dirty="0" smtClean="0"/>
              <a:t> </a:t>
            </a:r>
            <a:r>
              <a:rPr lang="es-ES" dirty="0" err="1" smtClean="0"/>
              <a:t>kegiatan</a:t>
            </a:r>
            <a:r>
              <a:rPr lang="es-ES" dirty="0" smtClean="0"/>
              <a:t> </a:t>
            </a:r>
            <a:r>
              <a:rPr lang="es-ES" dirty="0" err="1" smtClean="0"/>
              <a:t>operasi</a:t>
            </a:r>
            <a:r>
              <a:rPr lang="es-ES" dirty="0" smtClean="0"/>
              <a:t> </a:t>
            </a:r>
            <a:r>
              <a:rPr lang="es-ES" dirty="0" err="1" smtClean="0"/>
              <a:t>sesuai</a:t>
            </a:r>
            <a:r>
              <a:rPr lang="es-ES" dirty="0" smtClean="0"/>
              <a:t> </a:t>
            </a:r>
            <a:r>
              <a:rPr lang="es-ES" dirty="0" err="1" smtClean="0"/>
              <a:t>dengan</a:t>
            </a:r>
            <a:r>
              <a:rPr lang="es-ES" dirty="0" smtClean="0"/>
              <a:t> </a:t>
            </a:r>
            <a:r>
              <a:rPr lang="es-ES" dirty="0" err="1" smtClean="0"/>
              <a:t>rencana</a:t>
            </a:r>
            <a:r>
              <a:rPr lang="es-ES" dirty="0" smtClean="0"/>
              <a:t>.</a:t>
            </a:r>
            <a:endParaRPr lang="id-ID" dirty="0"/>
          </a:p>
        </p:txBody>
      </p:sp>
    </p:spTree>
    <p:extLst>
      <p:ext uri="{BB962C8B-B14F-4D97-AF65-F5344CB8AC3E}">
        <p14:creationId xmlns:p14="http://schemas.microsoft.com/office/powerpoint/2010/main" val="9663660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normAutofit lnSpcReduction="10000"/>
          </a:bodyPr>
          <a:lstStyle/>
          <a:p>
            <a:pPr marL="365760" indent="-256032" fontAlgn="auto">
              <a:spcAft>
                <a:spcPts val="0"/>
              </a:spcAft>
              <a:buClr>
                <a:schemeClr val="accent3"/>
              </a:buClr>
              <a:buFont typeface="Georgia"/>
              <a:buChar char="•"/>
              <a:defRPr/>
            </a:pPr>
            <a:r>
              <a:rPr lang="id-ID" i="1" dirty="0" smtClean="0"/>
              <a:t>Capital budget, merupakan sebuah perencanaan untuk akuisisi aset kapital</a:t>
            </a:r>
          </a:p>
          <a:p>
            <a:pPr marL="658368" lvl="1" indent="-246888" fontAlgn="auto">
              <a:spcAft>
                <a:spcPts val="0"/>
              </a:spcAft>
              <a:buFont typeface="Georgia"/>
              <a:buChar char="▫"/>
              <a:defRPr/>
            </a:pPr>
            <a:r>
              <a:rPr lang="id-ID" dirty="0" smtClean="0"/>
              <a:t>seperti gedung dan peralatan. Anggaran yang dipersiapkan untuk proyek</a:t>
            </a:r>
            <a:r>
              <a:rPr lang="en-US" dirty="0" smtClean="0"/>
              <a:t>2 </a:t>
            </a:r>
            <a:r>
              <a:rPr lang="id-ID" dirty="0" smtClean="0"/>
              <a:t>khusus.</a:t>
            </a:r>
            <a:endParaRPr lang="en-US" dirty="0" smtClean="0"/>
          </a:p>
          <a:p>
            <a:pPr marL="365760" indent="-256032" fontAlgn="auto">
              <a:spcAft>
                <a:spcPts val="0"/>
              </a:spcAft>
              <a:buClr>
                <a:schemeClr val="accent3"/>
              </a:buClr>
              <a:buFont typeface="Georgia"/>
              <a:buChar char="•"/>
              <a:defRPr/>
            </a:pPr>
            <a:r>
              <a:rPr lang="id-ID" i="1" dirty="0" smtClean="0"/>
              <a:t>Financial budget, merupakan sebuah perencanaan yang memperlihatkan</a:t>
            </a:r>
          </a:p>
          <a:p>
            <a:pPr marL="658368" lvl="1" indent="-246888" fontAlgn="auto">
              <a:spcAft>
                <a:spcPts val="0"/>
              </a:spcAft>
              <a:buFont typeface="Georgia"/>
              <a:buChar char="▫"/>
              <a:defRPr/>
            </a:pPr>
            <a:r>
              <a:rPr lang="id-ID" dirty="0" smtClean="0"/>
              <a:t>bagaimana perusahaan akan menghasilkan sumber daya keuangannya, seperti</a:t>
            </a:r>
          </a:p>
          <a:p>
            <a:pPr marL="658368" lvl="1" indent="-246888" fontAlgn="auto">
              <a:spcAft>
                <a:spcPts val="0"/>
              </a:spcAft>
              <a:buFont typeface="Georgia"/>
              <a:buChar char="▫"/>
              <a:defRPr/>
            </a:pPr>
            <a:r>
              <a:rPr lang="id-ID" dirty="0" smtClean="0"/>
              <a:t>dengan cara mengeluarkan saham atau surat hutang.</a:t>
            </a:r>
            <a:endParaRPr lang="id-ID" dirty="0"/>
          </a:p>
        </p:txBody>
      </p:sp>
    </p:spTree>
    <p:extLst>
      <p:ext uri="{BB962C8B-B14F-4D97-AF65-F5344CB8AC3E}">
        <p14:creationId xmlns:p14="http://schemas.microsoft.com/office/powerpoint/2010/main" val="19684363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altLang="en-US" smtClean="0"/>
          </a:p>
        </p:txBody>
      </p:sp>
      <p:sp>
        <p:nvSpPr>
          <p:cNvPr id="13315" name="Content Placeholder 2"/>
          <p:cNvSpPr>
            <a:spLocks noGrp="1"/>
          </p:cNvSpPr>
          <p:nvPr>
            <p:ph idx="1"/>
          </p:nvPr>
        </p:nvSpPr>
        <p:spPr/>
        <p:txBody>
          <a:bodyPr/>
          <a:lstStyle/>
          <a:p>
            <a:r>
              <a:rPr lang="id-ID" altLang="en-US" i="1" smtClean="0"/>
              <a:t>Rolling budget/revolving budget/continous budget, merupakan anggaran yang</a:t>
            </a:r>
            <a:r>
              <a:rPr lang="en-US" altLang="en-US" i="1" smtClean="0"/>
              <a:t> </a:t>
            </a:r>
            <a:r>
              <a:rPr lang="id-ID" altLang="en-US" smtClean="0"/>
              <a:t>secara periodik dan terus menerus terbaharui dengan menambah periode</a:t>
            </a:r>
            <a:r>
              <a:rPr lang="en-US" altLang="en-US" smtClean="0"/>
              <a:t> </a:t>
            </a:r>
            <a:r>
              <a:rPr lang="id-ID" altLang="en-US" smtClean="0"/>
              <a:t>waktu baru tambahan, seperti, kwartal dengan tidak menggunakan lagi</a:t>
            </a:r>
          </a:p>
          <a:p>
            <a:pPr>
              <a:buFont typeface="Georgia" panose="02040502050405020303" pitchFamily="18" charset="0"/>
              <a:buNone/>
            </a:pPr>
            <a:r>
              <a:rPr lang="en-US" altLang="en-US" smtClean="0"/>
              <a:t>	</a:t>
            </a:r>
            <a:r>
              <a:rPr lang="id-ID" altLang="en-US" smtClean="0"/>
              <a:t>periode yang sudah selesai. Anggaran ini sejenis </a:t>
            </a:r>
            <a:r>
              <a:rPr lang="id-ID" altLang="en-US" i="1" smtClean="0"/>
              <a:t>master budget yang mana</a:t>
            </a:r>
            <a:r>
              <a:rPr lang="en-US" altLang="en-US" i="1" smtClean="0"/>
              <a:t> </a:t>
            </a:r>
            <a:r>
              <a:rPr lang="id-ID" altLang="en-US" smtClean="0"/>
              <a:t>selalu tersedia anggaran untuk yang akan datang.</a:t>
            </a:r>
          </a:p>
        </p:txBody>
      </p:sp>
    </p:spTree>
    <p:extLst>
      <p:ext uri="{BB962C8B-B14F-4D97-AF65-F5344CB8AC3E}">
        <p14:creationId xmlns:p14="http://schemas.microsoft.com/office/powerpoint/2010/main" val="29745856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Fungsi Anggaran </a:t>
            </a:r>
            <a:endParaRPr lang="id-ID" altLang="en-US" smtClean="0"/>
          </a:p>
        </p:txBody>
      </p:sp>
      <p:sp>
        <p:nvSpPr>
          <p:cNvPr id="14339" name="Content Placeholder 2"/>
          <p:cNvSpPr>
            <a:spLocks noGrp="1"/>
          </p:cNvSpPr>
          <p:nvPr>
            <p:ph idx="1"/>
          </p:nvPr>
        </p:nvSpPr>
        <p:spPr/>
        <p:txBody>
          <a:bodyPr/>
          <a:lstStyle/>
          <a:p>
            <a:pPr marL="623888" indent="-514350">
              <a:buFont typeface="Georgia" panose="02040502050405020303" pitchFamily="18" charset="0"/>
              <a:buAutoNum type="arabicPeriod"/>
            </a:pPr>
            <a:r>
              <a:rPr lang="en-US" altLang="en-US" smtClean="0"/>
              <a:t>Perencanaan </a:t>
            </a:r>
          </a:p>
          <a:p>
            <a:pPr marL="623888" indent="-514350">
              <a:buFont typeface="Georgia" panose="02040502050405020303" pitchFamily="18" charset="0"/>
              <a:buAutoNum type="arabicPeriod"/>
            </a:pPr>
            <a:r>
              <a:rPr lang="id-ID" altLang="en-US" smtClean="0"/>
              <a:t>Memfasilitasi komunikasi dan koordinasi</a:t>
            </a:r>
            <a:endParaRPr lang="en-US" altLang="en-US" smtClean="0"/>
          </a:p>
          <a:p>
            <a:pPr marL="623888" indent="-514350">
              <a:buFont typeface="Georgia" panose="02040502050405020303" pitchFamily="18" charset="0"/>
              <a:buAutoNum type="arabicPeriod"/>
            </a:pPr>
            <a:r>
              <a:rPr lang="id-ID" altLang="en-US" smtClean="0"/>
              <a:t>Mengalokasi sumber daya</a:t>
            </a:r>
            <a:endParaRPr lang="en-US" altLang="en-US" smtClean="0"/>
          </a:p>
          <a:p>
            <a:pPr marL="623888" indent="-514350">
              <a:buFont typeface="Georgia" panose="02040502050405020303" pitchFamily="18" charset="0"/>
              <a:buAutoNum type="arabicPeriod"/>
            </a:pPr>
            <a:r>
              <a:rPr lang="id-ID" altLang="en-US" smtClean="0"/>
              <a:t>Mengendalikan keuntungan dan operasi.</a:t>
            </a:r>
            <a:endParaRPr lang="en-US" altLang="en-US" smtClean="0"/>
          </a:p>
          <a:p>
            <a:pPr marL="623888" indent="-514350">
              <a:buFont typeface="Georgia" panose="02040502050405020303" pitchFamily="18" charset="0"/>
              <a:buAutoNum type="arabicPeriod"/>
            </a:pPr>
            <a:r>
              <a:rPr lang="id-ID" altLang="en-US" smtClean="0"/>
              <a:t>Menyediakan standar untuk mengevaluasi kinerja dan menyediakan insentif</a:t>
            </a:r>
            <a:endParaRPr lang="en-US" altLang="en-US" smtClean="0"/>
          </a:p>
          <a:p>
            <a:pPr marL="623888" indent="-514350">
              <a:buFont typeface="Georgia" panose="02040502050405020303" pitchFamily="18" charset="0"/>
              <a:buAutoNum type="arabicPeriod"/>
            </a:pPr>
            <a:r>
              <a:rPr lang="id-ID" altLang="en-US" smtClean="0"/>
              <a:t>Menyediakan informasi yang dapat digunakan untuk membantu dalam</a:t>
            </a:r>
            <a:r>
              <a:rPr lang="en-US" altLang="en-US" smtClean="0"/>
              <a:t> </a:t>
            </a:r>
            <a:r>
              <a:rPr lang="id-ID" altLang="en-US" smtClean="0"/>
              <a:t>pengambilan keputusan.</a:t>
            </a:r>
            <a:endParaRPr lang="en-US" altLang="en-US" smtClean="0"/>
          </a:p>
          <a:p>
            <a:pPr marL="623888" indent="-514350">
              <a:buFont typeface="Georgia" panose="02040502050405020303" pitchFamily="18" charset="0"/>
              <a:buAutoNum type="arabicPeriod"/>
            </a:pPr>
            <a:endParaRPr lang="id-ID" altLang="en-US" smtClean="0"/>
          </a:p>
        </p:txBody>
      </p:sp>
    </p:spTree>
    <p:extLst>
      <p:ext uri="{BB962C8B-B14F-4D97-AF65-F5344CB8AC3E}">
        <p14:creationId xmlns:p14="http://schemas.microsoft.com/office/powerpoint/2010/main" val="1882951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Kelemahan Anggaran </a:t>
            </a:r>
            <a:endParaRPr lang="id-ID" altLang="en-US" smtClean="0"/>
          </a:p>
        </p:txBody>
      </p:sp>
      <p:sp>
        <p:nvSpPr>
          <p:cNvPr id="3" name="Content Placeholder 2"/>
          <p:cNvSpPr>
            <a:spLocks noGrp="1"/>
          </p:cNvSpPr>
          <p:nvPr>
            <p:ph idx="1"/>
          </p:nvPr>
        </p:nvSpPr>
        <p:spPr/>
        <p:txBody>
          <a:bodyPr>
            <a:normAutofit fontScale="85000" lnSpcReduction="20000"/>
          </a:bodyPr>
          <a:lstStyle/>
          <a:p>
            <a:pPr marL="624078" indent="-514350" fontAlgn="auto">
              <a:spcAft>
                <a:spcPts val="0"/>
              </a:spcAft>
              <a:buClr>
                <a:schemeClr val="accent3"/>
              </a:buClr>
              <a:buFont typeface="+mj-lt"/>
              <a:buAutoNum type="alphaLcPeriod"/>
              <a:defRPr/>
            </a:pPr>
            <a:r>
              <a:rPr lang="id-ID" dirty="0" smtClean="0"/>
              <a:t>Angka anggaran tidak selalu tepat karena angka tersebut ditetapkan dengan</a:t>
            </a:r>
            <a:r>
              <a:rPr lang="en-US" dirty="0" smtClean="0"/>
              <a:t> </a:t>
            </a:r>
            <a:r>
              <a:rPr lang="id-ID" dirty="0" smtClean="0"/>
              <a:t>menggunakan asumsi dan taksiran.</a:t>
            </a:r>
          </a:p>
          <a:p>
            <a:pPr marL="624078" indent="-514350" fontAlgn="auto">
              <a:spcAft>
                <a:spcPts val="0"/>
              </a:spcAft>
              <a:buClr>
                <a:schemeClr val="accent3"/>
              </a:buClr>
              <a:buFont typeface="+mj-lt"/>
              <a:buAutoNum type="alphaLcPeriod"/>
              <a:defRPr/>
            </a:pPr>
            <a:r>
              <a:rPr lang="de-DE" dirty="0" smtClean="0"/>
              <a:t>Anggaran terus menerus disesuaikan dengan keadaan yang selalu berubahubah.</a:t>
            </a:r>
          </a:p>
          <a:p>
            <a:pPr marL="624078" indent="-514350" fontAlgn="auto">
              <a:spcAft>
                <a:spcPts val="0"/>
              </a:spcAft>
              <a:buClr>
                <a:schemeClr val="accent3"/>
              </a:buClr>
              <a:buFont typeface="+mj-lt"/>
              <a:buAutoNum type="alphaLcPeriod"/>
              <a:defRPr/>
            </a:pPr>
            <a:r>
              <a:rPr lang="sv-SE" dirty="0" smtClean="0"/>
              <a:t>Pelaksanaan anggaran tidak terjadi dengan otomatis, oleh sebab itu </a:t>
            </a:r>
            <a:r>
              <a:rPr lang="id-ID" dirty="0" smtClean="0"/>
              <a:t>diperlukan partisipasi dari semua pihak untuk terealisasinya anggaran yang</a:t>
            </a:r>
            <a:r>
              <a:rPr lang="en-US" dirty="0" smtClean="0"/>
              <a:t> </a:t>
            </a:r>
            <a:r>
              <a:rPr lang="id-ID" dirty="0" smtClean="0"/>
              <a:t>telah direncanakan.</a:t>
            </a:r>
          </a:p>
          <a:p>
            <a:pPr marL="624078" indent="-514350" fontAlgn="auto">
              <a:spcAft>
                <a:spcPts val="0"/>
              </a:spcAft>
              <a:buClr>
                <a:schemeClr val="accent3"/>
              </a:buClr>
              <a:buFont typeface="+mj-lt"/>
              <a:buAutoNum type="alphaLcPeriod"/>
              <a:defRPr/>
            </a:pPr>
            <a:r>
              <a:rPr lang="id-ID" dirty="0" smtClean="0"/>
              <a:t>penganggaran tidak menghilangkan kebutuhan akan pertimbangan</a:t>
            </a:r>
            <a:r>
              <a:rPr lang="en-US" dirty="0" smtClean="0"/>
              <a:t> </a:t>
            </a:r>
            <a:r>
              <a:rPr lang="id-ID" dirty="0" smtClean="0"/>
              <a:t>manajemen. Jadi anggaran berfungsi sebagai alat bantu manajemen dalam</a:t>
            </a:r>
            <a:r>
              <a:rPr lang="en-US" dirty="0" smtClean="0"/>
              <a:t> </a:t>
            </a:r>
            <a:r>
              <a:rPr lang="id-ID" dirty="0" smtClean="0"/>
              <a:t>tugasnya, bukan untuk menggantikan kebijakan atau peranan manajemen</a:t>
            </a:r>
            <a:endParaRPr lang="id-ID" dirty="0"/>
          </a:p>
        </p:txBody>
      </p:sp>
    </p:spTree>
    <p:extLst>
      <p:ext uri="{BB962C8B-B14F-4D97-AF65-F5344CB8AC3E}">
        <p14:creationId xmlns:p14="http://schemas.microsoft.com/office/powerpoint/2010/main" val="27593919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id-ID" b="1" dirty="0" smtClean="0"/>
              <a:t>Perencanaan, Pengendalian dan Anggaran</a:t>
            </a:r>
            <a:endParaRPr lang="id-ID" dirty="0"/>
          </a:p>
        </p:txBody>
      </p:sp>
      <p:sp>
        <p:nvSpPr>
          <p:cNvPr id="3" name="Content Placeholder 2"/>
          <p:cNvSpPr>
            <a:spLocks noGrp="1"/>
          </p:cNvSpPr>
          <p:nvPr>
            <p:ph idx="1"/>
          </p:nvPr>
        </p:nvSpPr>
        <p:spPr/>
        <p:txBody>
          <a:bodyPr>
            <a:normAutofit fontScale="92500"/>
          </a:bodyPr>
          <a:lstStyle/>
          <a:p>
            <a:pPr marL="365760" indent="-256032" fontAlgn="auto">
              <a:spcAft>
                <a:spcPts val="0"/>
              </a:spcAft>
              <a:buClr>
                <a:schemeClr val="accent3"/>
              </a:buClr>
              <a:buFont typeface="Georgia"/>
              <a:buChar char="•"/>
              <a:defRPr/>
            </a:pPr>
            <a:r>
              <a:rPr lang="id-ID" dirty="0" smtClean="0"/>
              <a:t>Anggaran </a:t>
            </a:r>
            <a:r>
              <a:rPr lang="en-US" dirty="0" smtClean="0"/>
              <a:t>= </a:t>
            </a:r>
            <a:r>
              <a:rPr lang="id-ID" dirty="0" smtClean="0"/>
              <a:t>rencana perusahaan secara keseluruhan, </a:t>
            </a:r>
            <a:endParaRPr lang="en-US" dirty="0" smtClean="0"/>
          </a:p>
          <a:p>
            <a:pPr marL="365760" indent="-256032" fontAlgn="auto">
              <a:spcAft>
                <a:spcPts val="0"/>
              </a:spcAft>
              <a:buClr>
                <a:schemeClr val="accent3"/>
              </a:buClr>
              <a:buFont typeface="Georgia"/>
              <a:buNone/>
              <a:defRPr/>
            </a:pPr>
            <a:r>
              <a:rPr lang="en-US" dirty="0" smtClean="0">
                <a:sym typeface="Wingdings" pitchFamily="2" charset="2"/>
              </a:rPr>
              <a:t> </a:t>
            </a:r>
            <a:r>
              <a:rPr lang="id-ID" dirty="0" smtClean="0"/>
              <a:t>anggaran</a:t>
            </a:r>
            <a:r>
              <a:rPr lang="en-US" dirty="0" smtClean="0"/>
              <a:t> = </a:t>
            </a:r>
            <a:r>
              <a:rPr lang="id-ID" dirty="0" smtClean="0"/>
              <a:t>perencanaan dan pengendalian laba </a:t>
            </a:r>
            <a:endParaRPr lang="en-US" dirty="0" smtClean="0"/>
          </a:p>
          <a:p>
            <a:pPr marL="365760" indent="-256032" fontAlgn="auto">
              <a:spcAft>
                <a:spcPts val="0"/>
              </a:spcAft>
              <a:buClr>
                <a:schemeClr val="accent3"/>
              </a:buClr>
              <a:buFont typeface="Georgia"/>
              <a:buNone/>
              <a:defRPr/>
            </a:pPr>
            <a:r>
              <a:rPr lang="en-US" dirty="0" smtClean="0"/>
              <a:t>				</a:t>
            </a:r>
            <a:r>
              <a:rPr lang="id-ID" dirty="0" smtClean="0"/>
              <a:t>menyeluruh. </a:t>
            </a:r>
            <a:endParaRPr lang="en-US" dirty="0" smtClean="0"/>
          </a:p>
          <a:p>
            <a:pPr marL="365760" indent="-256032" fontAlgn="auto">
              <a:spcAft>
                <a:spcPts val="0"/>
              </a:spcAft>
              <a:buClr>
                <a:schemeClr val="accent3"/>
              </a:buClr>
              <a:buFont typeface="Georgia"/>
              <a:buNone/>
              <a:defRPr/>
            </a:pPr>
            <a:r>
              <a:rPr lang="en-US" dirty="0" smtClean="0">
                <a:sym typeface="Wingdings" pitchFamily="2" charset="2"/>
              </a:rPr>
              <a:t> </a:t>
            </a:r>
            <a:r>
              <a:rPr lang="id-ID" dirty="0" smtClean="0"/>
              <a:t>perencanaan </a:t>
            </a:r>
            <a:r>
              <a:rPr lang="en-US" dirty="0" smtClean="0"/>
              <a:t>- </a:t>
            </a:r>
            <a:r>
              <a:rPr lang="id-ID" dirty="0" smtClean="0"/>
              <a:t>melihat kedepan</a:t>
            </a:r>
            <a:r>
              <a:rPr lang="en-US" dirty="0" smtClean="0"/>
              <a:t>, </a:t>
            </a:r>
            <a:r>
              <a:rPr lang="id-ID" dirty="0" smtClean="0"/>
              <a:t>tindakan apa yang</a:t>
            </a:r>
            <a:r>
              <a:rPr lang="en-US" dirty="0" smtClean="0"/>
              <a:t>  </a:t>
            </a:r>
            <a:r>
              <a:rPr lang="id-ID" dirty="0" smtClean="0"/>
              <a:t>seharusnya diambil untuk mencapai tujuan tertentu</a:t>
            </a:r>
            <a:endParaRPr lang="en-US" dirty="0" smtClean="0"/>
          </a:p>
          <a:p>
            <a:pPr marL="365760" indent="-256032" fontAlgn="auto">
              <a:spcAft>
                <a:spcPts val="0"/>
              </a:spcAft>
              <a:buClr>
                <a:schemeClr val="accent3"/>
              </a:buClr>
              <a:buFont typeface="Georgia"/>
              <a:buNone/>
              <a:defRPr/>
            </a:pPr>
            <a:r>
              <a:rPr lang="en-US" dirty="0" smtClean="0">
                <a:sym typeface="Wingdings" pitchFamily="2" charset="2"/>
              </a:rPr>
              <a:t> </a:t>
            </a:r>
            <a:r>
              <a:rPr lang="id-ID" dirty="0" smtClean="0"/>
              <a:t>pengendalian </a:t>
            </a:r>
            <a:r>
              <a:rPr lang="en-US" dirty="0" smtClean="0"/>
              <a:t>- </a:t>
            </a:r>
            <a:r>
              <a:rPr lang="id-ID" dirty="0" smtClean="0"/>
              <a:t>lebih</a:t>
            </a:r>
            <a:r>
              <a:rPr lang="en-US" dirty="0" smtClean="0"/>
              <a:t> </a:t>
            </a:r>
            <a:r>
              <a:rPr lang="id-ID" dirty="0" smtClean="0"/>
              <a:t>melihat kebelakang, menentukan apa yang sebenarnya telah terjadi dan</a:t>
            </a:r>
            <a:r>
              <a:rPr lang="en-US" dirty="0" smtClean="0"/>
              <a:t> </a:t>
            </a:r>
            <a:r>
              <a:rPr lang="id-ID" dirty="0" smtClean="0"/>
              <a:t>membandingkannya dengan perencanaan.</a:t>
            </a:r>
            <a:endParaRPr lang="id-ID" dirty="0"/>
          </a:p>
        </p:txBody>
      </p:sp>
    </p:spTree>
    <p:extLst>
      <p:ext uri="{BB962C8B-B14F-4D97-AF65-F5344CB8AC3E}">
        <p14:creationId xmlns:p14="http://schemas.microsoft.com/office/powerpoint/2010/main" val="6785120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Referensi</a:t>
            </a:r>
            <a:endParaRPr lang="en-US" dirty="0"/>
          </a:p>
        </p:txBody>
      </p:sp>
      <p:sp>
        <p:nvSpPr>
          <p:cNvPr id="3" name="Content Placeholder 2"/>
          <p:cNvSpPr>
            <a:spLocks noGrp="1"/>
          </p:cNvSpPr>
          <p:nvPr>
            <p:ph idx="1"/>
          </p:nvPr>
        </p:nvSpPr>
        <p:spPr/>
        <p:txBody>
          <a:bodyPr>
            <a:normAutofit/>
          </a:bodyPr>
          <a:lstStyle/>
          <a:p>
            <a:r>
              <a:rPr lang="en-US" dirty="0" smtClean="0"/>
              <a:t>Jeff </a:t>
            </a:r>
            <a:r>
              <a:rPr lang="en-US" dirty="0"/>
              <a:t>Madura, Introduction to Business, </a:t>
            </a:r>
            <a:r>
              <a:rPr lang="en-US" dirty="0" smtClean="0"/>
              <a:t> </a:t>
            </a:r>
            <a:r>
              <a:rPr lang="en-US" dirty="0" err="1" smtClean="0"/>
              <a:t>Jilid</a:t>
            </a:r>
            <a:r>
              <a:rPr lang="en-US" dirty="0" smtClean="0"/>
              <a:t> </a:t>
            </a:r>
            <a:r>
              <a:rPr lang="en-US" dirty="0"/>
              <a:t>1 &amp; 2, </a:t>
            </a:r>
            <a:r>
              <a:rPr lang="en-US" dirty="0" smtClean="0"/>
              <a:t>Fourth </a:t>
            </a:r>
            <a:r>
              <a:rPr lang="en-US" dirty="0" err="1" smtClean="0"/>
              <a:t>Editon</a:t>
            </a:r>
            <a:r>
              <a:rPr lang="en-US" dirty="0"/>
              <a:t> </a:t>
            </a:r>
            <a:r>
              <a:rPr lang="en-US" dirty="0" smtClean="0"/>
              <a:t>2</a:t>
            </a:r>
            <a:r>
              <a:rPr lang="en-US" dirty="0"/>
              <a:t>.</a:t>
            </a:r>
          </a:p>
          <a:p>
            <a:r>
              <a:rPr lang="en-US" dirty="0" smtClean="0"/>
              <a:t>Ricky </a:t>
            </a:r>
            <a:r>
              <a:rPr lang="en-US" dirty="0"/>
              <a:t>W. Griffin, </a:t>
            </a:r>
            <a:r>
              <a:rPr lang="en-US" dirty="0" err="1"/>
              <a:t>Bisnis</a:t>
            </a:r>
            <a:r>
              <a:rPr lang="en-US" dirty="0"/>
              <a:t>, </a:t>
            </a:r>
            <a:r>
              <a:rPr lang="en-US" dirty="0" err="1"/>
              <a:t>Edisi</a:t>
            </a:r>
            <a:r>
              <a:rPr lang="en-US" dirty="0"/>
              <a:t> 8</a:t>
            </a:r>
            <a:r>
              <a:rPr lang="en-US" dirty="0" smtClean="0"/>
              <a:t>, </a:t>
            </a:r>
            <a:r>
              <a:rPr lang="en-US" dirty="0" err="1" smtClean="0"/>
              <a:t>Jilid</a:t>
            </a:r>
            <a:r>
              <a:rPr lang="en-US" dirty="0" smtClean="0"/>
              <a:t> </a:t>
            </a:r>
            <a:r>
              <a:rPr lang="en-US" dirty="0"/>
              <a:t>1 &amp; </a:t>
            </a:r>
            <a:r>
              <a:rPr lang="en-US" dirty="0" smtClean="0"/>
              <a:t>2 </a:t>
            </a:r>
            <a:r>
              <a:rPr lang="en-US" dirty="0" err="1" smtClean="0"/>
              <a:t>Penerbit</a:t>
            </a:r>
            <a:r>
              <a:rPr lang="en-US" dirty="0" smtClean="0"/>
              <a:t> </a:t>
            </a:r>
            <a:r>
              <a:rPr lang="en-US" dirty="0" err="1" smtClean="0"/>
              <a:t>Erlangga</a:t>
            </a:r>
            <a:endParaRPr lang="en-US" dirty="0"/>
          </a:p>
        </p:txBody>
      </p:sp>
    </p:spTree>
    <p:extLst>
      <p:ext uri="{BB962C8B-B14F-4D97-AF65-F5344CB8AC3E}">
        <p14:creationId xmlns:p14="http://schemas.microsoft.com/office/powerpoint/2010/main" val="31885004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Terima</a:t>
            </a:r>
            <a:r>
              <a:rPr lang="en-US" dirty="0" smtClean="0"/>
              <a:t> </a:t>
            </a:r>
            <a:r>
              <a:rPr lang="en-US" dirty="0" err="1" smtClean="0"/>
              <a:t>Kasih</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100281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p:txBody>
          <a:bodyPr/>
          <a:lstStyle/>
          <a:p>
            <a:pPr eaLnBrk="1" hangingPunct="1"/>
            <a:r>
              <a:rPr lang="en-US" altLang="en-US" smtClean="0">
                <a:solidFill>
                  <a:srgbClr val="000000"/>
                </a:solidFill>
              </a:rPr>
              <a:t>TUJUAN PERUSAHAAN</a:t>
            </a:r>
          </a:p>
        </p:txBody>
      </p:sp>
      <p:sp>
        <p:nvSpPr>
          <p:cNvPr id="4099" name="Rectangle 3"/>
          <p:cNvSpPr>
            <a:spLocks noGrp="1" noChangeArrowheads="1"/>
          </p:cNvSpPr>
          <p:nvPr>
            <p:ph type="body" idx="1"/>
          </p:nvPr>
        </p:nvSpPr>
        <p:spPr/>
        <p:txBody>
          <a:bodyPr/>
          <a:lstStyle/>
          <a:p>
            <a:pPr eaLnBrk="1" hangingPunct="1"/>
            <a:r>
              <a:rPr lang="en-US" altLang="en-US" smtClean="0">
                <a:solidFill>
                  <a:srgbClr val="000000"/>
                </a:solidFill>
              </a:rPr>
              <a:t>Mencapai atau memperoleh laba maksimum untuk kemakmuran pemilik perusahaan.</a:t>
            </a:r>
          </a:p>
          <a:p>
            <a:pPr eaLnBrk="1" hangingPunct="1"/>
            <a:r>
              <a:rPr lang="en-US" altLang="en-US" smtClean="0">
                <a:solidFill>
                  <a:srgbClr val="000000"/>
                </a:solidFill>
              </a:rPr>
              <a:t>Menjaga kelangsungan hidup perusahaan (</a:t>
            </a:r>
            <a:r>
              <a:rPr lang="en-US" altLang="en-US" i="1" smtClean="0">
                <a:solidFill>
                  <a:srgbClr val="000000"/>
                </a:solidFill>
              </a:rPr>
              <a:t>going concern</a:t>
            </a:r>
            <a:r>
              <a:rPr lang="en-US" altLang="en-US" smtClean="0">
                <a:solidFill>
                  <a:srgbClr val="000000"/>
                </a:solidFill>
              </a:rPr>
              <a:t>)</a:t>
            </a:r>
          </a:p>
          <a:p>
            <a:pPr eaLnBrk="1" hangingPunct="1"/>
            <a:r>
              <a:rPr lang="en-US" altLang="en-US" smtClean="0">
                <a:solidFill>
                  <a:srgbClr val="000000"/>
                </a:solidFill>
              </a:rPr>
              <a:t>Mencapai kesejahteraan masyarakat sebagai tanggung jawab sosial perusahaan</a:t>
            </a:r>
          </a:p>
        </p:txBody>
      </p:sp>
    </p:spTree>
    <p:extLst>
      <p:ext uri="{BB962C8B-B14F-4D97-AF65-F5344CB8AC3E}">
        <p14:creationId xmlns:p14="http://schemas.microsoft.com/office/powerpoint/2010/main" val="12336864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Memulai</a:t>
            </a:r>
            <a:r>
              <a:rPr lang="en-US" dirty="0" smtClean="0"/>
              <a:t> Usaha</a:t>
            </a:r>
            <a:endParaRPr lang="en-US" dirty="0"/>
          </a:p>
        </p:txBody>
      </p:sp>
      <p:sp>
        <p:nvSpPr>
          <p:cNvPr id="4" name="Rounded Rectangle 3"/>
          <p:cNvSpPr/>
          <p:nvPr/>
        </p:nvSpPr>
        <p:spPr>
          <a:xfrm>
            <a:off x="800100" y="2494632"/>
            <a:ext cx="75438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sv-SE" sz="2400" dirty="0"/>
              <a:t>Pada prinsipnya, jika kita sudah bertekad untuk memulai sebuah bisnis, </a:t>
            </a:r>
            <a:r>
              <a:rPr lang="sv-SE" sz="2400" b="1" i="1" dirty="0"/>
              <a:t>uang bukanlah modal utama. </a:t>
            </a:r>
          </a:p>
          <a:p>
            <a:pPr algn="ctr">
              <a:defRPr/>
            </a:pPr>
            <a:endParaRPr lang="en-US" sz="2400" dirty="0"/>
          </a:p>
        </p:txBody>
      </p:sp>
      <p:sp>
        <p:nvSpPr>
          <p:cNvPr id="5" name="Rounded Rectangle 4"/>
          <p:cNvSpPr/>
          <p:nvPr/>
        </p:nvSpPr>
        <p:spPr>
          <a:xfrm>
            <a:off x="800100" y="4437112"/>
            <a:ext cx="7543800" cy="1295400"/>
          </a:xfrm>
          <a:prstGeom prst="roundRect">
            <a:avLst/>
          </a:prstGeom>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spcBef>
                <a:spcPct val="15000"/>
              </a:spcBef>
              <a:spcAft>
                <a:spcPct val="25000"/>
              </a:spcAft>
              <a:defRPr/>
            </a:pPr>
            <a:r>
              <a:rPr lang="sv-SE" sz="2400" dirty="0"/>
              <a:t>Yang perlu dimiliki adalah</a:t>
            </a:r>
            <a:r>
              <a:rPr lang="sv-SE" sz="2400" b="1" i="1" dirty="0"/>
              <a:t> keberanian, keyakinan, dan ketekunan.</a:t>
            </a:r>
            <a:r>
              <a:rPr lang="sv-SE" sz="2400" dirty="0"/>
              <a:t> </a:t>
            </a:r>
            <a:endParaRPr lang="pt-BR" sz="2400" dirty="0"/>
          </a:p>
        </p:txBody>
      </p:sp>
    </p:spTree>
    <p:extLst>
      <p:ext uri="{BB962C8B-B14F-4D97-AF65-F5344CB8AC3E}">
        <p14:creationId xmlns:p14="http://schemas.microsoft.com/office/powerpoint/2010/main" val="990791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pPr eaLnBrk="1" hangingPunct="1"/>
            <a:r>
              <a:rPr lang="en-US" altLang="en-US" sz="2400" smtClean="0">
                <a:solidFill>
                  <a:srgbClr val="000000"/>
                </a:solidFill>
              </a:rPr>
              <a:t>PENGERTIAN MANAJEMEN KEUANGAN</a:t>
            </a:r>
          </a:p>
        </p:txBody>
      </p:sp>
      <p:sp>
        <p:nvSpPr>
          <p:cNvPr id="5123" name="Rectangle 3"/>
          <p:cNvSpPr>
            <a:spLocks noGrp="1" noChangeArrowheads="1"/>
          </p:cNvSpPr>
          <p:nvPr>
            <p:ph type="body" idx="1"/>
          </p:nvPr>
        </p:nvSpPr>
        <p:spPr/>
        <p:txBody>
          <a:bodyPr/>
          <a:lstStyle/>
          <a:p>
            <a:pPr eaLnBrk="1" hangingPunct="1">
              <a:lnSpc>
                <a:spcPct val="90000"/>
              </a:lnSpc>
            </a:pPr>
            <a:r>
              <a:rPr lang="en-US" altLang="en-US" sz="2400" smtClean="0">
                <a:solidFill>
                  <a:srgbClr val="000000"/>
                </a:solidFill>
              </a:rPr>
              <a:t>Untuk menjalankan fungsinya, suatu perusahaan harus menjalankan fungsinya secara baik, karena dalam pelaksanaannya masing-masing fungsi mempnyai keterkaitan satu sama lain.</a:t>
            </a:r>
          </a:p>
          <a:p>
            <a:pPr eaLnBrk="1" hangingPunct="1">
              <a:lnSpc>
                <a:spcPct val="90000"/>
              </a:lnSpc>
            </a:pPr>
            <a:r>
              <a:rPr lang="en-US" altLang="en-US" sz="2400" smtClean="0">
                <a:solidFill>
                  <a:srgbClr val="000000"/>
                </a:solidFill>
              </a:rPr>
              <a:t>Manajemen keuangan</a:t>
            </a:r>
            <a:r>
              <a:rPr lang="en-US" altLang="en-US" sz="2400" smtClean="0"/>
              <a:t> (financial management) adalah segala aktivitas perusahaan yang berhubungan dengan bagaimana perusahaan memperoleh dana, menggunakan dana dan mengelola asset sesuai dengan tujuan perusahaan secara menyeluruh.</a:t>
            </a:r>
          </a:p>
        </p:txBody>
      </p:sp>
    </p:spTree>
    <p:extLst>
      <p:ext uri="{BB962C8B-B14F-4D97-AF65-F5344CB8AC3E}">
        <p14:creationId xmlns:p14="http://schemas.microsoft.com/office/powerpoint/2010/main" val="37679974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pPr eaLnBrk="1" hangingPunct="1"/>
            <a:r>
              <a:rPr lang="en-US" altLang="en-US" sz="3200" smtClean="0"/>
              <a:t>FUNGSI MANAJEMEN KEUANGAN (1)</a:t>
            </a:r>
          </a:p>
        </p:txBody>
      </p:sp>
      <p:sp>
        <p:nvSpPr>
          <p:cNvPr id="6147" name="Rectangle 3"/>
          <p:cNvSpPr>
            <a:spLocks noGrp="1" noChangeArrowheads="1"/>
          </p:cNvSpPr>
          <p:nvPr>
            <p:ph type="body" idx="1"/>
          </p:nvPr>
        </p:nvSpPr>
        <p:spPr/>
        <p:txBody>
          <a:bodyPr/>
          <a:lstStyle/>
          <a:p>
            <a:pPr eaLnBrk="1" hangingPunct="1"/>
            <a:r>
              <a:rPr lang="en-US" altLang="en-US" sz="2400" b="1" smtClean="0"/>
              <a:t>Keputusan investasi (</a:t>
            </a:r>
            <a:r>
              <a:rPr lang="en-US" altLang="en-US" sz="2400" b="1" i="1" smtClean="0"/>
              <a:t>investment decision</a:t>
            </a:r>
            <a:r>
              <a:rPr lang="en-US" altLang="en-US" sz="2400" b="1" smtClean="0"/>
              <a:t>)</a:t>
            </a:r>
          </a:p>
          <a:p>
            <a:pPr eaLnBrk="1" hangingPunct="1">
              <a:buFont typeface="Wingdings" panose="05000000000000000000" pitchFamily="2" charset="2"/>
              <a:buNone/>
            </a:pPr>
            <a:r>
              <a:rPr lang="en-US" altLang="en-US" sz="2400" smtClean="0"/>
              <a:t>	investasi diartikan sebagai penanaman modal perusahaan pada aktiva riil maupun aktiva finansial.</a:t>
            </a:r>
          </a:p>
          <a:p>
            <a:pPr eaLnBrk="1" hangingPunct="1">
              <a:buFont typeface="Wingdings" panose="05000000000000000000" pitchFamily="2" charset="2"/>
              <a:buNone/>
            </a:pPr>
            <a:r>
              <a:rPr lang="en-US" altLang="en-US" sz="2400" smtClean="0"/>
              <a:t>	keputusan finansial merupakan keputusan terhadap aktiva apa yang akan dikelola oleh perusahaan. Keputusan investasi akan berpengaruh langsung terhadap besarnya rentabilitas investasi (</a:t>
            </a:r>
            <a:r>
              <a:rPr lang="en-US" altLang="en-US" sz="2400" i="1" smtClean="0"/>
              <a:t>return on investment</a:t>
            </a:r>
            <a:r>
              <a:rPr lang="en-US" altLang="en-US" sz="2400" smtClean="0"/>
              <a:t>) dan aliran kas perusahaan pada masa yang akan datang.</a:t>
            </a:r>
          </a:p>
        </p:txBody>
      </p:sp>
    </p:spTree>
    <p:extLst>
      <p:ext uri="{BB962C8B-B14F-4D97-AF65-F5344CB8AC3E}">
        <p14:creationId xmlns:p14="http://schemas.microsoft.com/office/powerpoint/2010/main" val="38156058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altLang="en-US" sz="3200" smtClean="0"/>
              <a:t>FUNGSI MANAJEMEN KEUANGAN (2)</a:t>
            </a:r>
          </a:p>
        </p:txBody>
      </p:sp>
      <p:sp>
        <p:nvSpPr>
          <p:cNvPr id="7171" name="Rectangle 3"/>
          <p:cNvSpPr>
            <a:spLocks noGrp="1" noChangeArrowheads="1"/>
          </p:cNvSpPr>
          <p:nvPr>
            <p:ph type="body" idx="1"/>
          </p:nvPr>
        </p:nvSpPr>
        <p:spPr/>
        <p:txBody>
          <a:bodyPr/>
          <a:lstStyle/>
          <a:p>
            <a:pPr eaLnBrk="1" hangingPunct="1">
              <a:lnSpc>
                <a:spcPct val="90000"/>
              </a:lnSpc>
            </a:pPr>
            <a:r>
              <a:rPr lang="en-US" altLang="en-US" b="1" smtClean="0"/>
              <a:t>Fungsi Pendanaan (</a:t>
            </a:r>
            <a:r>
              <a:rPr lang="en-US" altLang="en-US" b="1" i="1" smtClean="0"/>
              <a:t>financing Decision</a:t>
            </a:r>
            <a:r>
              <a:rPr lang="en-US" altLang="en-US" b="1" smtClean="0"/>
              <a:t>)</a:t>
            </a:r>
          </a:p>
          <a:p>
            <a:pPr eaLnBrk="1" hangingPunct="1">
              <a:lnSpc>
                <a:spcPct val="90000"/>
              </a:lnSpc>
              <a:buFont typeface="Wingdings" panose="05000000000000000000" pitchFamily="2" charset="2"/>
              <a:buNone/>
            </a:pPr>
            <a:r>
              <a:rPr lang="en-US" altLang="en-US" b="1" smtClean="0"/>
              <a:t>	</a:t>
            </a:r>
            <a:r>
              <a:rPr lang="en-US" altLang="en-US" smtClean="0"/>
              <a:t>keputusan pendanaan mempelajari sumber-sumber dana yang berada di sisi pasiva. Untuk itu perlu diperhatikan sumber dana yang biayanya paling minimal dan syarat-syarat yang menguntungkan.</a:t>
            </a:r>
          </a:p>
          <a:p>
            <a:pPr eaLnBrk="1" hangingPunct="1">
              <a:lnSpc>
                <a:spcPct val="90000"/>
              </a:lnSpc>
              <a:buFont typeface="Wingdings" panose="05000000000000000000" pitchFamily="2" charset="2"/>
              <a:buNone/>
            </a:pPr>
            <a:r>
              <a:rPr lang="en-US" altLang="en-US" smtClean="0"/>
              <a:t>	Pemenuhan dana dapat dilakukan melalui sumber intern dan sumber ekstern perusahaan.</a:t>
            </a:r>
          </a:p>
        </p:txBody>
      </p:sp>
    </p:spTree>
    <p:extLst>
      <p:ext uri="{BB962C8B-B14F-4D97-AF65-F5344CB8AC3E}">
        <p14:creationId xmlns:p14="http://schemas.microsoft.com/office/powerpoint/2010/main" val="3152719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en-US" altLang="en-US" sz="3200" smtClean="0"/>
              <a:t>FUNGSI MANAJEMEN KEUANGAN (3)</a:t>
            </a:r>
          </a:p>
        </p:txBody>
      </p:sp>
      <p:sp>
        <p:nvSpPr>
          <p:cNvPr id="8195" name="Rectangle 3"/>
          <p:cNvSpPr>
            <a:spLocks noGrp="1" noChangeArrowheads="1"/>
          </p:cNvSpPr>
          <p:nvPr>
            <p:ph type="body" idx="1"/>
          </p:nvPr>
        </p:nvSpPr>
        <p:spPr/>
        <p:txBody>
          <a:bodyPr/>
          <a:lstStyle/>
          <a:p>
            <a:pPr eaLnBrk="1" hangingPunct="1"/>
            <a:r>
              <a:rPr lang="en-US" altLang="en-US" b="1" smtClean="0"/>
              <a:t>Keputusan </a:t>
            </a:r>
            <a:r>
              <a:rPr lang="id-ID" altLang="en-US" b="1" smtClean="0"/>
              <a:t>Deviden </a:t>
            </a:r>
            <a:r>
              <a:rPr lang="en-US" altLang="en-US" b="1" smtClean="0"/>
              <a:t>(</a:t>
            </a:r>
            <a:r>
              <a:rPr lang="id-ID" altLang="en-US" b="1" i="1" smtClean="0"/>
              <a:t>Dividend</a:t>
            </a:r>
            <a:r>
              <a:rPr lang="en-US" altLang="en-US" b="1" i="1" smtClean="0"/>
              <a:t> Decision</a:t>
            </a:r>
            <a:r>
              <a:rPr lang="en-US" altLang="en-US" b="1" smtClean="0"/>
              <a:t>)</a:t>
            </a:r>
          </a:p>
          <a:p>
            <a:pPr eaLnBrk="1" hangingPunct="1">
              <a:buFont typeface="Wingdings" panose="05000000000000000000" pitchFamily="2" charset="2"/>
              <a:buNone/>
            </a:pPr>
            <a:r>
              <a:rPr lang="en-US" altLang="en-US" smtClean="0"/>
              <a:t>	keputusan ini dilakukan </a:t>
            </a:r>
            <a:r>
              <a:rPr lang="id-ID" altLang="en-US" smtClean="0"/>
              <a:t>untuk menentukan a)besarnya persentase laba yang dibagikan kepada para pemegang saham dalam bentuk cash dividen, b) stabilitas dividen yang akan dibagikan, c) dividen saham (stock dividend),d) pemecahan saham (stock split), dan penarikan kembali saham yang beredar.  </a:t>
            </a:r>
            <a:endParaRPr lang="en-US" altLang="en-US" smtClean="0"/>
          </a:p>
        </p:txBody>
      </p:sp>
    </p:spTree>
    <p:extLst>
      <p:ext uri="{BB962C8B-B14F-4D97-AF65-F5344CB8AC3E}">
        <p14:creationId xmlns:p14="http://schemas.microsoft.com/office/powerpoint/2010/main" val="41557530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8746</TotalTime>
  <Words>1010</Words>
  <Application>Microsoft Office PowerPoint</Application>
  <PresentationFormat>On-screen Show (4:3)</PresentationFormat>
  <Paragraphs>125</Paragraphs>
  <Slides>30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Cambria</vt:lpstr>
      <vt:lpstr>Georgia</vt:lpstr>
      <vt:lpstr>Trebuchet MS</vt:lpstr>
      <vt:lpstr>Wingdings</vt:lpstr>
      <vt:lpstr>Wingdings 2</vt:lpstr>
      <vt:lpstr>Urban</vt:lpstr>
      <vt:lpstr>Manajemen Bisnis</vt:lpstr>
      <vt:lpstr>Objective</vt:lpstr>
      <vt:lpstr>Referensi</vt:lpstr>
      <vt:lpstr>TUJUAN PERUSAHAAN</vt:lpstr>
      <vt:lpstr>Memulai Usaha</vt:lpstr>
      <vt:lpstr>PENGERTIAN MANAJEMEN KEUANGAN</vt:lpstr>
      <vt:lpstr>FUNGSI MANAJEMEN KEUANGAN (1)</vt:lpstr>
      <vt:lpstr>FUNGSI MANAJEMEN KEUANGAN (2)</vt:lpstr>
      <vt:lpstr>FUNGSI MANAJEMEN KEUANGAN (3)</vt:lpstr>
      <vt:lpstr>PowerPoint Presentation</vt:lpstr>
      <vt:lpstr>CARA-CARA MEMOTIVASI MANAJER KEUANGAN :</vt:lpstr>
      <vt:lpstr>Pengelolaan Dana Start up Company</vt:lpstr>
      <vt:lpstr>Pengelolaan Dana Start up Company</vt:lpstr>
      <vt:lpstr>Akuntansi (Pencatataan Keuangan)</vt:lpstr>
      <vt:lpstr>Neraca</vt:lpstr>
      <vt:lpstr>Jurnal</vt:lpstr>
      <vt:lpstr>Laporan Rugi Laba</vt:lpstr>
      <vt:lpstr>Break Event Point</vt:lpstr>
      <vt:lpstr>Definisi Anggaran </vt:lpstr>
      <vt:lpstr>Karakteristik Anggaran </vt:lpstr>
      <vt:lpstr>PowerPoint Presentation</vt:lpstr>
      <vt:lpstr>Syarat Penyusunan Anggaran </vt:lpstr>
      <vt:lpstr>PowerPoint Presentation</vt:lpstr>
      <vt:lpstr>Tipe Anggaran </vt:lpstr>
      <vt:lpstr>PowerPoint Presentation</vt:lpstr>
      <vt:lpstr>PowerPoint Presentation</vt:lpstr>
      <vt:lpstr>Fungsi Anggaran </vt:lpstr>
      <vt:lpstr>Kelemahan Anggaran </vt:lpstr>
      <vt:lpstr>Perencanaan, Pengendalian dan Anggaran</vt:lpstr>
      <vt:lpstr>Terima Kasih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Pengantar Sistem Informasi</dc:title>
  <dc:creator>Marcello Singadji</dc:creator>
  <cp:lastModifiedBy>Chaerul</cp:lastModifiedBy>
  <cp:revision>608</cp:revision>
  <dcterms:created xsi:type="dcterms:W3CDTF">2011-09-16T02:11:44Z</dcterms:created>
  <dcterms:modified xsi:type="dcterms:W3CDTF">2017-04-10T03:14:27Z</dcterms:modified>
</cp:coreProperties>
</file>