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48"/>
  </p:notesMasterIdLst>
  <p:sldIdLst>
    <p:sldId id="325" r:id="rId2"/>
    <p:sldId id="326" r:id="rId3"/>
    <p:sldId id="327" r:id="rId4"/>
    <p:sldId id="328" r:id="rId5"/>
    <p:sldId id="329" r:id="rId6"/>
    <p:sldId id="330" r:id="rId7"/>
    <p:sldId id="348" r:id="rId8"/>
    <p:sldId id="349" r:id="rId9"/>
    <p:sldId id="331" r:id="rId10"/>
    <p:sldId id="351" r:id="rId11"/>
    <p:sldId id="350" r:id="rId12"/>
    <p:sldId id="352" r:id="rId13"/>
    <p:sldId id="353" r:id="rId14"/>
    <p:sldId id="355" r:id="rId15"/>
    <p:sldId id="356" r:id="rId16"/>
    <p:sldId id="357" r:id="rId17"/>
    <p:sldId id="358" r:id="rId18"/>
    <p:sldId id="361" r:id="rId19"/>
    <p:sldId id="363" r:id="rId20"/>
    <p:sldId id="362" r:id="rId21"/>
    <p:sldId id="364" r:id="rId22"/>
    <p:sldId id="365" r:id="rId23"/>
    <p:sldId id="366" r:id="rId24"/>
    <p:sldId id="367" r:id="rId25"/>
    <p:sldId id="368" r:id="rId26"/>
    <p:sldId id="369" r:id="rId27"/>
    <p:sldId id="371" r:id="rId28"/>
    <p:sldId id="370" r:id="rId29"/>
    <p:sldId id="372" r:id="rId30"/>
    <p:sldId id="373" r:id="rId31"/>
    <p:sldId id="374" r:id="rId32"/>
    <p:sldId id="375" r:id="rId33"/>
    <p:sldId id="376" r:id="rId34"/>
    <p:sldId id="377" r:id="rId35"/>
    <p:sldId id="378" r:id="rId36"/>
    <p:sldId id="379" r:id="rId37"/>
    <p:sldId id="380" r:id="rId38"/>
    <p:sldId id="381" r:id="rId39"/>
    <p:sldId id="382" r:id="rId40"/>
    <p:sldId id="383" r:id="rId41"/>
    <p:sldId id="384" r:id="rId42"/>
    <p:sldId id="385" r:id="rId43"/>
    <p:sldId id="386" r:id="rId44"/>
    <p:sldId id="387" r:id="rId45"/>
    <p:sldId id="346" r:id="rId46"/>
    <p:sldId id="347" r:id="rId47"/>
  </p:sldIdLst>
  <p:sldSz cx="9144000" cy="6858000" type="screen4x3"/>
  <p:notesSz cx="6858000" cy="9144000"/>
  <p:defaultTextStyle>
    <a:defPPr>
      <a:defRPr lang="id-ID"/>
    </a:defPPr>
    <a:lvl1pPr marL="0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4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07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61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15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68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22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76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3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78391" autoAdjust="0"/>
  </p:normalViewPr>
  <p:slideViewPr>
    <p:cSldViewPr>
      <p:cViewPr varScale="1">
        <p:scale>
          <a:sx n="58" d="100"/>
          <a:sy n="58" d="100"/>
        </p:scale>
        <p:origin x="17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12972-45E0-4A02-9098-D0EBB0199C4B}" type="datetimeFigureOut">
              <a:rPr lang="id-ID" smtClean="0"/>
              <a:pPr/>
              <a:t>17/01/2018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19FB5-3E22-4347-9D47-E764C09E46C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862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4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07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61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15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68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22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76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Internalisasi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proses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norma-norma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kemasyarakatan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tidak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berhenti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sampai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institusionalisasi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saja,akan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tetapi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mungkin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norma-norma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tersebut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sudah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mendarah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daging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jiwa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anggota-anggota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masyarakat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Norma-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kadang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dibedakan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antara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norma-norma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pPr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560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b="1" dirty="0" err="1" smtClean="0"/>
              <a:t>Combination</a:t>
            </a:r>
            <a:r>
              <a:rPr lang="id-ID" b="1" dirty="0" smtClean="0"/>
              <a:t> :  </a:t>
            </a:r>
            <a:r>
              <a:rPr lang="en-US" dirty="0" smtClean="0"/>
              <a:t>Converting explicit knowledge from one form to another.</a:t>
            </a:r>
            <a:endParaRPr lang="id-ID" dirty="0" smtClean="0"/>
          </a:p>
          <a:p>
            <a:pPr marL="0" marR="0" indent="0" algn="l" defTabSz="914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b="1" dirty="0" err="1" smtClean="0"/>
              <a:t>Socialization</a:t>
            </a:r>
            <a:r>
              <a:rPr lang="id-ID" b="1" baseline="0" dirty="0" smtClean="0"/>
              <a:t> </a:t>
            </a:r>
            <a:r>
              <a:rPr lang="en-US" b="1" dirty="0" smtClean="0"/>
              <a:t>:</a:t>
            </a:r>
            <a:r>
              <a:rPr lang="en-US" dirty="0" smtClean="0"/>
              <a:t>Interacting with others in an informal sharing of ideas, expertise</a:t>
            </a:r>
            <a:endParaRPr lang="id-ID" dirty="0" smtClean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pPr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1832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pPr/>
              <a:t>27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3915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pPr/>
              <a:t>28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7070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Knowledge discovery systems </a:t>
            </a:r>
            <a:r>
              <a:rPr lang="id-ID" dirty="0" smtClean="0"/>
              <a:t>mendukung proses pengembangan </a:t>
            </a:r>
            <a:r>
              <a:rPr lang="en-US" dirty="0" smtClean="0"/>
              <a:t>tacit</a:t>
            </a:r>
            <a:r>
              <a:rPr lang="en-US" baseline="0" dirty="0" smtClean="0"/>
              <a:t> knowledge </a:t>
            </a:r>
            <a:r>
              <a:rPr lang="en-US" dirty="0" smtClean="0"/>
              <a:t> </a:t>
            </a:r>
            <a:r>
              <a:rPr lang="id-ID" dirty="0" smtClean="0"/>
              <a:t>atau eksplisit baru dari data dan informasi atau dari sintesis pengetahuan sebelumnya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pPr/>
              <a:t>30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92134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pPr/>
              <a:t>40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50814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1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9144001" cy="14067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</p:spPr>
        <p:txBody>
          <a:bodyPr/>
          <a:lstStyle>
            <a:lvl1pPr marL="63987" indent="0" algn="l">
              <a:buNone/>
              <a:defRPr sz="2400">
                <a:solidFill>
                  <a:schemeClr val="tx2"/>
                </a:solidFill>
              </a:defRPr>
            </a:lvl1pPr>
            <a:lvl2pPr marL="457054" indent="0" algn="ctr">
              <a:buNone/>
            </a:lvl2pPr>
            <a:lvl3pPr marL="914107" indent="0" algn="ctr">
              <a:buNone/>
            </a:lvl3pPr>
            <a:lvl4pPr marL="1371161" indent="0" algn="ctr">
              <a:buNone/>
            </a:lvl4pPr>
            <a:lvl5pPr marL="1828215" indent="0" algn="ctr">
              <a:buNone/>
            </a:lvl5pPr>
            <a:lvl6pPr marL="2285268" indent="0" algn="ctr">
              <a:buNone/>
            </a:lvl6pPr>
            <a:lvl7pPr marL="2742322" indent="0" algn="ctr">
              <a:buNone/>
            </a:lvl7pPr>
            <a:lvl8pPr marL="3199376" indent="0" algn="ctr">
              <a:buNone/>
            </a:lvl8pPr>
            <a:lvl9pPr marL="365643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pPr/>
              <a:t>17/01/2018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D71EAF9-DB67-464C-8987-984D7DE842F6}" type="slidenum">
              <a:rPr lang="id-ID" smtClean="0"/>
              <a:pPr/>
              <a:t>‹#›</a:t>
            </a:fld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7" y="5038229"/>
            <a:ext cx="1828800" cy="1837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pPr/>
              <a:t>17/01/2018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pPr/>
              <a:t>17/01/2018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0312" y="6400800"/>
            <a:ext cx="957264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pPr/>
              <a:t>17/01/2018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1325880" cy="45720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-23408"/>
            <a:ext cx="8121080" cy="356065"/>
          </a:xfrm>
          <a:prstGeom prst="rect">
            <a:avLst/>
          </a:prstGeom>
        </p:spPr>
        <p:txBody>
          <a:bodyPr vert="horz" lIns="91411" tIns="45705" rIns="91411" bIns="45705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05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pPr/>
              <a:t>17/01/2018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pPr/>
              <a:t>17/01/2018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05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05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15B4FD-92E0-4978-907F-923BCA868FE5}" type="datetimeFigureOut">
              <a:rPr lang="id-ID" smtClean="0"/>
              <a:pPr/>
              <a:t>17/01/2018</a:t>
            </a:fld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71EAF9-DB67-464C-8987-984D7DE842F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pPr/>
              <a:t>17/01/2018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pPr/>
              <a:t>17/01/2018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1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pPr/>
              <a:t>17/01/2018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1"/>
            <a:ext cx="586803" cy="4681637"/>
          </a:xfrm>
        </p:spPr>
        <p:txBody>
          <a:bodyPr vert="vert270" lIns="45705" tIns="0" rIns="45705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05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pPr/>
              <a:t>17/01/2018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0663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7"/>
            <a:ext cx="3733819" cy="910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lIns="91411" tIns="45705" rIns="91411" bIns="45705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943136"/>
            <a:ext cx="8229600" cy="4325112"/>
          </a:xfrm>
          <a:prstGeom prst="rect">
            <a:avLst/>
          </a:prstGeom>
        </p:spPr>
        <p:txBody>
          <a:bodyPr vert="horz" lIns="91411" tIns="45705" rIns="91411" bIns="45705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 lIns="91411" tIns="45705" rIns="91411" bIns="45705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815B4FD-92E0-4978-907F-923BCA868FE5}" type="datetimeFigureOut">
              <a:rPr lang="id-ID" smtClean="0"/>
              <a:pPr/>
              <a:t>17/01/2018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 lIns="91411" tIns="45705" rIns="91411" bIns="45705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lIns="91411" tIns="45705" rIns="91411" bIns="45705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D71EAF9-DB67-464C-8987-984D7DE842F6}" type="slidenum">
              <a:rPr lang="id-ID" smtClean="0"/>
              <a:pPr/>
              <a:t>‹#›</a:t>
            </a:fld>
            <a:endParaRPr lang="id-ID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914400" cy="918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65643" indent="-255950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157" indent="-246809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249" indent="-21938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198" indent="-201104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443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8829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215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318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39563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2123728" y="6165304"/>
            <a:ext cx="4464496" cy="476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Becerra-Fernandez, et al. -- Knowledge Management 1/e  --  </a:t>
            </a:r>
            <a:r>
              <a:rPr lang="en-US" dirty="0">
                <a:latin typeface="Times New Roman"/>
                <a:cs typeface="Arial" charset="0"/>
              </a:rPr>
              <a:t>©</a:t>
            </a:r>
            <a:r>
              <a:rPr lang="en-US" dirty="0">
                <a:cs typeface="Arial" charset="0"/>
              </a:rPr>
              <a:t> 2004 Prentice Hall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en-US" sz="4000" dirty="0"/>
              <a:t>Chapter </a:t>
            </a:r>
            <a:r>
              <a:rPr lang="id-ID" sz="4000" dirty="0" smtClean="0"/>
              <a:t>3</a:t>
            </a:r>
            <a:endParaRPr lang="en-US" sz="4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id-ID" sz="2800" b="1" dirty="0" err="1" smtClean="0"/>
              <a:t>Knowledge</a:t>
            </a:r>
            <a:r>
              <a:rPr lang="id-ID" sz="2800" b="1" dirty="0" smtClean="0"/>
              <a:t> Management </a:t>
            </a:r>
            <a:r>
              <a:rPr lang="id-ID" sz="2800" b="1" dirty="0" err="1" smtClean="0"/>
              <a:t>Solution</a:t>
            </a:r>
            <a:endParaRPr lang="en-US" sz="28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3663" y="6597352"/>
            <a:ext cx="4526369" cy="256013"/>
          </a:xfrm>
        </p:spPr>
        <p:txBody>
          <a:bodyPr/>
          <a:lstStyle/>
          <a:p>
            <a:pPr algn="l"/>
            <a:r>
              <a:rPr lang="en-US" dirty="0"/>
              <a:t>Becerra-Fernandez, et al. -- Knowledge Management 1/e  --  </a:t>
            </a:r>
            <a:r>
              <a:rPr lang="en-US" dirty="0">
                <a:latin typeface="Times New Roman"/>
                <a:cs typeface="Arial" charset="0"/>
              </a:rPr>
              <a:t>©</a:t>
            </a:r>
            <a:r>
              <a:rPr lang="en-US" dirty="0">
                <a:cs typeface="Arial" charset="0"/>
              </a:rPr>
              <a:t> 2004 Prentice Hall</a:t>
            </a:r>
            <a:endParaRPr lang="en-US" dirty="0"/>
          </a:p>
        </p:txBody>
      </p:sp>
      <p:sp>
        <p:nvSpPr>
          <p:cNvPr id="17444" name="Rectangle 36"/>
          <p:cNvSpPr>
            <a:spLocks noGrp="1" noChangeArrowheads="1"/>
          </p:cNvSpPr>
          <p:nvPr>
            <p:ph type="title"/>
          </p:nvPr>
        </p:nvSpPr>
        <p:spPr>
          <a:xfrm>
            <a:off x="302490" y="260648"/>
            <a:ext cx="8229600" cy="1069848"/>
          </a:xfrm>
        </p:spPr>
        <p:txBody>
          <a:bodyPr>
            <a:normAutofit/>
          </a:bodyPr>
          <a:lstStyle/>
          <a:p>
            <a:r>
              <a:rPr lang="id-ID" sz="3600" b="1" dirty="0" err="1" smtClean="0"/>
              <a:t>Role</a:t>
            </a:r>
            <a:r>
              <a:rPr lang="id-ID" sz="3600" b="1" dirty="0" smtClean="0"/>
              <a:t> </a:t>
            </a:r>
            <a:r>
              <a:rPr lang="id-ID" sz="3600" b="1" dirty="0"/>
              <a:t>of IT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80" y="1556792"/>
            <a:ext cx="7920880" cy="498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495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3663" y="6597352"/>
            <a:ext cx="4526369" cy="256013"/>
          </a:xfrm>
        </p:spPr>
        <p:txBody>
          <a:bodyPr/>
          <a:lstStyle/>
          <a:p>
            <a:pPr algn="l"/>
            <a:r>
              <a:rPr lang="en-US" dirty="0"/>
              <a:t>Becerra-Fernandez, et al. -- Knowledge Management 1/e  --  </a:t>
            </a:r>
            <a:r>
              <a:rPr lang="en-US" dirty="0">
                <a:latin typeface="Times New Roman"/>
                <a:cs typeface="Arial" charset="0"/>
              </a:rPr>
              <a:t>©</a:t>
            </a:r>
            <a:r>
              <a:rPr lang="en-US" dirty="0">
                <a:cs typeface="Arial" charset="0"/>
              </a:rPr>
              <a:t> 2004 Prentice Hall</a:t>
            </a:r>
            <a:endParaRPr lang="en-US" dirty="0"/>
          </a:p>
        </p:txBody>
      </p:sp>
      <p:sp>
        <p:nvSpPr>
          <p:cNvPr id="17444" name="Rectangle 36"/>
          <p:cNvSpPr>
            <a:spLocks noGrp="1" noChangeArrowheads="1"/>
          </p:cNvSpPr>
          <p:nvPr>
            <p:ph type="title"/>
          </p:nvPr>
        </p:nvSpPr>
        <p:spPr>
          <a:xfrm>
            <a:off x="302490" y="260648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id-ID" sz="3600" dirty="0"/>
              <a:t/>
            </a:r>
            <a:br>
              <a:rPr lang="id-ID" sz="3600" dirty="0"/>
            </a:br>
            <a:r>
              <a:rPr lang="id-ID" sz="3600" b="1" dirty="0" err="1" smtClean="0"/>
              <a:t>Knowledge</a:t>
            </a:r>
            <a:r>
              <a:rPr lang="id-ID" sz="3600" b="1" dirty="0" smtClean="0"/>
              <a:t> </a:t>
            </a:r>
            <a:r>
              <a:rPr lang="id-ID" sz="3600" b="1" dirty="0"/>
              <a:t>Resources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67943" y="1700808"/>
            <a:ext cx="792053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/>
              <a:t>Sumber daya jangka pengetahuan mengacu tidak hanya pada pengetahuan saat ini dimiliki oleh individu atau organisasi, tetapi juga pada pengetahuan yang dapat berpotensi diperoleh </a:t>
            </a:r>
            <a:r>
              <a:rPr lang="id-ID" sz="3200" dirty="0" smtClean="0"/>
              <a:t>(</a:t>
            </a:r>
            <a:r>
              <a:rPr lang="en-US" sz="3200" dirty="0" err="1" smtClean="0"/>
              <a:t>membutuhkan</a:t>
            </a:r>
            <a:r>
              <a:rPr lang="id-ID" sz="3200" dirty="0" smtClean="0"/>
              <a:t> </a:t>
            </a:r>
            <a:r>
              <a:rPr lang="id-ID" sz="3200" dirty="0"/>
              <a:t>beberapa biaya jika diperlukan) dari individu atau organisasi lain</a:t>
            </a:r>
          </a:p>
        </p:txBody>
      </p:sp>
    </p:spTree>
    <p:extLst>
      <p:ext uri="{BB962C8B-B14F-4D97-AF65-F5344CB8AC3E}">
        <p14:creationId xmlns:p14="http://schemas.microsoft.com/office/powerpoint/2010/main" val="40629876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3663" y="6597352"/>
            <a:ext cx="4526369" cy="256013"/>
          </a:xfrm>
        </p:spPr>
        <p:txBody>
          <a:bodyPr/>
          <a:lstStyle/>
          <a:p>
            <a:pPr algn="l"/>
            <a:r>
              <a:rPr lang="en-US" dirty="0"/>
              <a:t>Becerra-Fernandez, et al. -- Knowledge Management 1/e  --  </a:t>
            </a:r>
            <a:r>
              <a:rPr lang="en-US" dirty="0">
                <a:latin typeface="Times New Roman"/>
                <a:cs typeface="Arial" charset="0"/>
              </a:rPr>
              <a:t>©</a:t>
            </a:r>
            <a:r>
              <a:rPr lang="en-US" dirty="0">
                <a:cs typeface="Arial" charset="0"/>
              </a:rPr>
              <a:t> 2004 Prentice Hall</a:t>
            </a:r>
            <a:endParaRPr lang="en-US" dirty="0"/>
          </a:p>
        </p:txBody>
      </p:sp>
      <p:sp>
        <p:nvSpPr>
          <p:cNvPr id="17444" name="Rectangle 36"/>
          <p:cNvSpPr>
            <a:spLocks noGrp="1" noChangeArrowheads="1"/>
          </p:cNvSpPr>
          <p:nvPr>
            <p:ph type="title"/>
          </p:nvPr>
        </p:nvSpPr>
        <p:spPr>
          <a:xfrm>
            <a:off x="302490" y="260648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id-ID" sz="3600" dirty="0"/>
              <a:t/>
            </a:r>
            <a:br>
              <a:rPr lang="id-ID" sz="3600" dirty="0"/>
            </a:br>
            <a:r>
              <a:rPr lang="id-ID" sz="3600" b="1" dirty="0" err="1" smtClean="0"/>
              <a:t>Knowledge</a:t>
            </a:r>
            <a:r>
              <a:rPr lang="id-ID" sz="3600" b="1" dirty="0" smtClean="0"/>
              <a:t> </a:t>
            </a:r>
            <a:r>
              <a:rPr lang="id-ID" sz="3600" b="1" dirty="0"/>
              <a:t>Management Solutions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67943" y="1700808"/>
            <a:ext cx="79205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Solusi</a:t>
            </a:r>
            <a:r>
              <a:rPr lang="en-US" sz="3200" dirty="0" smtClean="0"/>
              <a:t> Knowledge </a:t>
            </a:r>
            <a:r>
              <a:rPr lang="en-US" sz="3200" dirty="0"/>
              <a:t>management </a:t>
            </a:r>
            <a:r>
              <a:rPr lang="id-ID" sz="3200" dirty="0"/>
              <a:t>mengacu pada berbagai cara di mana KM dapat </a:t>
            </a:r>
            <a:r>
              <a:rPr lang="id-ID" sz="3200" dirty="0" smtClean="0"/>
              <a:t>difasilitasi</a:t>
            </a:r>
            <a:r>
              <a:rPr lang="en-US" sz="3200" dirty="0" smtClean="0"/>
              <a:t> </a:t>
            </a:r>
            <a:endParaRPr lang="en-US" sz="3200" dirty="0"/>
          </a:p>
          <a:p>
            <a:r>
              <a:rPr lang="id-ID" sz="3200" dirty="0"/>
              <a:t>•KM </a:t>
            </a:r>
            <a:r>
              <a:rPr lang="id-ID" sz="3200" dirty="0" err="1"/>
              <a:t>solutions</a:t>
            </a:r>
            <a:r>
              <a:rPr lang="id-ID" sz="3200" dirty="0"/>
              <a:t> </a:t>
            </a:r>
            <a:r>
              <a:rPr lang="id-ID" sz="3200" dirty="0" err="1"/>
              <a:t>at</a:t>
            </a:r>
            <a:r>
              <a:rPr lang="id-ID" sz="3200" dirty="0"/>
              <a:t> </a:t>
            </a:r>
            <a:r>
              <a:rPr lang="id-ID" sz="3200" dirty="0" err="1"/>
              <a:t>four</a:t>
            </a:r>
            <a:r>
              <a:rPr lang="id-ID" sz="3200" dirty="0"/>
              <a:t> </a:t>
            </a:r>
            <a:r>
              <a:rPr lang="id-ID" sz="3200" dirty="0" err="1"/>
              <a:t>levels</a:t>
            </a:r>
            <a:r>
              <a:rPr lang="id-ID" sz="3200" dirty="0"/>
              <a:t>: </a:t>
            </a:r>
          </a:p>
          <a:p>
            <a:r>
              <a:rPr lang="id-ID" sz="3200" dirty="0" smtClean="0"/>
              <a:t>&gt;</a:t>
            </a:r>
            <a:r>
              <a:rPr lang="id-ID" sz="3200" b="1" dirty="0" smtClean="0"/>
              <a:t> KM </a:t>
            </a:r>
            <a:r>
              <a:rPr lang="id-ID" sz="3200" b="1" dirty="0" err="1" smtClean="0"/>
              <a:t>processes</a:t>
            </a:r>
            <a:endParaRPr lang="id-ID" sz="3200" dirty="0"/>
          </a:p>
          <a:p>
            <a:r>
              <a:rPr lang="id-ID" sz="3200" b="1" dirty="0" smtClean="0"/>
              <a:t>&gt; KM </a:t>
            </a:r>
            <a:r>
              <a:rPr lang="id-ID" sz="3200" b="1" dirty="0" err="1"/>
              <a:t>systems</a:t>
            </a:r>
            <a:endParaRPr lang="id-ID" sz="3200" dirty="0"/>
          </a:p>
          <a:p>
            <a:r>
              <a:rPr lang="id-ID" sz="3200" b="1" dirty="0" smtClean="0"/>
              <a:t>&gt; </a:t>
            </a:r>
            <a:r>
              <a:rPr lang="en-US" sz="3200" b="1" dirty="0" smtClean="0"/>
              <a:t>KM </a:t>
            </a:r>
            <a:r>
              <a:rPr lang="en-US" sz="3200" b="1" dirty="0"/>
              <a:t>mechanisms and technologies</a:t>
            </a:r>
            <a:endParaRPr lang="en-US" sz="3200" dirty="0"/>
          </a:p>
          <a:p>
            <a:r>
              <a:rPr lang="id-ID" sz="3200" b="1" dirty="0" smtClean="0"/>
              <a:t>&gt; KM </a:t>
            </a:r>
            <a:r>
              <a:rPr lang="id-ID" sz="3200" b="1" dirty="0" err="1"/>
              <a:t>infrastructure</a:t>
            </a:r>
            <a:r>
              <a:rPr lang="id-ID" sz="3200" b="1" dirty="0"/>
              <a:t> </a:t>
            </a:r>
            <a:endParaRPr lang="id-ID" sz="3200" dirty="0"/>
          </a:p>
          <a:p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7455590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3663" y="6597352"/>
            <a:ext cx="4526369" cy="256013"/>
          </a:xfrm>
        </p:spPr>
        <p:txBody>
          <a:bodyPr/>
          <a:lstStyle/>
          <a:p>
            <a:pPr algn="l"/>
            <a:r>
              <a:rPr lang="en-US" dirty="0"/>
              <a:t>Becerra-Fernandez, et al. -- Knowledge Management 1/e  --  </a:t>
            </a:r>
            <a:r>
              <a:rPr lang="en-US" dirty="0">
                <a:latin typeface="Times New Roman"/>
                <a:cs typeface="Arial" charset="0"/>
              </a:rPr>
              <a:t>©</a:t>
            </a:r>
            <a:r>
              <a:rPr lang="en-US" dirty="0">
                <a:cs typeface="Arial" charset="0"/>
              </a:rPr>
              <a:t> 2004 Prentice Hall</a:t>
            </a:r>
            <a:endParaRPr lang="en-US" dirty="0"/>
          </a:p>
        </p:txBody>
      </p:sp>
      <p:sp>
        <p:nvSpPr>
          <p:cNvPr id="17444" name="Rectangle 36"/>
          <p:cNvSpPr>
            <a:spLocks noGrp="1" noChangeArrowheads="1"/>
          </p:cNvSpPr>
          <p:nvPr>
            <p:ph type="title"/>
          </p:nvPr>
        </p:nvSpPr>
        <p:spPr>
          <a:xfrm>
            <a:off x="302490" y="260648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id-ID" sz="3600" dirty="0"/>
              <a:t/>
            </a:r>
            <a:br>
              <a:rPr lang="id-ID" sz="3600" dirty="0"/>
            </a:br>
            <a:r>
              <a:rPr lang="id-ID" sz="3600" b="1" dirty="0" err="1" smtClean="0"/>
              <a:t>Knowledge</a:t>
            </a:r>
            <a:r>
              <a:rPr lang="id-ID" sz="3600" b="1" dirty="0" smtClean="0"/>
              <a:t> </a:t>
            </a:r>
            <a:r>
              <a:rPr lang="id-ID" sz="3600" b="1" dirty="0"/>
              <a:t>Management </a:t>
            </a:r>
            <a:r>
              <a:rPr lang="id-ID" sz="3600" b="1" dirty="0" smtClean="0"/>
              <a:t>System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67943" y="1700808"/>
            <a:ext cx="79205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sz="3200" dirty="0"/>
          </a:p>
          <a:p>
            <a:endParaRPr lang="id-ID" sz="3200" dirty="0"/>
          </a:p>
          <a:p>
            <a:r>
              <a:rPr lang="en-US" sz="3200" b="1" dirty="0"/>
              <a:t>Knowledge management </a:t>
            </a:r>
            <a:r>
              <a:rPr lang="en-US" sz="3200" b="1" dirty="0" smtClean="0"/>
              <a:t>systems</a:t>
            </a:r>
            <a:r>
              <a:rPr lang="id-ID" sz="3200" b="1" dirty="0" smtClean="0"/>
              <a:t> </a:t>
            </a:r>
            <a:r>
              <a:rPr lang="id-ID" sz="3200" dirty="0"/>
              <a:t>adalah integrasi teknologi dan mekanisme yang dikembangkan untuk mendukung proses KM</a:t>
            </a:r>
          </a:p>
        </p:txBody>
      </p:sp>
    </p:spTree>
    <p:extLst>
      <p:ext uri="{BB962C8B-B14F-4D97-AF65-F5344CB8AC3E}">
        <p14:creationId xmlns:p14="http://schemas.microsoft.com/office/powerpoint/2010/main" val="673249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3663" y="6597352"/>
            <a:ext cx="4526369" cy="256013"/>
          </a:xfrm>
        </p:spPr>
        <p:txBody>
          <a:bodyPr/>
          <a:lstStyle/>
          <a:p>
            <a:pPr algn="l"/>
            <a:r>
              <a:rPr lang="en-US" dirty="0"/>
              <a:t>Becerra-Fernandez, et al. -- Knowledge Management 1/e  --  </a:t>
            </a:r>
            <a:r>
              <a:rPr lang="en-US" dirty="0">
                <a:latin typeface="Times New Roman"/>
                <a:cs typeface="Arial" charset="0"/>
              </a:rPr>
              <a:t>©</a:t>
            </a:r>
            <a:r>
              <a:rPr lang="en-US" dirty="0">
                <a:cs typeface="Arial" charset="0"/>
              </a:rPr>
              <a:t> 2004 Prentice Hall</a:t>
            </a:r>
            <a:endParaRPr lang="en-US" dirty="0"/>
          </a:p>
        </p:txBody>
      </p:sp>
      <p:sp>
        <p:nvSpPr>
          <p:cNvPr id="17444" name="Rectangle 36"/>
          <p:cNvSpPr>
            <a:spLocks noGrp="1" noChangeArrowheads="1"/>
          </p:cNvSpPr>
          <p:nvPr>
            <p:ph type="title"/>
          </p:nvPr>
        </p:nvSpPr>
        <p:spPr>
          <a:xfrm>
            <a:off x="302490" y="260648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id-ID" sz="3600" dirty="0"/>
              <a:t/>
            </a:r>
            <a:br>
              <a:rPr lang="id-ID" sz="3600" dirty="0"/>
            </a:br>
            <a:r>
              <a:rPr lang="id-ID" sz="3200" dirty="0"/>
              <a:t/>
            </a:r>
            <a:br>
              <a:rPr lang="id-ID" sz="3200" dirty="0"/>
            </a:br>
            <a:r>
              <a:rPr lang="en-US" sz="3200" b="1" dirty="0" smtClean="0"/>
              <a:t>An </a:t>
            </a:r>
            <a:r>
              <a:rPr lang="en-US" sz="3200" b="1" dirty="0"/>
              <a:t>Overview of Knowledge Management </a:t>
            </a:r>
            <a:r>
              <a:rPr lang="en-US" sz="3200" b="1" dirty="0" smtClean="0"/>
              <a:t>Solutions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132856"/>
            <a:ext cx="748883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614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3663" y="6597352"/>
            <a:ext cx="4526369" cy="256013"/>
          </a:xfrm>
        </p:spPr>
        <p:txBody>
          <a:bodyPr/>
          <a:lstStyle/>
          <a:p>
            <a:pPr algn="l"/>
            <a:r>
              <a:rPr lang="en-US" dirty="0"/>
              <a:t>Becerra-Fernandez, et al. -- Knowledge Management 1/e  --  </a:t>
            </a:r>
            <a:r>
              <a:rPr lang="en-US" dirty="0">
                <a:latin typeface="Times New Roman"/>
                <a:cs typeface="Arial" charset="0"/>
              </a:rPr>
              <a:t>©</a:t>
            </a:r>
            <a:r>
              <a:rPr lang="en-US" dirty="0">
                <a:cs typeface="Arial" charset="0"/>
              </a:rPr>
              <a:t> 2004 Prentice Hall</a:t>
            </a:r>
            <a:endParaRPr lang="en-US" dirty="0"/>
          </a:p>
        </p:txBody>
      </p:sp>
      <p:sp>
        <p:nvSpPr>
          <p:cNvPr id="17444" name="Rectangle 36"/>
          <p:cNvSpPr>
            <a:spLocks noGrp="1" noChangeArrowheads="1"/>
          </p:cNvSpPr>
          <p:nvPr>
            <p:ph type="title"/>
          </p:nvPr>
        </p:nvSpPr>
        <p:spPr>
          <a:xfrm>
            <a:off x="302490" y="260648"/>
            <a:ext cx="8229600" cy="1069848"/>
          </a:xfrm>
        </p:spPr>
        <p:txBody>
          <a:bodyPr>
            <a:normAutofit/>
          </a:bodyPr>
          <a:lstStyle/>
          <a:p>
            <a:r>
              <a:rPr lang="id-ID" sz="3200" b="1" dirty="0" err="1" smtClean="0"/>
              <a:t>Knowledge</a:t>
            </a:r>
            <a:r>
              <a:rPr lang="id-ID" sz="3200" b="1" dirty="0" smtClean="0"/>
              <a:t> </a:t>
            </a:r>
            <a:r>
              <a:rPr lang="id-ID" sz="3200" b="1" dirty="0"/>
              <a:t>Management </a:t>
            </a:r>
            <a:r>
              <a:rPr lang="id-ID" sz="3200" b="1" dirty="0" err="1"/>
              <a:t>Processes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467544" y="1628800"/>
            <a:ext cx="2016224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b="1" dirty="0" smtClean="0"/>
              <a:t>Discovery</a:t>
            </a:r>
          </a:p>
          <a:p>
            <a:r>
              <a:rPr lang="id-ID" dirty="0" smtClean="0"/>
              <a:t>• </a:t>
            </a:r>
            <a:r>
              <a:rPr lang="id-ID" dirty="0" err="1" smtClean="0"/>
              <a:t>Combination</a:t>
            </a:r>
            <a:endParaRPr lang="id-ID" dirty="0" smtClean="0"/>
          </a:p>
          <a:p>
            <a:r>
              <a:rPr lang="id-ID" dirty="0" smtClean="0"/>
              <a:t>• </a:t>
            </a:r>
            <a:r>
              <a:rPr lang="id-ID" dirty="0" err="1" smtClean="0"/>
              <a:t>Socialization</a:t>
            </a:r>
            <a:endParaRPr lang="id-ID" dirty="0"/>
          </a:p>
        </p:txBody>
      </p:sp>
      <p:sp>
        <p:nvSpPr>
          <p:cNvPr id="6" name="Rectangle 5"/>
          <p:cNvSpPr/>
          <p:nvPr/>
        </p:nvSpPr>
        <p:spPr>
          <a:xfrm>
            <a:off x="467544" y="4113076"/>
            <a:ext cx="2016224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b="1" dirty="0" err="1" smtClean="0"/>
              <a:t>Capture</a:t>
            </a:r>
            <a:endParaRPr lang="id-ID" b="1" dirty="0" smtClean="0"/>
          </a:p>
          <a:p>
            <a:r>
              <a:rPr lang="id-ID" dirty="0" smtClean="0"/>
              <a:t>• </a:t>
            </a:r>
            <a:r>
              <a:rPr lang="id-ID" dirty="0" err="1" smtClean="0"/>
              <a:t>Externalization</a:t>
            </a:r>
            <a:r>
              <a:rPr lang="id-ID" dirty="0" smtClean="0"/>
              <a:t> </a:t>
            </a:r>
            <a:r>
              <a:rPr lang="id-ID" dirty="0"/>
              <a:t>•</a:t>
            </a:r>
            <a:r>
              <a:rPr lang="id-ID" dirty="0" err="1" smtClean="0"/>
              <a:t>Internalization</a:t>
            </a:r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>
            <a:off x="3779912" y="2595772"/>
            <a:ext cx="2016224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b="1" dirty="0" err="1" smtClean="0"/>
              <a:t>Sharing</a:t>
            </a:r>
            <a:endParaRPr lang="id-ID" b="1" dirty="0" smtClean="0"/>
          </a:p>
          <a:p>
            <a:endParaRPr lang="id-ID" dirty="0"/>
          </a:p>
          <a:p>
            <a:r>
              <a:rPr lang="id-ID" dirty="0"/>
              <a:t>•</a:t>
            </a:r>
            <a:r>
              <a:rPr lang="id-ID" dirty="0" err="1" smtClean="0"/>
              <a:t>Socialization</a:t>
            </a:r>
            <a:endParaRPr lang="id-ID" dirty="0" smtClean="0"/>
          </a:p>
          <a:p>
            <a:r>
              <a:rPr lang="id-ID" dirty="0" smtClean="0"/>
              <a:t>•</a:t>
            </a:r>
            <a:r>
              <a:rPr lang="id-ID" dirty="0"/>
              <a:t>Exchange </a:t>
            </a:r>
          </a:p>
        </p:txBody>
      </p:sp>
      <p:sp>
        <p:nvSpPr>
          <p:cNvPr id="8" name="Rectangle 7"/>
          <p:cNvSpPr/>
          <p:nvPr/>
        </p:nvSpPr>
        <p:spPr>
          <a:xfrm>
            <a:off x="6959809" y="2577125"/>
            <a:ext cx="2016224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b="1" dirty="0" err="1" smtClean="0"/>
              <a:t>Application</a:t>
            </a:r>
            <a:endParaRPr lang="id-ID" b="1" dirty="0" smtClean="0"/>
          </a:p>
          <a:p>
            <a:endParaRPr lang="id-ID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err="1" smtClean="0"/>
              <a:t>Direction</a:t>
            </a:r>
            <a:endParaRPr lang="id-ID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err="1" smtClean="0"/>
              <a:t>Routines</a:t>
            </a:r>
            <a:endParaRPr lang="id-ID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796136" y="3279848"/>
            <a:ext cx="1152128" cy="9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2" idx="3"/>
          </p:cNvCxnSpPr>
          <p:nvPr/>
        </p:nvCxnSpPr>
        <p:spPr>
          <a:xfrm>
            <a:off x="2483768" y="2312876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519295" y="4797152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070767" y="2314501"/>
            <a:ext cx="24356" cy="24826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95123" y="3302385"/>
            <a:ext cx="576064" cy="0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3589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3663" y="6597352"/>
            <a:ext cx="4526369" cy="256013"/>
          </a:xfrm>
        </p:spPr>
        <p:txBody>
          <a:bodyPr/>
          <a:lstStyle/>
          <a:p>
            <a:pPr algn="l"/>
            <a:r>
              <a:rPr lang="en-US" dirty="0"/>
              <a:t>Becerra-Fernandez, et al. -- Knowledge Management 1/e  --  </a:t>
            </a:r>
            <a:r>
              <a:rPr lang="en-US" dirty="0">
                <a:latin typeface="Times New Roman"/>
                <a:cs typeface="Arial" charset="0"/>
              </a:rPr>
              <a:t>©</a:t>
            </a:r>
            <a:r>
              <a:rPr lang="en-US" dirty="0">
                <a:cs typeface="Arial" charset="0"/>
              </a:rPr>
              <a:t> 2004 Prentice Hall</a:t>
            </a:r>
            <a:endParaRPr lang="en-US" dirty="0"/>
          </a:p>
        </p:txBody>
      </p:sp>
      <p:sp>
        <p:nvSpPr>
          <p:cNvPr id="17444" name="Rectangle 36"/>
          <p:cNvSpPr>
            <a:spLocks noGrp="1" noChangeArrowheads="1"/>
          </p:cNvSpPr>
          <p:nvPr>
            <p:ph type="title"/>
          </p:nvPr>
        </p:nvSpPr>
        <p:spPr>
          <a:xfrm>
            <a:off x="302490" y="260648"/>
            <a:ext cx="8229600" cy="1069848"/>
          </a:xfrm>
        </p:spPr>
        <p:txBody>
          <a:bodyPr>
            <a:normAutofit/>
          </a:bodyPr>
          <a:lstStyle/>
          <a:p>
            <a:r>
              <a:rPr lang="id-ID" sz="3200" dirty="0"/>
              <a:t/>
            </a:r>
            <a:br>
              <a:rPr lang="id-ID" sz="3200" dirty="0"/>
            </a:br>
            <a:r>
              <a:rPr lang="en-US" sz="3200" b="1" dirty="0" smtClean="0"/>
              <a:t>SECI </a:t>
            </a:r>
            <a:r>
              <a:rPr lang="en-US" sz="3200" b="1" dirty="0"/>
              <a:t>Model of Knowledge Evolution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916832"/>
            <a:ext cx="684076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200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3663" y="6597352"/>
            <a:ext cx="4526369" cy="256013"/>
          </a:xfrm>
        </p:spPr>
        <p:txBody>
          <a:bodyPr/>
          <a:lstStyle/>
          <a:p>
            <a:pPr algn="l"/>
            <a:r>
              <a:rPr lang="en-US" dirty="0"/>
              <a:t>Becerra-Fernandez, et al. -- Knowledge Management 1/e  --  </a:t>
            </a:r>
            <a:r>
              <a:rPr lang="en-US" dirty="0">
                <a:latin typeface="Times New Roman"/>
                <a:cs typeface="Arial" charset="0"/>
              </a:rPr>
              <a:t>©</a:t>
            </a:r>
            <a:r>
              <a:rPr lang="en-US" dirty="0">
                <a:cs typeface="Arial" charset="0"/>
              </a:rPr>
              <a:t> 2004 Prentice Hall</a:t>
            </a:r>
            <a:endParaRPr lang="en-US" dirty="0"/>
          </a:p>
        </p:txBody>
      </p:sp>
      <p:sp>
        <p:nvSpPr>
          <p:cNvPr id="17444" name="Rectangle 36"/>
          <p:cNvSpPr>
            <a:spLocks noGrp="1" noChangeArrowheads="1"/>
          </p:cNvSpPr>
          <p:nvPr>
            <p:ph type="title"/>
          </p:nvPr>
        </p:nvSpPr>
        <p:spPr>
          <a:xfrm>
            <a:off x="302490" y="260648"/>
            <a:ext cx="8229600" cy="1069848"/>
          </a:xfrm>
        </p:spPr>
        <p:txBody>
          <a:bodyPr>
            <a:normAutofit/>
          </a:bodyPr>
          <a:lstStyle/>
          <a:p>
            <a:r>
              <a:rPr lang="id-ID" sz="3200" dirty="0"/>
              <a:t/>
            </a:r>
            <a:br>
              <a:rPr lang="id-ID" sz="3200" dirty="0"/>
            </a:br>
            <a:r>
              <a:rPr lang="en-US" sz="3200" b="1" dirty="0" smtClean="0"/>
              <a:t>SECI </a:t>
            </a:r>
            <a:r>
              <a:rPr lang="en-US" sz="3200" b="1" dirty="0"/>
              <a:t>Model of Knowledge Evolution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916832"/>
            <a:ext cx="6840760" cy="44644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3832" y="3857851"/>
            <a:ext cx="7668343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Externalization</a:t>
            </a:r>
            <a:endParaRPr lang="id-ID" b="1" dirty="0" smtClean="0"/>
          </a:p>
          <a:p>
            <a:endParaRPr lang="id-ID" b="1" dirty="0" smtClean="0"/>
          </a:p>
          <a:p>
            <a:r>
              <a:rPr lang="en-US" b="1" dirty="0" smtClean="0"/>
              <a:t>What:</a:t>
            </a:r>
            <a:r>
              <a:rPr lang="id-ID" dirty="0"/>
              <a:t>Mengkonversi pengetahuan tacit menjadi pengetahuan </a:t>
            </a:r>
            <a:r>
              <a:rPr lang="id-ID" dirty="0" smtClean="0"/>
              <a:t>eksplisit</a:t>
            </a:r>
            <a:r>
              <a:rPr lang="en-US" dirty="0" smtClean="0"/>
              <a:t>, proses </a:t>
            </a:r>
            <a:r>
              <a:rPr lang="en-US" dirty="0" err="1" smtClean="0"/>
              <a:t>kodifikasi</a:t>
            </a:r>
            <a:endParaRPr lang="id-ID" b="1" dirty="0" smtClean="0"/>
          </a:p>
          <a:p>
            <a:r>
              <a:rPr lang="en-US" b="1" dirty="0" smtClean="0"/>
              <a:t>Example:</a:t>
            </a:r>
            <a:r>
              <a:rPr lang="en-US" dirty="0" smtClean="0"/>
              <a:t>“</a:t>
            </a:r>
            <a:r>
              <a:rPr lang="id-ID" dirty="0"/>
              <a:t>ahli "berfungsi sebagai </a:t>
            </a:r>
            <a:r>
              <a:rPr lang="en-US" dirty="0" smtClean="0"/>
              <a:t>SME </a:t>
            </a:r>
            <a:r>
              <a:rPr lang="id-ID" dirty="0" smtClean="0"/>
              <a:t> </a:t>
            </a:r>
            <a:r>
              <a:rPr lang="id-ID" dirty="0"/>
              <a:t>(Subject Matter Expert) untuk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id-ID" dirty="0" smtClean="0"/>
              <a:t> </a:t>
            </a:r>
            <a:r>
              <a:rPr lang="id-ID" dirty="0"/>
              <a:t>panduan 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id-ID" dirty="0" smtClean="0"/>
              <a:t>teknis</a:t>
            </a:r>
            <a:r>
              <a:rPr lang="en-US" dirty="0" smtClean="0"/>
              <a:t>” l</a:t>
            </a:r>
            <a:endParaRPr lang="id-ID" dirty="0" smtClean="0"/>
          </a:p>
          <a:p>
            <a:r>
              <a:rPr lang="en-US" dirty="0" smtClean="0"/>
              <a:t>•</a:t>
            </a:r>
            <a:r>
              <a:rPr lang="id-ID" dirty="0" smtClean="0"/>
              <a:t> </a:t>
            </a:r>
            <a:r>
              <a:rPr lang="en-US" dirty="0" smtClean="0"/>
              <a:t>Codified </a:t>
            </a:r>
            <a:r>
              <a:rPr lang="en-US" dirty="0"/>
              <a:t>knowledge has benefits in terms of</a:t>
            </a:r>
            <a:r>
              <a:rPr lang="en-US" dirty="0" smtClean="0"/>
              <a:t>:</a:t>
            </a:r>
            <a:endParaRPr lang="id-ID" dirty="0" smtClean="0"/>
          </a:p>
          <a:p>
            <a:pPr lvl="1"/>
            <a:r>
              <a:rPr lang="en-US" dirty="0" smtClean="0"/>
              <a:t>•efficiency</a:t>
            </a:r>
            <a:endParaRPr lang="id-ID" dirty="0" smtClean="0"/>
          </a:p>
          <a:p>
            <a:pPr lvl="1"/>
            <a:r>
              <a:rPr lang="en-US" dirty="0" smtClean="0"/>
              <a:t>•</a:t>
            </a:r>
            <a:r>
              <a:rPr lang="en-US" dirty="0"/>
              <a:t>economics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538316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3663" y="6597352"/>
            <a:ext cx="4526369" cy="256013"/>
          </a:xfrm>
        </p:spPr>
        <p:txBody>
          <a:bodyPr/>
          <a:lstStyle/>
          <a:p>
            <a:pPr algn="l"/>
            <a:r>
              <a:rPr lang="en-US" dirty="0"/>
              <a:t>Becerra-Fernandez, et al. -- Knowledge Management 1/e  --  </a:t>
            </a:r>
            <a:r>
              <a:rPr lang="en-US" dirty="0">
                <a:latin typeface="Times New Roman"/>
                <a:cs typeface="Arial" charset="0"/>
              </a:rPr>
              <a:t>©</a:t>
            </a:r>
            <a:r>
              <a:rPr lang="en-US" dirty="0">
                <a:cs typeface="Arial" charset="0"/>
              </a:rPr>
              <a:t> 2004 Prentice Hall</a:t>
            </a:r>
            <a:endParaRPr lang="en-US" dirty="0"/>
          </a:p>
        </p:txBody>
      </p:sp>
      <p:sp>
        <p:nvSpPr>
          <p:cNvPr id="17444" name="Rectangle 36"/>
          <p:cNvSpPr>
            <a:spLocks noGrp="1" noChangeArrowheads="1"/>
          </p:cNvSpPr>
          <p:nvPr>
            <p:ph type="title"/>
          </p:nvPr>
        </p:nvSpPr>
        <p:spPr>
          <a:xfrm>
            <a:off x="302490" y="260648"/>
            <a:ext cx="8229600" cy="1069848"/>
          </a:xfrm>
        </p:spPr>
        <p:txBody>
          <a:bodyPr>
            <a:normAutofit/>
          </a:bodyPr>
          <a:lstStyle/>
          <a:p>
            <a:r>
              <a:rPr lang="id-ID" sz="3200" dirty="0"/>
              <a:t/>
            </a:r>
            <a:br>
              <a:rPr lang="id-ID" sz="3200" dirty="0"/>
            </a:br>
            <a:r>
              <a:rPr lang="en-US" sz="3200" b="1" dirty="0" smtClean="0"/>
              <a:t>SECI </a:t>
            </a:r>
            <a:r>
              <a:rPr lang="en-US" sz="3200" b="1" dirty="0"/>
              <a:t>Model of Knowledge Evolution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916832"/>
            <a:ext cx="6840760" cy="44644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25860" y="3140968"/>
            <a:ext cx="7668343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d-ID" dirty="0"/>
          </a:p>
          <a:p>
            <a:r>
              <a:rPr lang="en-US" b="1" dirty="0" smtClean="0"/>
              <a:t>Combination</a:t>
            </a:r>
            <a:endParaRPr lang="id-ID" b="1" dirty="0" smtClean="0"/>
          </a:p>
          <a:p>
            <a:endParaRPr lang="id-ID" b="1" dirty="0" smtClean="0"/>
          </a:p>
          <a:p>
            <a:r>
              <a:rPr lang="en-US" b="1" dirty="0" smtClean="0"/>
              <a:t>What:</a:t>
            </a:r>
            <a:r>
              <a:rPr lang="id-ID" dirty="0"/>
              <a:t>Mengkonversi pengetahuan eksplisit dari satu bentuk ke bentuk lainnya</a:t>
            </a:r>
            <a:r>
              <a:rPr lang="id-ID" dirty="0" smtClean="0"/>
              <a:t>.</a:t>
            </a:r>
            <a:endParaRPr lang="en-US" dirty="0" smtClean="0"/>
          </a:p>
          <a:p>
            <a:endParaRPr lang="id-ID" b="1" dirty="0" smtClean="0"/>
          </a:p>
          <a:p>
            <a:r>
              <a:rPr lang="en-US" b="1" dirty="0" smtClean="0"/>
              <a:t>Example:</a:t>
            </a:r>
            <a:r>
              <a:rPr lang="id-ID" dirty="0"/>
              <a:t>menggunakan panduan teknis untuk membuat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modul</a:t>
            </a:r>
            <a:r>
              <a:rPr lang="en-US" dirty="0" smtClean="0"/>
              <a:t> </a:t>
            </a:r>
            <a:r>
              <a:rPr lang="en-US" dirty="0" err="1" smtClean="0"/>
              <a:t>pelatihan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044402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3663" y="6597352"/>
            <a:ext cx="4526369" cy="256013"/>
          </a:xfrm>
        </p:spPr>
        <p:txBody>
          <a:bodyPr/>
          <a:lstStyle/>
          <a:p>
            <a:pPr algn="l"/>
            <a:r>
              <a:rPr lang="en-US" dirty="0"/>
              <a:t>Becerra-Fernandez, et al. -- Knowledge Management 1/e  --  </a:t>
            </a:r>
            <a:r>
              <a:rPr lang="en-US" dirty="0">
                <a:latin typeface="Times New Roman"/>
                <a:cs typeface="Arial" charset="0"/>
              </a:rPr>
              <a:t>©</a:t>
            </a:r>
            <a:r>
              <a:rPr lang="en-US" dirty="0">
                <a:cs typeface="Arial" charset="0"/>
              </a:rPr>
              <a:t> 2004 Prentice Hall</a:t>
            </a:r>
            <a:endParaRPr lang="en-US" dirty="0"/>
          </a:p>
        </p:txBody>
      </p:sp>
      <p:sp>
        <p:nvSpPr>
          <p:cNvPr id="17444" name="Rectangle 36"/>
          <p:cNvSpPr>
            <a:spLocks noGrp="1" noChangeArrowheads="1"/>
          </p:cNvSpPr>
          <p:nvPr>
            <p:ph type="title"/>
          </p:nvPr>
        </p:nvSpPr>
        <p:spPr>
          <a:xfrm>
            <a:off x="302490" y="260648"/>
            <a:ext cx="8229600" cy="1069848"/>
          </a:xfrm>
        </p:spPr>
        <p:txBody>
          <a:bodyPr>
            <a:normAutofit/>
          </a:bodyPr>
          <a:lstStyle/>
          <a:p>
            <a:r>
              <a:rPr lang="id-ID" sz="3200" dirty="0"/>
              <a:t/>
            </a:r>
            <a:br>
              <a:rPr lang="id-ID" sz="3200" dirty="0"/>
            </a:br>
            <a:r>
              <a:rPr lang="en-US" sz="3200" b="1" dirty="0" smtClean="0"/>
              <a:t>SECI </a:t>
            </a:r>
            <a:r>
              <a:rPr lang="en-US" sz="3200" b="1" dirty="0"/>
              <a:t>Model of Knowledge Evolution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916832"/>
            <a:ext cx="6840760" cy="44644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25860" y="2970818"/>
            <a:ext cx="7668343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d-ID" dirty="0"/>
          </a:p>
          <a:p>
            <a:r>
              <a:rPr lang="en-US" b="1" dirty="0" smtClean="0"/>
              <a:t>Internalization</a:t>
            </a:r>
            <a:endParaRPr lang="id-ID" b="1" dirty="0" smtClean="0"/>
          </a:p>
          <a:p>
            <a:endParaRPr lang="id-ID" b="1" dirty="0" smtClean="0"/>
          </a:p>
          <a:p>
            <a:r>
              <a:rPr lang="en-US" b="1" dirty="0" smtClean="0"/>
              <a:t>What:</a:t>
            </a:r>
            <a:r>
              <a:rPr lang="en-US" dirty="0"/>
              <a:t> </a:t>
            </a:r>
            <a:r>
              <a:rPr lang="en-US" dirty="0" smtClean="0"/>
              <a:t>P</a:t>
            </a:r>
            <a:r>
              <a:rPr lang="id-ID" dirty="0" smtClean="0"/>
              <a:t>engolahan </a:t>
            </a:r>
            <a:r>
              <a:rPr lang="id-ID" dirty="0"/>
              <a:t>kognitif individu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id-ID" dirty="0" smtClean="0"/>
              <a:t>pengetahuan </a:t>
            </a:r>
            <a:r>
              <a:rPr lang="id-ID" dirty="0"/>
              <a:t>dikodifikasikan untuk menghasilkan / menciptakan konteks-spesifik, </a:t>
            </a:r>
            <a:r>
              <a:rPr lang="id-ID" dirty="0" smtClean="0"/>
              <a:t>tacit</a:t>
            </a:r>
            <a:r>
              <a:rPr lang="en-US" dirty="0" smtClean="0"/>
              <a:t> knowledge</a:t>
            </a:r>
            <a:r>
              <a:rPr lang="id-ID" dirty="0" smtClean="0"/>
              <a:t>.</a:t>
            </a:r>
            <a:endParaRPr lang="id-ID" b="1" dirty="0" smtClean="0"/>
          </a:p>
          <a:p>
            <a:r>
              <a:rPr lang="en-US" b="1" dirty="0" smtClean="0"/>
              <a:t>Example:</a:t>
            </a:r>
            <a:r>
              <a:rPr lang="id-ID" dirty="0"/>
              <a:t>Menafsirkan manual prosedur dan </a:t>
            </a:r>
            <a:r>
              <a:rPr lang="en-US" dirty="0" smtClean="0"/>
              <a:t>men</a:t>
            </a:r>
            <a:r>
              <a:rPr lang="id-ID" dirty="0" smtClean="0"/>
              <a:t>generalisasi </a:t>
            </a:r>
            <a:r>
              <a:rPr lang="id-ID" dirty="0"/>
              <a:t>konsep untuk aplikasi yang sama sekali berbeda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824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3995936" cy="288032"/>
          </a:xfrm>
        </p:spPr>
        <p:txBody>
          <a:bodyPr/>
          <a:lstStyle/>
          <a:p>
            <a:r>
              <a:rPr lang="en-US" dirty="0"/>
              <a:t>Becerra-Fernandez, et al. -- Knowledge Management 1/e  --  </a:t>
            </a:r>
            <a:r>
              <a:rPr lang="en-US" dirty="0">
                <a:latin typeface="Times New Roman"/>
                <a:cs typeface="Arial" charset="0"/>
              </a:rPr>
              <a:t>©</a:t>
            </a:r>
            <a:r>
              <a:rPr lang="en-US" dirty="0">
                <a:cs typeface="Arial" charset="0"/>
              </a:rPr>
              <a:t> 2004 Prentice Hall</a:t>
            </a:r>
            <a:endParaRPr lang="en-US" dirty="0"/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Objectives</a:t>
            </a: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id-ID" dirty="0"/>
              <a:t>Memahami konsep manajemen </a:t>
            </a:r>
            <a:r>
              <a:rPr lang="id-ID" dirty="0" smtClean="0"/>
              <a:t>pengetahuan</a:t>
            </a:r>
            <a:endParaRPr lang="en-US" dirty="0" smtClean="0"/>
          </a:p>
          <a:p>
            <a:pPr lvl="1"/>
            <a:r>
              <a:rPr lang="id-ID" dirty="0" smtClean="0"/>
              <a:t>Memeriksa solusi manajemen pengetahuan</a:t>
            </a:r>
            <a:endParaRPr lang="en-US" dirty="0" smtClean="0"/>
          </a:p>
          <a:p>
            <a:pPr lvl="1"/>
            <a:r>
              <a:rPr lang="en-US" dirty="0" err="1" smtClean="0"/>
              <a:t>Menj</a:t>
            </a:r>
            <a:r>
              <a:rPr lang="id-ID" dirty="0" smtClean="0"/>
              <a:t>elaskan </a:t>
            </a:r>
            <a:r>
              <a:rPr lang="id-ID" dirty="0"/>
              <a:t>empat tingkat dari solusi manajemen pengetahuan:</a:t>
            </a:r>
            <a:endParaRPr lang="en-US" dirty="0" smtClean="0"/>
          </a:p>
          <a:p>
            <a:pPr lvl="1"/>
            <a:r>
              <a:rPr lang="en-US" dirty="0" smtClean="0"/>
              <a:t>KM </a:t>
            </a:r>
            <a:r>
              <a:rPr lang="en-US" dirty="0"/>
              <a:t>processes </a:t>
            </a:r>
            <a:endParaRPr lang="id-ID" dirty="0" smtClean="0"/>
          </a:p>
          <a:p>
            <a:pPr lvl="1"/>
            <a:r>
              <a:rPr lang="en-US" dirty="0" smtClean="0"/>
              <a:t>KM </a:t>
            </a:r>
            <a:r>
              <a:rPr lang="en-US" dirty="0"/>
              <a:t>systems </a:t>
            </a:r>
            <a:endParaRPr lang="id-ID" dirty="0"/>
          </a:p>
          <a:p>
            <a:pPr lvl="1"/>
            <a:r>
              <a:rPr lang="en-US" dirty="0" smtClean="0"/>
              <a:t>KM </a:t>
            </a:r>
            <a:r>
              <a:rPr lang="en-US" dirty="0"/>
              <a:t>mechanisms and </a:t>
            </a:r>
            <a:r>
              <a:rPr lang="en-US" dirty="0" smtClean="0"/>
              <a:t>technologies</a:t>
            </a:r>
            <a:endParaRPr lang="id-ID" dirty="0" smtClean="0"/>
          </a:p>
          <a:p>
            <a:pPr lvl="1"/>
            <a:r>
              <a:rPr lang="en-US" dirty="0" smtClean="0"/>
              <a:t>KM </a:t>
            </a:r>
            <a:r>
              <a:rPr lang="en-US" dirty="0"/>
              <a:t>infrastructure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3663" y="6597352"/>
            <a:ext cx="4526369" cy="256013"/>
          </a:xfrm>
        </p:spPr>
        <p:txBody>
          <a:bodyPr/>
          <a:lstStyle/>
          <a:p>
            <a:pPr algn="l"/>
            <a:r>
              <a:rPr lang="en-US" dirty="0"/>
              <a:t>Becerra-Fernandez, et al. -- Knowledge Management 1/e  --  </a:t>
            </a:r>
            <a:r>
              <a:rPr lang="en-US" dirty="0">
                <a:latin typeface="Times New Roman"/>
                <a:cs typeface="Arial" charset="0"/>
              </a:rPr>
              <a:t>©</a:t>
            </a:r>
            <a:r>
              <a:rPr lang="en-US" dirty="0">
                <a:cs typeface="Arial" charset="0"/>
              </a:rPr>
              <a:t> 2004 Prentice Hall</a:t>
            </a:r>
            <a:endParaRPr lang="en-US" dirty="0"/>
          </a:p>
        </p:txBody>
      </p:sp>
      <p:sp>
        <p:nvSpPr>
          <p:cNvPr id="17444" name="Rectangle 36"/>
          <p:cNvSpPr>
            <a:spLocks noGrp="1" noChangeArrowheads="1"/>
          </p:cNvSpPr>
          <p:nvPr>
            <p:ph type="title"/>
          </p:nvPr>
        </p:nvSpPr>
        <p:spPr>
          <a:xfrm>
            <a:off x="302490" y="260648"/>
            <a:ext cx="8229600" cy="1069848"/>
          </a:xfrm>
        </p:spPr>
        <p:txBody>
          <a:bodyPr>
            <a:normAutofit/>
          </a:bodyPr>
          <a:lstStyle/>
          <a:p>
            <a:r>
              <a:rPr lang="id-ID" sz="3200" dirty="0"/>
              <a:t/>
            </a:r>
            <a:br>
              <a:rPr lang="id-ID" sz="3200" dirty="0"/>
            </a:br>
            <a:r>
              <a:rPr lang="en-US" sz="3200" b="1" dirty="0" smtClean="0"/>
              <a:t>SECI </a:t>
            </a:r>
            <a:r>
              <a:rPr lang="en-US" sz="3200" b="1" dirty="0"/>
              <a:t>Model of Knowledge Evolution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916832"/>
            <a:ext cx="6840760" cy="44644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1756" y="3573016"/>
            <a:ext cx="7668343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d-ID" dirty="0"/>
          </a:p>
          <a:p>
            <a:r>
              <a:rPr lang="en-US" b="1" dirty="0" smtClean="0"/>
              <a:t>Socialization</a:t>
            </a:r>
            <a:endParaRPr lang="id-ID" b="1" dirty="0" smtClean="0"/>
          </a:p>
          <a:p>
            <a:endParaRPr lang="id-ID" b="1" dirty="0" smtClean="0"/>
          </a:p>
          <a:p>
            <a:r>
              <a:rPr lang="en-US" b="1" dirty="0" smtClean="0"/>
              <a:t>What:</a:t>
            </a:r>
            <a:r>
              <a:rPr lang="id-ID" dirty="0"/>
              <a:t>Berinteraksi dengan orang lain dalam berbagi informal ide, keahlian</a:t>
            </a:r>
            <a:endParaRPr lang="id-ID" b="1" dirty="0" smtClean="0"/>
          </a:p>
          <a:p>
            <a:r>
              <a:rPr lang="en-US" b="1" dirty="0" smtClean="0"/>
              <a:t>Example:</a:t>
            </a:r>
            <a:r>
              <a:rPr lang="id-ID" b="1" dirty="0" smtClean="0"/>
              <a:t> </a:t>
            </a:r>
            <a:r>
              <a:rPr lang="en-US" dirty="0"/>
              <a:t>SIGS, communities of practice, blogs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2083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3663" y="6597352"/>
            <a:ext cx="4526369" cy="256013"/>
          </a:xfrm>
        </p:spPr>
        <p:txBody>
          <a:bodyPr/>
          <a:lstStyle/>
          <a:p>
            <a:pPr algn="l"/>
            <a:r>
              <a:rPr lang="en-US" dirty="0"/>
              <a:t>Becerra-Fernandez, et al. -- Knowledge Management 1/e  --  </a:t>
            </a:r>
            <a:r>
              <a:rPr lang="en-US" dirty="0">
                <a:latin typeface="Times New Roman"/>
                <a:cs typeface="Arial" charset="0"/>
              </a:rPr>
              <a:t>©</a:t>
            </a:r>
            <a:r>
              <a:rPr lang="en-US" dirty="0">
                <a:cs typeface="Arial" charset="0"/>
              </a:rPr>
              <a:t> 2004 Prentice Hall</a:t>
            </a:r>
            <a:endParaRPr lang="en-US" dirty="0"/>
          </a:p>
        </p:txBody>
      </p:sp>
      <p:sp>
        <p:nvSpPr>
          <p:cNvPr id="17444" name="Rectangle 36"/>
          <p:cNvSpPr>
            <a:spLocks noGrp="1" noChangeArrowheads="1"/>
          </p:cNvSpPr>
          <p:nvPr>
            <p:ph type="title"/>
          </p:nvPr>
        </p:nvSpPr>
        <p:spPr>
          <a:xfrm>
            <a:off x="302490" y="260648"/>
            <a:ext cx="8229600" cy="1069848"/>
          </a:xfrm>
        </p:spPr>
        <p:txBody>
          <a:bodyPr>
            <a:normAutofit/>
          </a:bodyPr>
          <a:lstStyle/>
          <a:p>
            <a:r>
              <a:rPr lang="id-ID" sz="3200" dirty="0"/>
              <a:t/>
            </a:r>
            <a:br>
              <a:rPr lang="id-ID" sz="3200" dirty="0"/>
            </a:br>
            <a:r>
              <a:rPr lang="id-ID" sz="3200" b="1" dirty="0" err="1" smtClean="0"/>
              <a:t>Knowledge</a:t>
            </a:r>
            <a:r>
              <a:rPr lang="id-ID" sz="3200" b="1" dirty="0" smtClean="0"/>
              <a:t> Discovery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333663" y="1628800"/>
            <a:ext cx="7668343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d-ID" sz="3200" dirty="0"/>
          </a:p>
          <a:p>
            <a:r>
              <a:rPr lang="en-US" sz="3200" dirty="0" smtClean="0"/>
              <a:t>Knowledge </a:t>
            </a:r>
            <a:r>
              <a:rPr lang="en-US" sz="3200" dirty="0"/>
              <a:t>discovery </a:t>
            </a:r>
            <a:r>
              <a:rPr lang="id-ID" sz="3200" dirty="0"/>
              <a:t>dapat didefinisikan sebagai pengembangan </a:t>
            </a:r>
            <a:r>
              <a:rPr lang="id-ID" sz="3200" dirty="0" smtClean="0"/>
              <a:t>tacit </a:t>
            </a:r>
            <a:r>
              <a:rPr lang="en-US" sz="3200" dirty="0" smtClean="0"/>
              <a:t>knowledge </a:t>
            </a:r>
            <a:r>
              <a:rPr lang="id-ID" sz="3200" dirty="0" smtClean="0"/>
              <a:t>atau </a:t>
            </a:r>
            <a:r>
              <a:rPr lang="id-ID" sz="3200" dirty="0"/>
              <a:t>eksplisit baru dari data dan informasi atau dari sintesis pengetahuan </a:t>
            </a:r>
            <a:r>
              <a:rPr lang="id-ID" sz="3200" dirty="0" smtClean="0"/>
              <a:t>sebelumnya</a:t>
            </a:r>
            <a:endParaRPr lang="en-US" sz="3200" dirty="0" smtClean="0"/>
          </a:p>
          <a:p>
            <a:r>
              <a:rPr lang="id-ID" sz="3200" dirty="0" smtClean="0"/>
              <a:t>•Combination</a:t>
            </a:r>
            <a:endParaRPr lang="id-ID" sz="3200" dirty="0"/>
          </a:p>
          <a:p>
            <a:r>
              <a:rPr lang="id-ID" sz="3200" dirty="0"/>
              <a:t>•</a:t>
            </a:r>
            <a:r>
              <a:rPr lang="id-ID" sz="3200" dirty="0" err="1"/>
              <a:t>Socialization</a:t>
            </a:r>
            <a:endParaRPr lang="id-ID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84992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3663" y="6597352"/>
            <a:ext cx="4526369" cy="256013"/>
          </a:xfrm>
        </p:spPr>
        <p:txBody>
          <a:bodyPr/>
          <a:lstStyle/>
          <a:p>
            <a:pPr algn="l"/>
            <a:r>
              <a:rPr lang="en-US" dirty="0"/>
              <a:t>Becerra-Fernandez, et al. -- Knowledge Management 1/e  --  </a:t>
            </a:r>
            <a:r>
              <a:rPr lang="en-US" dirty="0">
                <a:latin typeface="Times New Roman"/>
                <a:cs typeface="Arial" charset="0"/>
              </a:rPr>
              <a:t>©</a:t>
            </a:r>
            <a:r>
              <a:rPr lang="en-US" dirty="0">
                <a:cs typeface="Arial" charset="0"/>
              </a:rPr>
              <a:t> 2004 Prentice Hall</a:t>
            </a:r>
            <a:endParaRPr lang="en-US" dirty="0"/>
          </a:p>
        </p:txBody>
      </p:sp>
      <p:sp>
        <p:nvSpPr>
          <p:cNvPr id="17444" name="Rectangle 36"/>
          <p:cNvSpPr>
            <a:spLocks noGrp="1" noChangeArrowheads="1"/>
          </p:cNvSpPr>
          <p:nvPr>
            <p:ph type="title"/>
          </p:nvPr>
        </p:nvSpPr>
        <p:spPr>
          <a:xfrm>
            <a:off x="302490" y="260648"/>
            <a:ext cx="8229600" cy="1069848"/>
          </a:xfrm>
        </p:spPr>
        <p:txBody>
          <a:bodyPr>
            <a:normAutofit/>
          </a:bodyPr>
          <a:lstStyle/>
          <a:p>
            <a:r>
              <a:rPr lang="id-ID" sz="3200" dirty="0"/>
              <a:t/>
            </a:r>
            <a:br>
              <a:rPr lang="id-ID" sz="3200" dirty="0"/>
            </a:br>
            <a:r>
              <a:rPr lang="id-ID" sz="3200" b="1" dirty="0" err="1" smtClean="0"/>
              <a:t>Knowledge</a:t>
            </a:r>
            <a:r>
              <a:rPr lang="id-ID" sz="3200" b="1" dirty="0" smtClean="0"/>
              <a:t> </a:t>
            </a:r>
            <a:r>
              <a:rPr lang="id-ID" sz="3200" b="1" dirty="0" err="1" smtClean="0"/>
              <a:t>Capture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333663" y="1628800"/>
            <a:ext cx="8558817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Knowledge </a:t>
            </a:r>
            <a:r>
              <a:rPr lang="en-US" sz="3200" dirty="0"/>
              <a:t>capture </a:t>
            </a:r>
            <a:r>
              <a:rPr lang="id-ID" sz="3200" dirty="0"/>
              <a:t>didefinisikan sebagai proses mengambil pengetahuan eksplisit atau diam-diam yang berada dalam orang, artefak, atau badan organisasi</a:t>
            </a:r>
            <a:r>
              <a:rPr lang="id-ID" sz="3200" dirty="0" smtClean="0"/>
              <a:t>.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Knowledge </a:t>
            </a:r>
            <a:r>
              <a:rPr lang="en-US" sz="3200" dirty="0"/>
              <a:t>captured </a:t>
            </a:r>
            <a:r>
              <a:rPr lang="id-ID" sz="3200" dirty="0"/>
              <a:t>mungkin berada di luar </a:t>
            </a:r>
            <a:r>
              <a:rPr lang="id-ID" sz="3200" dirty="0" smtClean="0"/>
              <a:t> </a:t>
            </a:r>
            <a:r>
              <a:rPr lang="id-ID" sz="3200" dirty="0"/>
              <a:t>organisasi, termasuk konsultan, pesaing, pelanggan, pemasok, dan </a:t>
            </a:r>
            <a:r>
              <a:rPr lang="id-ID" sz="3200" dirty="0" smtClean="0"/>
              <a:t>pengusaha</a:t>
            </a:r>
            <a:r>
              <a:rPr lang="en-US" sz="3200" dirty="0" smtClean="0"/>
              <a:t>,</a:t>
            </a:r>
            <a:r>
              <a:rPr lang="id-ID" sz="3200" dirty="0" smtClean="0"/>
              <a:t> karyawan </a:t>
            </a:r>
            <a:r>
              <a:rPr lang="id-ID" sz="3200" dirty="0"/>
              <a:t>baru sebelum </a:t>
            </a:r>
            <a:r>
              <a:rPr lang="en-US" sz="3200" dirty="0" err="1" smtClean="0"/>
              <a:t>bergabung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id-ID" sz="3200" dirty="0" smtClean="0"/>
              <a:t>organisasi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24094487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3663" y="6597352"/>
            <a:ext cx="4526369" cy="256013"/>
          </a:xfrm>
        </p:spPr>
        <p:txBody>
          <a:bodyPr/>
          <a:lstStyle/>
          <a:p>
            <a:pPr algn="l"/>
            <a:r>
              <a:rPr lang="en-US" dirty="0"/>
              <a:t>Becerra-Fernandez, et al. -- Knowledge Management 1/e  --  </a:t>
            </a:r>
            <a:r>
              <a:rPr lang="en-US" dirty="0">
                <a:latin typeface="Times New Roman"/>
                <a:cs typeface="Arial" charset="0"/>
              </a:rPr>
              <a:t>©</a:t>
            </a:r>
            <a:r>
              <a:rPr lang="en-US" dirty="0">
                <a:cs typeface="Arial" charset="0"/>
              </a:rPr>
              <a:t> 2004 Prentice Hall</a:t>
            </a:r>
            <a:endParaRPr lang="en-US" dirty="0"/>
          </a:p>
        </p:txBody>
      </p:sp>
      <p:sp>
        <p:nvSpPr>
          <p:cNvPr id="17444" name="Rectangle 36"/>
          <p:cNvSpPr>
            <a:spLocks noGrp="1" noChangeArrowheads="1"/>
          </p:cNvSpPr>
          <p:nvPr>
            <p:ph type="title"/>
          </p:nvPr>
        </p:nvSpPr>
        <p:spPr>
          <a:xfrm>
            <a:off x="302490" y="260648"/>
            <a:ext cx="8229600" cy="1069848"/>
          </a:xfrm>
        </p:spPr>
        <p:txBody>
          <a:bodyPr>
            <a:normAutofit/>
          </a:bodyPr>
          <a:lstStyle/>
          <a:p>
            <a:r>
              <a:rPr lang="id-ID" sz="3200" dirty="0"/>
              <a:t/>
            </a:r>
            <a:br>
              <a:rPr lang="id-ID" sz="3200" dirty="0"/>
            </a:br>
            <a:r>
              <a:rPr lang="id-ID" sz="3200" b="1" dirty="0" err="1" smtClean="0"/>
              <a:t>Externalization</a:t>
            </a:r>
            <a:r>
              <a:rPr lang="id-ID" sz="3200" b="1" dirty="0" smtClean="0"/>
              <a:t> </a:t>
            </a:r>
            <a:r>
              <a:rPr lang="id-ID" sz="3200" b="1" dirty="0" err="1"/>
              <a:t>and</a:t>
            </a:r>
            <a:r>
              <a:rPr lang="id-ID" sz="3200" b="1" dirty="0"/>
              <a:t> </a:t>
            </a:r>
            <a:r>
              <a:rPr lang="id-ID" sz="3200" b="1" dirty="0" err="1"/>
              <a:t>Internalization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333663" y="1628800"/>
            <a:ext cx="8558817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Externalization </a:t>
            </a:r>
            <a:r>
              <a:rPr lang="id-ID" sz="3200" dirty="0"/>
              <a:t>melibatkan </a:t>
            </a:r>
            <a:r>
              <a:rPr lang="id-ID" sz="3200" dirty="0" smtClean="0"/>
              <a:t>konversi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id-ID" sz="3200" dirty="0" smtClean="0"/>
              <a:t>pengetahuan </a:t>
            </a:r>
            <a:r>
              <a:rPr lang="id-ID" sz="3200" dirty="0"/>
              <a:t>tacit ke dalam bentuk eksplisit seperti kata-kata, konsep, visual, atau bahasa </a:t>
            </a:r>
            <a:r>
              <a:rPr lang="id-ID" sz="3200" dirty="0" smtClean="0"/>
              <a:t>kiasan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Internalization </a:t>
            </a:r>
            <a:r>
              <a:rPr lang="id-ID" sz="3200" dirty="0" smtClean="0"/>
              <a:t>adalah </a:t>
            </a:r>
            <a:r>
              <a:rPr lang="id-ID" sz="3200" dirty="0"/>
              <a:t>konversi dari pengetahuan eksplisit menjadi pengetahuan tacit. Ini merupakan gagasan </a:t>
            </a:r>
            <a:r>
              <a:rPr lang="id-ID" sz="3200" dirty="0" smtClean="0"/>
              <a:t>tradisional</a:t>
            </a:r>
            <a:r>
              <a:rPr lang="en-US" sz="3200" dirty="0" smtClean="0"/>
              <a:t> </a:t>
            </a:r>
            <a:r>
              <a:rPr lang="en-US" sz="3200" dirty="0" err="1" smtClean="0"/>
              <a:t>belajar</a:t>
            </a:r>
            <a:r>
              <a:rPr lang="en-US" sz="3200" dirty="0" smtClean="0"/>
              <a:t> “learning</a:t>
            </a:r>
            <a:r>
              <a:rPr lang="en-US" sz="3200" dirty="0"/>
              <a:t>”</a:t>
            </a:r>
          </a:p>
          <a:p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3045186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03" y="1628800"/>
            <a:ext cx="8506167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Knowledge </a:t>
            </a:r>
            <a:r>
              <a:rPr lang="en-US" sz="2800" dirty="0"/>
              <a:t>sharing </a:t>
            </a:r>
            <a:r>
              <a:rPr lang="id-ID" sz="2800" dirty="0"/>
              <a:t>adalah proses dimana pengetahuan eksplisit atau tacit dikomunikasikan kepada orang </a:t>
            </a:r>
            <a:r>
              <a:rPr lang="id-ID" sz="2800" dirty="0" smtClean="0"/>
              <a:t>lain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2800" dirty="0" smtClean="0"/>
              <a:t>KM </a:t>
            </a:r>
            <a:r>
              <a:rPr lang="en-US" sz="2800" dirty="0" smtClean="0"/>
              <a:t>Sharing </a:t>
            </a:r>
            <a:r>
              <a:rPr lang="id-ID" sz="2800" dirty="0" smtClean="0"/>
              <a:t>berarti </a:t>
            </a:r>
            <a:r>
              <a:rPr lang="id-ID" sz="2800" dirty="0"/>
              <a:t>transfer yang efektif sehingga penerima pengetahuan dapat mengerti dengan baik cukup untuk bertindak di </a:t>
            </a:r>
            <a:r>
              <a:rPr lang="id-ID" sz="2800" dirty="0" smtClean="0"/>
              <a:t>atasnya.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2800" dirty="0" smtClean="0"/>
              <a:t>Apa </a:t>
            </a:r>
            <a:r>
              <a:rPr lang="id-ID" sz="2800" dirty="0"/>
              <a:t>yang dibagi adalah pengetahuan, dan tidak rekomendasi berdasarkan </a:t>
            </a:r>
            <a:r>
              <a:rPr lang="id-ID" sz="2800" dirty="0" smtClean="0"/>
              <a:t>pengetahuan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Knowledge Sharing </a:t>
            </a:r>
            <a:r>
              <a:rPr lang="id-ID" sz="2800" dirty="0" smtClean="0"/>
              <a:t>mungkin </a:t>
            </a:r>
            <a:r>
              <a:rPr lang="id-ID" sz="2800" dirty="0"/>
              <a:t>terjadi seluruh individu, kelompok, departemen atau organisasi</a:t>
            </a:r>
          </a:p>
        </p:txBody>
      </p:sp>
      <p:sp>
        <p:nvSpPr>
          <p:cNvPr id="3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3663" y="6597352"/>
            <a:ext cx="4526369" cy="256013"/>
          </a:xfrm>
        </p:spPr>
        <p:txBody>
          <a:bodyPr/>
          <a:lstStyle/>
          <a:p>
            <a:pPr algn="l"/>
            <a:r>
              <a:rPr lang="en-US" dirty="0"/>
              <a:t>Becerra-Fernandez, et al. -- Knowledge Management 1/e  --  </a:t>
            </a:r>
            <a:r>
              <a:rPr lang="en-US" dirty="0">
                <a:latin typeface="Times New Roman"/>
                <a:cs typeface="Arial" charset="0"/>
              </a:rPr>
              <a:t>©</a:t>
            </a:r>
            <a:r>
              <a:rPr lang="en-US" dirty="0">
                <a:cs typeface="Arial" charset="0"/>
              </a:rPr>
              <a:t> 2004 Prentice Hall</a:t>
            </a:r>
            <a:endParaRPr lang="en-US" dirty="0"/>
          </a:p>
        </p:txBody>
      </p:sp>
      <p:sp>
        <p:nvSpPr>
          <p:cNvPr id="17444" name="Rectangle 36"/>
          <p:cNvSpPr>
            <a:spLocks noGrp="1" noChangeArrowheads="1"/>
          </p:cNvSpPr>
          <p:nvPr>
            <p:ph type="title"/>
          </p:nvPr>
        </p:nvSpPr>
        <p:spPr>
          <a:xfrm>
            <a:off x="302490" y="260648"/>
            <a:ext cx="8229600" cy="1069848"/>
          </a:xfrm>
        </p:spPr>
        <p:txBody>
          <a:bodyPr>
            <a:normAutofit/>
          </a:bodyPr>
          <a:lstStyle/>
          <a:p>
            <a:r>
              <a:rPr lang="id-ID" sz="3600" b="1" dirty="0" err="1" smtClean="0"/>
              <a:t>Knowledge</a:t>
            </a:r>
            <a:r>
              <a:rPr lang="id-ID" sz="3600" b="1" dirty="0" smtClean="0"/>
              <a:t> </a:t>
            </a:r>
            <a:r>
              <a:rPr lang="id-ID" sz="3600" b="1" dirty="0" err="1"/>
              <a:t>Sharing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00665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05" y="1216158"/>
            <a:ext cx="7930104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Direction</a:t>
            </a:r>
            <a:r>
              <a:rPr lang="en-US" sz="3200" dirty="0" smtClean="0"/>
              <a:t> </a:t>
            </a:r>
            <a:endParaRPr lang="en-US" sz="3200" dirty="0"/>
          </a:p>
          <a:p>
            <a:r>
              <a:rPr lang="en-US" sz="3200" dirty="0" err="1"/>
              <a:t>mengacu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proses </a:t>
            </a:r>
            <a:r>
              <a:rPr lang="en-US" sz="3200" dirty="0" err="1"/>
              <a:t>melalui</a:t>
            </a:r>
            <a:r>
              <a:rPr lang="en-US" sz="3200" dirty="0"/>
              <a:t> </a:t>
            </a:r>
            <a:r>
              <a:rPr lang="en-US" sz="3200" dirty="0" err="1"/>
              <a:t>mana</a:t>
            </a:r>
            <a:r>
              <a:rPr lang="en-US" sz="3200" dirty="0"/>
              <a:t> </a:t>
            </a:r>
            <a:r>
              <a:rPr lang="en-US" sz="3200" dirty="0" err="1"/>
              <a:t>individu</a:t>
            </a:r>
            <a:r>
              <a:rPr lang="en-US" sz="3200" dirty="0"/>
              <a:t> yang </a:t>
            </a:r>
            <a:r>
              <a:rPr lang="en-US" sz="3200" dirty="0" err="1"/>
              <a:t>memiliki</a:t>
            </a:r>
            <a:r>
              <a:rPr lang="en-US" sz="3200" dirty="0"/>
              <a:t> </a:t>
            </a:r>
            <a:r>
              <a:rPr lang="en-US" sz="3200" dirty="0" err="1"/>
              <a:t>pengetahuan</a:t>
            </a:r>
            <a:r>
              <a:rPr lang="en-US" sz="3200" dirty="0"/>
              <a:t> </a:t>
            </a:r>
            <a:r>
              <a:rPr lang="en-US" sz="3200" dirty="0" err="1"/>
              <a:t>langsung</a:t>
            </a:r>
            <a:r>
              <a:rPr lang="en-US" sz="3200" dirty="0"/>
              <a:t> </a:t>
            </a:r>
            <a:r>
              <a:rPr lang="en-US" sz="3200" dirty="0" err="1"/>
              <a:t>aksi</a:t>
            </a:r>
            <a:r>
              <a:rPr lang="en-US" sz="3200" dirty="0"/>
              <a:t> </a:t>
            </a:r>
            <a:r>
              <a:rPr lang="en-US" sz="3200" dirty="0" err="1"/>
              <a:t>individu</a:t>
            </a:r>
            <a:r>
              <a:rPr lang="en-US" sz="3200" dirty="0"/>
              <a:t> lain </a:t>
            </a:r>
            <a:r>
              <a:rPr lang="en-US" sz="3200" dirty="0" err="1"/>
              <a:t>tanpa</a:t>
            </a:r>
            <a:r>
              <a:rPr lang="en-US" sz="3200" dirty="0"/>
              <a:t> </a:t>
            </a:r>
            <a:r>
              <a:rPr lang="en-US" sz="3200" dirty="0" err="1"/>
              <a:t>mentransfer</a:t>
            </a:r>
            <a:r>
              <a:rPr lang="en-US" sz="3200" dirty="0"/>
              <a:t> </a:t>
            </a:r>
            <a:r>
              <a:rPr lang="en-US" sz="3200" dirty="0" err="1"/>
              <a:t>ke</a:t>
            </a:r>
            <a:r>
              <a:rPr lang="en-US" sz="3200" dirty="0"/>
              <a:t> orang </a:t>
            </a:r>
            <a:r>
              <a:rPr lang="en-US" sz="3200" dirty="0" err="1"/>
              <a:t>bahwa</a:t>
            </a:r>
            <a:r>
              <a:rPr lang="en-US" sz="3200" dirty="0"/>
              <a:t> </a:t>
            </a:r>
            <a:r>
              <a:rPr lang="en-US" sz="3200" dirty="0" err="1"/>
              <a:t>pengetahuan</a:t>
            </a:r>
            <a:r>
              <a:rPr lang="en-US" sz="3200" dirty="0"/>
              <a:t> </a:t>
            </a:r>
            <a:r>
              <a:rPr lang="en-US" sz="3200" dirty="0" smtClean="0"/>
              <a:t>yang</a:t>
            </a:r>
          </a:p>
          <a:p>
            <a:r>
              <a:rPr lang="en-US" sz="3200" b="1" dirty="0" smtClean="0"/>
              <a:t>Routines</a:t>
            </a:r>
            <a:r>
              <a:rPr lang="en-US" sz="3200" dirty="0" smtClean="0"/>
              <a:t> </a:t>
            </a:r>
            <a:r>
              <a:rPr lang="en-US" sz="3200" dirty="0"/>
              <a:t>involve the utilization of knowledge embedded in procedures, rules, and norms that guide future behavior </a:t>
            </a:r>
          </a:p>
          <a:p>
            <a:endParaRPr lang="id-ID" sz="3200" dirty="0"/>
          </a:p>
        </p:txBody>
      </p:sp>
      <p:sp>
        <p:nvSpPr>
          <p:cNvPr id="3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3663" y="6597352"/>
            <a:ext cx="4526369" cy="256013"/>
          </a:xfrm>
        </p:spPr>
        <p:txBody>
          <a:bodyPr/>
          <a:lstStyle/>
          <a:p>
            <a:pPr algn="l"/>
            <a:r>
              <a:rPr lang="en-US" dirty="0"/>
              <a:t>Becerra-Fernandez, et al. -- Knowledge Management 1/e  --  </a:t>
            </a:r>
            <a:r>
              <a:rPr lang="en-US" dirty="0">
                <a:latin typeface="Times New Roman"/>
                <a:cs typeface="Arial" charset="0"/>
              </a:rPr>
              <a:t>©</a:t>
            </a:r>
            <a:r>
              <a:rPr lang="en-US" dirty="0">
                <a:cs typeface="Arial" charset="0"/>
              </a:rPr>
              <a:t> 2004 Prentice Hall</a:t>
            </a:r>
            <a:endParaRPr lang="en-US" dirty="0"/>
          </a:p>
        </p:txBody>
      </p:sp>
      <p:sp>
        <p:nvSpPr>
          <p:cNvPr id="17444" name="Rectangle 36"/>
          <p:cNvSpPr>
            <a:spLocks noGrp="1" noChangeArrowheads="1"/>
          </p:cNvSpPr>
          <p:nvPr>
            <p:ph type="title"/>
          </p:nvPr>
        </p:nvSpPr>
        <p:spPr>
          <a:xfrm>
            <a:off x="302490" y="260648"/>
            <a:ext cx="8229600" cy="1069848"/>
          </a:xfrm>
        </p:spPr>
        <p:txBody>
          <a:bodyPr>
            <a:normAutofit/>
          </a:bodyPr>
          <a:lstStyle/>
          <a:p>
            <a:r>
              <a:rPr lang="id-ID" sz="3600" b="1" dirty="0" err="1" smtClean="0"/>
              <a:t>Knowledge</a:t>
            </a:r>
            <a:r>
              <a:rPr lang="id-ID" sz="3600" b="1" dirty="0" smtClean="0"/>
              <a:t> </a:t>
            </a:r>
            <a:r>
              <a:rPr lang="id-ID" sz="3600" b="1" dirty="0" err="1" smtClean="0"/>
              <a:t>Application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365291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05" y="1216158"/>
            <a:ext cx="7930104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KM </a:t>
            </a:r>
            <a:r>
              <a:rPr lang="en-US" sz="3200" dirty="0"/>
              <a:t>mechanisms </a:t>
            </a:r>
            <a:r>
              <a:rPr lang="en-US" sz="3200" dirty="0" err="1" smtClean="0"/>
              <a:t>adalah</a:t>
            </a:r>
            <a:r>
              <a:rPr lang="en-US" sz="3200" dirty="0" smtClean="0"/>
              <a:t>  </a:t>
            </a:r>
            <a:r>
              <a:rPr lang="en-US" sz="3200" b="1" dirty="0" err="1" smtClean="0"/>
              <a:t>Organisasi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atau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struktur</a:t>
            </a:r>
            <a:r>
              <a:rPr lang="en-US" sz="3200" b="1" dirty="0" smtClean="0"/>
              <a:t>  </a:t>
            </a:r>
            <a:r>
              <a:rPr lang="id-ID" sz="3200" dirty="0" smtClean="0"/>
              <a:t>yang </a:t>
            </a:r>
            <a:r>
              <a:rPr lang="id-ID" sz="3200" dirty="0"/>
              <a:t>digunakan untuk mempromosikan KM 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/>
              <a:t>Contoh</a:t>
            </a:r>
            <a:r>
              <a:rPr lang="en-US" sz="3200" dirty="0" smtClean="0"/>
              <a:t> </a:t>
            </a:r>
            <a:r>
              <a:rPr lang="en-US" sz="3200" dirty="0" smtClean="0"/>
              <a:t>KM </a:t>
            </a:r>
            <a:r>
              <a:rPr lang="en-US" sz="3200" dirty="0" smtClean="0"/>
              <a:t>mechanisms </a:t>
            </a:r>
            <a:r>
              <a:rPr lang="en-US" sz="3200" dirty="0" err="1" smtClean="0"/>
              <a:t>meliputi</a:t>
            </a:r>
            <a:r>
              <a:rPr lang="en-US" sz="3200" dirty="0" smtClean="0"/>
              <a:t> </a:t>
            </a:r>
            <a:r>
              <a:rPr lang="en-US" sz="3200" i="1" dirty="0" smtClean="0"/>
              <a:t>learning </a:t>
            </a:r>
            <a:r>
              <a:rPr lang="en-US" sz="3200" i="1" dirty="0"/>
              <a:t>by doing, on-the-job training, learning by observation, and face-to-face meetings </a:t>
            </a:r>
          </a:p>
          <a:p>
            <a:endParaRPr lang="id-ID" sz="3200" dirty="0"/>
          </a:p>
        </p:txBody>
      </p:sp>
      <p:sp>
        <p:nvSpPr>
          <p:cNvPr id="3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3663" y="6597352"/>
            <a:ext cx="4526369" cy="256013"/>
          </a:xfrm>
        </p:spPr>
        <p:txBody>
          <a:bodyPr/>
          <a:lstStyle/>
          <a:p>
            <a:pPr algn="l"/>
            <a:r>
              <a:rPr lang="en-US" dirty="0"/>
              <a:t>Becerra-Fernandez, et al. -- Knowledge Management 1/e  --  </a:t>
            </a:r>
            <a:r>
              <a:rPr lang="en-US" dirty="0">
                <a:latin typeface="Times New Roman"/>
                <a:cs typeface="Arial" charset="0"/>
              </a:rPr>
              <a:t>©</a:t>
            </a:r>
            <a:r>
              <a:rPr lang="en-US" dirty="0">
                <a:cs typeface="Arial" charset="0"/>
              </a:rPr>
              <a:t> 2004 Prentice Hall</a:t>
            </a:r>
            <a:endParaRPr lang="en-US" dirty="0"/>
          </a:p>
        </p:txBody>
      </p:sp>
      <p:sp>
        <p:nvSpPr>
          <p:cNvPr id="17444" name="Rectangle 36"/>
          <p:cNvSpPr>
            <a:spLocks noGrp="1" noChangeArrowheads="1"/>
          </p:cNvSpPr>
          <p:nvPr>
            <p:ph type="title"/>
          </p:nvPr>
        </p:nvSpPr>
        <p:spPr>
          <a:xfrm>
            <a:off x="302490" y="260648"/>
            <a:ext cx="8229600" cy="1069848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Mekanisme</a:t>
            </a:r>
            <a:r>
              <a:rPr lang="en-US" sz="3600" b="1" dirty="0" smtClean="0"/>
              <a:t> </a:t>
            </a:r>
            <a:r>
              <a:rPr lang="id-ID" sz="3600" b="1" dirty="0" smtClean="0"/>
              <a:t>Knowledge Management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710703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04" y="1216158"/>
            <a:ext cx="843415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</a:t>
            </a:r>
            <a:r>
              <a:rPr lang="id-ID" sz="2800" dirty="0" smtClean="0"/>
              <a:t>eknologi </a:t>
            </a:r>
            <a:r>
              <a:rPr lang="id-ID" sz="2800" dirty="0"/>
              <a:t>yang mendukung KM </a:t>
            </a:r>
            <a:r>
              <a:rPr lang="en-US" sz="2800" dirty="0" err="1" smtClean="0"/>
              <a:t>meliputi</a:t>
            </a:r>
            <a:r>
              <a:rPr lang="id-ID" sz="2800" dirty="0" smtClean="0"/>
              <a:t> </a:t>
            </a:r>
            <a:r>
              <a:rPr lang="id-ID" sz="2800" dirty="0"/>
              <a:t>teknologi artificial intelligence (AI) </a:t>
            </a:r>
            <a:r>
              <a:rPr lang="id-ID" sz="2800" dirty="0" smtClean="0"/>
              <a:t>mencakup </a:t>
            </a:r>
            <a:r>
              <a:rPr lang="id-ID" sz="2800" dirty="0"/>
              <a:t>sistem yang digunakan untuk akuisisi pengetahuan </a:t>
            </a:r>
            <a:r>
              <a:rPr lang="en-US" sz="2800" dirty="0" smtClean="0"/>
              <a:t>(</a:t>
            </a:r>
            <a:r>
              <a:rPr lang="en-US" sz="2800" i="1" dirty="0"/>
              <a:t>knowledge acquisition</a:t>
            </a:r>
            <a:r>
              <a:rPr lang="en-US" sz="2800" dirty="0"/>
              <a:t> </a:t>
            </a:r>
            <a:r>
              <a:rPr lang="en-US" sz="2800" dirty="0" smtClean="0"/>
              <a:t>)</a:t>
            </a:r>
            <a:r>
              <a:rPr lang="id-ID" sz="2800" dirty="0" smtClean="0"/>
              <a:t>dan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id-ID" sz="2800" dirty="0" smtClean="0"/>
              <a:t>penalaran </a:t>
            </a:r>
            <a:r>
              <a:rPr lang="id-ID" sz="2800" dirty="0"/>
              <a:t>berbasis </a:t>
            </a:r>
            <a:r>
              <a:rPr lang="id-ID" sz="2800" dirty="0" smtClean="0"/>
              <a:t>kasus</a:t>
            </a:r>
            <a:r>
              <a:rPr lang="en-US" sz="2800" dirty="0" smtClean="0"/>
              <a:t> (</a:t>
            </a:r>
            <a:r>
              <a:rPr lang="en-US" sz="2800" i="1" dirty="0"/>
              <a:t>case-based reasoning systems</a:t>
            </a:r>
            <a:r>
              <a:rPr lang="en-US" sz="2800" dirty="0" smtClean="0"/>
              <a:t>)</a:t>
            </a:r>
            <a:r>
              <a:rPr lang="id-ID" sz="2800" dirty="0" smtClean="0"/>
              <a:t>, </a:t>
            </a:r>
            <a:r>
              <a:rPr lang="id-ID" sz="2800" dirty="0"/>
              <a:t>kelompok diskusi elektronik, simulasi berbasis komputer, database, sistem pendukung keputusan, sistem perencanaan sumber daya perusahaan, sistem pakar, sistem informasi manajemen , sistem pencari keahlian, </a:t>
            </a:r>
            <a:r>
              <a:rPr lang="id-ID" sz="2800" dirty="0" smtClean="0"/>
              <a:t>video</a:t>
            </a:r>
            <a:r>
              <a:rPr lang="en-US" sz="2800" dirty="0" smtClean="0"/>
              <a:t> </a:t>
            </a:r>
            <a:r>
              <a:rPr lang="id-ID" sz="2800" dirty="0" smtClean="0"/>
              <a:t>conference</a:t>
            </a:r>
            <a:r>
              <a:rPr lang="id-ID" sz="2800" dirty="0"/>
              <a:t>, dan repositori informasi yang mencakup </a:t>
            </a:r>
            <a:r>
              <a:rPr lang="id-ID" sz="2800" dirty="0" smtClean="0"/>
              <a:t>database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id-ID" sz="2800" dirty="0"/>
              <a:t>praktik terbaik</a:t>
            </a:r>
            <a:r>
              <a:rPr lang="en-US" sz="2800" dirty="0" smtClean="0"/>
              <a:t> (</a:t>
            </a:r>
            <a:r>
              <a:rPr lang="en-US" sz="2800" i="1" dirty="0" smtClean="0"/>
              <a:t>best practice</a:t>
            </a:r>
            <a:r>
              <a:rPr lang="en-US" sz="2800" dirty="0" smtClean="0"/>
              <a:t>)</a:t>
            </a:r>
            <a:r>
              <a:rPr lang="id-ID" sz="2800" dirty="0" smtClean="0"/>
              <a:t> dan </a:t>
            </a:r>
            <a:r>
              <a:rPr lang="id-ID" sz="2800" dirty="0"/>
              <a:t>sistem pembelajaran</a:t>
            </a:r>
            <a:endParaRPr lang="en-US" sz="2800" dirty="0"/>
          </a:p>
          <a:p>
            <a:endParaRPr lang="id-ID" sz="2800" dirty="0"/>
          </a:p>
        </p:txBody>
      </p:sp>
      <p:sp>
        <p:nvSpPr>
          <p:cNvPr id="3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3663" y="6597352"/>
            <a:ext cx="4526369" cy="256013"/>
          </a:xfrm>
        </p:spPr>
        <p:txBody>
          <a:bodyPr/>
          <a:lstStyle/>
          <a:p>
            <a:pPr algn="l"/>
            <a:r>
              <a:rPr lang="en-US" dirty="0"/>
              <a:t>Becerra-Fernandez, et al. -- Knowledge Management 1/e  --  </a:t>
            </a:r>
            <a:r>
              <a:rPr lang="en-US" dirty="0">
                <a:latin typeface="Times New Roman"/>
                <a:cs typeface="Arial" charset="0"/>
              </a:rPr>
              <a:t>©</a:t>
            </a:r>
            <a:r>
              <a:rPr lang="en-US" dirty="0">
                <a:cs typeface="Arial" charset="0"/>
              </a:rPr>
              <a:t> 2004 Prentice Hall</a:t>
            </a:r>
            <a:endParaRPr lang="en-US" dirty="0"/>
          </a:p>
        </p:txBody>
      </p:sp>
      <p:sp>
        <p:nvSpPr>
          <p:cNvPr id="17444" name="Rectangle 36"/>
          <p:cNvSpPr>
            <a:spLocks noGrp="1" noChangeArrowheads="1"/>
          </p:cNvSpPr>
          <p:nvPr>
            <p:ph type="title"/>
          </p:nvPr>
        </p:nvSpPr>
        <p:spPr>
          <a:xfrm>
            <a:off x="302490" y="260648"/>
            <a:ext cx="8229600" cy="1069848"/>
          </a:xfrm>
        </p:spPr>
        <p:txBody>
          <a:bodyPr>
            <a:normAutofit/>
          </a:bodyPr>
          <a:lstStyle/>
          <a:p>
            <a:r>
              <a:rPr lang="id-ID" sz="3600" b="1" dirty="0" err="1" smtClean="0"/>
              <a:t>Knowledge</a:t>
            </a:r>
            <a:r>
              <a:rPr lang="id-ID" sz="3600" b="1" dirty="0" smtClean="0"/>
              <a:t> </a:t>
            </a:r>
            <a:r>
              <a:rPr lang="id-ID" sz="3600" b="1" dirty="0"/>
              <a:t>Management </a:t>
            </a:r>
            <a:r>
              <a:rPr lang="id-ID" sz="3600" b="1" dirty="0" smtClean="0"/>
              <a:t>Technologies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058379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549236"/>
            <a:ext cx="872535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Knowledge Sharing (</a:t>
            </a:r>
            <a:r>
              <a:rPr lang="id-ID" sz="2800" dirty="0"/>
              <a:t>Berbagi pengetahuan</a:t>
            </a:r>
            <a:r>
              <a:rPr lang="en-US" sz="2800" dirty="0"/>
              <a:t>) </a:t>
            </a:r>
            <a:r>
              <a:rPr lang="id-ID" sz="2800" dirty="0"/>
              <a:t>adalah proses di mana </a:t>
            </a:r>
            <a:r>
              <a:rPr lang="en-US" sz="2800" dirty="0"/>
              <a:t>explicit knowledge </a:t>
            </a:r>
            <a:r>
              <a:rPr lang="id-ID" sz="2800" dirty="0"/>
              <a:t>atau </a:t>
            </a:r>
            <a:r>
              <a:rPr lang="en-US" sz="2800" dirty="0"/>
              <a:t>tacit knowledge </a:t>
            </a:r>
            <a:r>
              <a:rPr lang="id-ID" sz="2800" dirty="0"/>
              <a:t>dikomunikasikan ke individu </a:t>
            </a:r>
            <a:r>
              <a:rPr lang="id-ID" sz="2800" dirty="0" smtClean="0"/>
              <a:t>lain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2800" dirty="0" smtClean="0"/>
              <a:t>KM </a:t>
            </a:r>
            <a:r>
              <a:rPr lang="id-ID" sz="2800" dirty="0"/>
              <a:t>sharing berarti transfer efektif sehingga penerima pengetahuan bisa memahaminya dengan cukup baik untuk bertindak </a:t>
            </a:r>
            <a:r>
              <a:rPr lang="id-ID" sz="2800" dirty="0" smtClean="0"/>
              <a:t>atasnya.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Hal </a:t>
            </a:r>
            <a:r>
              <a:rPr lang="id-ID" sz="2800" dirty="0"/>
              <a:t>yang dibagikan adalah pengetahuan, dan bukan rekomendasi berdasarkan </a:t>
            </a:r>
            <a:r>
              <a:rPr lang="id-ID" sz="2800" dirty="0" smtClean="0"/>
              <a:t>pengetahuan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2800" dirty="0" smtClean="0"/>
              <a:t>Ini </a:t>
            </a:r>
            <a:r>
              <a:rPr lang="id-ID" sz="2800" dirty="0"/>
              <a:t>mungkin terjadi di antara individu, kelompok, departemen atau organisasi</a:t>
            </a:r>
            <a:endParaRPr lang="en-US" sz="2800" dirty="0"/>
          </a:p>
          <a:p>
            <a:endParaRPr lang="id-ID" sz="2800" dirty="0"/>
          </a:p>
        </p:txBody>
      </p:sp>
      <p:sp>
        <p:nvSpPr>
          <p:cNvPr id="3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3663" y="6597352"/>
            <a:ext cx="4526369" cy="256013"/>
          </a:xfrm>
        </p:spPr>
        <p:txBody>
          <a:bodyPr/>
          <a:lstStyle/>
          <a:p>
            <a:pPr algn="l"/>
            <a:r>
              <a:rPr lang="en-US" dirty="0"/>
              <a:t>Becerra-Fernandez, et al. -- Knowledge Management 1/e  --  </a:t>
            </a:r>
            <a:r>
              <a:rPr lang="en-US" dirty="0">
                <a:latin typeface="Times New Roman"/>
                <a:cs typeface="Arial" charset="0"/>
              </a:rPr>
              <a:t>©</a:t>
            </a:r>
            <a:r>
              <a:rPr lang="en-US" dirty="0">
                <a:cs typeface="Arial" charset="0"/>
              </a:rPr>
              <a:t> 2004 Prentice Hall</a:t>
            </a:r>
            <a:endParaRPr lang="en-US" dirty="0"/>
          </a:p>
        </p:txBody>
      </p:sp>
      <p:sp>
        <p:nvSpPr>
          <p:cNvPr id="17444" name="Rectangle 36"/>
          <p:cNvSpPr>
            <a:spLocks noGrp="1" noChangeArrowheads="1"/>
          </p:cNvSpPr>
          <p:nvPr>
            <p:ph type="title"/>
          </p:nvPr>
        </p:nvSpPr>
        <p:spPr>
          <a:xfrm>
            <a:off x="302490" y="260648"/>
            <a:ext cx="8229600" cy="1069848"/>
          </a:xfrm>
        </p:spPr>
        <p:txBody>
          <a:bodyPr>
            <a:normAutofit/>
          </a:bodyPr>
          <a:lstStyle/>
          <a:p>
            <a:r>
              <a:rPr lang="id-ID" sz="3600" b="1" dirty="0" err="1" smtClean="0"/>
              <a:t>Knowledge</a:t>
            </a:r>
            <a:r>
              <a:rPr lang="id-ID" sz="3600" b="1" dirty="0" smtClean="0"/>
              <a:t> </a:t>
            </a:r>
            <a:r>
              <a:rPr lang="id-ID" sz="3600" b="1" dirty="0" err="1"/>
              <a:t>Sharing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38052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490" y="1628800"/>
            <a:ext cx="8434159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sz="2800" dirty="0"/>
          </a:p>
          <a:p>
            <a:r>
              <a:rPr lang="id-ID" sz="2800" dirty="0"/>
              <a:t>Sistem KM menggunakan berbagai mekanisme dan teknologi KM untuk mendukung proses </a:t>
            </a:r>
            <a:r>
              <a:rPr lang="id-ID" sz="2800" dirty="0" smtClean="0"/>
              <a:t>KM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Knowledge </a:t>
            </a:r>
            <a:r>
              <a:rPr lang="en-US" sz="2800" b="1" dirty="0"/>
              <a:t>Management Discovery </a:t>
            </a:r>
            <a:r>
              <a:rPr lang="en-US" sz="2800" b="1" dirty="0" smtClean="0"/>
              <a:t>Systems</a:t>
            </a:r>
            <a:endParaRPr lang="id-ID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Knowledge </a:t>
            </a:r>
            <a:r>
              <a:rPr lang="en-US" sz="2800" b="1" dirty="0"/>
              <a:t>Management Capture </a:t>
            </a:r>
            <a:r>
              <a:rPr lang="en-US" sz="2800" b="1" dirty="0" smtClean="0"/>
              <a:t>Systems</a:t>
            </a:r>
            <a:endParaRPr lang="id-ID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Knowledge </a:t>
            </a:r>
            <a:r>
              <a:rPr lang="en-US" sz="2800" b="1" dirty="0"/>
              <a:t>Management Sharing </a:t>
            </a:r>
            <a:r>
              <a:rPr lang="en-US" sz="2800" b="1" dirty="0" smtClean="0"/>
              <a:t>Systems</a:t>
            </a:r>
            <a:endParaRPr lang="id-ID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2800" b="1" dirty="0" err="1" smtClean="0"/>
              <a:t>Knowledge</a:t>
            </a:r>
            <a:r>
              <a:rPr lang="id-ID" sz="2800" b="1" dirty="0" smtClean="0"/>
              <a:t> </a:t>
            </a:r>
            <a:r>
              <a:rPr lang="id-ID" sz="2800" b="1" dirty="0" err="1"/>
              <a:t>Application</a:t>
            </a:r>
            <a:r>
              <a:rPr lang="id-ID" sz="2800" b="1" dirty="0"/>
              <a:t> Systems</a:t>
            </a:r>
            <a:endParaRPr lang="id-ID" sz="2800" dirty="0"/>
          </a:p>
          <a:p>
            <a:endParaRPr lang="id-ID" sz="2500" dirty="0"/>
          </a:p>
        </p:txBody>
      </p:sp>
      <p:sp>
        <p:nvSpPr>
          <p:cNvPr id="3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3663" y="6597352"/>
            <a:ext cx="4526369" cy="256013"/>
          </a:xfrm>
        </p:spPr>
        <p:txBody>
          <a:bodyPr/>
          <a:lstStyle/>
          <a:p>
            <a:pPr algn="l"/>
            <a:r>
              <a:rPr lang="en-US" dirty="0"/>
              <a:t>Becerra-Fernandez, et al. -- Knowledge Management 1/e  --  </a:t>
            </a:r>
            <a:r>
              <a:rPr lang="en-US" dirty="0">
                <a:latin typeface="Times New Roman"/>
                <a:cs typeface="Arial" charset="0"/>
              </a:rPr>
              <a:t>©</a:t>
            </a:r>
            <a:r>
              <a:rPr lang="en-US" dirty="0">
                <a:cs typeface="Arial" charset="0"/>
              </a:rPr>
              <a:t> 2004 Prentice Hall</a:t>
            </a:r>
            <a:endParaRPr lang="en-US" dirty="0"/>
          </a:p>
        </p:txBody>
      </p:sp>
      <p:sp>
        <p:nvSpPr>
          <p:cNvPr id="17444" name="Rectangle 36"/>
          <p:cNvSpPr>
            <a:spLocks noGrp="1" noChangeArrowheads="1"/>
          </p:cNvSpPr>
          <p:nvPr>
            <p:ph type="title"/>
          </p:nvPr>
        </p:nvSpPr>
        <p:spPr>
          <a:xfrm>
            <a:off x="302490" y="260648"/>
            <a:ext cx="8229600" cy="1069848"/>
          </a:xfrm>
        </p:spPr>
        <p:txBody>
          <a:bodyPr>
            <a:normAutofit/>
          </a:bodyPr>
          <a:lstStyle/>
          <a:p>
            <a:r>
              <a:rPr lang="id-ID" sz="3600" b="1" dirty="0" err="1" smtClean="0"/>
              <a:t>Knowledge</a:t>
            </a:r>
            <a:r>
              <a:rPr lang="id-ID" sz="3600" b="1" dirty="0" smtClean="0"/>
              <a:t> </a:t>
            </a:r>
            <a:r>
              <a:rPr lang="id-ID" sz="3600" b="1" dirty="0"/>
              <a:t>Management </a:t>
            </a:r>
            <a:r>
              <a:rPr lang="id-ID" sz="3600" b="1" dirty="0" smtClean="0"/>
              <a:t>System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383399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err="1" smtClean="0"/>
              <a:t>Overview</a:t>
            </a:r>
            <a:endParaRPr lang="en-US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Knowledge management </a:t>
            </a:r>
            <a:r>
              <a:rPr lang="id-ID" dirty="0"/>
              <a:t>dapat didefinisikan sebagai melakukan kegiatan yang </a:t>
            </a: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id-ID" dirty="0" smtClean="0"/>
              <a:t>menemukan</a:t>
            </a:r>
            <a:r>
              <a:rPr lang="id-ID" dirty="0"/>
              <a:t>, menangkap, berbagi, dan menerapkan pengetahuan sehingga </a:t>
            </a:r>
            <a:r>
              <a:rPr lang="en-US" dirty="0" err="1" smtClean="0"/>
              <a:t>ter</a:t>
            </a:r>
            <a:r>
              <a:rPr lang="id-ID" dirty="0" smtClean="0"/>
              <a:t>dapat </a:t>
            </a:r>
            <a:r>
              <a:rPr lang="en-US" dirty="0" err="1" smtClean="0"/>
              <a:t>peningkatan</a:t>
            </a:r>
            <a:r>
              <a:rPr lang="id-ID" dirty="0" smtClean="0"/>
              <a:t>, </a:t>
            </a:r>
            <a:endParaRPr lang="en-US" dirty="0" smtClean="0"/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penghematan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id-ID" dirty="0" smtClean="0"/>
              <a:t>, </a:t>
            </a:r>
            <a:r>
              <a:rPr lang="id-ID" dirty="0"/>
              <a:t>dampak dari pengetahuan tentang pencapaian tujuan unit.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3995936" cy="288032"/>
          </a:xfrm>
        </p:spPr>
        <p:txBody>
          <a:bodyPr/>
          <a:lstStyle/>
          <a:p>
            <a:r>
              <a:rPr lang="en-US" dirty="0"/>
              <a:t>Becerra-Fernandez, et al. -- Knowledge Management 1/e  --  </a:t>
            </a:r>
            <a:r>
              <a:rPr lang="en-US" dirty="0">
                <a:latin typeface="Times New Roman"/>
                <a:cs typeface="Arial" charset="0"/>
              </a:rPr>
              <a:t>©</a:t>
            </a:r>
            <a:r>
              <a:rPr lang="en-US" dirty="0">
                <a:cs typeface="Arial" charset="0"/>
              </a:rPr>
              <a:t> 2004 Prentice Hall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490" y="1628800"/>
            <a:ext cx="8434159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sz="2800" dirty="0"/>
          </a:p>
          <a:p>
            <a:r>
              <a:rPr lang="en-US" sz="2800" dirty="0"/>
              <a:t>Knowledge discovery systems </a:t>
            </a:r>
            <a:r>
              <a:rPr lang="id-ID" sz="2800" dirty="0"/>
              <a:t>mendukung proses pengembangan </a:t>
            </a:r>
            <a:r>
              <a:rPr lang="en-US" sz="2800" b="1" dirty="0"/>
              <a:t>tacit </a:t>
            </a:r>
            <a:r>
              <a:rPr lang="en-US" sz="2800" b="1" dirty="0" smtClean="0"/>
              <a:t>knowledge yang </a:t>
            </a:r>
            <a:r>
              <a:rPr lang="en-US" sz="2800" b="1" dirty="0" err="1" smtClean="0"/>
              <a:t>baru</a:t>
            </a:r>
            <a:r>
              <a:rPr lang="en-US" sz="2800" dirty="0" smtClean="0"/>
              <a:t>  </a:t>
            </a:r>
            <a:r>
              <a:rPr lang="id-ID" sz="2800" dirty="0"/>
              <a:t>atau </a:t>
            </a:r>
            <a:r>
              <a:rPr lang="id-ID" sz="2800" b="1" dirty="0"/>
              <a:t>eksplisit baru </a:t>
            </a:r>
            <a:r>
              <a:rPr lang="id-ID" sz="2800" dirty="0"/>
              <a:t>dari data dan informasi atau dari sintesis pengetahuan sebelumnya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2800" dirty="0" smtClean="0"/>
              <a:t>Support </a:t>
            </a:r>
            <a:r>
              <a:rPr lang="id-ID" sz="2800" dirty="0"/>
              <a:t>two KM sub-processes</a:t>
            </a:r>
          </a:p>
          <a:p>
            <a:pPr marL="914254" lvl="1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combination</a:t>
            </a:r>
            <a:r>
              <a:rPr lang="en-US" sz="2800" b="1" dirty="0"/>
              <a:t>, enabling the discovery of new explicit knowledge </a:t>
            </a:r>
            <a:endParaRPr lang="en-US" sz="2800" dirty="0"/>
          </a:p>
          <a:p>
            <a:pPr marL="914254" lvl="1" indent="-457200">
              <a:buFont typeface="Arial" panose="020B0604020202020204" pitchFamily="34" charset="0"/>
              <a:buChar char="•"/>
            </a:pPr>
            <a:r>
              <a:rPr lang="id-ID" sz="2800" b="1" dirty="0" smtClean="0"/>
              <a:t>S</a:t>
            </a:r>
            <a:r>
              <a:rPr lang="en-US" sz="2800" b="1" dirty="0" err="1" smtClean="0"/>
              <a:t>ocialization</a:t>
            </a:r>
            <a:r>
              <a:rPr lang="en-US" sz="2800" b="1" dirty="0"/>
              <a:t>, enabling the discovery of new tacit knowledge </a:t>
            </a:r>
            <a:endParaRPr lang="en-US" sz="2800" dirty="0"/>
          </a:p>
          <a:p>
            <a:endParaRPr lang="id-ID" sz="2500" dirty="0"/>
          </a:p>
        </p:txBody>
      </p:sp>
      <p:sp>
        <p:nvSpPr>
          <p:cNvPr id="3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3663" y="6597352"/>
            <a:ext cx="4526369" cy="256013"/>
          </a:xfrm>
        </p:spPr>
        <p:txBody>
          <a:bodyPr/>
          <a:lstStyle/>
          <a:p>
            <a:pPr algn="l"/>
            <a:r>
              <a:rPr lang="en-US" dirty="0"/>
              <a:t>Becerra-Fernandez, et al. -- Knowledge Management 1/e  --  </a:t>
            </a:r>
            <a:r>
              <a:rPr lang="en-US" dirty="0">
                <a:latin typeface="Times New Roman"/>
                <a:cs typeface="Arial" charset="0"/>
              </a:rPr>
              <a:t>©</a:t>
            </a:r>
            <a:r>
              <a:rPr lang="en-US" dirty="0">
                <a:cs typeface="Arial" charset="0"/>
              </a:rPr>
              <a:t> 2004 Prentice Hall</a:t>
            </a:r>
            <a:endParaRPr lang="en-US" dirty="0"/>
          </a:p>
        </p:txBody>
      </p:sp>
      <p:sp>
        <p:nvSpPr>
          <p:cNvPr id="17444" name="Rectangle 36"/>
          <p:cNvSpPr>
            <a:spLocks noGrp="1" noChangeArrowheads="1"/>
          </p:cNvSpPr>
          <p:nvPr>
            <p:ph type="title"/>
          </p:nvPr>
        </p:nvSpPr>
        <p:spPr>
          <a:xfrm>
            <a:off x="302490" y="260648"/>
            <a:ext cx="8229600" cy="1069848"/>
          </a:xfrm>
        </p:spPr>
        <p:txBody>
          <a:bodyPr>
            <a:normAutofit/>
          </a:bodyPr>
          <a:lstStyle/>
          <a:p>
            <a:r>
              <a:rPr lang="id-ID" sz="3600" b="1" dirty="0" err="1" smtClean="0"/>
              <a:t>Knowledge</a:t>
            </a:r>
            <a:r>
              <a:rPr lang="id-ID" sz="3600" b="1" dirty="0" smtClean="0"/>
              <a:t> </a:t>
            </a:r>
            <a:r>
              <a:rPr lang="id-ID" sz="3600" b="1" dirty="0"/>
              <a:t>Management </a:t>
            </a:r>
            <a:r>
              <a:rPr lang="id-ID" sz="3600" b="1" dirty="0" smtClean="0"/>
              <a:t>System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722575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490" y="1628800"/>
            <a:ext cx="8434159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Knowledge </a:t>
            </a:r>
            <a:r>
              <a:rPr lang="en-US" sz="2800" dirty="0"/>
              <a:t>capture systems </a:t>
            </a:r>
            <a:r>
              <a:rPr lang="id-ID" sz="2800" dirty="0"/>
              <a:t>mendukung proses pengambilan pengetahuan eksplisit atau tacit yang berada di dalam orang, artefak, atau entitas </a:t>
            </a:r>
            <a:r>
              <a:rPr lang="id-ID" sz="2800" dirty="0" smtClean="0"/>
              <a:t>organisasi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/>
              <a:t>Teknologi</a:t>
            </a:r>
            <a:r>
              <a:rPr lang="en-US" sz="2800" dirty="0" smtClean="0"/>
              <a:t> juga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mendukung</a:t>
            </a:r>
            <a:r>
              <a:rPr lang="en-US" sz="2800" dirty="0" smtClean="0"/>
              <a:t> knowledge </a:t>
            </a:r>
            <a:r>
              <a:rPr lang="en-US" sz="2800" dirty="0"/>
              <a:t>capture systems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memfasilitasi</a:t>
            </a:r>
            <a:r>
              <a:rPr lang="en-US" sz="2800" dirty="0" smtClean="0"/>
              <a:t> </a:t>
            </a:r>
            <a:r>
              <a:rPr lang="en-US" sz="2800" dirty="0" smtClean="0"/>
              <a:t>externalization </a:t>
            </a:r>
            <a:r>
              <a:rPr lang="en-US" sz="2800" dirty="0"/>
              <a:t>and internalization </a:t>
            </a:r>
          </a:p>
          <a:p>
            <a:endParaRPr lang="id-ID" sz="2500" dirty="0"/>
          </a:p>
        </p:txBody>
      </p:sp>
      <p:sp>
        <p:nvSpPr>
          <p:cNvPr id="3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3663" y="6597352"/>
            <a:ext cx="4526369" cy="256013"/>
          </a:xfrm>
        </p:spPr>
        <p:txBody>
          <a:bodyPr/>
          <a:lstStyle/>
          <a:p>
            <a:pPr algn="l"/>
            <a:r>
              <a:rPr lang="en-US" dirty="0"/>
              <a:t>Becerra-Fernandez, et al. -- Knowledge Management 1/e  --  </a:t>
            </a:r>
            <a:r>
              <a:rPr lang="en-US" dirty="0">
                <a:latin typeface="Times New Roman"/>
                <a:cs typeface="Arial" charset="0"/>
              </a:rPr>
              <a:t>©</a:t>
            </a:r>
            <a:r>
              <a:rPr lang="en-US" dirty="0">
                <a:cs typeface="Arial" charset="0"/>
              </a:rPr>
              <a:t> 2004 Prentice Hall</a:t>
            </a:r>
            <a:endParaRPr lang="en-US" dirty="0"/>
          </a:p>
        </p:txBody>
      </p:sp>
      <p:sp>
        <p:nvSpPr>
          <p:cNvPr id="17444" name="Rectangle 36"/>
          <p:cNvSpPr>
            <a:spLocks noGrp="1" noChangeArrowheads="1"/>
          </p:cNvSpPr>
          <p:nvPr>
            <p:ph type="title"/>
          </p:nvPr>
        </p:nvSpPr>
        <p:spPr>
          <a:xfrm>
            <a:off x="302490" y="260648"/>
            <a:ext cx="8229600" cy="1069848"/>
          </a:xfrm>
        </p:spPr>
        <p:txBody>
          <a:bodyPr>
            <a:normAutofit/>
          </a:bodyPr>
          <a:lstStyle/>
          <a:p>
            <a:r>
              <a:rPr lang="id-ID" sz="3600" b="1" dirty="0" err="1" smtClean="0"/>
              <a:t>Knowledge</a:t>
            </a:r>
            <a:r>
              <a:rPr lang="id-ID" sz="3600" b="1" dirty="0" smtClean="0"/>
              <a:t> </a:t>
            </a:r>
            <a:r>
              <a:rPr lang="id-ID" sz="3600" b="1" dirty="0" err="1" smtClean="0"/>
              <a:t>Capture</a:t>
            </a:r>
            <a:r>
              <a:rPr lang="id-ID" sz="3600" b="1" dirty="0" smtClean="0"/>
              <a:t> System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644245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490" y="1628800"/>
            <a:ext cx="8434159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 smtClean="0"/>
              <a:t>Knowledge </a:t>
            </a:r>
            <a:r>
              <a:rPr lang="en-US" sz="2800" i="1" dirty="0"/>
              <a:t>sharing systems </a:t>
            </a:r>
            <a:r>
              <a:rPr lang="en-US" sz="2800" dirty="0" err="1" smtClean="0"/>
              <a:t>mendukung</a:t>
            </a:r>
            <a:r>
              <a:rPr lang="en-US" sz="2800" dirty="0" smtClean="0"/>
              <a:t> proses </a:t>
            </a:r>
            <a:r>
              <a:rPr lang="en-US" sz="2800" dirty="0" err="1" smtClean="0"/>
              <a:t>melalui</a:t>
            </a:r>
            <a:r>
              <a:rPr lang="en-US" sz="2800" dirty="0" smtClean="0"/>
              <a:t> explicit </a:t>
            </a:r>
            <a:r>
              <a:rPr lang="en-US" sz="2800" dirty="0" err="1" smtClean="0"/>
              <a:t>atau</a:t>
            </a:r>
            <a:r>
              <a:rPr lang="en-US" sz="2800" dirty="0" smtClean="0"/>
              <a:t> implicit </a:t>
            </a:r>
            <a:r>
              <a:rPr lang="en-US" sz="2800" dirty="0"/>
              <a:t>knowledge </a:t>
            </a:r>
            <a:r>
              <a:rPr lang="en-US" sz="2800" dirty="0" smtClean="0"/>
              <a:t>yang di </a:t>
            </a:r>
            <a:r>
              <a:rPr lang="en-US" sz="2800" dirty="0" err="1" smtClean="0"/>
              <a:t>komunikasikan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individu</a:t>
            </a:r>
            <a:r>
              <a:rPr lang="en-US" sz="2800" dirty="0" smtClean="0"/>
              <a:t> yang lain.</a:t>
            </a:r>
            <a:endParaRPr lang="id-ID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/>
              <a:t>Grup</a:t>
            </a:r>
            <a:r>
              <a:rPr lang="en-US" sz="2800" dirty="0" smtClean="0"/>
              <a:t> </a:t>
            </a:r>
            <a:r>
              <a:rPr lang="en-US" sz="2800" dirty="0" err="1" smtClean="0"/>
              <a:t>diskusi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grup</a:t>
            </a:r>
            <a:r>
              <a:rPr lang="en-US" sz="2800" dirty="0" smtClean="0"/>
              <a:t> chat </a:t>
            </a: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salah</a:t>
            </a:r>
            <a:r>
              <a:rPr lang="en-US" sz="2800" dirty="0" smtClean="0"/>
              <a:t> </a:t>
            </a:r>
            <a:r>
              <a:rPr lang="en-US" sz="2800" dirty="0" err="1" smtClean="0"/>
              <a:t>satu</a:t>
            </a:r>
            <a:r>
              <a:rPr lang="en-US" sz="2800" dirty="0" smtClean="0"/>
              <a:t> media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i="1" dirty="0" smtClean="0"/>
              <a:t>knowledge </a:t>
            </a:r>
            <a:r>
              <a:rPr lang="en-US" sz="2800" i="1" dirty="0"/>
              <a:t>sharing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memungkinkan</a:t>
            </a:r>
            <a:r>
              <a:rPr lang="en-US" sz="2800" dirty="0" smtClean="0"/>
              <a:t> </a:t>
            </a:r>
            <a:r>
              <a:rPr lang="en-US" sz="2800" dirty="0" err="1" smtClean="0"/>
              <a:t>individu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menjelaskan</a:t>
            </a:r>
            <a:r>
              <a:rPr lang="en-US" sz="2800" dirty="0" smtClean="0"/>
              <a:t> </a:t>
            </a:r>
            <a:r>
              <a:rPr lang="en-US" sz="2800" dirty="0" err="1" smtClean="0"/>
              <a:t>pengetahuan</a:t>
            </a:r>
            <a:r>
              <a:rPr lang="en-US" sz="2800" dirty="0" err="1" smtClean="0"/>
              <a:t>nya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anggota</a:t>
            </a:r>
            <a:r>
              <a:rPr lang="en-US" sz="2800" dirty="0" smtClean="0"/>
              <a:t> </a:t>
            </a:r>
            <a:r>
              <a:rPr lang="en-US" sz="2800" dirty="0" err="1" smtClean="0"/>
              <a:t>grup</a:t>
            </a:r>
            <a:r>
              <a:rPr lang="en-US" sz="2800" dirty="0" smtClean="0"/>
              <a:t> yang lain.</a:t>
            </a:r>
            <a:endParaRPr lang="en-US" sz="2800" dirty="0"/>
          </a:p>
          <a:p>
            <a:endParaRPr lang="id-ID" sz="2500" dirty="0"/>
          </a:p>
        </p:txBody>
      </p:sp>
      <p:sp>
        <p:nvSpPr>
          <p:cNvPr id="3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3663" y="6597352"/>
            <a:ext cx="4526369" cy="256013"/>
          </a:xfrm>
        </p:spPr>
        <p:txBody>
          <a:bodyPr/>
          <a:lstStyle/>
          <a:p>
            <a:pPr algn="l"/>
            <a:r>
              <a:rPr lang="en-US" dirty="0"/>
              <a:t>Becerra-Fernandez, et al. -- Knowledge Management 1/e  --  </a:t>
            </a:r>
            <a:r>
              <a:rPr lang="en-US" dirty="0">
                <a:latin typeface="Times New Roman"/>
                <a:cs typeface="Arial" charset="0"/>
              </a:rPr>
              <a:t>©</a:t>
            </a:r>
            <a:r>
              <a:rPr lang="en-US" dirty="0">
                <a:cs typeface="Arial" charset="0"/>
              </a:rPr>
              <a:t> 2004 Prentice Hall</a:t>
            </a:r>
            <a:endParaRPr lang="en-US" dirty="0"/>
          </a:p>
        </p:txBody>
      </p:sp>
      <p:sp>
        <p:nvSpPr>
          <p:cNvPr id="17444" name="Rectangle 36"/>
          <p:cNvSpPr>
            <a:spLocks noGrp="1" noChangeArrowheads="1"/>
          </p:cNvSpPr>
          <p:nvPr>
            <p:ph type="title"/>
          </p:nvPr>
        </p:nvSpPr>
        <p:spPr>
          <a:xfrm>
            <a:off x="302490" y="260648"/>
            <a:ext cx="8229600" cy="1069848"/>
          </a:xfrm>
        </p:spPr>
        <p:txBody>
          <a:bodyPr>
            <a:normAutofit/>
          </a:bodyPr>
          <a:lstStyle/>
          <a:p>
            <a:r>
              <a:rPr lang="id-ID" sz="3600" b="1" dirty="0" err="1" smtClean="0"/>
              <a:t>Knowledge</a:t>
            </a:r>
            <a:r>
              <a:rPr lang="id-ID" sz="3600" b="1" dirty="0" smtClean="0"/>
              <a:t> </a:t>
            </a:r>
            <a:r>
              <a:rPr lang="id-ID" sz="3600" b="1" dirty="0" err="1"/>
              <a:t>Sharing</a:t>
            </a:r>
            <a:r>
              <a:rPr lang="id-ID" sz="3600" b="1" dirty="0"/>
              <a:t> Systems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673073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490" y="1628800"/>
            <a:ext cx="84341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Knowledge </a:t>
            </a:r>
            <a:r>
              <a:rPr lang="en-US" sz="2800" dirty="0"/>
              <a:t>application systems </a:t>
            </a:r>
            <a:r>
              <a:rPr lang="en-US" sz="2800" dirty="0" smtClean="0"/>
              <a:t> </a:t>
            </a:r>
            <a:r>
              <a:rPr lang="id-ID" sz="2800" dirty="0"/>
              <a:t>mendukung proses di mana beberapa individu memanfaatkan pengetahuan yang dimiliki oleh individu lain tanpa benar-benar memperoleh, atau belajar, pengetahuan </a:t>
            </a:r>
            <a:r>
              <a:rPr lang="id-ID" sz="2800" dirty="0" smtClean="0"/>
              <a:t>itu</a:t>
            </a:r>
            <a:r>
              <a:rPr lang="en-US" sz="2800" dirty="0" smtClean="0"/>
              <a:t>. </a:t>
            </a:r>
            <a:endParaRPr lang="id-ID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Mechanisms </a:t>
            </a:r>
            <a:r>
              <a:rPr lang="en-US" sz="2800" dirty="0"/>
              <a:t>and technologies </a:t>
            </a:r>
            <a:r>
              <a:rPr lang="en-US" sz="2800" dirty="0" err="1" smtClean="0"/>
              <a:t>mendukung</a:t>
            </a:r>
            <a:r>
              <a:rPr lang="en-US" sz="2800" dirty="0" smtClean="0"/>
              <a:t> </a:t>
            </a:r>
            <a:r>
              <a:rPr lang="en-US" sz="2800" i="1" dirty="0" smtClean="0"/>
              <a:t>knowledge </a:t>
            </a:r>
            <a:r>
              <a:rPr lang="en-US" sz="2800" i="1" dirty="0"/>
              <a:t>application systems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 </a:t>
            </a:r>
            <a:r>
              <a:rPr lang="en-US" sz="2800" dirty="0" err="1" smtClean="0"/>
              <a:t>memfasilitasi</a:t>
            </a:r>
            <a:r>
              <a:rPr lang="en-US" sz="2800" dirty="0" smtClean="0"/>
              <a:t> </a:t>
            </a:r>
            <a:r>
              <a:rPr lang="en-US" sz="2800" i="1" dirty="0" smtClean="0"/>
              <a:t>routines </a:t>
            </a:r>
            <a:r>
              <a:rPr lang="en-US" sz="2800" dirty="0"/>
              <a:t>and </a:t>
            </a:r>
            <a:r>
              <a:rPr lang="en-US" sz="2800" i="1" dirty="0"/>
              <a:t>direction</a:t>
            </a:r>
            <a:r>
              <a:rPr lang="en-US" sz="2800" dirty="0"/>
              <a:t>.</a:t>
            </a:r>
          </a:p>
        </p:txBody>
      </p:sp>
      <p:sp>
        <p:nvSpPr>
          <p:cNvPr id="3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3663" y="6597352"/>
            <a:ext cx="4526369" cy="256013"/>
          </a:xfrm>
        </p:spPr>
        <p:txBody>
          <a:bodyPr/>
          <a:lstStyle/>
          <a:p>
            <a:pPr algn="l"/>
            <a:r>
              <a:rPr lang="en-US" dirty="0"/>
              <a:t>Becerra-Fernandez, et al. -- Knowledge Management 1/e  --  </a:t>
            </a:r>
            <a:r>
              <a:rPr lang="en-US" dirty="0">
                <a:latin typeface="Times New Roman"/>
                <a:cs typeface="Arial" charset="0"/>
              </a:rPr>
              <a:t>©</a:t>
            </a:r>
            <a:r>
              <a:rPr lang="en-US" dirty="0">
                <a:cs typeface="Arial" charset="0"/>
              </a:rPr>
              <a:t> 2004 Prentice Hall</a:t>
            </a:r>
            <a:endParaRPr lang="en-US" dirty="0"/>
          </a:p>
        </p:txBody>
      </p:sp>
      <p:sp>
        <p:nvSpPr>
          <p:cNvPr id="17444" name="Rectangle 36"/>
          <p:cNvSpPr>
            <a:spLocks noGrp="1" noChangeArrowheads="1"/>
          </p:cNvSpPr>
          <p:nvPr>
            <p:ph type="title"/>
          </p:nvPr>
        </p:nvSpPr>
        <p:spPr>
          <a:xfrm>
            <a:off x="302490" y="260648"/>
            <a:ext cx="8229600" cy="1069848"/>
          </a:xfrm>
        </p:spPr>
        <p:txBody>
          <a:bodyPr>
            <a:normAutofit/>
          </a:bodyPr>
          <a:lstStyle/>
          <a:p>
            <a:r>
              <a:rPr lang="id-ID" sz="3600" b="1" dirty="0" err="1" smtClean="0"/>
              <a:t>Knowledge</a:t>
            </a:r>
            <a:r>
              <a:rPr lang="id-ID" sz="3600" b="1" dirty="0" smtClean="0"/>
              <a:t> </a:t>
            </a:r>
            <a:r>
              <a:rPr lang="id-ID" sz="3600" b="1" dirty="0" err="1"/>
              <a:t>Application</a:t>
            </a:r>
            <a:r>
              <a:rPr lang="id-ID" sz="3600" b="1" dirty="0"/>
              <a:t> Systems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520050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490" y="1628800"/>
            <a:ext cx="84341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Mechanisms </a:t>
            </a:r>
            <a:r>
              <a:rPr lang="en-US" sz="2800" dirty="0"/>
              <a:t>facilitating </a:t>
            </a:r>
            <a:r>
              <a:rPr lang="en-US" sz="2800" dirty="0" smtClean="0"/>
              <a:t>direction </a:t>
            </a:r>
            <a:r>
              <a:rPr lang="id-ID" sz="2800" dirty="0"/>
              <a:t>mencakup hubungan hirarkis tradisional dalam organisasi, help desk, dan pusat </a:t>
            </a:r>
            <a:r>
              <a:rPr lang="id-ID" sz="2800" dirty="0" smtClean="0"/>
              <a:t>dukungan</a:t>
            </a:r>
            <a:r>
              <a:rPr lang="en-US" sz="2800" dirty="0" smtClean="0"/>
              <a:t> (</a:t>
            </a:r>
            <a:r>
              <a:rPr lang="en-US" sz="2800" i="1" dirty="0" smtClean="0"/>
              <a:t>support center</a:t>
            </a:r>
            <a:r>
              <a:rPr lang="en-US" sz="2800" dirty="0" smtClean="0"/>
              <a:t>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Mechanisms </a:t>
            </a:r>
            <a:r>
              <a:rPr lang="en-US" sz="2800" dirty="0" err="1" smtClean="0"/>
              <a:t>mendukung</a:t>
            </a:r>
            <a:r>
              <a:rPr lang="en-US" sz="2800" dirty="0" smtClean="0"/>
              <a:t> routines </a:t>
            </a:r>
            <a:r>
              <a:rPr lang="en-US" sz="2800" dirty="0" err="1" smtClean="0"/>
              <a:t>meliputi</a:t>
            </a:r>
            <a:r>
              <a:rPr lang="en-US" sz="2800" dirty="0" smtClean="0"/>
              <a:t> </a:t>
            </a:r>
            <a:r>
              <a:rPr lang="en-US" sz="2800" dirty="0" err="1" smtClean="0"/>
              <a:t>kebijakan</a:t>
            </a:r>
            <a:r>
              <a:rPr lang="en-US" sz="2800" dirty="0" smtClean="0"/>
              <a:t> </a:t>
            </a:r>
            <a:r>
              <a:rPr lang="en-US" sz="2800" dirty="0" err="1" smtClean="0"/>
              <a:t>organisasi</a:t>
            </a:r>
            <a:r>
              <a:rPr lang="en-US" sz="2800" dirty="0" smtClean="0"/>
              <a:t>, </a:t>
            </a:r>
            <a:r>
              <a:rPr lang="en-US" sz="2800" dirty="0" err="1" smtClean="0"/>
              <a:t>petunjuk</a:t>
            </a:r>
            <a:r>
              <a:rPr lang="en-US" sz="2800" dirty="0" smtClean="0"/>
              <a:t> </a:t>
            </a:r>
            <a:r>
              <a:rPr lang="en-US" sz="2800" dirty="0" err="1" smtClean="0"/>
              <a:t>kerja</a:t>
            </a:r>
            <a:r>
              <a:rPr lang="en-US" sz="2800" dirty="0" smtClean="0"/>
              <a:t>, SOP.</a:t>
            </a:r>
            <a:endParaRPr lang="en-US" sz="2800" dirty="0"/>
          </a:p>
        </p:txBody>
      </p:sp>
      <p:sp>
        <p:nvSpPr>
          <p:cNvPr id="3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3663" y="6597352"/>
            <a:ext cx="4526369" cy="256013"/>
          </a:xfrm>
        </p:spPr>
        <p:txBody>
          <a:bodyPr/>
          <a:lstStyle/>
          <a:p>
            <a:pPr algn="l"/>
            <a:r>
              <a:rPr lang="en-US" dirty="0"/>
              <a:t>Becerra-Fernandez, et al. -- Knowledge Management 1/e  --  </a:t>
            </a:r>
            <a:r>
              <a:rPr lang="en-US" dirty="0">
                <a:latin typeface="Times New Roman"/>
                <a:cs typeface="Arial" charset="0"/>
              </a:rPr>
              <a:t>©</a:t>
            </a:r>
            <a:r>
              <a:rPr lang="en-US" dirty="0">
                <a:cs typeface="Arial" charset="0"/>
              </a:rPr>
              <a:t> 2004 Prentice Hall</a:t>
            </a:r>
            <a:endParaRPr lang="en-US" dirty="0"/>
          </a:p>
        </p:txBody>
      </p:sp>
      <p:sp>
        <p:nvSpPr>
          <p:cNvPr id="17444" name="Rectangle 36"/>
          <p:cNvSpPr>
            <a:spLocks noGrp="1" noChangeArrowheads="1"/>
          </p:cNvSpPr>
          <p:nvPr>
            <p:ph type="title"/>
          </p:nvPr>
        </p:nvSpPr>
        <p:spPr>
          <a:xfrm>
            <a:off x="302490" y="260648"/>
            <a:ext cx="8229600" cy="1069848"/>
          </a:xfrm>
        </p:spPr>
        <p:txBody>
          <a:bodyPr>
            <a:normAutofit/>
          </a:bodyPr>
          <a:lstStyle/>
          <a:p>
            <a:r>
              <a:rPr lang="id-ID" sz="3600" b="1" dirty="0" err="1" smtClean="0"/>
              <a:t>Knowledge</a:t>
            </a:r>
            <a:r>
              <a:rPr lang="id-ID" sz="3600" b="1" dirty="0" smtClean="0"/>
              <a:t> Management </a:t>
            </a:r>
            <a:r>
              <a:rPr lang="id-ID" sz="3600" b="1" dirty="0" err="1" smtClean="0"/>
              <a:t>Mechanism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462627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297071"/>
            <a:ext cx="8841510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smtClean="0"/>
              <a:t>Technologies </a:t>
            </a:r>
            <a:r>
              <a:rPr lang="en-US" sz="2900" dirty="0"/>
              <a:t>supporting direction </a:t>
            </a:r>
            <a:r>
              <a:rPr lang="en-US" sz="2900" dirty="0" err="1" smtClean="0"/>
              <a:t>meliputi</a:t>
            </a:r>
            <a:r>
              <a:rPr lang="en-US" sz="2900" dirty="0" smtClean="0"/>
              <a:t> </a:t>
            </a:r>
            <a:r>
              <a:rPr lang="id-ID" sz="2900" dirty="0"/>
              <a:t>meliputi pengetahuan </a:t>
            </a:r>
            <a:r>
              <a:rPr lang="en-US" sz="2900" dirty="0" err="1" smtClean="0"/>
              <a:t>dari</a:t>
            </a:r>
            <a:r>
              <a:rPr lang="en-US" sz="2900" dirty="0" smtClean="0"/>
              <a:t> para </a:t>
            </a:r>
            <a:r>
              <a:rPr lang="id-ID" sz="2900" dirty="0" smtClean="0"/>
              <a:t>pakar </a:t>
            </a:r>
            <a:r>
              <a:rPr lang="en-US" sz="2900" dirty="0" err="1" smtClean="0"/>
              <a:t>dibidangnya</a:t>
            </a:r>
            <a:r>
              <a:rPr lang="en-US" sz="2900" dirty="0" smtClean="0"/>
              <a:t> </a:t>
            </a:r>
            <a:r>
              <a:rPr lang="id-ID" sz="2900" dirty="0" smtClean="0"/>
              <a:t>yang </a:t>
            </a:r>
            <a:r>
              <a:rPr lang="id-ID" sz="2900" dirty="0"/>
              <a:t>tertanam dalam sistem pakar dan sistem pendukung keputusan, serta sistem pemecahan masalah berdasarkan penggunaan teknologi seperti </a:t>
            </a:r>
            <a:r>
              <a:rPr lang="en-US" sz="2900" dirty="0"/>
              <a:t>case-based reasoning </a:t>
            </a:r>
            <a:r>
              <a:rPr lang="en-US" sz="2900" dirty="0" smtClean="0"/>
              <a:t> (</a:t>
            </a:r>
            <a:r>
              <a:rPr lang="id-ID" sz="2900" dirty="0" smtClean="0"/>
              <a:t>penalaran </a:t>
            </a:r>
            <a:r>
              <a:rPr lang="id-ID" sz="2900" dirty="0"/>
              <a:t>berbasis </a:t>
            </a:r>
            <a:r>
              <a:rPr lang="id-ID" sz="2900" dirty="0" smtClean="0"/>
              <a:t>kasus</a:t>
            </a:r>
            <a:r>
              <a:rPr lang="en-US" sz="2900" dirty="0" smtClean="0"/>
              <a:t>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err="1" smtClean="0"/>
              <a:t>Teknologi</a:t>
            </a:r>
            <a:r>
              <a:rPr lang="en-US" sz="2900" dirty="0" smtClean="0"/>
              <a:t> yang </a:t>
            </a:r>
            <a:r>
              <a:rPr lang="en-US" sz="2900" dirty="0" err="1" smtClean="0"/>
              <a:t>memfasilitasi</a:t>
            </a:r>
            <a:r>
              <a:rPr lang="en-US" sz="2900" dirty="0" smtClean="0"/>
              <a:t> routines </a:t>
            </a:r>
            <a:r>
              <a:rPr lang="en-US" sz="2900" dirty="0" err="1" smtClean="0"/>
              <a:t>adalah</a:t>
            </a:r>
            <a:r>
              <a:rPr lang="en-US" sz="2900" dirty="0" smtClean="0"/>
              <a:t> </a:t>
            </a:r>
            <a:r>
              <a:rPr lang="id-ID" sz="2900" i="1" dirty="0" smtClean="0"/>
              <a:t>expert systems</a:t>
            </a:r>
            <a:r>
              <a:rPr lang="en-US" sz="2900" i="1" dirty="0" smtClean="0"/>
              <a:t> (</a:t>
            </a:r>
            <a:r>
              <a:rPr lang="en-US" sz="2900" dirty="0" err="1" smtClean="0"/>
              <a:t>sistem</a:t>
            </a:r>
            <a:r>
              <a:rPr lang="en-US" sz="2900" dirty="0" smtClean="0"/>
              <a:t> </a:t>
            </a:r>
            <a:r>
              <a:rPr lang="en-US" sz="2900" dirty="0" err="1" smtClean="0"/>
              <a:t>pakar</a:t>
            </a:r>
            <a:r>
              <a:rPr lang="en-US" sz="2900" i="1" dirty="0" smtClean="0"/>
              <a:t>)</a:t>
            </a:r>
            <a:r>
              <a:rPr lang="id-ID" sz="2900" dirty="0" smtClean="0"/>
              <a:t>, </a:t>
            </a:r>
            <a:r>
              <a:rPr lang="id-ID" sz="2900" dirty="0"/>
              <a:t>enterprise resource planning </a:t>
            </a:r>
            <a:r>
              <a:rPr lang="id-ID" sz="2900" dirty="0" smtClean="0"/>
              <a:t>systems</a:t>
            </a:r>
            <a:r>
              <a:rPr lang="en-US" sz="2900" dirty="0" smtClean="0"/>
              <a:t> (ERP system) </a:t>
            </a:r>
            <a:r>
              <a:rPr lang="id-ID" sz="2900" dirty="0" smtClean="0"/>
              <a:t>, </a:t>
            </a:r>
            <a:r>
              <a:rPr lang="en-US" sz="2900" dirty="0" err="1" smtClean="0"/>
              <a:t>dan</a:t>
            </a:r>
            <a:r>
              <a:rPr lang="en-US" sz="2900" dirty="0" smtClean="0"/>
              <a:t> </a:t>
            </a:r>
            <a:r>
              <a:rPr lang="en-US" sz="2900" dirty="0" err="1" smtClean="0"/>
              <a:t>sistem</a:t>
            </a:r>
            <a:r>
              <a:rPr lang="en-US" sz="2900" dirty="0" smtClean="0"/>
              <a:t> </a:t>
            </a:r>
            <a:r>
              <a:rPr lang="en-US" sz="2900" dirty="0" err="1" smtClean="0"/>
              <a:t>informasi</a:t>
            </a:r>
            <a:r>
              <a:rPr lang="en-US" sz="2900" dirty="0" smtClean="0"/>
              <a:t> </a:t>
            </a:r>
            <a:r>
              <a:rPr lang="en-US" sz="2900" dirty="0" err="1" smtClean="0"/>
              <a:t>manajemen</a:t>
            </a:r>
            <a:r>
              <a:rPr lang="en-US" sz="2900" dirty="0" smtClean="0"/>
              <a:t>.</a:t>
            </a:r>
            <a:endParaRPr lang="id-ID" sz="2900" dirty="0"/>
          </a:p>
        </p:txBody>
      </p:sp>
      <p:sp>
        <p:nvSpPr>
          <p:cNvPr id="3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3663" y="6597352"/>
            <a:ext cx="4526369" cy="256013"/>
          </a:xfrm>
        </p:spPr>
        <p:txBody>
          <a:bodyPr/>
          <a:lstStyle/>
          <a:p>
            <a:pPr algn="l"/>
            <a:r>
              <a:rPr lang="en-US" dirty="0"/>
              <a:t>Becerra-Fernandez, et al. -- Knowledge Management 1/e  --  </a:t>
            </a:r>
            <a:r>
              <a:rPr lang="en-US" dirty="0">
                <a:latin typeface="Times New Roman"/>
                <a:cs typeface="Arial" charset="0"/>
              </a:rPr>
              <a:t>©</a:t>
            </a:r>
            <a:r>
              <a:rPr lang="en-US" dirty="0">
                <a:cs typeface="Arial" charset="0"/>
              </a:rPr>
              <a:t> 2004 Prentice Hall</a:t>
            </a:r>
            <a:endParaRPr lang="en-US" dirty="0"/>
          </a:p>
        </p:txBody>
      </p:sp>
      <p:sp>
        <p:nvSpPr>
          <p:cNvPr id="17444" name="Rectangle 36"/>
          <p:cNvSpPr>
            <a:spLocks noGrp="1" noChangeArrowheads="1"/>
          </p:cNvSpPr>
          <p:nvPr>
            <p:ph type="title"/>
          </p:nvPr>
        </p:nvSpPr>
        <p:spPr>
          <a:xfrm>
            <a:off x="302490" y="260648"/>
            <a:ext cx="8229600" cy="1069848"/>
          </a:xfrm>
        </p:spPr>
        <p:txBody>
          <a:bodyPr>
            <a:normAutofit/>
          </a:bodyPr>
          <a:lstStyle/>
          <a:p>
            <a:r>
              <a:rPr lang="id-ID" sz="3600" b="1" dirty="0" err="1" smtClean="0"/>
              <a:t>Knowledge</a:t>
            </a:r>
            <a:r>
              <a:rPr lang="id-ID" sz="3600" b="1" dirty="0" smtClean="0"/>
              <a:t> Management Technologies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242846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3663" y="6597352"/>
            <a:ext cx="4526369" cy="256013"/>
          </a:xfrm>
        </p:spPr>
        <p:txBody>
          <a:bodyPr/>
          <a:lstStyle/>
          <a:p>
            <a:pPr algn="l"/>
            <a:r>
              <a:rPr lang="en-US" dirty="0"/>
              <a:t>Becerra-Fernandez, et al. -- Knowledge Management 1/e  --  </a:t>
            </a:r>
            <a:r>
              <a:rPr lang="en-US" dirty="0">
                <a:latin typeface="Times New Roman"/>
                <a:cs typeface="Arial" charset="0"/>
              </a:rPr>
              <a:t>©</a:t>
            </a:r>
            <a:r>
              <a:rPr lang="en-US" dirty="0">
                <a:cs typeface="Arial" charset="0"/>
              </a:rPr>
              <a:t> 2004 Prentice Hall</a:t>
            </a:r>
            <a:endParaRPr lang="en-US" dirty="0"/>
          </a:p>
        </p:txBody>
      </p:sp>
      <p:sp>
        <p:nvSpPr>
          <p:cNvPr id="17444" name="Rectangle 36"/>
          <p:cNvSpPr>
            <a:spLocks noGrp="1" noChangeArrowheads="1"/>
          </p:cNvSpPr>
          <p:nvPr>
            <p:ph type="title"/>
          </p:nvPr>
        </p:nvSpPr>
        <p:spPr>
          <a:xfrm>
            <a:off x="302490" y="260648"/>
            <a:ext cx="9454086" cy="106984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KM </a:t>
            </a:r>
            <a:r>
              <a:rPr lang="en-US" sz="3600" b="1" dirty="0"/>
              <a:t>Processes, Mechanisms, and Technologies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91" y="980729"/>
            <a:ext cx="858999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830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3663" y="6597352"/>
            <a:ext cx="4526369" cy="256013"/>
          </a:xfrm>
        </p:spPr>
        <p:txBody>
          <a:bodyPr/>
          <a:lstStyle/>
          <a:p>
            <a:pPr algn="l"/>
            <a:r>
              <a:rPr lang="en-US" dirty="0"/>
              <a:t>Becerra-Fernandez, et al. -- Knowledge Management 1/e  --  </a:t>
            </a:r>
            <a:r>
              <a:rPr lang="en-US" dirty="0">
                <a:latin typeface="Times New Roman"/>
                <a:cs typeface="Arial" charset="0"/>
              </a:rPr>
              <a:t>©</a:t>
            </a:r>
            <a:r>
              <a:rPr lang="en-US" dirty="0">
                <a:cs typeface="Arial" charset="0"/>
              </a:rPr>
              <a:t> 2004 Prentice Hall</a:t>
            </a:r>
            <a:endParaRPr lang="en-US" dirty="0"/>
          </a:p>
        </p:txBody>
      </p:sp>
      <p:sp>
        <p:nvSpPr>
          <p:cNvPr id="17444" name="Rectangle 36"/>
          <p:cNvSpPr>
            <a:spLocks noGrp="1" noChangeArrowheads="1"/>
          </p:cNvSpPr>
          <p:nvPr>
            <p:ph type="title"/>
          </p:nvPr>
        </p:nvSpPr>
        <p:spPr>
          <a:xfrm>
            <a:off x="302490" y="260648"/>
            <a:ext cx="9454086" cy="1069848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Dimensi</a:t>
            </a:r>
            <a:r>
              <a:rPr lang="en-US" sz="3200" b="1" dirty="0" smtClean="0"/>
              <a:t> </a:t>
            </a:r>
            <a:r>
              <a:rPr lang="id-ID" sz="3200" b="1" dirty="0" smtClean="0"/>
              <a:t>KM </a:t>
            </a:r>
            <a:r>
              <a:rPr lang="id-ID" sz="3200" b="1" dirty="0"/>
              <a:t>Infrastructure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485104" y="1628800"/>
            <a:ext cx="7759303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d-ID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id-ID" sz="1400" dirty="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32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Organizational</a:t>
            </a:r>
            <a:r>
              <a:rPr lang="id-ID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id-ID" sz="32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Culture</a:t>
            </a:r>
            <a:endParaRPr lang="id-ID" sz="32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32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Organizational</a:t>
            </a:r>
            <a:r>
              <a:rPr lang="id-ID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id-ID" sz="32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Structure</a:t>
            </a:r>
            <a:endParaRPr lang="id-ID" sz="32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32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Information</a:t>
            </a:r>
            <a:r>
              <a:rPr lang="id-ID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id-ID" sz="3200" dirty="0">
                <a:solidFill>
                  <a:srgbClr val="000000"/>
                </a:solidFill>
                <a:latin typeface="Arial" panose="020B0604020202020204" pitchFamily="34" charset="0"/>
              </a:rPr>
              <a:t>Technology </a:t>
            </a:r>
            <a:r>
              <a:rPr lang="id-ID" sz="32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Infrastructure</a:t>
            </a:r>
            <a:endParaRPr lang="id-ID" sz="32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Common </a:t>
            </a:r>
            <a:r>
              <a:rPr lang="id-ID" sz="32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Knowledge</a:t>
            </a:r>
            <a:endParaRPr lang="id-ID" sz="32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32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Physical</a:t>
            </a:r>
            <a:r>
              <a:rPr lang="id-ID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id-ID" sz="3200" dirty="0">
                <a:solidFill>
                  <a:srgbClr val="000000"/>
                </a:solidFill>
                <a:latin typeface="Arial" panose="020B0604020202020204" pitchFamily="34" charset="0"/>
              </a:rPr>
              <a:t>Environment</a:t>
            </a:r>
          </a:p>
        </p:txBody>
      </p:sp>
    </p:spTree>
    <p:extLst>
      <p:ext uri="{BB962C8B-B14F-4D97-AF65-F5344CB8AC3E}">
        <p14:creationId xmlns:p14="http://schemas.microsoft.com/office/powerpoint/2010/main" val="27331020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3663" y="6597352"/>
            <a:ext cx="4526369" cy="256013"/>
          </a:xfrm>
        </p:spPr>
        <p:txBody>
          <a:bodyPr/>
          <a:lstStyle/>
          <a:p>
            <a:pPr algn="l"/>
            <a:r>
              <a:rPr lang="en-US" dirty="0"/>
              <a:t>Becerra-Fernandez, et al. -- Knowledge Management 1/e  --  </a:t>
            </a:r>
            <a:r>
              <a:rPr lang="en-US" dirty="0">
                <a:latin typeface="Times New Roman"/>
                <a:cs typeface="Arial" charset="0"/>
              </a:rPr>
              <a:t>©</a:t>
            </a:r>
            <a:r>
              <a:rPr lang="en-US" dirty="0">
                <a:cs typeface="Arial" charset="0"/>
              </a:rPr>
              <a:t> 2004 Prentice Hall</a:t>
            </a:r>
            <a:endParaRPr lang="en-US" dirty="0"/>
          </a:p>
        </p:txBody>
      </p:sp>
      <p:sp>
        <p:nvSpPr>
          <p:cNvPr id="17444" name="Rectangle 36"/>
          <p:cNvSpPr>
            <a:spLocks noGrp="1" noChangeArrowheads="1"/>
          </p:cNvSpPr>
          <p:nvPr>
            <p:ph type="title"/>
          </p:nvPr>
        </p:nvSpPr>
        <p:spPr>
          <a:xfrm>
            <a:off x="302490" y="486944"/>
            <a:ext cx="9454086" cy="1069848"/>
          </a:xfrm>
        </p:spPr>
        <p:txBody>
          <a:bodyPr>
            <a:normAutofit/>
          </a:bodyPr>
          <a:lstStyle/>
          <a:p>
            <a:r>
              <a:rPr lang="id-ID" sz="3200" b="1" dirty="0" smtClean="0"/>
              <a:t>Dimensions </a:t>
            </a:r>
            <a:r>
              <a:rPr lang="en-US" sz="3200" b="1" dirty="0" err="1" smtClean="0"/>
              <a:t>Infrastruktur</a:t>
            </a:r>
            <a:r>
              <a:rPr lang="en-US" sz="3200" b="1" dirty="0" smtClean="0"/>
              <a:t> </a:t>
            </a:r>
            <a:r>
              <a:rPr lang="id-ID" sz="3200" b="1" dirty="0"/>
              <a:t>KM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id-ID" sz="3200" b="1" dirty="0" smtClean="0"/>
              <a:t>1</a:t>
            </a:r>
            <a:r>
              <a:rPr lang="id-ID" sz="3200" b="1" dirty="0" smtClean="0"/>
              <a:t>. </a:t>
            </a:r>
            <a:r>
              <a:rPr lang="id-ID" sz="3200" b="1" dirty="0" err="1" smtClean="0"/>
              <a:t>Organizational</a:t>
            </a:r>
            <a:r>
              <a:rPr lang="id-ID" sz="3200" b="1" dirty="0" smtClean="0"/>
              <a:t> </a:t>
            </a:r>
            <a:r>
              <a:rPr lang="id-ID" sz="3200" b="1" dirty="0" err="1" smtClean="0"/>
              <a:t>Culture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485104" y="1628800"/>
            <a:ext cx="77593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Budaya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Organisasi</a:t>
            </a:r>
            <a:r>
              <a:rPr lang="en-US" sz="2400" dirty="0" smtClean="0"/>
              <a:t> (Organizational culture) </a:t>
            </a:r>
            <a:r>
              <a:rPr lang="en-US" sz="2400" dirty="0" err="1" smtClean="0"/>
              <a:t>merefleksikan</a:t>
            </a:r>
            <a:r>
              <a:rPr lang="en-US" sz="2400" dirty="0" smtClean="0"/>
              <a:t> </a:t>
            </a:r>
            <a:r>
              <a:rPr lang="en-US" sz="2400" dirty="0" err="1" smtClean="0"/>
              <a:t>norma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kepercayaan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mengarahkan</a:t>
            </a:r>
            <a:r>
              <a:rPr lang="en-US" sz="2400" dirty="0" smtClean="0"/>
              <a:t> </a:t>
            </a:r>
            <a:r>
              <a:rPr lang="en-US" sz="2400" dirty="0" err="1" smtClean="0"/>
              <a:t>prilaku</a:t>
            </a:r>
            <a:r>
              <a:rPr lang="en-US" sz="2400" dirty="0" smtClean="0"/>
              <a:t> </a:t>
            </a:r>
            <a:r>
              <a:rPr lang="en-US" sz="2400" dirty="0" err="1" smtClean="0"/>
              <a:t>anggota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organisasi</a:t>
            </a:r>
            <a:r>
              <a:rPr lang="en-US" sz="24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Atribut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Budaya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Organisasi</a:t>
            </a:r>
            <a:r>
              <a:rPr lang="en-US" sz="2400" dirty="0" smtClean="0"/>
              <a:t> </a:t>
            </a:r>
            <a:r>
              <a:rPr lang="en-US" sz="2400" dirty="0" err="1" smtClean="0"/>
              <a:t>meliputi</a:t>
            </a:r>
            <a:r>
              <a:rPr lang="en-US" sz="2400" dirty="0" smtClean="0"/>
              <a:t> :</a:t>
            </a:r>
            <a:endParaRPr lang="en-US" sz="2400" dirty="0"/>
          </a:p>
          <a:p>
            <a:pPr marL="799954" lvl="1" indent="-342900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Pemahaman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nilai</a:t>
            </a:r>
            <a:r>
              <a:rPr lang="en-US" sz="2400" b="1" dirty="0" smtClean="0"/>
              <a:t> KM </a:t>
            </a:r>
            <a:r>
              <a:rPr lang="en-US" sz="2400" b="1" dirty="0" smtClean="0"/>
              <a:t>practices,</a:t>
            </a:r>
            <a:endParaRPr lang="id-ID" sz="2400" b="1" dirty="0" smtClean="0"/>
          </a:p>
          <a:p>
            <a:pPr marL="799954" lvl="1" indent="-342900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Dukungan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manajemen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untuk</a:t>
            </a:r>
            <a:r>
              <a:rPr lang="en-US" sz="2400" b="1" dirty="0" smtClean="0"/>
              <a:t> </a:t>
            </a:r>
            <a:r>
              <a:rPr lang="id-ID" sz="2400" b="1" dirty="0" smtClean="0"/>
              <a:t>KM </a:t>
            </a:r>
            <a:r>
              <a:rPr lang="en-US" sz="2400" b="1" dirty="0" err="1" smtClean="0"/>
              <a:t>untuk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semua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jenjang</a:t>
            </a:r>
            <a:r>
              <a:rPr lang="id-ID" sz="2400" b="1" dirty="0" smtClean="0"/>
              <a:t>, </a:t>
            </a:r>
            <a:endParaRPr lang="id-ID" sz="2400" dirty="0"/>
          </a:p>
          <a:p>
            <a:pPr marL="799954" lvl="1" indent="-342900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Insentif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sebagai</a:t>
            </a:r>
            <a:r>
              <a:rPr lang="en-US" sz="2400" b="1" dirty="0" smtClean="0"/>
              <a:t> reward </a:t>
            </a:r>
            <a:r>
              <a:rPr lang="en-US" sz="2400" b="1" dirty="0" err="1" smtClean="0"/>
              <a:t>penghargaan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dari</a:t>
            </a:r>
            <a:r>
              <a:rPr lang="en-US" sz="2400" b="1" dirty="0" smtClean="0"/>
              <a:t> </a:t>
            </a:r>
            <a:r>
              <a:rPr lang="en-US" sz="2400" b="1" dirty="0" smtClean="0"/>
              <a:t>knowledge </a:t>
            </a:r>
            <a:r>
              <a:rPr lang="en-US" sz="2400" b="1" dirty="0"/>
              <a:t>sharing,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endParaRPr lang="id-ID" sz="2400" dirty="0"/>
          </a:p>
          <a:p>
            <a:pPr marL="799954" lvl="1" indent="-342900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Dorongan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atas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interaksi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untuk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membentuk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berbagi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pengetahuan</a:t>
            </a:r>
            <a:r>
              <a:rPr lang="en-US" sz="2400" b="1" dirty="0" smtClean="0"/>
              <a:t> (</a:t>
            </a:r>
            <a:r>
              <a:rPr lang="en-US" sz="2400" b="1" i="1" dirty="0" smtClean="0"/>
              <a:t>sharing </a:t>
            </a:r>
            <a:r>
              <a:rPr lang="en-US" sz="2400" b="1" i="1" dirty="0"/>
              <a:t>of knowledge 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3020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3663" y="6597352"/>
            <a:ext cx="4526369" cy="256013"/>
          </a:xfrm>
        </p:spPr>
        <p:txBody>
          <a:bodyPr/>
          <a:lstStyle/>
          <a:p>
            <a:pPr algn="l"/>
            <a:r>
              <a:rPr lang="en-US" dirty="0"/>
              <a:t>Becerra-Fernandez, et al. -- Knowledge Management 1/e  --  </a:t>
            </a:r>
            <a:r>
              <a:rPr lang="en-US" dirty="0">
                <a:latin typeface="Times New Roman"/>
                <a:cs typeface="Arial" charset="0"/>
              </a:rPr>
              <a:t>©</a:t>
            </a:r>
            <a:r>
              <a:rPr lang="en-US" dirty="0">
                <a:cs typeface="Arial" charset="0"/>
              </a:rPr>
              <a:t> 2004 Prentice Hall</a:t>
            </a:r>
            <a:endParaRPr lang="en-US" dirty="0"/>
          </a:p>
        </p:txBody>
      </p:sp>
      <p:sp>
        <p:nvSpPr>
          <p:cNvPr id="17444" name="Rectangle 36"/>
          <p:cNvSpPr>
            <a:spLocks noGrp="1" noChangeArrowheads="1"/>
          </p:cNvSpPr>
          <p:nvPr>
            <p:ph type="title"/>
          </p:nvPr>
        </p:nvSpPr>
        <p:spPr>
          <a:xfrm>
            <a:off x="302490" y="486944"/>
            <a:ext cx="9454086" cy="1069848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Dimensi</a:t>
            </a:r>
            <a:r>
              <a:rPr lang="en-US" sz="3200" b="1" dirty="0"/>
              <a:t> </a:t>
            </a:r>
            <a:r>
              <a:rPr lang="en-US" sz="3200" b="1" dirty="0" err="1"/>
              <a:t>Infrastruktur</a:t>
            </a:r>
            <a:r>
              <a:rPr lang="en-US" sz="3200" b="1" dirty="0"/>
              <a:t> </a:t>
            </a:r>
            <a:r>
              <a:rPr lang="id-ID" sz="3200" b="1" dirty="0"/>
              <a:t>KM</a:t>
            </a:r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id-ID" sz="3200" b="1" dirty="0" smtClean="0"/>
              <a:t>2. Organizational Structure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539552" y="1844824"/>
            <a:ext cx="775930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 smtClean="0"/>
              <a:t>Sturktur</a:t>
            </a:r>
            <a:r>
              <a:rPr lang="en-US" sz="2800" dirty="0" smtClean="0"/>
              <a:t> </a:t>
            </a:r>
            <a:r>
              <a:rPr lang="en-US" sz="2800" dirty="0" err="1" smtClean="0"/>
              <a:t>Hirarki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organisasi</a:t>
            </a:r>
            <a:r>
              <a:rPr lang="en-US" sz="2800" dirty="0" smtClean="0"/>
              <a:t> </a:t>
            </a:r>
            <a:r>
              <a:rPr lang="en-US" sz="2800" dirty="0" err="1" smtClean="0"/>
              <a:t>berpengaruh</a:t>
            </a:r>
            <a:r>
              <a:rPr lang="en-US" sz="2800" dirty="0" smtClean="0"/>
              <a:t> </a:t>
            </a:r>
            <a:r>
              <a:rPr lang="en-US" sz="2800" dirty="0" err="1" smtClean="0"/>
              <a:t>terhadap</a:t>
            </a:r>
            <a:r>
              <a:rPr lang="en-US" sz="2800" dirty="0" smtClean="0"/>
              <a:t> orang </a:t>
            </a:r>
            <a:r>
              <a:rPr lang="en-US" sz="2800" dirty="0" err="1" smtClean="0"/>
              <a:t>dimana</a:t>
            </a:r>
            <a:r>
              <a:rPr lang="en-US" sz="2800" dirty="0" smtClean="0"/>
              <a:t> </a:t>
            </a:r>
            <a:r>
              <a:rPr lang="en-US" sz="2800" dirty="0" err="1" smtClean="0"/>
              <a:t>individu</a:t>
            </a:r>
            <a:r>
              <a:rPr lang="en-US" sz="2800" dirty="0" smtClean="0"/>
              <a:t> </a:t>
            </a:r>
            <a:r>
              <a:rPr lang="en-US" sz="2800" dirty="0" err="1" smtClean="0"/>
              <a:t>sering</a:t>
            </a:r>
            <a:r>
              <a:rPr lang="en-US" sz="2800" dirty="0" smtClean="0"/>
              <a:t> </a:t>
            </a:r>
            <a:r>
              <a:rPr lang="en-US" sz="2800" dirty="0" err="1" smtClean="0"/>
              <a:t>berinteraksi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siapa</a:t>
            </a:r>
            <a:r>
              <a:rPr lang="en-US" sz="2800" dirty="0" smtClean="0"/>
              <a:t> </a:t>
            </a:r>
            <a:r>
              <a:rPr lang="en-US" sz="2800" dirty="0" err="1" smtClean="0"/>
              <a:t>mereka</a:t>
            </a:r>
            <a:r>
              <a:rPr lang="en-US" sz="2800" dirty="0" smtClean="0"/>
              <a:t> </a:t>
            </a:r>
            <a:r>
              <a:rPr lang="en-US" sz="2800" dirty="0" err="1" smtClean="0"/>
              <a:t>mentransfer</a:t>
            </a:r>
            <a:r>
              <a:rPr lang="en-US" sz="2800" dirty="0" smtClean="0"/>
              <a:t> </a:t>
            </a:r>
            <a:r>
              <a:rPr lang="en-US" sz="2800" dirty="0" err="1" smtClean="0"/>
              <a:t>pengetahuan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 smtClean="0"/>
              <a:t>Struktur</a:t>
            </a:r>
            <a:r>
              <a:rPr lang="en-US" sz="2800" dirty="0" smtClean="0"/>
              <a:t> </a:t>
            </a:r>
            <a:r>
              <a:rPr lang="en-US" sz="2800" dirty="0" err="1" smtClean="0"/>
              <a:t>organisasi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memfasilitasi</a:t>
            </a:r>
            <a:r>
              <a:rPr lang="en-US" sz="2800" dirty="0" smtClean="0"/>
              <a:t> KM </a:t>
            </a:r>
            <a:r>
              <a:rPr lang="en-US" sz="2800" dirty="0" err="1" smtClean="0"/>
              <a:t>melalui</a:t>
            </a:r>
            <a:r>
              <a:rPr lang="en-US" sz="2800" dirty="0" smtClean="0"/>
              <a:t> </a:t>
            </a:r>
            <a:r>
              <a:rPr lang="en-US" sz="2800" i="1" dirty="0" smtClean="0"/>
              <a:t>communities </a:t>
            </a:r>
            <a:r>
              <a:rPr lang="en-US" sz="2800" i="1" dirty="0"/>
              <a:t>of practice </a:t>
            </a:r>
            <a:endParaRPr lang="id-ID" sz="28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 smtClean="0"/>
              <a:t>Struktur</a:t>
            </a:r>
            <a:r>
              <a:rPr lang="en-US" sz="2800" dirty="0" smtClean="0"/>
              <a:t> </a:t>
            </a:r>
            <a:r>
              <a:rPr lang="en-US" sz="2800" dirty="0" err="1" smtClean="0"/>
              <a:t>organisasi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memfasilitasi</a:t>
            </a:r>
            <a:r>
              <a:rPr lang="en-US" sz="2800" dirty="0" smtClean="0"/>
              <a:t> KM </a:t>
            </a:r>
            <a:r>
              <a:rPr lang="en-US" sz="2800" dirty="0" err="1" smtClean="0"/>
              <a:t>melalui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membentuk</a:t>
            </a:r>
            <a:r>
              <a:rPr lang="en-US" sz="2800" dirty="0" smtClean="0"/>
              <a:t> </a:t>
            </a:r>
            <a:r>
              <a:rPr lang="en-US" sz="2800" dirty="0" err="1" smtClean="0"/>
              <a:t>struktur</a:t>
            </a:r>
            <a:r>
              <a:rPr lang="en-US" sz="2800" dirty="0" smtClean="0"/>
              <a:t> </a:t>
            </a:r>
            <a:r>
              <a:rPr lang="en-US" sz="2800" dirty="0" err="1" smtClean="0"/>
              <a:t>khusus</a:t>
            </a:r>
            <a:r>
              <a:rPr lang="en-US" sz="2800" dirty="0" smtClean="0"/>
              <a:t> 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peran</a:t>
            </a:r>
            <a:r>
              <a:rPr lang="en-US" sz="2800" dirty="0" smtClean="0"/>
              <a:t> </a:t>
            </a:r>
            <a:r>
              <a:rPr lang="en-US" sz="2800" dirty="0" err="1" smtClean="0"/>
              <a:t>mendukung</a:t>
            </a:r>
            <a:r>
              <a:rPr lang="en-US" sz="2800" dirty="0" smtClean="0"/>
              <a:t> KM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95658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KM LIFE CYCLE</a:t>
            </a:r>
            <a:r>
              <a:rPr lang="en-US" dirty="0"/>
              <a:t>	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3995936" cy="288032"/>
          </a:xfrm>
        </p:spPr>
        <p:txBody>
          <a:bodyPr/>
          <a:lstStyle/>
          <a:p>
            <a:r>
              <a:rPr lang="en-US" dirty="0"/>
              <a:t>Becerra-Fernandez, et al. -- Knowledge Management 1/e  --  </a:t>
            </a:r>
            <a:r>
              <a:rPr lang="en-US" dirty="0">
                <a:latin typeface="Times New Roman"/>
                <a:cs typeface="Arial" charset="0"/>
              </a:rPr>
              <a:t>©</a:t>
            </a:r>
            <a:r>
              <a:rPr lang="en-US" dirty="0">
                <a:cs typeface="Arial" charset="0"/>
              </a:rPr>
              <a:t> 2004 Prentice Hall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30016" y="2060848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Empat</a:t>
            </a:r>
            <a:r>
              <a:rPr lang="en-US" sz="2800" dirty="0" smtClean="0"/>
              <a:t> Proses </a:t>
            </a:r>
            <a:r>
              <a:rPr lang="en-US" sz="2800" dirty="0" err="1" smtClean="0"/>
              <a:t>Pandangan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KM 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/>
              <a:t>Capturing </a:t>
            </a:r>
            <a:r>
              <a:rPr lang="en-US" sz="2800" dirty="0" smtClean="0"/>
              <a:t>– Data Entry, Scanning, Voice input, interviewing, brainstorming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/>
              <a:t>Organizing</a:t>
            </a:r>
            <a:r>
              <a:rPr lang="en-US" sz="2800" dirty="0" smtClean="0"/>
              <a:t> – Cataloging, indexing, filtering, linking, codifying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/>
              <a:t>Refining</a:t>
            </a:r>
            <a:r>
              <a:rPr lang="en-US" sz="2800" dirty="0" smtClean="0"/>
              <a:t> – Contextualizing, collaborating, compacting, projecting, mining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/>
              <a:t>Transfer </a:t>
            </a:r>
            <a:r>
              <a:rPr lang="en-US" sz="2800" dirty="0" smtClean="0"/>
              <a:t>– flow, sharing, alert, push</a:t>
            </a:r>
          </a:p>
          <a:p>
            <a:endParaRPr lang="en-US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3663" y="6597352"/>
            <a:ext cx="4526369" cy="256013"/>
          </a:xfrm>
        </p:spPr>
        <p:txBody>
          <a:bodyPr/>
          <a:lstStyle/>
          <a:p>
            <a:pPr algn="l"/>
            <a:r>
              <a:rPr lang="en-US" dirty="0"/>
              <a:t>Becerra-Fernandez, et al. -- Knowledge Management 1/e  --  </a:t>
            </a:r>
            <a:r>
              <a:rPr lang="en-US" dirty="0">
                <a:latin typeface="Times New Roman"/>
                <a:cs typeface="Arial" charset="0"/>
              </a:rPr>
              <a:t>©</a:t>
            </a:r>
            <a:r>
              <a:rPr lang="en-US" dirty="0">
                <a:cs typeface="Arial" charset="0"/>
              </a:rPr>
              <a:t> 2004 Prentice Hall</a:t>
            </a:r>
            <a:endParaRPr lang="en-US" dirty="0"/>
          </a:p>
        </p:txBody>
      </p:sp>
      <p:sp>
        <p:nvSpPr>
          <p:cNvPr id="17444" name="Rectangle 36"/>
          <p:cNvSpPr>
            <a:spLocks noGrp="1" noChangeArrowheads="1"/>
          </p:cNvSpPr>
          <p:nvPr>
            <p:ph type="title"/>
          </p:nvPr>
        </p:nvSpPr>
        <p:spPr>
          <a:xfrm>
            <a:off x="302490" y="486944"/>
            <a:ext cx="9454086" cy="1069848"/>
          </a:xfrm>
        </p:spPr>
        <p:txBody>
          <a:bodyPr>
            <a:normAutofit fontScale="90000"/>
          </a:bodyPr>
          <a:lstStyle/>
          <a:p>
            <a:r>
              <a:rPr lang="en-US" sz="3200" b="1" dirty="0" err="1"/>
              <a:t>Dimensi</a:t>
            </a:r>
            <a:r>
              <a:rPr lang="en-US" sz="3200" b="1" dirty="0"/>
              <a:t> </a:t>
            </a:r>
            <a:r>
              <a:rPr lang="en-US" sz="3200" b="1" dirty="0" err="1" smtClean="0"/>
              <a:t>Infrastruktur</a:t>
            </a:r>
            <a:r>
              <a:rPr lang="en-US" sz="3200" b="1" dirty="0" smtClean="0"/>
              <a:t> </a:t>
            </a:r>
            <a:r>
              <a:rPr lang="id-ID" sz="3200" b="1" dirty="0" smtClean="0"/>
              <a:t>KM</a:t>
            </a:r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id-ID" sz="3200" b="1" dirty="0" smtClean="0"/>
              <a:t>3. </a:t>
            </a:r>
            <a:r>
              <a:rPr lang="en-US" sz="3200" b="1" dirty="0" err="1" smtClean="0"/>
              <a:t>Infrastruktur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Teknologi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Informasi</a:t>
            </a:r>
            <a:r>
              <a:rPr lang="en-US" sz="3200" b="1" dirty="0" smtClean="0"/>
              <a:t>(</a:t>
            </a:r>
            <a:r>
              <a:rPr lang="id-ID" sz="3600" b="1" i="1" dirty="0" smtClean="0"/>
              <a:t>Information Technology</a:t>
            </a:r>
            <a:r>
              <a:rPr lang="en-US" sz="3600" b="1" dirty="0" smtClean="0"/>
              <a:t>)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485104" y="1628800"/>
            <a:ext cx="77593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Infrastruktur</a:t>
            </a:r>
            <a:r>
              <a:rPr lang="en-US" sz="2400" dirty="0" smtClean="0"/>
              <a:t> TI  </a:t>
            </a:r>
            <a:r>
              <a:rPr lang="en-US" sz="2400" dirty="0" err="1" smtClean="0"/>
              <a:t>meliputi</a:t>
            </a:r>
            <a:r>
              <a:rPr lang="en-US" sz="2400" dirty="0" smtClean="0"/>
              <a:t> </a:t>
            </a:r>
            <a:r>
              <a:rPr lang="en-US" sz="2400" dirty="0" smtClean="0"/>
              <a:t>data </a:t>
            </a:r>
            <a:r>
              <a:rPr lang="en-US" sz="2400" dirty="0"/>
              <a:t>processing, storage,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teknologi</a:t>
            </a:r>
            <a:r>
              <a:rPr lang="en-US" sz="2400" dirty="0" smtClean="0"/>
              <a:t> </a:t>
            </a:r>
            <a:r>
              <a:rPr lang="en-US" sz="2400" dirty="0" err="1" smtClean="0"/>
              <a:t>komunikasi</a:t>
            </a:r>
            <a:r>
              <a:rPr lang="en-US" sz="2400" dirty="0" smtClean="0"/>
              <a:t>  </a:t>
            </a:r>
            <a:r>
              <a:rPr lang="en-US" sz="2400" dirty="0" err="1" smtClean="0"/>
              <a:t>serta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.</a:t>
            </a:r>
            <a:endParaRPr lang="id-ID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Salah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cara</a:t>
            </a:r>
            <a:r>
              <a:rPr lang="en-US" sz="2400" dirty="0" smtClean="0"/>
              <a:t> </a:t>
            </a:r>
            <a:r>
              <a:rPr lang="en-US" sz="2400" dirty="0" err="1" smtClean="0"/>
              <a:t>melihat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sistematis</a:t>
            </a:r>
            <a:r>
              <a:rPr lang="en-US" sz="2400" dirty="0" smtClean="0"/>
              <a:t> </a:t>
            </a:r>
            <a:r>
              <a:rPr lang="en-US" sz="2400" dirty="0" err="1" smtClean="0"/>
              <a:t>infrastruktur</a:t>
            </a:r>
            <a:r>
              <a:rPr lang="en-US" sz="2400" dirty="0" smtClean="0"/>
              <a:t> TI 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mem</a:t>
            </a:r>
            <a:r>
              <a:rPr lang="id-ID" sz="2400" dirty="0" smtClean="0"/>
              <a:t>pertimbangkan </a:t>
            </a:r>
            <a:r>
              <a:rPr lang="id-ID" sz="2400" dirty="0"/>
              <a:t>kemampuan yang diberikannya dalam empat aspek </a:t>
            </a:r>
            <a:r>
              <a:rPr lang="id-ID" sz="2400" dirty="0" smtClean="0"/>
              <a:t>penting</a:t>
            </a:r>
            <a:r>
              <a:rPr lang="en-US" sz="2400" dirty="0" smtClean="0"/>
              <a:t> </a:t>
            </a:r>
            <a:r>
              <a:rPr lang="en-US" sz="2400" dirty="0" smtClean="0"/>
              <a:t>: </a:t>
            </a:r>
            <a:endParaRPr lang="en-US" sz="2400" dirty="0"/>
          </a:p>
          <a:p>
            <a:pPr marL="799954" lvl="1" indent="-342900">
              <a:buFont typeface="Arial" panose="020B0604020202020204" pitchFamily="34" charset="0"/>
              <a:buChar char="•"/>
            </a:pPr>
            <a:r>
              <a:rPr lang="id-ID" sz="2400" b="1" dirty="0" smtClean="0"/>
              <a:t>Reach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Jangkuan</a:t>
            </a:r>
            <a:r>
              <a:rPr lang="en-US" sz="2400" b="1" dirty="0" smtClean="0"/>
              <a:t>)</a:t>
            </a:r>
            <a:endParaRPr lang="id-ID" sz="2400" dirty="0"/>
          </a:p>
          <a:p>
            <a:pPr marL="799954" lvl="1" indent="-342900">
              <a:buFont typeface="Arial" panose="020B0604020202020204" pitchFamily="34" charset="0"/>
              <a:buChar char="•"/>
            </a:pPr>
            <a:r>
              <a:rPr lang="id-ID" sz="2400" b="1" dirty="0" smtClean="0"/>
              <a:t>Depth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Kedalaman</a:t>
            </a:r>
            <a:r>
              <a:rPr lang="en-US" sz="2400" b="1" dirty="0" smtClean="0"/>
              <a:t>)</a:t>
            </a:r>
            <a:endParaRPr lang="id-ID" sz="2400" dirty="0"/>
          </a:p>
          <a:p>
            <a:pPr marL="799954" lvl="1" indent="-342900">
              <a:buFont typeface="Arial" panose="020B0604020202020204" pitchFamily="34" charset="0"/>
              <a:buChar char="•"/>
            </a:pPr>
            <a:r>
              <a:rPr lang="id-ID" sz="2400" b="1" dirty="0" smtClean="0"/>
              <a:t>Richness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Kesempurnaan</a:t>
            </a:r>
            <a:r>
              <a:rPr lang="en-US" sz="2400" b="1" dirty="0" smtClean="0"/>
              <a:t>)</a:t>
            </a:r>
            <a:endParaRPr lang="id-ID" sz="2400" dirty="0"/>
          </a:p>
          <a:p>
            <a:pPr marL="799954" lvl="1" indent="-342900">
              <a:buFont typeface="Arial" panose="020B0604020202020204" pitchFamily="34" charset="0"/>
              <a:buChar char="•"/>
            </a:pPr>
            <a:r>
              <a:rPr lang="id-ID" sz="2400" b="1" dirty="0" smtClean="0"/>
              <a:t>Aggregation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Pengumpulan</a:t>
            </a:r>
            <a:r>
              <a:rPr lang="en-US" sz="2400" b="1" dirty="0" smtClean="0"/>
              <a:t>)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42948243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3663" y="6597352"/>
            <a:ext cx="4526369" cy="256013"/>
          </a:xfrm>
        </p:spPr>
        <p:txBody>
          <a:bodyPr/>
          <a:lstStyle/>
          <a:p>
            <a:pPr algn="l"/>
            <a:r>
              <a:rPr lang="en-US" dirty="0"/>
              <a:t>Becerra-Fernandez, et al. -- Knowledge Management 1/e  --  </a:t>
            </a:r>
            <a:r>
              <a:rPr lang="en-US" dirty="0">
                <a:latin typeface="Times New Roman"/>
                <a:cs typeface="Arial" charset="0"/>
              </a:rPr>
              <a:t>©</a:t>
            </a:r>
            <a:r>
              <a:rPr lang="en-US" dirty="0">
                <a:cs typeface="Arial" charset="0"/>
              </a:rPr>
              <a:t> 2004 Prentice Hall</a:t>
            </a:r>
            <a:endParaRPr lang="en-US" dirty="0"/>
          </a:p>
        </p:txBody>
      </p:sp>
      <p:sp>
        <p:nvSpPr>
          <p:cNvPr id="17444" name="Rectangle 36"/>
          <p:cNvSpPr>
            <a:spLocks noGrp="1" noChangeArrowheads="1"/>
          </p:cNvSpPr>
          <p:nvPr>
            <p:ph type="title"/>
          </p:nvPr>
        </p:nvSpPr>
        <p:spPr>
          <a:xfrm>
            <a:off x="302490" y="486944"/>
            <a:ext cx="9454086" cy="1069848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Dimensi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Infrastruktur</a:t>
            </a:r>
            <a:r>
              <a:rPr lang="en-US" sz="3200" b="1" dirty="0" smtClean="0"/>
              <a:t> KM</a:t>
            </a:r>
            <a:br>
              <a:rPr lang="en-US" sz="3200" b="1" dirty="0" smtClean="0"/>
            </a:br>
            <a:r>
              <a:rPr lang="id-ID" sz="3200" b="1" dirty="0" smtClean="0"/>
              <a:t>4</a:t>
            </a:r>
            <a:r>
              <a:rPr lang="id-ID" sz="3200" b="1" dirty="0" smtClean="0"/>
              <a:t>. </a:t>
            </a:r>
            <a:r>
              <a:rPr lang="id-ID" sz="3200" b="1" dirty="0" smtClean="0"/>
              <a:t>Common Knowledge</a:t>
            </a:r>
            <a:r>
              <a:rPr lang="en-US" sz="3200" b="1" dirty="0"/>
              <a:t> (</a:t>
            </a:r>
            <a:r>
              <a:rPr lang="en-US" sz="3200" b="1" dirty="0" err="1"/>
              <a:t>Pengetahuan</a:t>
            </a:r>
            <a:r>
              <a:rPr lang="en-US" sz="3200" b="1" dirty="0"/>
              <a:t> </a:t>
            </a:r>
            <a:r>
              <a:rPr lang="en-US" sz="3200" b="1" dirty="0" err="1"/>
              <a:t>Umum</a:t>
            </a:r>
            <a:r>
              <a:rPr lang="en-US" sz="3200" b="1" dirty="0"/>
              <a:t>)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485104" y="1628800"/>
            <a:ext cx="775930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Common </a:t>
            </a:r>
            <a:r>
              <a:rPr lang="en-US" sz="2800" dirty="0"/>
              <a:t>knowledge also refers to the organization’s cumulative experiences in comprehending a category of knowledge and activities, and the organizing principles that support communication and coordination </a:t>
            </a:r>
            <a:endParaRPr lang="id-ID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Common </a:t>
            </a:r>
            <a:r>
              <a:rPr lang="en-US" sz="2800" dirty="0"/>
              <a:t>knowledge helps enhance the value of an individual expert’s knowledge by integrating it with the knowledge of others </a:t>
            </a:r>
          </a:p>
        </p:txBody>
      </p:sp>
    </p:spTree>
    <p:extLst>
      <p:ext uri="{BB962C8B-B14F-4D97-AF65-F5344CB8AC3E}">
        <p14:creationId xmlns:p14="http://schemas.microsoft.com/office/powerpoint/2010/main" val="4245302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3663" y="6597352"/>
            <a:ext cx="4526369" cy="256013"/>
          </a:xfrm>
        </p:spPr>
        <p:txBody>
          <a:bodyPr/>
          <a:lstStyle/>
          <a:p>
            <a:pPr algn="l"/>
            <a:r>
              <a:rPr lang="en-US" dirty="0"/>
              <a:t>Becerra-Fernandez, et al. -- Knowledge Management 1/e  --  </a:t>
            </a:r>
            <a:r>
              <a:rPr lang="en-US" dirty="0">
                <a:latin typeface="Times New Roman"/>
                <a:cs typeface="Arial" charset="0"/>
              </a:rPr>
              <a:t>©</a:t>
            </a:r>
            <a:r>
              <a:rPr lang="en-US" dirty="0">
                <a:cs typeface="Arial" charset="0"/>
              </a:rPr>
              <a:t> 2004 Prentice Hall</a:t>
            </a:r>
            <a:endParaRPr lang="en-US" dirty="0"/>
          </a:p>
        </p:txBody>
      </p:sp>
      <p:sp>
        <p:nvSpPr>
          <p:cNvPr id="17444" name="Rectangle 36"/>
          <p:cNvSpPr>
            <a:spLocks noGrp="1" noChangeArrowheads="1"/>
          </p:cNvSpPr>
          <p:nvPr>
            <p:ph type="title"/>
          </p:nvPr>
        </p:nvSpPr>
        <p:spPr>
          <a:xfrm>
            <a:off x="302490" y="486944"/>
            <a:ext cx="9454086" cy="1069848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Dimensi</a:t>
            </a:r>
            <a:r>
              <a:rPr lang="en-US" sz="3200" b="1" dirty="0"/>
              <a:t> </a:t>
            </a:r>
            <a:r>
              <a:rPr lang="en-US" sz="3200" b="1" dirty="0" err="1"/>
              <a:t>Infrastruktur</a:t>
            </a:r>
            <a:r>
              <a:rPr lang="en-US" sz="3200" b="1" dirty="0"/>
              <a:t> </a:t>
            </a:r>
            <a:r>
              <a:rPr lang="id-ID" sz="3200" b="1" dirty="0"/>
              <a:t>KM</a:t>
            </a:r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id-ID" sz="3200" b="1" dirty="0" smtClean="0"/>
              <a:t>4. </a:t>
            </a:r>
            <a:r>
              <a:rPr lang="en-US" sz="3200" b="1" dirty="0"/>
              <a:t>Physical environment </a:t>
            </a:r>
            <a:r>
              <a:rPr lang="en-US" sz="3200" b="1" dirty="0" smtClean="0"/>
              <a:t> (</a:t>
            </a:r>
            <a:r>
              <a:rPr lang="en-US" sz="3200" b="1" dirty="0" err="1" smtClean="0"/>
              <a:t>Lingkungan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fisik</a:t>
            </a:r>
            <a:r>
              <a:rPr lang="en-US" sz="3200" b="1" dirty="0" smtClean="0"/>
              <a:t>)</a:t>
            </a:r>
            <a:endParaRPr lang="en-US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485104" y="1628800"/>
            <a:ext cx="775930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/>
              <a:t>Lingkungan</a:t>
            </a:r>
            <a:r>
              <a:rPr lang="en-US" sz="2800" dirty="0" smtClean="0"/>
              <a:t> </a:t>
            </a:r>
            <a:r>
              <a:rPr lang="en-US" sz="2800" dirty="0" err="1" smtClean="0"/>
              <a:t>fisi</a:t>
            </a:r>
            <a:r>
              <a:rPr lang="en-US" sz="2800" dirty="0" err="1" smtClean="0"/>
              <a:t>k</a:t>
            </a:r>
            <a:r>
              <a:rPr lang="en-US" sz="2800" dirty="0" smtClean="0"/>
              <a:t> </a:t>
            </a:r>
            <a:r>
              <a:rPr lang="en-US" sz="2800" dirty="0" err="1" smtClean="0"/>
              <a:t>meliputi</a:t>
            </a:r>
            <a:r>
              <a:rPr lang="en-US" sz="2800" dirty="0" smtClean="0"/>
              <a:t> </a:t>
            </a:r>
            <a:r>
              <a:rPr lang="en-US" sz="2800" dirty="0" err="1" smtClean="0"/>
              <a:t>desain</a:t>
            </a:r>
            <a:r>
              <a:rPr lang="en-US" sz="2800" dirty="0" smtClean="0"/>
              <a:t> </a:t>
            </a:r>
            <a:r>
              <a:rPr lang="en-US" sz="2800" dirty="0" err="1" smtClean="0"/>
              <a:t>gedung</a:t>
            </a:r>
            <a:r>
              <a:rPr lang="en-US" sz="2800" dirty="0" smtClean="0"/>
              <a:t>, </a:t>
            </a:r>
            <a:r>
              <a:rPr lang="en-US" sz="2800" dirty="0" err="1" smtClean="0"/>
              <a:t>dann</a:t>
            </a:r>
            <a:r>
              <a:rPr lang="en-US" sz="2800" dirty="0" smtClean="0"/>
              <a:t> </a:t>
            </a:r>
            <a:r>
              <a:rPr lang="en-US" sz="2800" dirty="0" err="1" smtClean="0"/>
              <a:t>pemisah</a:t>
            </a:r>
            <a:r>
              <a:rPr lang="en-US" sz="2800" dirty="0" smtClean="0"/>
              <a:t> </a:t>
            </a:r>
            <a:r>
              <a:rPr lang="en-US" sz="2800" dirty="0" err="1" smtClean="0"/>
              <a:t>antar</a:t>
            </a:r>
            <a:r>
              <a:rPr lang="en-US" sz="2800" dirty="0" smtClean="0"/>
              <a:t> </a:t>
            </a:r>
            <a:r>
              <a:rPr lang="en-US" sz="2800" dirty="0" err="1" smtClean="0"/>
              <a:t>bagian</a:t>
            </a:r>
            <a:r>
              <a:rPr lang="en-US" sz="2800" dirty="0" smtClean="0"/>
              <a:t>, </a:t>
            </a:r>
            <a:r>
              <a:rPr lang="en-US" sz="2800" dirty="0" err="1" smtClean="0"/>
              <a:t>lokasi</a:t>
            </a:r>
            <a:r>
              <a:rPr lang="en-US" sz="2800" dirty="0" smtClean="0"/>
              <a:t>, </a:t>
            </a:r>
            <a:r>
              <a:rPr lang="en-US" sz="2800" dirty="0" err="1" smtClean="0"/>
              <a:t>ukuran</a:t>
            </a:r>
            <a:r>
              <a:rPr lang="en-US" sz="2800" dirty="0" smtClean="0"/>
              <a:t>, </a:t>
            </a:r>
            <a:r>
              <a:rPr lang="en-US" sz="2800" dirty="0" err="1" smtClean="0"/>
              <a:t>tipe</a:t>
            </a:r>
            <a:r>
              <a:rPr lang="en-US" sz="2800" dirty="0" smtClean="0"/>
              <a:t> </a:t>
            </a:r>
            <a:r>
              <a:rPr lang="en-US" sz="2800" dirty="0" err="1" smtClean="0"/>
              <a:t>kanotr</a:t>
            </a:r>
            <a:r>
              <a:rPr lang="en-US" sz="2800" dirty="0" smtClean="0"/>
              <a:t>, </a:t>
            </a:r>
            <a:r>
              <a:rPr lang="en-US" sz="2800" dirty="0" err="1" smtClean="0"/>
              <a:t>jumlah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sifat</a:t>
            </a:r>
            <a:r>
              <a:rPr lang="en-US" sz="2800" dirty="0" smtClean="0"/>
              <a:t> </a:t>
            </a:r>
            <a:r>
              <a:rPr lang="en-US" sz="2800" dirty="0" err="1" smtClean="0"/>
              <a:t>ruang</a:t>
            </a:r>
            <a:r>
              <a:rPr lang="en-US" sz="2800" dirty="0" smtClean="0"/>
              <a:t> </a:t>
            </a:r>
            <a:r>
              <a:rPr lang="en-US" sz="2800" dirty="0" err="1" smtClean="0"/>
              <a:t>pertemuan</a:t>
            </a:r>
            <a:r>
              <a:rPr lang="en-US" sz="2800" dirty="0" smtClean="0"/>
              <a:t> (</a:t>
            </a:r>
            <a:r>
              <a:rPr lang="en-US" sz="2800" i="1" dirty="0" smtClean="0"/>
              <a:t>meeting room)</a:t>
            </a:r>
            <a:endParaRPr lang="id-ID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/>
              <a:t>Penelitian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tahun</a:t>
            </a:r>
            <a:r>
              <a:rPr lang="en-US" sz="2800" dirty="0" smtClean="0"/>
              <a:t> 1998 </a:t>
            </a:r>
            <a:r>
              <a:rPr lang="en-US" sz="2800" dirty="0" err="1" smtClean="0"/>
              <a:t>mengemukan</a:t>
            </a:r>
            <a:r>
              <a:rPr lang="en-US" sz="2800" dirty="0" smtClean="0"/>
              <a:t> </a:t>
            </a:r>
            <a:r>
              <a:rPr lang="en-US" sz="2800" dirty="0" err="1" smtClean="0"/>
              <a:t>bahwa</a:t>
            </a:r>
            <a:r>
              <a:rPr lang="en-US" sz="2800" dirty="0" smtClean="0"/>
              <a:t> </a:t>
            </a:r>
            <a:r>
              <a:rPr lang="en-US" sz="2800" dirty="0" err="1" smtClean="0"/>
              <a:t>kebanyakan</a:t>
            </a:r>
            <a:r>
              <a:rPr lang="en-US" sz="2800" dirty="0" smtClean="0"/>
              <a:t> </a:t>
            </a:r>
            <a:r>
              <a:rPr lang="en-US" sz="2800" dirty="0" err="1" smtClean="0"/>
              <a:t>karyawan</a:t>
            </a:r>
            <a:r>
              <a:rPr lang="en-US" sz="2800" dirty="0" smtClean="0"/>
              <a:t> </a:t>
            </a:r>
            <a:r>
              <a:rPr lang="en-US" sz="2800" dirty="0" err="1" smtClean="0"/>
              <a:t>mendapatkan</a:t>
            </a:r>
            <a:r>
              <a:rPr lang="en-US" sz="2800" dirty="0" smtClean="0"/>
              <a:t> </a:t>
            </a:r>
            <a:r>
              <a:rPr lang="en-US" sz="2800" dirty="0" err="1" smtClean="0"/>
              <a:t>pengetahuannya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terkait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pekerjaan</a:t>
            </a:r>
            <a:r>
              <a:rPr lang="en-US" sz="2800" dirty="0" smtClean="0"/>
              <a:t> </a:t>
            </a:r>
            <a:r>
              <a:rPr lang="en-US" sz="2800" dirty="0" err="1" smtClean="0"/>
              <a:t>mereka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percakapan</a:t>
            </a:r>
            <a:r>
              <a:rPr lang="en-US" sz="2800" dirty="0" smtClean="0"/>
              <a:t> informal </a:t>
            </a:r>
            <a:r>
              <a:rPr lang="en-US" sz="2800" dirty="0" err="1" smtClean="0"/>
              <a:t>diseputaran</a:t>
            </a:r>
            <a:r>
              <a:rPr lang="en-US" sz="2800" dirty="0" smtClean="0"/>
              <a:t>  </a:t>
            </a:r>
            <a:r>
              <a:rPr lang="en-US" sz="2800" dirty="0" err="1" smtClean="0"/>
              <a:t>tempat</a:t>
            </a:r>
            <a:r>
              <a:rPr lang="en-US" sz="2800" dirty="0" smtClean="0"/>
              <a:t> </a:t>
            </a:r>
            <a:r>
              <a:rPr lang="en-US" sz="2800" dirty="0" err="1" smtClean="0"/>
              <a:t>minum</a:t>
            </a:r>
            <a:r>
              <a:rPr lang="en-US" sz="2800" dirty="0" smtClean="0"/>
              <a:t> /dispenser , </a:t>
            </a:r>
            <a:r>
              <a:rPr lang="en-US" sz="2800" dirty="0" err="1" smtClean="0"/>
              <a:t>saat</a:t>
            </a:r>
            <a:r>
              <a:rPr lang="en-US" sz="2800" dirty="0" smtClean="0"/>
              <a:t> </a:t>
            </a:r>
            <a:r>
              <a:rPr lang="en-US" sz="2800" dirty="0" err="1" smtClean="0"/>
              <a:t>makan</a:t>
            </a:r>
            <a:r>
              <a:rPr lang="en-US" sz="2800" dirty="0" smtClean="0"/>
              <a:t> </a:t>
            </a:r>
            <a:r>
              <a:rPr lang="en-US" sz="2800" dirty="0" err="1" smtClean="0"/>
              <a:t>siang</a:t>
            </a:r>
            <a:r>
              <a:rPr lang="en-US" sz="2800" dirty="0" smtClean="0"/>
              <a:t> 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pelatihan</a:t>
            </a:r>
            <a:r>
              <a:rPr lang="en-US" sz="2800" dirty="0" smtClean="0"/>
              <a:t> formal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petunjuk</a:t>
            </a:r>
            <a:r>
              <a:rPr lang="en-US" sz="2800" dirty="0" smtClean="0"/>
              <a:t> manual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25337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3663" y="6597352"/>
            <a:ext cx="4526369" cy="256013"/>
          </a:xfrm>
        </p:spPr>
        <p:txBody>
          <a:bodyPr/>
          <a:lstStyle/>
          <a:p>
            <a:pPr algn="l"/>
            <a:r>
              <a:rPr lang="en-US" dirty="0"/>
              <a:t>Becerra-Fernandez, et al. -- Knowledge Management 1/e  --  </a:t>
            </a:r>
            <a:r>
              <a:rPr lang="en-US" dirty="0">
                <a:latin typeface="Times New Roman"/>
                <a:cs typeface="Arial" charset="0"/>
              </a:rPr>
              <a:t>©</a:t>
            </a:r>
            <a:r>
              <a:rPr lang="en-US" dirty="0">
                <a:cs typeface="Arial" charset="0"/>
              </a:rPr>
              <a:t> 2004 Prentice Hall</a:t>
            </a:r>
            <a:endParaRPr lang="en-US" dirty="0"/>
          </a:p>
        </p:txBody>
      </p:sp>
      <p:sp>
        <p:nvSpPr>
          <p:cNvPr id="17444" name="Rectangle 36"/>
          <p:cNvSpPr>
            <a:spLocks noGrp="1" noChangeArrowheads="1"/>
          </p:cNvSpPr>
          <p:nvPr>
            <p:ph type="title"/>
          </p:nvPr>
        </p:nvSpPr>
        <p:spPr>
          <a:xfrm>
            <a:off x="302490" y="486944"/>
            <a:ext cx="9454086" cy="1069848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Infrastruktur</a:t>
            </a:r>
            <a:r>
              <a:rPr lang="en-US" sz="3200" b="1" dirty="0" smtClean="0"/>
              <a:t> </a:t>
            </a:r>
            <a:r>
              <a:rPr lang="id-ID" sz="3200" b="1" dirty="0" smtClean="0"/>
              <a:t>Knowledge Management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63" y="1377652"/>
            <a:ext cx="8486809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849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3663" y="6597352"/>
            <a:ext cx="4526369" cy="256013"/>
          </a:xfrm>
        </p:spPr>
        <p:txBody>
          <a:bodyPr/>
          <a:lstStyle/>
          <a:p>
            <a:pPr algn="l"/>
            <a:r>
              <a:rPr lang="en-US" dirty="0"/>
              <a:t>Becerra-Fernandez, et al. -- Knowledge Management 1/e  --  </a:t>
            </a:r>
            <a:r>
              <a:rPr lang="en-US" dirty="0">
                <a:latin typeface="Times New Roman"/>
                <a:cs typeface="Arial" charset="0"/>
              </a:rPr>
              <a:t>©</a:t>
            </a:r>
            <a:r>
              <a:rPr lang="en-US" dirty="0">
                <a:cs typeface="Arial" charset="0"/>
              </a:rPr>
              <a:t> 2004 Prentice Hall</a:t>
            </a:r>
            <a:endParaRPr lang="en-US" dirty="0"/>
          </a:p>
        </p:txBody>
      </p:sp>
      <p:sp>
        <p:nvSpPr>
          <p:cNvPr id="17444" name="Rectangle 36"/>
          <p:cNvSpPr>
            <a:spLocks noGrp="1" noChangeArrowheads="1"/>
          </p:cNvSpPr>
          <p:nvPr>
            <p:ph type="title"/>
          </p:nvPr>
        </p:nvSpPr>
        <p:spPr>
          <a:xfrm>
            <a:off x="302490" y="486944"/>
            <a:ext cx="9454086" cy="1069848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Ikhtisar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Solusi</a:t>
            </a:r>
            <a:r>
              <a:rPr lang="en-US" sz="3200" b="1" dirty="0" smtClean="0"/>
              <a:t> </a:t>
            </a:r>
            <a:r>
              <a:rPr lang="id-ID" sz="3200" b="1" dirty="0" smtClean="0"/>
              <a:t>Knowledge Managemen</a:t>
            </a:r>
            <a:r>
              <a:rPr lang="en-US" sz="3200" b="1" dirty="0" smtClean="0"/>
              <a:t>t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340768"/>
            <a:ext cx="8208912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529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97352"/>
            <a:ext cx="4355976" cy="196552"/>
          </a:xfrm>
        </p:spPr>
        <p:txBody>
          <a:bodyPr/>
          <a:lstStyle/>
          <a:p>
            <a:r>
              <a:rPr lang="en-US" dirty="0"/>
              <a:t>Becerra-Fernandez, et al. -- Knowledge Management 1/e  --  </a:t>
            </a:r>
            <a:r>
              <a:rPr lang="en-US" dirty="0">
                <a:latin typeface="Times New Roman"/>
                <a:cs typeface="Arial" charset="0"/>
              </a:rPr>
              <a:t>©</a:t>
            </a:r>
            <a:r>
              <a:rPr lang="en-US" dirty="0">
                <a:cs typeface="Arial" charset="0"/>
              </a:rPr>
              <a:t> 2004 Prentice Hall</a:t>
            </a:r>
            <a:endParaRPr lang="en-US" dirty="0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Kesimpulan</a:t>
            </a:r>
            <a:endParaRPr lang="en-US" dirty="0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dirty="0"/>
              <a:t>Dijelaskan aspek kunci dari </a:t>
            </a:r>
            <a:r>
              <a:rPr lang="en-US" dirty="0" smtClean="0"/>
              <a:t>Knowledge management (</a:t>
            </a:r>
            <a:r>
              <a:rPr lang="id-ID" dirty="0" smtClean="0"/>
              <a:t>manajemen pengetahuan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D</a:t>
            </a:r>
            <a:r>
              <a:rPr lang="id-ID" dirty="0" smtClean="0"/>
              <a:t>efinisi </a:t>
            </a:r>
            <a:r>
              <a:rPr lang="id-ID" dirty="0"/>
              <a:t>manajemen pengetahuan yang </a:t>
            </a:r>
            <a:r>
              <a:rPr lang="id-ID" dirty="0" smtClean="0"/>
              <a:t>sesuai</a:t>
            </a:r>
            <a:endParaRPr lang="en-US" dirty="0" smtClean="0"/>
          </a:p>
          <a:p>
            <a:r>
              <a:rPr lang="id-ID" dirty="0"/>
              <a:t>Menguji solusi manajemen pengetahuan di empat </a:t>
            </a:r>
            <a:r>
              <a:rPr lang="id-ID" dirty="0" smtClean="0"/>
              <a:t>tingkat</a:t>
            </a:r>
            <a:endParaRPr lang="en-US" dirty="0" smtClean="0"/>
          </a:p>
          <a:p>
            <a:pPr lvl="1"/>
            <a:r>
              <a:rPr lang="id-ID" b="1" dirty="0" smtClean="0"/>
              <a:t>KM processes</a:t>
            </a:r>
            <a:endParaRPr lang="id-ID" dirty="0" smtClean="0"/>
          </a:p>
          <a:p>
            <a:pPr lvl="1"/>
            <a:r>
              <a:rPr lang="id-ID" b="1" dirty="0" smtClean="0"/>
              <a:t>KM </a:t>
            </a:r>
            <a:r>
              <a:rPr lang="id-ID" b="1" dirty="0"/>
              <a:t>systems</a:t>
            </a:r>
            <a:endParaRPr lang="id-ID" dirty="0"/>
          </a:p>
          <a:p>
            <a:pPr lvl="1"/>
            <a:r>
              <a:rPr lang="en-US" b="1" dirty="0" smtClean="0"/>
              <a:t>KM </a:t>
            </a:r>
            <a:r>
              <a:rPr lang="en-US" b="1" dirty="0"/>
              <a:t>mechanisms and technologies</a:t>
            </a:r>
            <a:endParaRPr lang="en-US" dirty="0"/>
          </a:p>
          <a:p>
            <a:pPr lvl="1"/>
            <a:r>
              <a:rPr lang="id-ID" b="1" dirty="0" smtClean="0"/>
              <a:t>KM </a:t>
            </a:r>
            <a:r>
              <a:rPr lang="id-ID" b="1" dirty="0" err="1"/>
              <a:t>infrastructure</a:t>
            </a:r>
            <a:endParaRPr lang="id-ID" dirty="0"/>
          </a:p>
          <a:p>
            <a:pPr marL="109693" indent="0">
              <a:buNone/>
            </a:pP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2590800" y="6245225"/>
            <a:ext cx="3962400" cy="476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Becerra-Fernandez, et al. -- Knowledge Management 1/e  --  </a:t>
            </a:r>
            <a:r>
              <a:rPr lang="en-US">
                <a:latin typeface="Times New Roman"/>
                <a:cs typeface="Arial" charset="0"/>
              </a:rPr>
              <a:t>©</a:t>
            </a:r>
            <a:r>
              <a:rPr lang="en-US">
                <a:cs typeface="Arial" charset="0"/>
              </a:rPr>
              <a:t> 2004 Prentice Hall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en-US" sz="4000" dirty="0"/>
              <a:t>Chapter </a:t>
            </a:r>
            <a:r>
              <a:rPr lang="en-US" sz="4000" dirty="0" smtClean="0"/>
              <a:t>3</a:t>
            </a:r>
            <a:endParaRPr lang="en-US" sz="4000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sz="2800" b="1" dirty="0" smtClean="0"/>
              <a:t>Knowledge Management Solution</a:t>
            </a:r>
            <a:endParaRPr lang="en-US" sz="28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404664"/>
            <a:ext cx="8229600" cy="1066800"/>
          </a:xfrm>
        </p:spPr>
        <p:txBody>
          <a:bodyPr/>
          <a:lstStyle/>
          <a:p>
            <a:r>
              <a:rPr lang="id-ID" dirty="0" smtClean="0"/>
              <a:t>KM </a:t>
            </a:r>
            <a:r>
              <a:rPr lang="id-ID" dirty="0" err="1" smtClean="0"/>
              <a:t>Benefit</a:t>
            </a:r>
            <a:r>
              <a:rPr lang="id-ID" dirty="0" smtClean="0"/>
              <a:t> </a:t>
            </a:r>
            <a:r>
              <a:rPr lang="id-ID" dirty="0" err="1" smtClean="0"/>
              <a:t>and</a:t>
            </a:r>
            <a:r>
              <a:rPr lang="id-ID" dirty="0" smtClean="0"/>
              <a:t> </a:t>
            </a:r>
            <a:r>
              <a:rPr lang="id-ID" dirty="0" err="1" smtClean="0"/>
              <a:t>Challenges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3995936" cy="288032"/>
          </a:xfrm>
        </p:spPr>
        <p:txBody>
          <a:bodyPr/>
          <a:lstStyle/>
          <a:p>
            <a:r>
              <a:rPr lang="en-US" dirty="0"/>
              <a:t>Becerra-Fernandez, et al. -- Knowledge Management 1/e  --  </a:t>
            </a:r>
            <a:r>
              <a:rPr lang="en-US" dirty="0">
                <a:latin typeface="Times New Roman"/>
                <a:cs typeface="Arial" charset="0"/>
              </a:rPr>
              <a:t>©</a:t>
            </a:r>
            <a:r>
              <a:rPr lang="en-US" dirty="0">
                <a:cs typeface="Arial" charset="0"/>
              </a:rPr>
              <a:t> 2004 Prentice Hall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305278"/>
              </p:ext>
            </p:extLst>
          </p:nvPr>
        </p:nvGraphicFramePr>
        <p:xfrm>
          <a:off x="251520" y="1412776"/>
          <a:ext cx="8280921" cy="4822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307"/>
                <a:gridCol w="2760307"/>
                <a:gridCol w="2760307"/>
              </a:tblGrid>
              <a:tr h="651668">
                <a:tc>
                  <a:txBody>
                    <a:bodyPr/>
                    <a:lstStyle/>
                    <a:p>
                      <a:r>
                        <a:rPr lang="en-US" dirty="0" smtClean="0"/>
                        <a:t>KM FEATURE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CONTOH</a:t>
                      </a:r>
                      <a:r>
                        <a:rPr lang="en-US" baseline="0" dirty="0" smtClean="0"/>
                        <a:t> KEUNTUNGAN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CONTOH</a:t>
                      </a:r>
                    </a:p>
                    <a:p>
                      <a:r>
                        <a:rPr lang="en-US" dirty="0" smtClean="0"/>
                        <a:t>TANTANGAN</a:t>
                      </a:r>
                      <a:endParaRPr lang="en-US" dirty="0"/>
                    </a:p>
                  </a:txBody>
                  <a:tcPr/>
                </a:tc>
              </a:tr>
              <a:tr h="4170676">
                <a:tc>
                  <a:txBody>
                    <a:bodyPr/>
                    <a:lstStyle/>
                    <a:p>
                      <a:r>
                        <a:rPr lang="en-US" dirty="0" smtClean="0"/>
                        <a:t>Creation</a:t>
                      </a:r>
                      <a:r>
                        <a:rPr lang="en-US" baseline="0" dirty="0" smtClean="0"/>
                        <a:t> and Capture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Membuat</a:t>
                      </a:r>
                      <a:r>
                        <a:rPr lang="en-US" dirty="0" smtClean="0"/>
                        <a:t> orang </a:t>
                      </a:r>
                      <a:r>
                        <a:rPr lang="en-US" dirty="0" err="1" smtClean="0"/>
                        <a:t>berpikir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dalam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kerangka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pengetahuan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daripada</a:t>
                      </a:r>
                      <a:r>
                        <a:rPr lang="en-US" baseline="0" dirty="0" smtClean="0"/>
                        <a:t> data </a:t>
                      </a:r>
                      <a:r>
                        <a:rPr lang="en-US" baseline="0" dirty="0" err="1" smtClean="0"/>
                        <a:t>dan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informasi</a:t>
                      </a:r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err="1" smtClean="0"/>
                        <a:t>Berbicara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pengetahuan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umum</a:t>
                      </a:r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err="1" smtClean="0"/>
                        <a:t>Memunculkan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pengetahuan</a:t>
                      </a:r>
                      <a:r>
                        <a:rPr lang="en-US" baseline="0" dirty="0" smtClean="0"/>
                        <a:t> yang </a:t>
                      </a:r>
                      <a:r>
                        <a:rPr lang="en-US" baseline="0" dirty="0" err="1" smtClean="0"/>
                        <a:t>tersembunyi</a:t>
                      </a:r>
                      <a:r>
                        <a:rPr lang="en-US" baseline="0" dirty="0" smtClean="0"/>
                        <a:t>/ </a:t>
                      </a:r>
                      <a:r>
                        <a:rPr lang="en-US" baseline="0" dirty="0" err="1" smtClean="0"/>
                        <a:t>rahasia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dari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spesialis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Bagaimana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mengekspresikan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pengalaman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komputer</a:t>
                      </a:r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err="1" smtClean="0"/>
                        <a:t>Apakah</a:t>
                      </a:r>
                      <a:r>
                        <a:rPr lang="en-US" baseline="0" dirty="0" smtClean="0"/>
                        <a:t> orang </a:t>
                      </a:r>
                      <a:r>
                        <a:rPr lang="en-US" baseline="0" dirty="0" err="1" smtClean="0"/>
                        <a:t>mau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mengekspresikan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pengetahuannya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9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1069848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id-ID" dirty="0" smtClean="0"/>
              <a:t>KM </a:t>
            </a:r>
            <a:r>
              <a:rPr lang="id-ID" dirty="0" err="1" smtClean="0"/>
              <a:t>Benefit</a:t>
            </a:r>
            <a:r>
              <a:rPr lang="id-ID" dirty="0" smtClean="0"/>
              <a:t> </a:t>
            </a:r>
            <a:r>
              <a:rPr lang="id-ID" dirty="0" err="1" smtClean="0"/>
              <a:t>and</a:t>
            </a:r>
            <a:r>
              <a:rPr lang="id-ID" dirty="0" smtClean="0"/>
              <a:t> </a:t>
            </a:r>
            <a:r>
              <a:rPr lang="id-ID" dirty="0" err="1" smtClean="0"/>
              <a:t>Challenge</a:t>
            </a:r>
            <a:endParaRPr lang="en-US" sz="2800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3995936" cy="288032"/>
          </a:xfrm>
        </p:spPr>
        <p:txBody>
          <a:bodyPr/>
          <a:lstStyle/>
          <a:p>
            <a:r>
              <a:rPr lang="en-US" dirty="0"/>
              <a:t>Becerra-Fernandez, et al. -- Knowledge Management 1/e  --  </a:t>
            </a:r>
            <a:r>
              <a:rPr lang="en-US" dirty="0">
                <a:latin typeface="Times New Roman"/>
                <a:cs typeface="Arial" charset="0"/>
              </a:rPr>
              <a:t>©</a:t>
            </a:r>
            <a:r>
              <a:rPr lang="en-US" dirty="0">
                <a:cs typeface="Arial" charset="0"/>
              </a:rPr>
              <a:t> 2004 Prentice Hall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975821"/>
              </p:ext>
            </p:extLst>
          </p:nvPr>
        </p:nvGraphicFramePr>
        <p:xfrm>
          <a:off x="467544" y="1340768"/>
          <a:ext cx="8280921" cy="4774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307"/>
                <a:gridCol w="2760307"/>
                <a:gridCol w="2760307"/>
              </a:tblGrid>
              <a:tr h="586411">
                <a:tc>
                  <a:txBody>
                    <a:bodyPr/>
                    <a:lstStyle/>
                    <a:p>
                      <a:r>
                        <a:rPr lang="en-US" dirty="0" smtClean="0"/>
                        <a:t>KM FEATURE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CONTOH</a:t>
                      </a:r>
                      <a:r>
                        <a:rPr lang="en-US" baseline="0" dirty="0" smtClean="0"/>
                        <a:t> KEUNTUNGAN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CONTOH</a:t>
                      </a:r>
                    </a:p>
                    <a:p>
                      <a:r>
                        <a:rPr lang="en-US" dirty="0" smtClean="0"/>
                        <a:t>TANTANGAN</a:t>
                      </a:r>
                      <a:endParaRPr lang="en-US" dirty="0"/>
                    </a:p>
                  </a:txBody>
                  <a:tcPr/>
                </a:tc>
              </a:tr>
              <a:tr h="657349">
                <a:tc>
                  <a:txBody>
                    <a:bodyPr/>
                    <a:lstStyle/>
                    <a:p>
                      <a:r>
                        <a:rPr lang="en-US" dirty="0" smtClean="0"/>
                        <a:t>Storing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Pengetahuan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dapat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digunakan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kembali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Bagaimana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dimana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menyimpannya</a:t>
                      </a:r>
                      <a:endParaRPr lang="en-US" dirty="0"/>
                    </a:p>
                  </a:txBody>
                  <a:tcPr/>
                </a:tc>
              </a:tr>
              <a:tr h="3477003">
                <a:tc>
                  <a:txBody>
                    <a:bodyPr/>
                    <a:lstStyle/>
                    <a:p>
                      <a:r>
                        <a:rPr lang="en-US" dirty="0" smtClean="0"/>
                        <a:t>Sharing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Pengetahuan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tersedia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untuk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semua</a:t>
                      </a:r>
                      <a:r>
                        <a:rPr lang="en-US" baseline="0" dirty="0" smtClean="0"/>
                        <a:t> orang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err="1" smtClean="0"/>
                        <a:t>Menjadi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Fleksibel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Luwes</a:t>
                      </a:r>
                      <a:r>
                        <a:rPr lang="en-US" baseline="0" dirty="0" smtClean="0"/>
                        <a:t>) </a:t>
                      </a:r>
                      <a:r>
                        <a:rPr lang="en-US" baseline="0" dirty="0" err="1" smtClean="0"/>
                        <a:t>diantara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jenis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pekerja</a:t>
                      </a:r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r>
                        <a:rPr lang="en-US" dirty="0" err="1" smtClean="0"/>
                        <a:t>Dapat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dipertimbangkan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untuk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mengurangi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biaya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waktu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pelatihan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Siapa</a:t>
                      </a:r>
                      <a:r>
                        <a:rPr lang="en-US" dirty="0" smtClean="0"/>
                        <a:t> yang </a:t>
                      </a:r>
                      <a:r>
                        <a:rPr lang="en-US" dirty="0" err="1" smtClean="0"/>
                        <a:t>dapat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mengakses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err="1" smtClean="0"/>
                        <a:t>Apakah</a:t>
                      </a:r>
                      <a:r>
                        <a:rPr lang="en-US" dirty="0" smtClean="0"/>
                        <a:t> orang </a:t>
                      </a:r>
                      <a:r>
                        <a:rPr lang="en-US" dirty="0" err="1" smtClean="0"/>
                        <a:t>mau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melakukannya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9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1069848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id-ID" dirty="0" smtClean="0"/>
              <a:t>KM </a:t>
            </a:r>
            <a:r>
              <a:rPr lang="id-ID" dirty="0" err="1" smtClean="0"/>
              <a:t>Benefit</a:t>
            </a:r>
            <a:r>
              <a:rPr lang="id-ID" dirty="0" smtClean="0"/>
              <a:t> </a:t>
            </a:r>
            <a:r>
              <a:rPr lang="id-ID" dirty="0" err="1" smtClean="0"/>
              <a:t>and</a:t>
            </a:r>
            <a:r>
              <a:rPr lang="id-ID" dirty="0" smtClean="0"/>
              <a:t> </a:t>
            </a:r>
            <a:r>
              <a:rPr lang="id-ID" dirty="0" err="1" smtClean="0"/>
              <a:t>Challenge</a:t>
            </a:r>
            <a:endParaRPr lang="en-US" sz="28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3995936" cy="288032"/>
          </a:xfrm>
        </p:spPr>
        <p:txBody>
          <a:bodyPr/>
          <a:lstStyle/>
          <a:p>
            <a:r>
              <a:rPr lang="en-US" dirty="0"/>
              <a:t>Becerra-Fernandez, et al. -- Knowledge Management 1/e  --  </a:t>
            </a:r>
            <a:r>
              <a:rPr lang="en-US" dirty="0">
                <a:latin typeface="Times New Roman"/>
                <a:cs typeface="Arial" charset="0"/>
              </a:rPr>
              <a:t>©</a:t>
            </a:r>
            <a:r>
              <a:rPr lang="en-US" dirty="0">
                <a:cs typeface="Arial" charset="0"/>
              </a:rPr>
              <a:t> 2004 Prentice Hall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896977"/>
              </p:ext>
            </p:extLst>
          </p:nvPr>
        </p:nvGraphicFramePr>
        <p:xfrm>
          <a:off x="467544" y="1988840"/>
          <a:ext cx="8280921" cy="3538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307"/>
                <a:gridCol w="2760307"/>
                <a:gridCol w="2760307"/>
              </a:tblGrid>
              <a:tr h="365265">
                <a:tc>
                  <a:txBody>
                    <a:bodyPr/>
                    <a:lstStyle/>
                    <a:p>
                      <a:r>
                        <a:rPr lang="en-US" dirty="0" smtClean="0"/>
                        <a:t>KM FEATURE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CONTOH</a:t>
                      </a:r>
                      <a:r>
                        <a:rPr lang="en-US" baseline="0" dirty="0" smtClean="0"/>
                        <a:t> KEUNTUNGAN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CONTOH</a:t>
                      </a:r>
                    </a:p>
                    <a:p>
                      <a:r>
                        <a:rPr lang="en-US" dirty="0" smtClean="0"/>
                        <a:t>TANTANGAN</a:t>
                      </a:r>
                      <a:endParaRPr lang="en-US" dirty="0"/>
                    </a:p>
                  </a:txBody>
                  <a:tcPr/>
                </a:tc>
              </a:tr>
              <a:tr h="521807">
                <a:tc>
                  <a:txBody>
                    <a:bodyPr/>
                    <a:lstStyle/>
                    <a:p>
                      <a:r>
                        <a:rPr lang="en-US" dirty="0" smtClean="0"/>
                        <a:t>Refining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Kualitas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dari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pengetahuan</a:t>
                      </a:r>
                      <a:r>
                        <a:rPr lang="en-US" dirty="0" smtClean="0"/>
                        <a:t> yang </a:t>
                      </a:r>
                      <a:r>
                        <a:rPr lang="en-US" dirty="0" err="1" smtClean="0"/>
                        <a:t>terus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meningkatkan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Beda</a:t>
                      </a:r>
                      <a:r>
                        <a:rPr lang="en-US" baseline="0" dirty="0" smtClean="0"/>
                        <a:t> orang </a:t>
                      </a:r>
                      <a:r>
                        <a:rPr lang="en-US" baseline="0" dirty="0" err="1" smtClean="0"/>
                        <a:t>beda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pengalaman</a:t>
                      </a:r>
                      <a:endParaRPr lang="en-US" dirty="0"/>
                    </a:p>
                  </a:txBody>
                  <a:tcPr/>
                </a:tc>
              </a:tr>
              <a:tr h="1984171">
                <a:tc>
                  <a:txBody>
                    <a:bodyPr/>
                    <a:lstStyle/>
                    <a:p>
                      <a:r>
                        <a:rPr lang="en-US" dirty="0" smtClean="0"/>
                        <a:t>Retaining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Pengetahuan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selalu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berada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dalam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perusahaan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bahkan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ketika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cuti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atau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perjalanan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dinas</a:t>
                      </a:r>
                      <a:r>
                        <a:rPr lang="en-US" baseline="0" dirty="0" smtClean="0"/>
                        <a:t>)</a:t>
                      </a:r>
                    </a:p>
                    <a:p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Apakah</a:t>
                      </a:r>
                      <a:r>
                        <a:rPr lang="en-US" dirty="0" smtClean="0"/>
                        <a:t> orang </a:t>
                      </a:r>
                      <a:r>
                        <a:rPr lang="en-US" dirty="0" err="1" smtClean="0"/>
                        <a:t>mau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meninggalkan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pengetahuan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miliknya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2109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3663" y="6597352"/>
            <a:ext cx="4526369" cy="256013"/>
          </a:xfrm>
        </p:spPr>
        <p:txBody>
          <a:bodyPr/>
          <a:lstStyle/>
          <a:p>
            <a:pPr algn="l"/>
            <a:r>
              <a:rPr lang="en-US" dirty="0"/>
              <a:t>Becerra-Fernandez, et al. -- Knowledge Management 1/e  --  </a:t>
            </a:r>
            <a:r>
              <a:rPr lang="en-US" dirty="0">
                <a:latin typeface="Times New Roman"/>
                <a:cs typeface="Arial" charset="0"/>
              </a:rPr>
              <a:t>©</a:t>
            </a:r>
            <a:r>
              <a:rPr lang="en-US" dirty="0">
                <a:cs typeface="Arial" charset="0"/>
              </a:rPr>
              <a:t> 2004 Prentice Hall</a:t>
            </a:r>
            <a:endParaRPr lang="en-US" dirty="0"/>
          </a:p>
        </p:txBody>
      </p:sp>
      <p:sp>
        <p:nvSpPr>
          <p:cNvPr id="17444" name="Rectangle 36"/>
          <p:cNvSpPr>
            <a:spLocks noGrp="1" noChangeArrowheads="1"/>
          </p:cNvSpPr>
          <p:nvPr>
            <p:ph type="title"/>
          </p:nvPr>
        </p:nvSpPr>
        <p:spPr>
          <a:xfrm>
            <a:off x="302490" y="447404"/>
            <a:ext cx="8229600" cy="1069848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en-US" sz="3600" dirty="0"/>
              <a:t> </a:t>
            </a:r>
            <a:r>
              <a:rPr lang="id-ID" sz="3600" dirty="0" smtClean="0"/>
              <a:t>Ideal of </a:t>
            </a:r>
            <a:r>
              <a:rPr lang="id-ID" sz="3600" dirty="0" err="1" smtClean="0"/>
              <a:t>Knowledge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2060848"/>
            <a:ext cx="83529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r>
              <a:rPr lang="id-ID" sz="3200" dirty="0" smtClean="0"/>
              <a:t>rganisasi </a:t>
            </a:r>
            <a:r>
              <a:rPr lang="id-ID" sz="3200" dirty="0"/>
              <a:t>pengetahuan yang ideal memungkinkan orang untuk bertukar pengetahuan </a:t>
            </a:r>
            <a:r>
              <a:rPr lang="en-US" sz="3200" dirty="0" err="1" smtClean="0"/>
              <a:t>antar</a:t>
            </a:r>
            <a:r>
              <a:rPr lang="id-ID" sz="3200" dirty="0" smtClean="0"/>
              <a:t> </a:t>
            </a:r>
            <a:r>
              <a:rPr lang="id-ID" sz="3200" dirty="0"/>
              <a:t>bidang fungsional melalui teknologi dan proses yang ditetapkan</a:t>
            </a:r>
            <a:br>
              <a:rPr lang="id-ID" sz="3200" dirty="0"/>
            </a:br>
            <a:r>
              <a:rPr lang="id-ID" sz="3200" dirty="0"/>
              <a:t/>
            </a:r>
            <a:br>
              <a:rPr lang="id-ID" sz="3200" dirty="0"/>
            </a:br>
            <a:r>
              <a:rPr lang="id-ID" sz="3200" dirty="0"/>
              <a:t>Pengetahuan </a:t>
            </a:r>
            <a:r>
              <a:rPr lang="en-US" sz="3200" dirty="0" err="1" smtClean="0"/>
              <a:t>diinternalisasi</a:t>
            </a:r>
            <a:r>
              <a:rPr lang="id-ID" sz="3200" dirty="0" smtClean="0"/>
              <a:t> </a:t>
            </a:r>
            <a:r>
              <a:rPr lang="id-ID" sz="3200" dirty="0"/>
              <a:t>dan diadopsi dalam budaya organisasi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715450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3663" y="6597352"/>
            <a:ext cx="4526369" cy="256013"/>
          </a:xfrm>
        </p:spPr>
        <p:txBody>
          <a:bodyPr/>
          <a:lstStyle/>
          <a:p>
            <a:pPr algn="l"/>
            <a:r>
              <a:rPr lang="en-US" dirty="0"/>
              <a:t>Becerra-Fernandez, et al. -- Knowledge Management 1/e  --  </a:t>
            </a:r>
            <a:r>
              <a:rPr lang="en-US" dirty="0">
                <a:latin typeface="Times New Roman"/>
                <a:cs typeface="Arial" charset="0"/>
              </a:rPr>
              <a:t>©</a:t>
            </a:r>
            <a:r>
              <a:rPr lang="en-US" dirty="0">
                <a:cs typeface="Arial" charset="0"/>
              </a:rPr>
              <a:t> 2004 Prentice Hall</a:t>
            </a:r>
            <a:endParaRPr lang="en-US" dirty="0"/>
          </a:p>
        </p:txBody>
      </p:sp>
      <p:sp>
        <p:nvSpPr>
          <p:cNvPr id="17444" name="Rectangle 36"/>
          <p:cNvSpPr>
            <a:spLocks noGrp="1" noChangeArrowheads="1"/>
          </p:cNvSpPr>
          <p:nvPr>
            <p:ph type="title"/>
          </p:nvPr>
        </p:nvSpPr>
        <p:spPr>
          <a:xfrm>
            <a:off x="302490" y="260648"/>
            <a:ext cx="8229600" cy="1069848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en-US" sz="3600" dirty="0" smtClean="0"/>
              <a:t>K</a:t>
            </a:r>
            <a:r>
              <a:rPr lang="id-ID" sz="3600" dirty="0" smtClean="0"/>
              <a:t>M </a:t>
            </a:r>
            <a:r>
              <a:rPr lang="id-ID" sz="3600" dirty="0" err="1" smtClean="0"/>
              <a:t>and</a:t>
            </a:r>
            <a:r>
              <a:rPr lang="id-ID" sz="3600" dirty="0" smtClean="0"/>
              <a:t> </a:t>
            </a:r>
            <a:r>
              <a:rPr lang="id-ID" sz="3600" dirty="0" err="1" smtClean="0"/>
              <a:t>Innovation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63" y="1268761"/>
            <a:ext cx="8198427" cy="511256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8973</TotalTime>
  <Words>2267</Words>
  <Application>Microsoft Office PowerPoint</Application>
  <PresentationFormat>On-screen Show (4:3)</PresentationFormat>
  <Paragraphs>280</Paragraphs>
  <Slides>46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Georgia</vt:lpstr>
      <vt:lpstr>Times New Roman</vt:lpstr>
      <vt:lpstr>Trebuchet MS</vt:lpstr>
      <vt:lpstr>Wingdings 2</vt:lpstr>
      <vt:lpstr>Urban</vt:lpstr>
      <vt:lpstr>Chapter 3</vt:lpstr>
      <vt:lpstr>Chapter Objectives</vt:lpstr>
      <vt:lpstr>Overview</vt:lpstr>
      <vt:lpstr>KM LIFE CYCLE </vt:lpstr>
      <vt:lpstr>KM Benefit and Challenges</vt:lpstr>
      <vt:lpstr>KM Benefit and Challenge</vt:lpstr>
      <vt:lpstr>KM Benefit and Challenge</vt:lpstr>
      <vt:lpstr> Ideal of Knowledge</vt:lpstr>
      <vt:lpstr>KM and Innovation</vt:lpstr>
      <vt:lpstr>Role of IT</vt:lpstr>
      <vt:lpstr> Knowledge Resources</vt:lpstr>
      <vt:lpstr> Knowledge Management Solutions</vt:lpstr>
      <vt:lpstr> Knowledge Management System</vt:lpstr>
      <vt:lpstr>  An Overview of Knowledge Management Solutions</vt:lpstr>
      <vt:lpstr>Knowledge Management Processes</vt:lpstr>
      <vt:lpstr> SECI Model of Knowledge Evolution</vt:lpstr>
      <vt:lpstr> SECI Model of Knowledge Evolution</vt:lpstr>
      <vt:lpstr> SECI Model of Knowledge Evolution</vt:lpstr>
      <vt:lpstr> SECI Model of Knowledge Evolution</vt:lpstr>
      <vt:lpstr> SECI Model of Knowledge Evolution</vt:lpstr>
      <vt:lpstr> Knowledge Discovery</vt:lpstr>
      <vt:lpstr> Knowledge Capture</vt:lpstr>
      <vt:lpstr> Externalization and Internalization</vt:lpstr>
      <vt:lpstr>Knowledge Sharing</vt:lpstr>
      <vt:lpstr>Knowledge Application</vt:lpstr>
      <vt:lpstr>Mekanisme Knowledge Management</vt:lpstr>
      <vt:lpstr>Knowledge Management Technologies</vt:lpstr>
      <vt:lpstr>Knowledge Sharing</vt:lpstr>
      <vt:lpstr>Knowledge Management System</vt:lpstr>
      <vt:lpstr>Knowledge Management System</vt:lpstr>
      <vt:lpstr>Knowledge Capture System</vt:lpstr>
      <vt:lpstr>Knowledge Sharing Systems</vt:lpstr>
      <vt:lpstr>Knowledge Application Systems</vt:lpstr>
      <vt:lpstr>Knowledge Management Mechanism</vt:lpstr>
      <vt:lpstr>Knowledge Management Technologies</vt:lpstr>
      <vt:lpstr>KM Processes, Mechanisms, and Technologies </vt:lpstr>
      <vt:lpstr>Dimensi KM Infrastructure</vt:lpstr>
      <vt:lpstr>Dimensions Infrastruktur KM  1. Organizational Culture</vt:lpstr>
      <vt:lpstr>Dimensi Infrastruktur KM 2. Organizational Structure</vt:lpstr>
      <vt:lpstr>Dimensi Infrastruktur KM 3. Infrastruktur Teknologi Informasi(Information Technology)</vt:lpstr>
      <vt:lpstr>Dimensi Infrastruktur KM 4. Common Knowledge (Pengetahuan Umum)</vt:lpstr>
      <vt:lpstr>Dimensi Infrastruktur KM 4. Physical environment  (Lingkungan fisik)</vt:lpstr>
      <vt:lpstr>Infrastruktur Knowledge Management</vt:lpstr>
      <vt:lpstr>Ikhtisar Solusi Knowledge Management</vt:lpstr>
      <vt:lpstr>Kesimpulan</vt:lpstr>
      <vt:lpstr>Chapter 3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Sistem Informasi</dc:title>
  <dc:creator>Marcello Singadji</dc:creator>
  <cp:lastModifiedBy>Admins</cp:lastModifiedBy>
  <cp:revision>497</cp:revision>
  <dcterms:created xsi:type="dcterms:W3CDTF">2011-09-16T02:11:44Z</dcterms:created>
  <dcterms:modified xsi:type="dcterms:W3CDTF">2018-01-18T07:39:09Z</dcterms:modified>
</cp:coreProperties>
</file>