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0"/>
  </p:notesMasterIdLst>
  <p:sldIdLst>
    <p:sldId id="314" r:id="rId2"/>
    <p:sldId id="256" r:id="rId3"/>
    <p:sldId id="257" r:id="rId4"/>
    <p:sldId id="258" r:id="rId5"/>
    <p:sldId id="291" r:id="rId6"/>
    <p:sldId id="293" r:id="rId7"/>
    <p:sldId id="296" r:id="rId8"/>
    <p:sldId id="297" r:id="rId9"/>
    <p:sldId id="298" r:id="rId10"/>
    <p:sldId id="299" r:id="rId11"/>
    <p:sldId id="300" r:id="rId12"/>
    <p:sldId id="301" r:id="rId13"/>
    <p:sldId id="287" r:id="rId14"/>
    <p:sldId id="302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5" r:id="rId24"/>
    <p:sldId id="312" r:id="rId25"/>
    <p:sldId id="313" r:id="rId26"/>
    <p:sldId id="303" r:id="rId27"/>
    <p:sldId id="290" r:id="rId28"/>
    <p:sldId id="289" r:id="rId2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77954" autoAdjust="0"/>
  </p:normalViewPr>
  <p:slideViewPr>
    <p:cSldViewPr>
      <p:cViewPr varScale="1">
        <p:scale>
          <a:sx n="55" d="100"/>
          <a:sy n="55" d="100"/>
        </p:scale>
        <p:origin x="175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6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69819-C66C-45CA-9097-AB66E2264A50}" type="datetimeFigureOut">
              <a:rPr lang="id-ID" smtClean="0"/>
              <a:t>07/10/2015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4E9DD-C909-4612-BA08-EA107B4C456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8556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4E9DD-C909-4612-BA08-EA107B4C456F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8172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id-ID" b="1" dirty="0" smtClean="0"/>
              <a:t>Strategi untuk Keunggulan Kompetitif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dirty="0" smtClean="0"/>
              <a:t>Menghasilkan produk dan / atau jasa dengan biaya terendah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dirty="0" smtClean="0"/>
              <a:t>Menawarkan produk yang berbeda, layanan, atau fitur produk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dirty="0" smtClean="0"/>
              <a:t>Memperkenalkan produk dan layanan baru, menambahkan fitur baru untuk produk yang sudah ada dan jasa, atau mengembangkan cara-cara baru untuk menghasilkannya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dirty="0" smtClean="0"/>
              <a:t>Meningkatkan proses bisnis internal yang lebih baik dari pesaingnya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dirty="0" smtClean="0"/>
              <a:t>Berkonsentrasi</a:t>
            </a:r>
            <a:r>
              <a:rPr lang="id-ID" baseline="0" dirty="0" smtClean="0"/>
              <a:t> pada kepuasan pelanggan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4E9DD-C909-4612-BA08-EA107B4C456F}" type="slidenum">
              <a:rPr lang="id-ID" smtClean="0"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3494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b="1" dirty="0" smtClean="0"/>
              <a:t>Pentingnya</a:t>
            </a:r>
            <a:r>
              <a:rPr lang="id-ID" b="1" baseline="0" dirty="0" smtClean="0"/>
              <a:t> SI dalam Organisasi dan Masyarakat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dirty="0" smtClean="0"/>
              <a:t>IT Akan Kurangi Jumlah Manajer level</a:t>
            </a:r>
            <a:r>
              <a:rPr lang="id-ID" baseline="0" dirty="0" smtClean="0"/>
              <a:t> middle</a:t>
            </a:r>
            <a:endParaRPr lang="id-ID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dirty="0" smtClean="0"/>
              <a:t>IT Akan Mengubah Fungsi dan</a:t>
            </a:r>
            <a:r>
              <a:rPr lang="id-ID" baseline="0" dirty="0" smtClean="0"/>
              <a:t> tugas </a:t>
            </a:r>
            <a:r>
              <a:rPr lang="id-ID" dirty="0" smtClean="0"/>
              <a:t>Manajer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dirty="0" smtClean="0"/>
              <a:t>Dampak untuk Karyawan di Tempat Kerja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d-ID" dirty="0" smtClean="0"/>
              <a:t>Berdampak</a:t>
            </a:r>
            <a:r>
              <a:rPr lang="id-ID" baseline="0" dirty="0" smtClean="0"/>
              <a:t> pada </a:t>
            </a:r>
            <a:r>
              <a:rPr lang="id-ID" dirty="0" smtClean="0"/>
              <a:t>Kesehatan dan Keselamatan Karyawan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d-ID" dirty="0" smtClean="0"/>
              <a:t>Menyediakan Peluang untuk Penyandang Cacat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dirty="0" smtClean="0"/>
              <a:t>IT Menyediakan Kualitas Perbaikan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d-ID" dirty="0" smtClean="0"/>
              <a:t>Revolusi robot, munculnya</a:t>
            </a:r>
            <a:r>
              <a:rPr lang="id-ID" baseline="0" dirty="0" smtClean="0"/>
              <a:t> penggunaan robot dalam kehidupan sehari-hari</a:t>
            </a:r>
            <a:endParaRPr lang="id-ID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d-ID" dirty="0" smtClean="0"/>
              <a:t>Perbaikan Kesehatan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4E9DD-C909-4612-BA08-EA107B4C456F}" type="slidenum">
              <a:rPr lang="id-ID" smtClean="0"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1316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id-ID" dirty="0" smtClean="0"/>
              <a:t>Mengelola Sumber Daya Informasi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dirty="0" smtClean="0"/>
              <a:t>Bagaimana dan oleh</a:t>
            </a:r>
            <a:r>
              <a:rPr lang="id-ID" baseline="0" dirty="0" smtClean="0"/>
              <a:t> siapa </a:t>
            </a:r>
            <a:r>
              <a:rPr lang="id-ID" dirty="0" smtClean="0"/>
              <a:t>sumber</a:t>
            </a:r>
            <a:r>
              <a:rPr lang="id-ID" baseline="0" dirty="0" smtClean="0"/>
              <a:t> daya IT dikelolah.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baseline="0" dirty="0" smtClean="0"/>
              <a:t>Peran Departemen IS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4E9DD-C909-4612-BA08-EA107B4C456F}" type="slidenum">
              <a:rPr lang="id-ID" smtClean="0"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5800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dirty="0" smtClean="0"/>
              <a:t>IT arsitektur dan infrastruktur merupakan dasar untuk</a:t>
            </a:r>
            <a:r>
              <a:rPr lang="id-ID" baseline="0" dirty="0" smtClean="0"/>
              <a:t> sistem informasi dalam suatu organisasi.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d-ID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baseline="0" dirty="0" smtClean="0"/>
              <a:t>IS: mengumpulkan, memroses, menyimpan, menganalisis, dan menyebarkan informasi untuk tujuan tertentu.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d-ID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dirty="0" smtClean="0"/>
              <a:t>Saat ini organisasi</a:t>
            </a:r>
            <a:r>
              <a:rPr lang="id-ID" baseline="0" dirty="0" smtClean="0"/>
              <a:t> telah bekerja dengan berbagai sistem informasi.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4E9DD-C909-4612-BA08-EA107B4C456F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27877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CBIS:</a:t>
            </a:r>
            <a:r>
              <a:rPr lang="id-ID" baseline="0" dirty="0" smtClean="0"/>
              <a:t> menggunakan teknologi komputer untuk mengerjakan pekerjaan 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4E9DD-C909-4612-BA08-EA107B4C456F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0529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id-ID" b="1" dirty="0" smtClean="0"/>
              <a:t>Kemampuan utama dari Sistem Informasi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dirty="0" smtClean="0"/>
              <a:t>Proses perhitungan dengan kecepatan</a:t>
            </a:r>
            <a:r>
              <a:rPr lang="id-ID" baseline="0" dirty="0" smtClean="0"/>
              <a:t> tinggi dan data yang banyak.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baseline="0" dirty="0" smtClean="0"/>
              <a:t>Cepat, komunikasi yang akurat, kolaborasi dalam dan antar organisasi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dirty="0" smtClean="0"/>
              <a:t>Menyimpan sejumlah besar informasi dalam ruang</a:t>
            </a:r>
            <a:r>
              <a:rPr lang="id-ID" baseline="0" dirty="0" smtClean="0"/>
              <a:t> yang </a:t>
            </a:r>
            <a:r>
              <a:rPr lang="id-ID" dirty="0" smtClean="0"/>
              <a:t>kecil</a:t>
            </a:r>
            <a:r>
              <a:rPr lang="id-ID" baseline="0" dirty="0" smtClean="0"/>
              <a:t> dan</a:t>
            </a:r>
            <a:r>
              <a:rPr lang="id-ID" dirty="0" smtClean="0"/>
              <a:t> mudah diakses kembali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dirty="0" smtClean="0"/>
              <a:t>Memungkinkan akses cepat dan murah untuk sejumlah besar informasi di seluruh dunia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dirty="0" smtClean="0"/>
              <a:t>Menafsirkan data dalam jumlah besar dengan cepat dan efisien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Meningkatkan efektivitas dan efisiensi orang-orang yang bekerja dalam kelompok dalam satu tempat atau di beberapa lokasi di mana saja </a:t>
            </a:r>
            <a:endParaRPr lang="id-ID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dirty="0" smtClean="0"/>
              <a:t>Mengotomatisasi proses bisnis baik semi otomatis dan tugas-tugas manual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4E9DD-C909-4612-BA08-EA107B4C456F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92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b="1" dirty="0" smtClean="0"/>
              <a:t>Program</a:t>
            </a:r>
            <a:r>
              <a:rPr lang="id-ID" b="1" baseline="0" dirty="0" smtClean="0"/>
              <a:t> Aplikasi</a:t>
            </a:r>
            <a:r>
              <a:rPr lang="id-ID" baseline="0" dirty="0" smtClean="0"/>
              <a:t> </a:t>
            </a:r>
            <a:r>
              <a:rPr lang="id-ID" dirty="0" smtClean="0"/>
              <a:t>Merupakan</a:t>
            </a:r>
            <a:r>
              <a:rPr lang="id-ID" baseline="0" dirty="0" smtClean="0"/>
              <a:t> </a:t>
            </a:r>
            <a:r>
              <a:rPr lang="id-ID" dirty="0" smtClean="0"/>
              <a:t>program komputer yang dirancang untuk mendukung tugas atau proses bisnis yang spesifik.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4E9DD-C909-4612-BA08-EA107B4C456F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9283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id-ID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Dukungan Sistem Informasi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Setiap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mendukung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fungsional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tertentu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Contohnya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id-ID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 SDM, SI Akuntansi, dll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id-ID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d-ID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Enterprise resource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planning (ERP) systems </a:t>
            </a:r>
            <a:r>
              <a:rPr lang="id-ID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dirancang untuk memperbaiki kurangnya komunikasi antara SI fungsional.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d-ID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transaction processing system (TPS)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mendukung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pemantauan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pengumpulan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penyimpanan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pengolahan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transaksi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bisnis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yang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masing-masing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menghasilkan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</a:t>
            </a:r>
            <a:r>
              <a:rPr lang="id-ID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d-ID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Interorganizational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information systems (IOSs)</a:t>
            </a:r>
            <a:r>
              <a:rPr lang="id-ID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SI yang menghubungkan 2 atau lebih organisasi yang berbeda</a:t>
            </a:r>
            <a:r>
              <a:rPr lang="id-ID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4E9DD-C909-4612-BA08-EA107B4C456F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470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b="1" dirty="0" smtClean="0"/>
              <a:t>Dukungan kepada karyawan dalam organisasi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dirty="0" smtClean="0"/>
              <a:t>Email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dirty="0" smtClean="0"/>
              <a:t>Sistem informasi</a:t>
            </a:r>
            <a:r>
              <a:rPr lang="id-ID" baseline="0" dirty="0" smtClean="0"/>
              <a:t> akuntasi, kepegawaian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4E9DD-C909-4612-BA08-EA107B4C456F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8086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dirty="0" smtClean="0"/>
              <a:t>Artinya, berusaha untuk mengungguli pesaingnya dalam beberapa ukuran seperti biaya, kualitas, atau kecepatan</a:t>
            </a:r>
            <a:r>
              <a:rPr lang="id-ID" baseline="0" dirty="0" smtClean="0"/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d-ID" baseline="0" dirty="0" smtClean="0"/>
              <a:t>Keunggulan kompetitif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d-ID" baseline="0" dirty="0" smtClean="0"/>
              <a:t>Sistem informasi strategis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4E9DD-C909-4612-BA08-EA107B4C456F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9875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dirty="0" smtClean="0"/>
              <a:t>Model ini mengidentifikasi suatu kegiatan di mana organisasi dapat menggunakan strategi yang kompetitif untuk mencapai</a:t>
            </a:r>
            <a:r>
              <a:rPr lang="id-ID" baseline="0" dirty="0" smtClean="0"/>
              <a:t> keunggulan.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4E9DD-C909-4612-BA08-EA107B4C456F}" type="slidenum">
              <a:rPr lang="id-ID" smtClean="0"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061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07/10/2015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07/10/2015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07/10/2015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3888"/>
            <a:ext cx="8229600" cy="456744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07/10/2015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-23409"/>
            <a:ext cx="8121080" cy="35606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i="1" dirty="0" smtClean="0">
                <a:solidFill>
                  <a:schemeClr val="bg1"/>
                </a:solidFill>
              </a:rPr>
              <a:t>Pengantar</a:t>
            </a:r>
            <a:r>
              <a:rPr lang="en-US" sz="1200" i="1" baseline="0" dirty="0" smtClean="0">
                <a:solidFill>
                  <a:schemeClr val="bg1"/>
                </a:solidFill>
              </a:rPr>
              <a:t> Sistem Informasi – SIF101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07/10/2015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07/10/2015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15B4FD-92E0-4978-907F-923BCA868FE5}" type="datetimeFigureOut">
              <a:rPr lang="id-ID" smtClean="0"/>
              <a:t>07/10/2015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07/10/2015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07/10/2015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07/10/2015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07/10/2015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34597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8229600" cy="45674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815B4FD-92E0-4978-907F-923BCA868FE5}" type="datetimeFigureOut">
              <a:rPr lang="id-ID" smtClean="0"/>
              <a:t>07/10/2015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 descr="https://domoy77.files.wordpress.com/2011/11/untitled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388"/>
            <a:ext cx="9189673" cy="576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00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310" t="18245" r="8492"/>
          <a:stretch/>
        </p:blipFill>
        <p:spPr>
          <a:xfrm>
            <a:off x="38746" y="836712"/>
            <a:ext cx="9105254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4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416" t="19269" r="9046" b="3903"/>
          <a:stretch/>
        </p:blipFill>
        <p:spPr>
          <a:xfrm>
            <a:off x="1" y="850032"/>
            <a:ext cx="9142160" cy="603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3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Support for Organizational Employees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119" y="1959625"/>
            <a:ext cx="4114800" cy="4567440"/>
          </a:xfrm>
        </p:spPr>
        <p:txBody>
          <a:bodyPr/>
          <a:lstStyle/>
          <a:p>
            <a:r>
              <a:rPr lang="id-ID" dirty="0" smtClean="0"/>
              <a:t>Office automation systems</a:t>
            </a:r>
          </a:p>
          <a:p>
            <a:r>
              <a:rPr lang="id-ID" dirty="0" smtClean="0"/>
              <a:t>Functional area information systems</a:t>
            </a:r>
          </a:p>
          <a:p>
            <a:r>
              <a:rPr lang="id-ID" dirty="0" smtClean="0"/>
              <a:t>Business intelligence systems</a:t>
            </a:r>
          </a:p>
          <a:p>
            <a:r>
              <a:rPr lang="id-ID" dirty="0" smtClean="0"/>
              <a:t>Expert systems</a:t>
            </a:r>
          </a:p>
          <a:p>
            <a:r>
              <a:rPr lang="id-ID" dirty="0" smtClean="0"/>
              <a:t>Dashboards </a:t>
            </a:r>
            <a:endParaRPr lang="id-ID" dirty="0"/>
          </a:p>
        </p:txBody>
      </p:sp>
      <p:pic>
        <p:nvPicPr>
          <p:cNvPr id="2052" name="Picture 4" descr="http://www.dashboardinsight.com/CMS/acb50541-952a-41ff-8438-35c99c34a0e4/Altosoft-insight-dashboard-for-system-center-business-performa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599" y="2950427"/>
            <a:ext cx="5079718" cy="3576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8431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yamininaidu.com.au/wp/wp-content/uploads/2013/05/any-ques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7432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23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KUIS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Apa perbedaan antara aplikasi </a:t>
            </a:r>
            <a:r>
              <a:rPr lang="id-ID" dirty="0" smtClean="0"/>
              <a:t>dan sistem </a:t>
            </a:r>
            <a:r>
              <a:rPr lang="id-ID" dirty="0"/>
              <a:t>informasi berbasis </a:t>
            </a:r>
            <a:r>
              <a:rPr lang="id-ID" dirty="0" smtClean="0"/>
              <a:t>komputer? </a:t>
            </a:r>
          </a:p>
          <a:p>
            <a:endParaRPr lang="id-ID" dirty="0"/>
          </a:p>
          <a:p>
            <a:r>
              <a:rPr lang="id-ID" dirty="0"/>
              <a:t>Jelaskan bagaimana sistem informasi menyediakan dukungan </a:t>
            </a:r>
            <a:r>
              <a:rPr lang="id-ID" dirty="0" smtClean="0"/>
              <a:t>pengetahuan untuk </a:t>
            </a:r>
            <a:r>
              <a:rPr lang="id-ID" dirty="0" smtClean="0"/>
              <a:t>organisasi dan karyawan!</a:t>
            </a:r>
            <a:endParaRPr lang="id-ID" dirty="0" smtClean="0"/>
          </a:p>
          <a:p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866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Competitive Advantage and Strategic</a:t>
            </a:r>
            <a:br>
              <a:rPr lang="id-ID" dirty="0"/>
            </a:br>
            <a:r>
              <a:rPr lang="id-ID" dirty="0"/>
              <a:t>Information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Competitive advantage</a:t>
            </a:r>
          </a:p>
          <a:p>
            <a:endParaRPr lang="id-ID" dirty="0" smtClean="0"/>
          </a:p>
          <a:p>
            <a:r>
              <a:rPr lang="id-ID" dirty="0"/>
              <a:t>Strategic information systems</a:t>
            </a:r>
          </a:p>
        </p:txBody>
      </p:sp>
    </p:spTree>
    <p:extLst>
      <p:ext uri="{BB962C8B-B14F-4D97-AF65-F5344CB8AC3E}">
        <p14:creationId xmlns:p14="http://schemas.microsoft.com/office/powerpoint/2010/main" val="360162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Porter’s Competitive Forces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best-known framework for analyzing competitiveness is Michael Porter’s </a:t>
            </a:r>
            <a:r>
              <a:rPr lang="en-US" b="1" dirty="0"/>
              <a:t>competitive </a:t>
            </a:r>
            <a:r>
              <a:rPr lang="en-US" b="1" dirty="0" smtClean="0"/>
              <a:t>forces</a:t>
            </a:r>
            <a:r>
              <a:rPr lang="id-ID" b="1" dirty="0" smtClean="0"/>
              <a:t> model </a:t>
            </a:r>
            <a:r>
              <a:rPr lang="id-ID" dirty="0"/>
              <a:t>(Porter, 1985)</a:t>
            </a:r>
          </a:p>
        </p:txBody>
      </p:sp>
    </p:spTree>
    <p:extLst>
      <p:ext uri="{BB962C8B-B14F-4D97-AF65-F5344CB8AC3E}">
        <p14:creationId xmlns:p14="http://schemas.microsoft.com/office/powerpoint/2010/main" val="333058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718" t="27464" r="11260" b="5952"/>
          <a:stretch/>
        </p:blipFill>
        <p:spPr>
          <a:xfrm>
            <a:off x="0" y="634008"/>
            <a:ext cx="9144000" cy="622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5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Porter’s Value Chain Model</a:t>
            </a:r>
            <a:endParaRPr lang="id-ID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This model identifies specific activities where organizations can use competitive strategies for greatest impact</a:t>
            </a:r>
          </a:p>
          <a:p>
            <a:pPr lvl="1"/>
            <a:r>
              <a:rPr lang="id-ID" dirty="0" smtClean="0"/>
              <a:t>Primary activities</a:t>
            </a:r>
          </a:p>
          <a:p>
            <a:pPr lvl="1"/>
            <a:r>
              <a:rPr lang="id-ID" dirty="0" smtClean="0"/>
              <a:t>Support activities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7551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416" t="17220" r="9046" b="830"/>
          <a:stretch/>
        </p:blipFill>
        <p:spPr>
          <a:xfrm>
            <a:off x="0" y="648207"/>
            <a:ext cx="9144000" cy="614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3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Systems: Concepts</a:t>
            </a:r>
            <a:b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Management</a:t>
            </a:r>
            <a:endParaRPr lang="id-ID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Chapter 2  </a:t>
            </a:r>
          </a:p>
          <a:p>
            <a:r>
              <a:rPr lang="id-ID" sz="2000" dirty="0" smtClean="0"/>
              <a:t>Introduction to Information System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2745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Strategies for Competitive Advantage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Cost leadership </a:t>
            </a:r>
            <a:r>
              <a:rPr lang="id-ID" dirty="0" smtClean="0"/>
              <a:t>strategy</a:t>
            </a:r>
          </a:p>
          <a:p>
            <a:r>
              <a:rPr lang="id-ID" dirty="0"/>
              <a:t>Differentiation </a:t>
            </a:r>
            <a:r>
              <a:rPr lang="id-ID" dirty="0" smtClean="0"/>
              <a:t>strategy</a:t>
            </a:r>
          </a:p>
          <a:p>
            <a:r>
              <a:rPr lang="id-ID" dirty="0"/>
              <a:t>Innovation </a:t>
            </a:r>
            <a:r>
              <a:rPr lang="id-ID" dirty="0" smtClean="0"/>
              <a:t>strategy</a:t>
            </a:r>
          </a:p>
          <a:p>
            <a:r>
              <a:rPr lang="id-ID" dirty="0"/>
              <a:t>Operational effectiveness </a:t>
            </a:r>
            <a:r>
              <a:rPr lang="id-ID" dirty="0" smtClean="0"/>
              <a:t>strategy</a:t>
            </a:r>
          </a:p>
          <a:p>
            <a:r>
              <a:rPr lang="id-ID" dirty="0"/>
              <a:t>Customer orientation strategy</a:t>
            </a:r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5678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Why Are </a:t>
            </a:r>
            <a:r>
              <a:rPr lang="id-ID" sz="3600" dirty="0" smtClean="0"/>
              <a:t>ISs </a:t>
            </a:r>
            <a:r>
              <a:rPr lang="en-US" sz="3600" dirty="0" smtClean="0"/>
              <a:t>So </a:t>
            </a:r>
            <a:r>
              <a:rPr lang="en-US" sz="3600" dirty="0"/>
              <a:t>Important to</a:t>
            </a:r>
            <a:br>
              <a:rPr lang="en-US" sz="3600" dirty="0"/>
            </a:br>
            <a:r>
              <a:rPr lang="id-ID" sz="3600" dirty="0"/>
              <a:t>Organizations </a:t>
            </a:r>
            <a:r>
              <a:rPr lang="id-ID" sz="3600" dirty="0" smtClean="0"/>
              <a:t>&amp; Society</a:t>
            </a:r>
            <a:r>
              <a:rPr lang="id-ID" sz="36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Will Reduce the Number of Middle Managers</a:t>
            </a:r>
            <a:endParaRPr lang="id-ID" dirty="0" smtClean="0"/>
          </a:p>
          <a:p>
            <a:r>
              <a:rPr lang="en-US" dirty="0" smtClean="0"/>
              <a:t>IT Will Change the Manager’s Job</a:t>
            </a:r>
            <a:endParaRPr lang="id-ID" dirty="0" smtClean="0"/>
          </a:p>
          <a:p>
            <a:r>
              <a:rPr lang="en-US" dirty="0" smtClean="0"/>
              <a:t>IT </a:t>
            </a:r>
            <a:r>
              <a:rPr lang="en-US" dirty="0"/>
              <a:t>Impacts Employees at </a:t>
            </a:r>
            <a:r>
              <a:rPr lang="en-US" dirty="0" smtClean="0"/>
              <a:t>Work</a:t>
            </a:r>
            <a:endParaRPr lang="id-ID" dirty="0" smtClean="0"/>
          </a:p>
          <a:p>
            <a:pPr lvl="1"/>
            <a:r>
              <a:rPr lang="en-US" dirty="0"/>
              <a:t>IT Impacts Employees’ Health and </a:t>
            </a:r>
            <a:r>
              <a:rPr lang="en-US" dirty="0" smtClean="0"/>
              <a:t>Safety</a:t>
            </a:r>
            <a:endParaRPr lang="id-ID" dirty="0" smtClean="0"/>
          </a:p>
          <a:p>
            <a:pPr lvl="1"/>
            <a:r>
              <a:rPr lang="en-US" dirty="0"/>
              <a:t>IT Provides Opportunities for People with Disabilities</a:t>
            </a:r>
            <a:endParaRPr lang="id-ID" dirty="0" smtClean="0"/>
          </a:p>
          <a:p>
            <a:r>
              <a:rPr lang="id-ID" dirty="0"/>
              <a:t>IT Provides Quality-of-Life </a:t>
            </a:r>
            <a:r>
              <a:rPr lang="id-ID" dirty="0" smtClean="0"/>
              <a:t>Improvements</a:t>
            </a:r>
          </a:p>
          <a:p>
            <a:pPr lvl="1"/>
            <a:r>
              <a:rPr lang="en-US" dirty="0"/>
              <a:t>Robot Revolution on the </a:t>
            </a:r>
            <a:r>
              <a:rPr lang="en-US" dirty="0" smtClean="0"/>
              <a:t>Way</a:t>
            </a:r>
            <a:endParaRPr lang="id-ID" dirty="0" smtClean="0"/>
          </a:p>
          <a:p>
            <a:pPr lvl="1"/>
            <a:r>
              <a:rPr lang="id-ID" dirty="0"/>
              <a:t>Improvements in Health </a:t>
            </a:r>
            <a:r>
              <a:rPr lang="id-ID" dirty="0" smtClean="0"/>
              <a:t>Care</a:t>
            </a:r>
          </a:p>
          <a:p>
            <a:pPr lvl="1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0213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Managing Information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IT Resources Are Managed and by Whom</a:t>
            </a:r>
            <a:r>
              <a:rPr lang="en-US" dirty="0" smtClean="0"/>
              <a:t>?</a:t>
            </a:r>
            <a:endParaRPr lang="id-ID" dirty="0" smtClean="0"/>
          </a:p>
          <a:p>
            <a:r>
              <a:rPr lang="id-ID" dirty="0" smtClean="0"/>
              <a:t>The Role of the IS Department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4011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 descr="http://www.ptllp.in/Images/IP-Guard-Full-Modu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14" y="1644393"/>
            <a:ext cx="7177372" cy="473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93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Traditional Major IS Functions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Managing system development and systems project management</a:t>
            </a:r>
          </a:p>
          <a:p>
            <a:r>
              <a:rPr lang="id-ID" dirty="0" smtClean="0"/>
              <a:t>Managing computer operations</a:t>
            </a:r>
          </a:p>
          <a:p>
            <a:r>
              <a:rPr lang="id-ID" dirty="0" smtClean="0"/>
              <a:t>Staffing, training, developing IS skills</a:t>
            </a:r>
          </a:p>
          <a:p>
            <a:r>
              <a:rPr lang="id-ID" dirty="0" smtClean="0"/>
              <a:t>Providing technical services</a:t>
            </a:r>
          </a:p>
          <a:p>
            <a:r>
              <a:rPr lang="id-ID" dirty="0" smtClean="0"/>
              <a:t>Infrastructure planning, development, and control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1402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(Consultative) Major IS Functions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Initiating and designing specific </a:t>
            </a:r>
            <a:r>
              <a:rPr lang="en-US" dirty="0" smtClean="0"/>
              <a:t>strategic</a:t>
            </a:r>
            <a:r>
              <a:rPr lang="id-ID" dirty="0" smtClean="0"/>
              <a:t> information systems</a:t>
            </a:r>
          </a:p>
          <a:p>
            <a:r>
              <a:rPr lang="en-US" dirty="0"/>
              <a:t>Incorporating the Internet and </a:t>
            </a:r>
            <a:r>
              <a:rPr lang="en-US" dirty="0" smtClean="0"/>
              <a:t>electronic</a:t>
            </a:r>
            <a:r>
              <a:rPr lang="id-ID" dirty="0" smtClean="0"/>
              <a:t> commerce </a:t>
            </a:r>
            <a:r>
              <a:rPr lang="id-ID" dirty="0"/>
              <a:t>into </a:t>
            </a:r>
            <a:r>
              <a:rPr lang="id-ID" dirty="0" smtClean="0"/>
              <a:t>the business</a:t>
            </a:r>
          </a:p>
          <a:p>
            <a:r>
              <a:rPr lang="id-ID" dirty="0"/>
              <a:t>Managing system </a:t>
            </a:r>
            <a:r>
              <a:rPr lang="id-ID" dirty="0" smtClean="0"/>
              <a:t>integration</a:t>
            </a:r>
          </a:p>
          <a:p>
            <a:r>
              <a:rPr lang="en-US" dirty="0"/>
              <a:t>Educating the non-IS managers about IT</a:t>
            </a:r>
          </a:p>
          <a:p>
            <a:r>
              <a:rPr lang="en-US" dirty="0" smtClean="0"/>
              <a:t>Educating </a:t>
            </a:r>
            <a:r>
              <a:rPr lang="en-US" dirty="0"/>
              <a:t>the IS staff about the </a:t>
            </a:r>
            <a:r>
              <a:rPr lang="en-US" dirty="0" smtClean="0"/>
              <a:t>business</a:t>
            </a:r>
            <a:endParaRPr lang="id-ID" dirty="0" smtClean="0"/>
          </a:p>
          <a:p>
            <a:r>
              <a:rPr lang="id-ID" dirty="0"/>
              <a:t>Supporting end-user </a:t>
            </a:r>
            <a:r>
              <a:rPr lang="id-ID" dirty="0" smtClean="0"/>
              <a:t>computing</a:t>
            </a:r>
          </a:p>
          <a:p>
            <a:r>
              <a:rPr lang="id-ID" dirty="0"/>
              <a:t>Partnering with the executives</a:t>
            </a:r>
          </a:p>
          <a:p>
            <a:r>
              <a:rPr lang="id-ID" dirty="0" smtClean="0"/>
              <a:t>Managing outsourcing</a:t>
            </a:r>
          </a:p>
          <a:p>
            <a:r>
              <a:rPr lang="id-ID" dirty="0" smtClean="0"/>
              <a:t>Innovate</a:t>
            </a:r>
          </a:p>
          <a:p>
            <a:r>
              <a:rPr lang="en-US" dirty="0"/>
              <a:t>Creating business alliances with vendors and </a:t>
            </a:r>
            <a:r>
              <a:rPr lang="en-US" dirty="0" smtClean="0"/>
              <a:t>IS</a:t>
            </a:r>
            <a:r>
              <a:rPr lang="id-ID" dirty="0" smtClean="0"/>
              <a:t> departments </a:t>
            </a:r>
            <a:r>
              <a:rPr lang="id-ID" dirty="0"/>
              <a:t>in other organizations</a:t>
            </a:r>
          </a:p>
        </p:txBody>
      </p:sp>
    </p:spTree>
    <p:extLst>
      <p:ext uri="{BB962C8B-B14F-4D97-AF65-F5344CB8AC3E}">
        <p14:creationId xmlns:p14="http://schemas.microsoft.com/office/powerpoint/2010/main" val="196796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yamininaidu.com.au/wp/wp-content/uploads/2013/05/any-ques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7432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43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Referensi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i="1" dirty="0"/>
              <a:t>Introduction </a:t>
            </a:r>
            <a:r>
              <a:rPr lang="id-ID" i="1" dirty="0" smtClean="0"/>
              <a:t>to Information Systems, Third Edition, </a:t>
            </a:r>
            <a:r>
              <a:rPr lang="id-ID" dirty="0" smtClean="0"/>
              <a:t>R</a:t>
            </a:r>
            <a:r>
              <a:rPr lang="id-ID" dirty="0"/>
              <a:t>. </a:t>
            </a:r>
            <a:r>
              <a:rPr lang="id-ID" dirty="0" smtClean="0"/>
              <a:t>Kelly Rainer Jr, Casey </a:t>
            </a:r>
            <a:r>
              <a:rPr lang="id-ID" dirty="0"/>
              <a:t>G. </a:t>
            </a:r>
            <a:r>
              <a:rPr lang="id-ID" dirty="0" smtClean="0"/>
              <a:t>Cegielski, Wiley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1921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coach-em.com/wp-content/uploads/2013/04/Fotolia_36158804_M-9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80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Learning Objectives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d-ID" sz="2000" dirty="0"/>
              <a:t>Describe the components </a:t>
            </a:r>
            <a:r>
              <a:rPr lang="id-ID" sz="2000" dirty="0" smtClean="0"/>
              <a:t>of computer-based </a:t>
            </a:r>
            <a:r>
              <a:rPr lang="id-ID" sz="2000" dirty="0"/>
              <a:t>information systems.</a:t>
            </a:r>
          </a:p>
          <a:p>
            <a:r>
              <a:rPr lang="en-US" sz="2000" dirty="0" smtClean="0"/>
              <a:t>Describe </a:t>
            </a:r>
            <a:r>
              <a:rPr lang="en-US" sz="2000" dirty="0"/>
              <a:t>the various types </a:t>
            </a:r>
            <a:r>
              <a:rPr lang="en-US" sz="2000" dirty="0" smtClean="0"/>
              <a:t>of</a:t>
            </a:r>
            <a:r>
              <a:rPr lang="id-ID" sz="2000" dirty="0" smtClean="0"/>
              <a:t> </a:t>
            </a:r>
            <a:r>
              <a:rPr lang="en-US" sz="2000" dirty="0" smtClean="0"/>
              <a:t>information </a:t>
            </a:r>
            <a:r>
              <a:rPr lang="en-US" sz="2000" dirty="0"/>
              <a:t>systems by breadth </a:t>
            </a:r>
            <a:r>
              <a:rPr lang="en-US" sz="2000" dirty="0" smtClean="0"/>
              <a:t>of</a:t>
            </a:r>
            <a:r>
              <a:rPr lang="id-ID" sz="2000" dirty="0" smtClean="0"/>
              <a:t> support</a:t>
            </a:r>
            <a:r>
              <a:rPr lang="id-ID" sz="2000" dirty="0"/>
              <a:t>.</a:t>
            </a:r>
          </a:p>
          <a:p>
            <a:r>
              <a:rPr lang="en-US" sz="2000" dirty="0" smtClean="0"/>
              <a:t>Identify </a:t>
            </a:r>
            <a:r>
              <a:rPr lang="en-US" sz="2000" dirty="0"/>
              <a:t>the major information </a:t>
            </a:r>
            <a:r>
              <a:rPr lang="en-US" sz="2000" dirty="0" smtClean="0"/>
              <a:t>systems</a:t>
            </a:r>
            <a:r>
              <a:rPr lang="id-ID" sz="2000" dirty="0" smtClean="0"/>
              <a:t> </a:t>
            </a:r>
            <a:r>
              <a:rPr lang="en-US" sz="2000" dirty="0" smtClean="0"/>
              <a:t>that </a:t>
            </a:r>
            <a:r>
              <a:rPr lang="en-US" sz="2000" dirty="0"/>
              <a:t>support each organizational level.</a:t>
            </a:r>
          </a:p>
          <a:p>
            <a:r>
              <a:rPr lang="id-ID" sz="2000" dirty="0" smtClean="0"/>
              <a:t>Describe </a:t>
            </a:r>
            <a:r>
              <a:rPr lang="id-ID" sz="2000" dirty="0"/>
              <a:t>strategic information </a:t>
            </a:r>
            <a:r>
              <a:rPr lang="id-ID" sz="2000" dirty="0" smtClean="0"/>
              <a:t>systems </a:t>
            </a:r>
            <a:r>
              <a:rPr lang="en-US" sz="2000" dirty="0" smtClean="0"/>
              <a:t>(SISs</a:t>
            </a:r>
            <a:r>
              <a:rPr lang="en-US" sz="2000" dirty="0"/>
              <a:t>) and explain their </a:t>
            </a:r>
            <a:r>
              <a:rPr lang="en-US" sz="2000" dirty="0" smtClean="0"/>
              <a:t>advantages.</a:t>
            </a:r>
            <a:endParaRPr lang="id-ID" sz="2000" dirty="0" smtClean="0"/>
          </a:p>
          <a:p>
            <a:r>
              <a:rPr lang="id-ID" sz="2000" dirty="0" smtClean="0"/>
              <a:t>Describe </a:t>
            </a:r>
            <a:r>
              <a:rPr lang="id-ID" sz="2000" dirty="0"/>
              <a:t>Porter’s competitive </a:t>
            </a:r>
            <a:r>
              <a:rPr lang="id-ID" sz="2000" dirty="0" smtClean="0"/>
              <a:t>forces </a:t>
            </a:r>
            <a:r>
              <a:rPr lang="en-US" sz="2000" dirty="0" smtClean="0"/>
              <a:t>model </a:t>
            </a:r>
            <a:r>
              <a:rPr lang="en-US" sz="2000" dirty="0"/>
              <a:t>and his value chain model </a:t>
            </a:r>
            <a:r>
              <a:rPr lang="en-US" sz="2000" dirty="0" smtClean="0"/>
              <a:t>and</a:t>
            </a:r>
            <a:r>
              <a:rPr lang="id-ID" sz="2000" dirty="0" smtClean="0"/>
              <a:t> </a:t>
            </a:r>
            <a:r>
              <a:rPr lang="en-US" sz="2000" dirty="0" smtClean="0"/>
              <a:t>explain </a:t>
            </a:r>
            <a:r>
              <a:rPr lang="en-US" sz="2000" dirty="0"/>
              <a:t>how IT helps </a:t>
            </a:r>
            <a:r>
              <a:rPr lang="en-US" sz="2000" dirty="0" smtClean="0"/>
              <a:t>companies</a:t>
            </a:r>
            <a:r>
              <a:rPr lang="id-ID" sz="2000" dirty="0" smtClean="0"/>
              <a:t> improve </a:t>
            </a:r>
            <a:r>
              <a:rPr lang="id-ID" sz="2000" dirty="0"/>
              <a:t>their competitive positions.</a:t>
            </a:r>
          </a:p>
          <a:p>
            <a:r>
              <a:rPr lang="en-US" sz="2000" dirty="0" smtClean="0"/>
              <a:t>Describe </a:t>
            </a:r>
            <a:r>
              <a:rPr lang="en-US" sz="2000" dirty="0"/>
              <a:t>five strategies </a:t>
            </a:r>
            <a:r>
              <a:rPr lang="en-US" sz="2000" dirty="0" smtClean="0"/>
              <a:t>that</a:t>
            </a:r>
            <a:r>
              <a:rPr lang="id-ID" sz="2000" dirty="0" smtClean="0"/>
              <a:t> </a:t>
            </a:r>
            <a:r>
              <a:rPr lang="en-US" sz="2000" dirty="0" smtClean="0"/>
              <a:t>companies </a:t>
            </a:r>
            <a:r>
              <a:rPr lang="en-US" sz="2000" dirty="0"/>
              <a:t>can use to </a:t>
            </a:r>
            <a:r>
              <a:rPr lang="en-US" sz="2000" dirty="0" smtClean="0"/>
              <a:t>achieve</a:t>
            </a:r>
            <a:r>
              <a:rPr lang="id-ID" sz="2000" dirty="0" smtClean="0"/>
              <a:t> competitive </a:t>
            </a:r>
            <a:r>
              <a:rPr lang="id-ID" sz="2000" dirty="0"/>
              <a:t>advantage in </a:t>
            </a:r>
            <a:r>
              <a:rPr lang="id-ID" sz="2000" dirty="0" smtClean="0"/>
              <a:t>their industries</a:t>
            </a:r>
            <a:r>
              <a:rPr lang="id-ID" sz="2000" dirty="0"/>
              <a:t>.</a:t>
            </a:r>
          </a:p>
          <a:p>
            <a:r>
              <a:rPr lang="en-US" sz="2000" dirty="0" smtClean="0"/>
              <a:t>Describe </a:t>
            </a:r>
            <a:r>
              <a:rPr lang="en-US" sz="2000" dirty="0"/>
              <a:t>how information </a:t>
            </a:r>
            <a:r>
              <a:rPr lang="en-US" sz="2000" dirty="0" smtClean="0"/>
              <a:t>resources</a:t>
            </a:r>
            <a:r>
              <a:rPr lang="id-ID" sz="2000" dirty="0" smtClean="0"/>
              <a:t> </a:t>
            </a:r>
            <a:r>
              <a:rPr lang="en-US" sz="2000" dirty="0" smtClean="0"/>
              <a:t>are </a:t>
            </a:r>
            <a:r>
              <a:rPr lang="en-US" sz="2000" dirty="0"/>
              <a:t>managed and discuss the roles </a:t>
            </a:r>
            <a:r>
              <a:rPr lang="en-US" sz="2000" dirty="0" smtClean="0"/>
              <a:t>of</a:t>
            </a:r>
            <a:r>
              <a:rPr lang="id-ID" sz="2000" dirty="0" smtClean="0"/>
              <a:t> the </a:t>
            </a:r>
            <a:r>
              <a:rPr lang="id-ID" sz="2000" dirty="0"/>
              <a:t>information systems </a:t>
            </a:r>
            <a:r>
              <a:rPr lang="id-ID" sz="2000" dirty="0" smtClean="0"/>
              <a:t>department and </a:t>
            </a:r>
            <a:r>
              <a:rPr lang="id-ID" sz="2000" dirty="0"/>
              <a:t>the end users.</a:t>
            </a:r>
          </a:p>
        </p:txBody>
      </p:sp>
    </p:spTree>
    <p:extLst>
      <p:ext uri="{BB962C8B-B14F-4D97-AF65-F5344CB8AC3E}">
        <p14:creationId xmlns:p14="http://schemas.microsoft.com/office/powerpoint/2010/main" val="419842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Topic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</a:t>
            </a:r>
            <a:r>
              <a:rPr lang="en-US" dirty="0"/>
              <a:t>of Information Systems</a:t>
            </a:r>
          </a:p>
          <a:p>
            <a:r>
              <a:rPr lang="en-US" dirty="0" smtClean="0"/>
              <a:t>Competitive </a:t>
            </a:r>
            <a:r>
              <a:rPr lang="en-US" dirty="0"/>
              <a:t>Advantage and </a:t>
            </a:r>
            <a:r>
              <a:rPr lang="en-US" dirty="0" smtClean="0"/>
              <a:t>Strategic</a:t>
            </a:r>
            <a:r>
              <a:rPr lang="id-ID" dirty="0" smtClean="0"/>
              <a:t> </a:t>
            </a:r>
            <a:r>
              <a:rPr lang="en-US" dirty="0" smtClean="0"/>
              <a:t>Information</a:t>
            </a:r>
            <a:r>
              <a:rPr lang="id-ID" dirty="0"/>
              <a:t> </a:t>
            </a:r>
            <a:r>
              <a:rPr lang="id-ID" dirty="0" smtClean="0"/>
              <a:t>Systems</a:t>
            </a:r>
            <a:endParaRPr lang="id-ID" dirty="0"/>
          </a:p>
          <a:p>
            <a:r>
              <a:rPr lang="en-US" dirty="0" smtClean="0"/>
              <a:t>Why </a:t>
            </a:r>
            <a:r>
              <a:rPr lang="en-US" dirty="0"/>
              <a:t>Are Information Systems Important </a:t>
            </a:r>
            <a:r>
              <a:rPr lang="en-US" dirty="0" smtClean="0"/>
              <a:t>to</a:t>
            </a:r>
            <a:r>
              <a:rPr lang="id-ID" dirty="0" smtClean="0"/>
              <a:t> Organizations </a:t>
            </a:r>
            <a:r>
              <a:rPr lang="id-ID" dirty="0"/>
              <a:t>and Society?</a:t>
            </a:r>
          </a:p>
          <a:p>
            <a:r>
              <a:rPr lang="id-ID" dirty="0" smtClean="0"/>
              <a:t>Managing </a:t>
            </a:r>
            <a:r>
              <a:rPr lang="id-ID" dirty="0"/>
              <a:t>Information Resources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236135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Information </a:t>
            </a:r>
            <a:r>
              <a:rPr lang="en-US" dirty="0" smtClean="0"/>
              <a:t>Systems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IT architecture and IT infrastructure provide the basis for all information systems in the organization</a:t>
            </a:r>
            <a:endParaRPr lang="id-ID" dirty="0"/>
          </a:p>
          <a:p>
            <a:r>
              <a:rPr lang="id-ID" b="1" dirty="0"/>
              <a:t>Information system (IS) </a:t>
            </a:r>
            <a:r>
              <a:rPr lang="id-ID" dirty="0"/>
              <a:t>collects, processes, stores, analyzes, and disseminates information for a specific purpose</a:t>
            </a:r>
            <a:endParaRPr lang="id-ID" b="1" dirty="0" smtClean="0"/>
          </a:p>
          <a:p>
            <a:r>
              <a:rPr lang="en-US" b="1" dirty="0" smtClean="0"/>
              <a:t>Today </a:t>
            </a:r>
            <a:r>
              <a:rPr lang="en-US" dirty="0"/>
              <a:t>organizations employ many different types of information </a:t>
            </a:r>
            <a:r>
              <a:rPr lang="en-US" dirty="0" smtClean="0"/>
              <a:t>systems</a:t>
            </a:r>
            <a:r>
              <a:rPr lang="id-ID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04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/>
              <a:t>Computer-Based </a:t>
            </a:r>
            <a:r>
              <a:rPr lang="id-ID" b="1" dirty="0"/>
              <a:t>Information Systems (CBIS)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184" y="1813888"/>
            <a:ext cx="2458616" cy="4567440"/>
          </a:xfrm>
        </p:spPr>
        <p:txBody>
          <a:bodyPr>
            <a:normAutofit lnSpcReduction="10000"/>
          </a:bodyPr>
          <a:lstStyle/>
          <a:p>
            <a:r>
              <a:rPr lang="id-ID" dirty="0"/>
              <a:t>Computer-based Information Systems (CBIS) use computer technology to perform some or all of their task.</a:t>
            </a:r>
          </a:p>
          <a:p>
            <a:endParaRPr lang="id-ID" dirty="0"/>
          </a:p>
        </p:txBody>
      </p:sp>
      <p:pic>
        <p:nvPicPr>
          <p:cNvPr id="4" name="Picture 3" descr="FIG1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0" t="14999" b="16251"/>
          <a:stretch>
            <a:fillRect/>
          </a:stretch>
        </p:blipFill>
        <p:spPr>
          <a:xfrm>
            <a:off x="457200" y="1839784"/>
            <a:ext cx="6127778" cy="4597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671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Major Capabilities of Information Systems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Perform high-speed, high-volume </a:t>
            </a:r>
            <a:r>
              <a:rPr lang="id-ID" dirty="0" smtClean="0"/>
              <a:t>numerical computations</a:t>
            </a:r>
            <a:endParaRPr lang="id-ID" dirty="0"/>
          </a:p>
          <a:p>
            <a:r>
              <a:rPr lang="id-ID" dirty="0" smtClean="0"/>
              <a:t>Provide </a:t>
            </a:r>
            <a:r>
              <a:rPr lang="id-ID" dirty="0"/>
              <a:t>fast, accurate communication and </a:t>
            </a:r>
            <a:r>
              <a:rPr lang="id-ID" dirty="0" smtClean="0"/>
              <a:t>collaboration within </a:t>
            </a:r>
            <a:r>
              <a:rPr lang="id-ID" dirty="0"/>
              <a:t>and among organizations</a:t>
            </a:r>
          </a:p>
          <a:p>
            <a:r>
              <a:rPr lang="en-US" dirty="0" smtClean="0"/>
              <a:t>Store </a:t>
            </a:r>
            <a:r>
              <a:rPr lang="en-US" dirty="0"/>
              <a:t>huge amounts of information in a small, </a:t>
            </a:r>
            <a:r>
              <a:rPr lang="en-US" dirty="0" smtClean="0"/>
              <a:t>easy-to</a:t>
            </a:r>
            <a:r>
              <a:rPr lang="id-ID" dirty="0" smtClean="0"/>
              <a:t> </a:t>
            </a:r>
            <a:r>
              <a:rPr lang="en-US" dirty="0" smtClean="0"/>
              <a:t>access</a:t>
            </a:r>
            <a:r>
              <a:rPr lang="id-ID" dirty="0" smtClean="0"/>
              <a:t> space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Allow quick and inexpensive access to vast amounts </a:t>
            </a:r>
            <a:r>
              <a:rPr lang="en-US" dirty="0" smtClean="0"/>
              <a:t>of</a:t>
            </a:r>
            <a:r>
              <a:rPr lang="id-ID" dirty="0" smtClean="0"/>
              <a:t> information </a:t>
            </a:r>
            <a:r>
              <a:rPr lang="id-ID" dirty="0"/>
              <a:t>worldwide</a:t>
            </a:r>
          </a:p>
          <a:p>
            <a:r>
              <a:rPr lang="en-US" dirty="0" smtClean="0"/>
              <a:t>Interpret </a:t>
            </a:r>
            <a:r>
              <a:rPr lang="en-US" dirty="0"/>
              <a:t>vast amounts of data quickly and efficiently</a:t>
            </a:r>
          </a:p>
          <a:p>
            <a:r>
              <a:rPr lang="en-US" dirty="0" smtClean="0"/>
              <a:t>Increase </a:t>
            </a:r>
            <a:r>
              <a:rPr lang="en-US" dirty="0"/>
              <a:t>the effectiveness and efficiency of people </a:t>
            </a:r>
            <a:r>
              <a:rPr lang="en-US" dirty="0" smtClean="0"/>
              <a:t>working</a:t>
            </a:r>
            <a:r>
              <a:rPr lang="id-ID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groups in one place or in several locations anywhere</a:t>
            </a:r>
          </a:p>
          <a:p>
            <a:r>
              <a:rPr lang="en-US" dirty="0" smtClean="0"/>
              <a:t>Automate </a:t>
            </a:r>
            <a:r>
              <a:rPr lang="en-US" dirty="0"/>
              <a:t>both </a:t>
            </a:r>
            <a:r>
              <a:rPr lang="en-US" dirty="0" err="1" smtClean="0"/>
              <a:t>semia</a:t>
            </a:r>
            <a:r>
              <a:rPr lang="id-ID" dirty="0" smtClean="0"/>
              <a:t> </a:t>
            </a:r>
            <a:r>
              <a:rPr lang="en-US" dirty="0" err="1" smtClean="0"/>
              <a:t>utomatic</a:t>
            </a:r>
            <a:r>
              <a:rPr lang="en-US" dirty="0" smtClean="0"/>
              <a:t> </a:t>
            </a:r>
            <a:r>
              <a:rPr lang="en-US" dirty="0"/>
              <a:t>business processes </a:t>
            </a:r>
            <a:r>
              <a:rPr lang="en-US" dirty="0" smtClean="0"/>
              <a:t>and</a:t>
            </a:r>
            <a:r>
              <a:rPr lang="id-ID" dirty="0" smtClean="0"/>
              <a:t> manual </a:t>
            </a:r>
            <a:r>
              <a:rPr lang="id-ID" dirty="0"/>
              <a:t>tasks</a:t>
            </a:r>
          </a:p>
        </p:txBody>
      </p:sp>
    </p:spTree>
    <p:extLst>
      <p:ext uri="{BB962C8B-B14F-4D97-AF65-F5344CB8AC3E}">
        <p14:creationId xmlns:p14="http://schemas.microsoft.com/office/powerpoint/2010/main" val="346191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Application Programs</a:t>
            </a:r>
          </a:p>
        </p:txBody>
      </p:sp>
      <p:pic>
        <p:nvPicPr>
          <p:cNvPr id="3078" name="Picture 6" descr="http://3.bp.blogspot.com/-p7cHlE2Z1wE/UKP7tTuxcsI/AAAAAAAAAKw/C_v0y2Z5q9s/s1600/operating+system+fundamenta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7" y="3567615"/>
            <a:ext cx="5610225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dirty="0"/>
              <a:t>application program </a:t>
            </a:r>
            <a:r>
              <a:rPr lang="en-US" dirty="0"/>
              <a:t>is a computer program designed to support a specific task or </a:t>
            </a:r>
            <a:r>
              <a:rPr lang="en-US" dirty="0" smtClean="0"/>
              <a:t>business</a:t>
            </a:r>
            <a:r>
              <a:rPr lang="id-ID" dirty="0" smtClean="0"/>
              <a:t> process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3032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flatworldknowledge.com/collins/collins-fig15_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6" y="3736305"/>
            <a:ext cx="5112568" cy="310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Breadth of Support of Information Systems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Functional area information systems</a:t>
            </a:r>
          </a:p>
          <a:p>
            <a:r>
              <a:rPr lang="id-ID" dirty="0" smtClean="0"/>
              <a:t>Enterprise resource planning systems</a:t>
            </a:r>
          </a:p>
          <a:p>
            <a:r>
              <a:rPr lang="id-ID" dirty="0" smtClean="0"/>
              <a:t>Transaction processing systems</a:t>
            </a:r>
          </a:p>
          <a:p>
            <a:r>
              <a:rPr lang="id-ID" dirty="0" smtClean="0"/>
              <a:t>Interorganizational information systems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9231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13713</TotalTime>
  <Words>1041</Words>
  <Application>Microsoft Office PowerPoint</Application>
  <PresentationFormat>On-screen Show (4:3)</PresentationFormat>
  <Paragraphs>154</Paragraphs>
  <Slides>28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Georgia</vt:lpstr>
      <vt:lpstr>Trebuchet MS</vt:lpstr>
      <vt:lpstr>Wingdings 2</vt:lpstr>
      <vt:lpstr>Urban</vt:lpstr>
      <vt:lpstr>PowerPoint Presentation</vt:lpstr>
      <vt:lpstr>Information Systems: Concepts and Management</vt:lpstr>
      <vt:lpstr>Learning Objectives</vt:lpstr>
      <vt:lpstr>Topic</vt:lpstr>
      <vt:lpstr>Types of Information Systems</vt:lpstr>
      <vt:lpstr>Computer-Based Information Systems (CBIS)</vt:lpstr>
      <vt:lpstr>Major Capabilities of Information Systems</vt:lpstr>
      <vt:lpstr>Application Programs</vt:lpstr>
      <vt:lpstr>Breadth of Support of Information Systems</vt:lpstr>
      <vt:lpstr>PowerPoint Presentation</vt:lpstr>
      <vt:lpstr>PowerPoint Presentation</vt:lpstr>
      <vt:lpstr>Support for Organizational Employees</vt:lpstr>
      <vt:lpstr>PowerPoint Presentation</vt:lpstr>
      <vt:lpstr>KUIS</vt:lpstr>
      <vt:lpstr>Competitive Advantage and Strategic Information Systems</vt:lpstr>
      <vt:lpstr>Porter’s Competitive Forces Model</vt:lpstr>
      <vt:lpstr>PowerPoint Presentation</vt:lpstr>
      <vt:lpstr>Porter’s Value Chain Model</vt:lpstr>
      <vt:lpstr>PowerPoint Presentation</vt:lpstr>
      <vt:lpstr>Strategies for Competitive Advantage</vt:lpstr>
      <vt:lpstr>Why Are ISs So Important to Organizations &amp; Society?</vt:lpstr>
      <vt:lpstr>Managing Information Resources</vt:lpstr>
      <vt:lpstr>PowerPoint Presentation</vt:lpstr>
      <vt:lpstr>Traditional Major IS Functions</vt:lpstr>
      <vt:lpstr>New (Consultative) Major IS Functions</vt:lpstr>
      <vt:lpstr>PowerPoint Presentation</vt:lpstr>
      <vt:lpstr>Referensi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Marcello Singadji</cp:lastModifiedBy>
  <cp:revision>178</cp:revision>
  <dcterms:created xsi:type="dcterms:W3CDTF">2011-09-16T02:11:44Z</dcterms:created>
  <dcterms:modified xsi:type="dcterms:W3CDTF">2015-10-07T05:54:37Z</dcterms:modified>
</cp:coreProperties>
</file>