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76" r:id="rId5"/>
    <p:sldId id="264" r:id="rId6"/>
    <p:sldId id="258" r:id="rId7"/>
    <p:sldId id="265" r:id="rId8"/>
    <p:sldId id="266" r:id="rId9"/>
    <p:sldId id="259" r:id="rId10"/>
    <p:sldId id="260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7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17" name="Picture 4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3" y="5038725"/>
            <a:ext cx="18288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33C6D-C627-4B57-AC1E-A7CFA7F78A53}" type="datetimeFigureOut">
              <a:rPr lang="id-ID"/>
              <a:pPr>
                <a:defRPr/>
              </a:pPr>
              <a:t>19/11/2015</a:t>
            </a:fld>
            <a:endParaRPr lang="id-ID"/>
          </a:p>
        </p:txBody>
      </p:sp>
      <p:sp>
        <p:nvSpPr>
          <p:cNvPr id="19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994EE7A-8B8C-4811-8C34-FCF1BCA91451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4974312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6B6DD-8FFD-49F4-8979-F7CFAC979CCD}" type="datetimeFigureOut">
              <a:rPr lang="id-ID"/>
              <a:pPr>
                <a:defRPr/>
              </a:pPr>
              <a:t>19/11/2015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5A6CB-6C34-46A9-A414-0427E8E0241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826811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3068E-B67E-478C-A7DA-19524E06316B}" type="datetimeFigureOut">
              <a:rPr lang="id-ID"/>
              <a:pPr>
                <a:defRPr/>
              </a:pPr>
              <a:t>19/11/2015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82584-B846-47D3-9423-5D06386F7D1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4202687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0" y="6324600"/>
            <a:ext cx="189388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13FC8-50EE-4696-A9A2-BD71C746450D}" type="datetimeFigureOut">
              <a:rPr lang="id-ID"/>
              <a:pPr>
                <a:defRPr/>
              </a:pPr>
              <a:t>19/11/2015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4975" y="6324600"/>
            <a:ext cx="17748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754CE-262A-4091-BCED-B6CC36D1C09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670432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50986-6A0D-42E7-BFFF-D6777CD6405B}" type="datetimeFigureOut">
              <a:rPr lang="id-ID"/>
              <a:pPr>
                <a:defRPr/>
              </a:pPr>
              <a:t>19/11/2015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CE9CD-F84C-4510-BD34-5DE2303736C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2423224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29262-C86C-4AF0-933D-7647EE3DDC62}" type="datetimeFigureOut">
              <a:rPr lang="id-ID"/>
              <a:pPr>
                <a:defRPr/>
              </a:pPr>
              <a:t>19/11/2015</a:t>
            </a:fld>
            <a:endParaRPr lang="id-ID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95F99-CF39-477C-9DC8-87B1451B082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0724493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38095C3-04E3-4AE2-8A8B-12313A18D4FE}" type="datetimeFigureOut">
              <a:rPr lang="id-ID"/>
              <a:pPr>
                <a:defRPr/>
              </a:pPr>
              <a:t>19/11/2015</a:t>
            </a:fld>
            <a:endParaRPr lang="id-ID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BD7E7E2-B9B7-4F93-8CDE-EA84C4658FE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9239385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1880C-FFEB-4259-A1B2-06B48389AE34}" type="datetimeFigureOut">
              <a:rPr lang="id-ID"/>
              <a:pPr>
                <a:defRPr/>
              </a:pPr>
              <a:t>19/11/2015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979A1-9544-4FE6-A9C9-E401F294351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6637412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594A3-ED8B-4230-8644-11898131F555}" type="datetimeFigureOut">
              <a:rPr lang="id-ID"/>
              <a:pPr>
                <a:defRPr/>
              </a:pPr>
              <a:t>19/11/2015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4B7F7-A09C-426B-838F-5BAA8886EF1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81435874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74831-3F35-4802-94D1-217583165629}" type="datetimeFigureOut">
              <a:rPr lang="id-ID"/>
              <a:pPr>
                <a:defRPr/>
              </a:pPr>
              <a:t>19/11/2015</a:t>
            </a:fld>
            <a:endParaRPr lang="id-ID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129A3-EDF4-4ADF-877C-F1D0C1F644D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8013812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124F6-64C3-425F-82EC-5610F8B16D7E}" type="datetimeFigureOut">
              <a:rPr lang="id-ID"/>
              <a:pPr>
                <a:defRPr/>
              </a:pPr>
              <a:t>19/11/2015</a:t>
            </a:fld>
            <a:endParaRPr lang="id-ID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61E9F-E22F-47E5-B7E0-6BFB77EFAB81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5109349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836613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943100"/>
            <a:ext cx="8229600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1657350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504DD455-4444-48D7-9F18-5D7CAC35A276}" type="datetimeFigureOut">
              <a:rPr lang="id-ID"/>
              <a:pPr>
                <a:defRPr/>
              </a:pPr>
              <a:t>19/11/2015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43745D5-1A14-41F9-9AC5-AA0FB59E795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  <p:pic>
        <p:nvPicPr>
          <p:cNvPr id="1044" name="Picture 1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949950"/>
            <a:ext cx="9144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1"/>
          <p:cNvSpPr txBox="1">
            <a:spLocks/>
          </p:cNvSpPr>
          <p:nvPr userDrawn="1"/>
        </p:nvSpPr>
        <p:spPr>
          <a:xfrm>
            <a:off x="0" y="-23813"/>
            <a:ext cx="8121650" cy="3571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d-ID" sz="1200" i="1" dirty="0" smtClean="0">
                <a:solidFill>
                  <a:schemeClr val="bg1"/>
                </a:solidFill>
              </a:rPr>
              <a:t>Rekayasa Perangkat Lunak</a:t>
            </a:r>
            <a:r>
              <a:rPr lang="en-US" sz="1200" i="1" dirty="0" smtClean="0">
                <a:solidFill>
                  <a:schemeClr val="bg1"/>
                </a:solidFill>
              </a:rPr>
              <a:t> – SIF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50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anose="020B0603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anose="020B0603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anose="020B0603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anose="02040502050405020303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Activity Diagram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US" dirty="0" smtClean="0"/>
              <a:t>Join (</a:t>
            </a:r>
            <a:r>
              <a:rPr lang="en-US" dirty="0" err="1" smtClean="0"/>
              <a:t>penggabungan</a:t>
            </a:r>
            <a:r>
              <a:rPr lang="en-US" dirty="0" smtClean="0"/>
              <a:t>)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err="1" smtClean="0"/>
              <a:t>Mempunyai</a:t>
            </a:r>
            <a:r>
              <a:rPr lang="en-US" dirty="0" smtClean="0"/>
              <a:t> 2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transisi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 1 </a:t>
            </a:r>
            <a:r>
              <a:rPr lang="en-US" dirty="0" err="1" smtClean="0"/>
              <a:t>transisi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Fork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join.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962400"/>
            <a:ext cx="2362200" cy="97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Transitions/Flow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Ketika</a:t>
            </a:r>
            <a:r>
              <a:rPr lang="en-US" sz="2800" dirty="0" smtClean="0"/>
              <a:t>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</a:t>
            </a:r>
            <a:r>
              <a:rPr lang="en-US" sz="2800" dirty="0" err="1" smtClean="0"/>
              <a:t>aktivitas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state </a:t>
            </a:r>
            <a:r>
              <a:rPr lang="en-US" sz="2800" dirty="0" err="1" smtClean="0"/>
              <a:t>selesai</a:t>
            </a:r>
            <a:r>
              <a:rPr lang="en-US" sz="2800" dirty="0" smtClean="0"/>
              <a:t>, </a:t>
            </a:r>
            <a:r>
              <a:rPr lang="en-US" sz="2800" dirty="0" err="1" smtClean="0"/>
              <a:t>maka</a:t>
            </a:r>
            <a:r>
              <a:rPr lang="en-US" sz="2800" dirty="0" smtClean="0"/>
              <a:t> flow control </a:t>
            </a:r>
            <a:r>
              <a:rPr lang="en-US" sz="2800" dirty="0" err="1" smtClean="0"/>
              <a:t>berganti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aktivitas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state </a:t>
            </a:r>
            <a:r>
              <a:rPr lang="en-US" sz="2800" dirty="0" err="1" smtClean="0"/>
              <a:t>berikutnya</a:t>
            </a:r>
            <a:endParaRPr lang="en-US" sz="2800" dirty="0" smtClean="0"/>
          </a:p>
          <a:p>
            <a:r>
              <a:rPr lang="en-US" sz="2800" dirty="0" err="1" smtClean="0"/>
              <a:t>Dinotasikan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garis</a:t>
            </a:r>
            <a:r>
              <a:rPr lang="en-US" sz="2800" dirty="0" smtClean="0"/>
              <a:t> </a:t>
            </a:r>
            <a:r>
              <a:rPr lang="en-US" sz="2800" dirty="0" err="1" smtClean="0"/>
              <a:t>lurus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anak</a:t>
            </a:r>
            <a:r>
              <a:rPr lang="en-US" sz="2800" dirty="0" smtClean="0"/>
              <a:t> </a:t>
            </a:r>
            <a:r>
              <a:rPr lang="en-US" sz="2800" dirty="0" err="1" smtClean="0"/>
              <a:t>panah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86200"/>
            <a:ext cx="6096000" cy="251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Points (Branching)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Digambarkan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lambang</a:t>
            </a:r>
            <a:r>
              <a:rPr lang="en-US" dirty="0" smtClean="0"/>
              <a:t> </a:t>
            </a:r>
            <a:r>
              <a:rPr lang="en-US" dirty="0" err="1" smtClean="0"/>
              <a:t>wajik</a:t>
            </a:r>
            <a:r>
              <a:rPr lang="en-US" dirty="0" smtClean="0"/>
              <a:t>/ </a:t>
            </a:r>
            <a:r>
              <a:rPr lang="en-US" dirty="0" err="1" smtClean="0"/>
              <a:t>belah</a:t>
            </a:r>
            <a:r>
              <a:rPr lang="en-US" dirty="0" smtClean="0"/>
              <a:t> </a:t>
            </a:r>
            <a:r>
              <a:rPr lang="en-US" dirty="0" err="1" smtClean="0"/>
              <a:t>ketupan</a:t>
            </a:r>
            <a:r>
              <a:rPr lang="en-US" dirty="0" smtClean="0"/>
              <a:t>/diamond</a:t>
            </a:r>
          </a:p>
          <a:p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transisi</a:t>
            </a:r>
            <a:r>
              <a:rPr lang="en-US" dirty="0" smtClean="0"/>
              <a:t> (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/</a:t>
            </a:r>
            <a:r>
              <a:rPr lang="en-US" dirty="0" err="1" smtClean="0"/>
              <a:t>ke</a:t>
            </a:r>
            <a:r>
              <a:rPr lang="en-US" dirty="0" smtClean="0"/>
              <a:t> decision point)</a:t>
            </a:r>
          </a:p>
          <a:p>
            <a:r>
              <a:rPr lang="en-US" dirty="0" err="1" smtClean="0"/>
              <a:t>Hindarkan</a:t>
            </a:r>
            <a:r>
              <a:rPr lang="en-US" dirty="0" smtClean="0"/>
              <a:t> decision points yang </a:t>
            </a:r>
            <a:r>
              <a:rPr lang="en-US" dirty="0" err="1" smtClean="0"/>
              <a:t>berlebihan</a:t>
            </a:r>
            <a:endParaRPr lang="en-US" dirty="0" smtClean="0"/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keterangan</a:t>
            </a:r>
            <a:r>
              <a:rPr lang="en-US" dirty="0" smtClean="0"/>
              <a:t> (</a:t>
            </a:r>
            <a:r>
              <a:rPr lang="en-US" dirty="0" err="1" smtClean="0"/>
              <a:t>pertanyaan</a:t>
            </a:r>
            <a:r>
              <a:rPr lang="en-US" dirty="0" smtClean="0"/>
              <a:t>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tengah</a:t>
            </a:r>
            <a:r>
              <a:rPr lang="en-US" dirty="0" smtClean="0"/>
              <a:t> </a:t>
            </a:r>
            <a:r>
              <a:rPr lang="en-US" dirty="0" err="1" smtClean="0"/>
              <a:t>belah</a:t>
            </a:r>
            <a:r>
              <a:rPr lang="en-US" dirty="0" smtClean="0"/>
              <a:t> </a:t>
            </a:r>
            <a:r>
              <a:rPr lang="en-US" dirty="0" err="1" smtClean="0"/>
              <a:t>ketupat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flowchart.</a:t>
            </a:r>
          </a:p>
          <a:p>
            <a:r>
              <a:rPr lang="en-US" dirty="0" err="1" smtClean="0"/>
              <a:t>Disetiap</a:t>
            </a:r>
            <a:r>
              <a:rPr lang="en-US" dirty="0" smtClean="0"/>
              <a:t> outgoing node, </a:t>
            </a:r>
            <a:r>
              <a:rPr lang="en-US" dirty="0" err="1" smtClean="0"/>
              <a:t>tambahkan</a:t>
            </a:r>
            <a:r>
              <a:rPr lang="en-US" dirty="0" smtClean="0"/>
              <a:t> </a:t>
            </a:r>
            <a:r>
              <a:rPr lang="en-US" dirty="0" err="1" smtClean="0"/>
              <a:t>boolean</a:t>
            </a:r>
            <a:r>
              <a:rPr lang="en-US" dirty="0" smtClean="0"/>
              <a:t> expression (guard expression/condition)</a:t>
            </a:r>
          </a:p>
          <a:p>
            <a:r>
              <a:rPr lang="en-US" dirty="0" err="1" smtClean="0"/>
              <a:t>Notasi</a:t>
            </a:r>
            <a:r>
              <a:rPr lang="en-US" dirty="0" smtClean="0"/>
              <a:t> condition [ …text…]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Branching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67000"/>
            <a:ext cx="8305800" cy="293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Forking </a:t>
            </a:r>
            <a:r>
              <a:rPr lang="en-US" dirty="0" err="1" smtClean="0"/>
              <a:t>dan</a:t>
            </a:r>
            <a:r>
              <a:rPr lang="en-US" dirty="0" smtClean="0"/>
              <a:t> Joining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Fork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yang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concurrent</a:t>
            </a:r>
          </a:p>
          <a:p>
            <a:r>
              <a:rPr lang="en-US" dirty="0" err="1" smtClean="0"/>
              <a:t>Dinotasikan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vertikal</a:t>
            </a:r>
            <a:r>
              <a:rPr lang="en-US" dirty="0" smtClean="0"/>
              <a:t>/horizontal</a:t>
            </a:r>
          </a:p>
          <a:p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selesai</a:t>
            </a:r>
            <a:r>
              <a:rPr lang="en-US" dirty="0" smtClean="0"/>
              <a:t>,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join </a:t>
            </a:r>
            <a:r>
              <a:rPr lang="en-US" dirty="0" err="1" smtClean="0"/>
              <a:t>kembali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49935"/>
            <a:ext cx="3048000" cy="660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Callout 4"/>
          <p:cNvSpPr/>
          <p:nvPr/>
        </p:nvSpPr>
        <p:spPr>
          <a:xfrm>
            <a:off x="5257800" y="1143000"/>
            <a:ext cx="914400" cy="533400"/>
          </a:xfrm>
          <a:prstGeom prst="wedgeEllipseCallout">
            <a:avLst>
              <a:gd name="adj1" fmla="val -163221"/>
              <a:gd name="adj2" fmla="val 120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Fork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638800" y="4572000"/>
            <a:ext cx="990600" cy="533400"/>
          </a:xfrm>
          <a:prstGeom prst="wedgeEllipseCallout">
            <a:avLst>
              <a:gd name="adj1" fmla="val -193049"/>
              <a:gd name="adj2" fmla="val 292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Join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Activity Diagram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siapa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endParaRPr lang="en-US" dirty="0" smtClean="0"/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siapa</a:t>
            </a:r>
            <a:r>
              <a:rPr lang="en-US" dirty="0" smtClean="0"/>
              <a:t> yang </a:t>
            </a:r>
            <a:r>
              <a:rPr lang="en-US" dirty="0" err="1" smtClean="0"/>
              <a:t>bertugas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, activity diagram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dipartisi</a:t>
            </a:r>
            <a:endParaRPr lang="en-US" dirty="0" smtClean="0"/>
          </a:p>
          <a:p>
            <a:pPr lvl="1"/>
            <a:r>
              <a:rPr lang="en-US" dirty="0" smtClean="0"/>
              <a:t>Swim Lane</a:t>
            </a:r>
          </a:p>
          <a:p>
            <a:pPr lvl="1"/>
            <a:r>
              <a:rPr lang="en-US" dirty="0" smtClean="0"/>
              <a:t>Node-based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Swim 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" y="1066800"/>
            <a:ext cx="730654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51" y="609600"/>
            <a:ext cx="6236101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Node Based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50254"/>
            <a:ext cx="6629400" cy="560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business process, procedural logic, </a:t>
            </a:r>
            <a:r>
              <a:rPr lang="en-US" dirty="0" err="1" smtClean="0"/>
              <a:t>dan</a:t>
            </a:r>
            <a:r>
              <a:rPr lang="en-US" dirty="0" smtClean="0"/>
              <a:t> work flow</a:t>
            </a:r>
          </a:p>
          <a:p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business modeling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memperlihatkan</a:t>
            </a:r>
            <a:r>
              <a:rPr lang="en-US" dirty="0" smtClean="0"/>
              <a:t> </a:t>
            </a:r>
            <a:r>
              <a:rPr lang="en-US" dirty="0" err="1" smtClean="0"/>
              <a:t>urutan</a:t>
            </a:r>
            <a:r>
              <a:rPr lang="en-US" dirty="0" smtClean="0"/>
              <a:t> </a:t>
            </a:r>
            <a:r>
              <a:rPr lang="en-US" dirty="0" err="1" smtClean="0"/>
              <a:t>aktifitas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Struktur</a:t>
            </a:r>
            <a:r>
              <a:rPr lang="en-US" dirty="0" smtClean="0"/>
              <a:t> diagram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mirip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flowchart </a:t>
            </a:r>
            <a:r>
              <a:rPr lang="en-US" dirty="0" err="1" smtClean="0"/>
              <a:t>atau</a:t>
            </a:r>
            <a:r>
              <a:rPr lang="en-US" dirty="0" smtClean="0"/>
              <a:t> Data Flow Diagram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terstruktur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Komponen</a:t>
            </a:r>
            <a:r>
              <a:rPr lang="en-US" dirty="0" smtClean="0"/>
              <a:t> Activity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Nodes (initial </a:t>
            </a:r>
            <a:r>
              <a:rPr lang="en-US" dirty="0" err="1" smtClean="0"/>
              <a:t>dan</a:t>
            </a:r>
            <a:r>
              <a:rPr lang="en-US" dirty="0" smtClean="0"/>
              <a:t> final)</a:t>
            </a:r>
          </a:p>
          <a:p>
            <a:r>
              <a:rPr lang="en-US" dirty="0" smtClean="0"/>
              <a:t>Activity</a:t>
            </a:r>
          </a:p>
          <a:p>
            <a:r>
              <a:rPr lang="en-US" dirty="0" smtClean="0"/>
              <a:t>Fork</a:t>
            </a:r>
          </a:p>
          <a:p>
            <a:r>
              <a:rPr lang="en-US" dirty="0" smtClean="0"/>
              <a:t>Join</a:t>
            </a:r>
          </a:p>
          <a:p>
            <a:r>
              <a:rPr lang="en-US" dirty="0" smtClean="0"/>
              <a:t>Condition</a:t>
            </a:r>
          </a:p>
          <a:p>
            <a:r>
              <a:rPr lang="en-US" dirty="0" smtClean="0"/>
              <a:t>Decision</a:t>
            </a:r>
          </a:p>
          <a:p>
            <a:r>
              <a:rPr lang="en-US" dirty="0" smtClean="0"/>
              <a:t>Merge</a:t>
            </a:r>
          </a:p>
          <a:p>
            <a:r>
              <a:rPr lang="en-US" dirty="0" smtClean="0"/>
              <a:t>Partition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066801"/>
            <a:ext cx="4572000" cy="7010399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Diawali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initial node</a:t>
            </a:r>
          </a:p>
          <a:p>
            <a:r>
              <a:rPr lang="en-US" sz="2400" dirty="0" smtClean="0"/>
              <a:t>Fill Order </a:t>
            </a:r>
            <a:r>
              <a:rPr lang="en-US" sz="2400" dirty="0" err="1" smtClean="0"/>
              <a:t>dan</a:t>
            </a:r>
            <a:r>
              <a:rPr lang="en-US" sz="2400" dirty="0" smtClean="0"/>
              <a:t> Send Invoice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bersamaan</a:t>
            </a:r>
            <a:endParaRPr lang="en-US" sz="2400" dirty="0" smtClean="0"/>
          </a:p>
          <a:p>
            <a:pPr lvl="1"/>
            <a:r>
              <a:rPr lang="en-US" sz="2000" dirty="0" err="1" smtClean="0"/>
              <a:t>Urutan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relevan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2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tadi</a:t>
            </a:r>
            <a:endParaRPr lang="en-US" sz="2000" dirty="0" smtClean="0"/>
          </a:p>
          <a:p>
            <a:pPr lvl="1"/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concurrent algorithm</a:t>
            </a:r>
          </a:p>
          <a:p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paralelism</a:t>
            </a:r>
            <a:r>
              <a:rPr lang="en-US" sz="2400" dirty="0" smtClean="0"/>
              <a:t>, </a:t>
            </a:r>
            <a:r>
              <a:rPr lang="en-US" sz="2400" dirty="0" err="1" smtClean="0"/>
              <a:t>diperlukan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sinkronisasi</a:t>
            </a:r>
            <a:endParaRPr lang="en-US" sz="2400" dirty="0" smtClean="0"/>
          </a:p>
          <a:p>
            <a:pPr lvl="1"/>
            <a:r>
              <a:rPr lang="en-US" sz="2000" dirty="0" smtClean="0"/>
              <a:t>Order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ditutup</a:t>
            </a:r>
            <a:r>
              <a:rPr lang="en-US" sz="2000" dirty="0" smtClean="0"/>
              <a:t> </a:t>
            </a:r>
            <a:r>
              <a:rPr lang="en-US" sz="2000" dirty="0" err="1" smtClean="0"/>
              <a:t>sampai</a:t>
            </a:r>
            <a:r>
              <a:rPr lang="en-US" sz="2000" dirty="0" smtClean="0"/>
              <a:t> </a:t>
            </a:r>
            <a:r>
              <a:rPr lang="en-US" sz="2000" dirty="0" err="1" smtClean="0"/>
              <a:t>barang</a:t>
            </a:r>
            <a:r>
              <a:rPr lang="en-US" sz="2000" dirty="0" smtClean="0"/>
              <a:t> </a:t>
            </a:r>
            <a:r>
              <a:rPr lang="en-US" sz="2000" dirty="0" err="1" smtClean="0"/>
              <a:t>dikirim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pembayaran</a:t>
            </a:r>
            <a:r>
              <a:rPr lang="en-US" sz="2000" dirty="0" smtClean="0"/>
              <a:t> </a:t>
            </a:r>
            <a:r>
              <a:rPr lang="en-US" sz="2000" dirty="0" err="1" smtClean="0"/>
              <a:t>diterima</a:t>
            </a:r>
            <a:endParaRPr lang="en-US" sz="2000" dirty="0" smtClean="0"/>
          </a:p>
          <a:p>
            <a:pPr lvl="1"/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 join</a:t>
            </a:r>
          </a:p>
          <a:p>
            <a:r>
              <a:rPr lang="en-US" sz="2400" dirty="0" err="1" smtClean="0"/>
              <a:t>Diakhiri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activity final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985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(Initial </a:t>
            </a:r>
            <a:r>
              <a:rPr lang="en-US" dirty="0" err="1" smtClean="0"/>
              <a:t>dan</a:t>
            </a:r>
            <a:r>
              <a:rPr lang="en-US" dirty="0" smtClean="0"/>
              <a:t> Final)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>
              <a:buFont typeface="Arial" pitchFamily="34" charset="0"/>
              <a:buChar char="•"/>
            </a:pPr>
            <a:r>
              <a:rPr lang="en-US" dirty="0" smtClean="0"/>
              <a:t>Start point (initial node)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endParaRPr lang="en-US" dirty="0" smtClean="0"/>
          </a:p>
          <a:p>
            <a:pPr marL="285750" lvl="1">
              <a:buNone/>
            </a:pPr>
            <a:r>
              <a:rPr lang="en-US" dirty="0" smtClean="0"/>
              <a:t>	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dirty="0" smtClean="0"/>
              <a:t>End point (final node)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endParaRPr lang="en-US" dirty="0" smtClean="0"/>
          </a:p>
          <a:p>
            <a:pPr marL="285750" indent="-285750">
              <a:buNone/>
            </a:pPr>
            <a:endParaRPr lang="en-US" dirty="0"/>
          </a:p>
        </p:txBody>
      </p:sp>
      <p:sp>
        <p:nvSpPr>
          <p:cNvPr id="4" name="Flowchart: Connector 3"/>
          <p:cNvSpPr/>
          <p:nvPr/>
        </p:nvSpPr>
        <p:spPr>
          <a:xfrm>
            <a:off x="6553200" y="2057400"/>
            <a:ext cx="304800" cy="3048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520375" y="2895600"/>
            <a:ext cx="381000" cy="381000"/>
            <a:chOff x="8077200" y="2971800"/>
            <a:chExt cx="304800" cy="304800"/>
          </a:xfrm>
        </p:grpSpPr>
        <p:sp>
          <p:nvSpPr>
            <p:cNvPr id="6" name="Flowchart: Connector 5"/>
            <p:cNvSpPr/>
            <p:nvPr/>
          </p:nvSpPr>
          <p:spPr>
            <a:xfrm>
              <a:off x="8077200" y="2971800"/>
              <a:ext cx="304800" cy="3048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8153400" y="3048000"/>
              <a:ext cx="152400" cy="15240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2"/>
            <a:r>
              <a:rPr lang="en-US" sz="2800" dirty="0" err="1" smtClean="0"/>
              <a:t>Menggambarkan</a:t>
            </a:r>
            <a:r>
              <a:rPr lang="en-US" sz="2800" dirty="0" smtClean="0"/>
              <a:t> </a:t>
            </a:r>
            <a:r>
              <a:rPr lang="en-US" sz="2800" dirty="0" err="1" smtClean="0"/>
              <a:t>proses</a:t>
            </a:r>
            <a:r>
              <a:rPr lang="en-US" sz="2800" dirty="0" smtClean="0"/>
              <a:t> </a:t>
            </a:r>
            <a:r>
              <a:rPr lang="en-US" sz="2800" dirty="0" err="1" smtClean="0"/>
              <a:t>bisnis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dikenal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activity state</a:t>
            </a:r>
          </a:p>
          <a:p>
            <a:pPr marL="228600" lvl="2"/>
            <a:r>
              <a:rPr lang="en-US" sz="2800" dirty="0" err="1" smtClean="0"/>
              <a:t>Proses</a:t>
            </a:r>
            <a:r>
              <a:rPr lang="en-US" sz="2800" dirty="0" smtClean="0"/>
              <a:t> </a:t>
            </a:r>
            <a:r>
              <a:rPr lang="en-US" sz="2800" dirty="0" err="1" smtClean="0"/>
              <a:t>komputasi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perubahan</a:t>
            </a:r>
            <a:r>
              <a:rPr lang="en-US" sz="2800" dirty="0" smtClean="0"/>
              <a:t> </a:t>
            </a:r>
            <a:r>
              <a:rPr lang="en-US" sz="2800" dirty="0" err="1" smtClean="0"/>
              <a:t>kondisi</a:t>
            </a:r>
            <a:r>
              <a:rPr lang="en-US" sz="2800" dirty="0" smtClean="0"/>
              <a:t> </a:t>
            </a:r>
          </a:p>
          <a:p>
            <a:pPr marL="228600" lvl="2"/>
            <a:r>
              <a:rPr lang="en-US" sz="2800" dirty="0" err="1" smtClean="0"/>
              <a:t>Bisa</a:t>
            </a:r>
            <a:r>
              <a:rPr lang="en-US" sz="2800" dirty="0" smtClean="0"/>
              <a:t> </a:t>
            </a:r>
            <a:r>
              <a:rPr lang="en-US" sz="2800" dirty="0" err="1" smtClean="0"/>
              <a:t>berupa</a:t>
            </a:r>
            <a:r>
              <a:rPr lang="en-US" sz="2800" dirty="0" smtClean="0"/>
              <a:t> </a:t>
            </a:r>
            <a:r>
              <a:rPr lang="en-US" sz="2800" dirty="0" err="1" smtClean="0"/>
              <a:t>kata</a:t>
            </a:r>
            <a:r>
              <a:rPr lang="en-US" sz="2800" dirty="0" smtClean="0"/>
              <a:t> </a:t>
            </a:r>
            <a:r>
              <a:rPr lang="en-US" sz="2800" dirty="0" err="1" smtClean="0"/>
              <a:t>kerja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ekspresi</a:t>
            </a:r>
            <a:endParaRPr lang="en-US" sz="2800" dirty="0" smtClean="0"/>
          </a:p>
          <a:p>
            <a:pPr marL="228600" lvl="2"/>
            <a:r>
              <a:rPr lang="en-US" sz="2800" dirty="0" smtClean="0"/>
              <a:t>Activity yang </a:t>
            </a:r>
            <a:r>
              <a:rPr lang="en-US" sz="2800" dirty="0" err="1" smtClean="0"/>
              <a:t>bersifat</a:t>
            </a:r>
            <a:r>
              <a:rPr lang="en-US" sz="2800" dirty="0" smtClean="0"/>
              <a:t> </a:t>
            </a:r>
            <a:r>
              <a:rPr lang="en-US" sz="2800" dirty="0" err="1" smtClean="0"/>
              <a:t>atomik</a:t>
            </a:r>
            <a:r>
              <a:rPr lang="en-US" sz="2800" dirty="0" smtClean="0"/>
              <a:t>,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didekomposisi</a:t>
            </a:r>
            <a:endParaRPr lang="en-US" sz="2800" dirty="0" smtClean="0"/>
          </a:p>
          <a:p>
            <a:pPr marL="228600" lvl="2"/>
            <a:r>
              <a:rPr lang="en-US" sz="2800" dirty="0" err="1" smtClean="0"/>
              <a:t>Digambarkan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bentuk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5715000" y="4419600"/>
            <a:ext cx="1371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181600"/>
            <a:ext cx="3581400" cy="143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menyederhanakan</a:t>
            </a:r>
            <a:r>
              <a:rPr lang="en-US" sz="2800" dirty="0" smtClean="0"/>
              <a:t> diagram, </a:t>
            </a:r>
            <a:r>
              <a:rPr lang="en-US" sz="2800" dirty="0" err="1" smtClean="0"/>
              <a:t>seringkali</a:t>
            </a:r>
            <a:r>
              <a:rPr lang="en-US" sz="2800" dirty="0" smtClean="0"/>
              <a:t>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dekomposisi</a:t>
            </a:r>
            <a:r>
              <a:rPr lang="en-US" sz="2800" dirty="0" smtClean="0"/>
              <a:t> </a:t>
            </a:r>
            <a:r>
              <a:rPr lang="en-US" sz="2800" dirty="0" err="1" smtClean="0"/>
              <a:t>aktivitas</a:t>
            </a:r>
            <a:endParaRPr lang="en-US" sz="2800" dirty="0" smtClean="0"/>
          </a:p>
          <a:p>
            <a:r>
              <a:rPr lang="en-US" sz="2800" dirty="0" err="1" smtClean="0"/>
              <a:t>Contoh</a:t>
            </a:r>
            <a:r>
              <a:rPr lang="en-US" sz="2800" dirty="0" smtClean="0"/>
              <a:t>: </a:t>
            </a:r>
            <a:r>
              <a:rPr lang="en-US" sz="2800" dirty="0" err="1" smtClean="0"/>
              <a:t>Proses</a:t>
            </a:r>
            <a:r>
              <a:rPr lang="en-US" sz="2800" dirty="0" smtClean="0"/>
              <a:t> </a:t>
            </a:r>
            <a:r>
              <a:rPr lang="en-US" sz="2800" dirty="0" err="1" smtClean="0"/>
              <a:t>Pengiriman</a:t>
            </a:r>
            <a:r>
              <a:rPr lang="en-US" sz="2800" dirty="0" smtClean="0"/>
              <a:t> 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331953"/>
            <a:ext cx="5715000" cy="352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6" y="1428750"/>
            <a:ext cx="825488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activities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Suatu</a:t>
            </a:r>
            <a:r>
              <a:rPr lang="en-US" dirty="0" smtClean="0"/>
              <a:t> activity yang </a:t>
            </a:r>
            <a:r>
              <a:rPr lang="en-US" dirty="0" err="1" smtClean="0"/>
              <a:t>berjalan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berbarengan</a:t>
            </a:r>
            <a:r>
              <a:rPr lang="en-US" dirty="0" smtClean="0"/>
              <a:t>,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Fork (</a:t>
            </a:r>
            <a:r>
              <a:rPr lang="en-US" dirty="0" err="1" smtClean="0"/>
              <a:t>pencabangan</a:t>
            </a:r>
            <a:r>
              <a:rPr lang="en-US" dirty="0" smtClean="0"/>
              <a:t>)</a:t>
            </a:r>
          </a:p>
          <a:p>
            <a:pPr marL="735013">
              <a:buNone/>
            </a:pPr>
            <a:r>
              <a:rPr lang="en-US" dirty="0" smtClean="0"/>
              <a:t>	</a:t>
            </a:r>
            <a:r>
              <a:rPr lang="en-US" dirty="0" err="1" smtClean="0"/>
              <a:t>Mempunyai</a:t>
            </a:r>
            <a:r>
              <a:rPr lang="en-US" dirty="0" smtClean="0"/>
              <a:t> 1 </a:t>
            </a:r>
            <a:r>
              <a:rPr lang="en-US" dirty="0" err="1" smtClean="0"/>
              <a:t>transisi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2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 </a:t>
            </a:r>
            <a:r>
              <a:rPr lang="en-US" dirty="0" err="1" smtClean="0"/>
              <a:t>transisi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&gt;1 </a:t>
            </a:r>
            <a:r>
              <a:rPr lang="en-US" dirty="0" err="1" smtClean="0"/>
              <a:t>transisi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fork yang </a:t>
            </a:r>
            <a:r>
              <a:rPr lang="en-US" dirty="0" err="1" smtClean="0"/>
              <a:t>sama</a:t>
            </a:r>
            <a:r>
              <a:rPr lang="en-US" dirty="0" smtClean="0"/>
              <a:t>, </a:t>
            </a:r>
            <a:r>
              <a:rPr lang="en-US" dirty="0" err="1" smtClean="0"/>
              <a:t>gabungkan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decision point (</a:t>
            </a:r>
            <a:r>
              <a:rPr lang="en-US" dirty="0" err="1" smtClean="0"/>
              <a:t>disebut</a:t>
            </a:r>
            <a:r>
              <a:rPr lang="en-US" dirty="0" smtClean="0"/>
              <a:t> merge)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590800"/>
            <a:ext cx="1143000" cy="96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5867400"/>
            <a:ext cx="160826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321</Words>
  <Application>Microsoft Office PowerPoint</Application>
  <PresentationFormat>On-screen Show (4:3)</PresentationFormat>
  <Paragraphs>70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Georgia</vt:lpstr>
      <vt:lpstr>Trebuchet MS</vt:lpstr>
      <vt:lpstr>Wingdings</vt:lpstr>
      <vt:lpstr>Wingdings 2</vt:lpstr>
      <vt:lpstr>Urban</vt:lpstr>
      <vt:lpstr>Activity Diagram</vt:lpstr>
      <vt:lpstr>Activity Diagram</vt:lpstr>
      <vt:lpstr>Komponen Activity Diagram</vt:lpstr>
      <vt:lpstr>PowerPoint Presentation</vt:lpstr>
      <vt:lpstr>Node (Initial dan Final) </vt:lpstr>
      <vt:lpstr>Activity</vt:lpstr>
      <vt:lpstr>Activity Decomposition</vt:lpstr>
      <vt:lpstr>Contoh</vt:lpstr>
      <vt:lpstr>Jenis Activities</vt:lpstr>
      <vt:lpstr>Jenis Activities</vt:lpstr>
      <vt:lpstr>Transitions/Flow</vt:lpstr>
      <vt:lpstr>Decision Points (Branching)</vt:lpstr>
      <vt:lpstr>Contoh Branching</vt:lpstr>
      <vt:lpstr>Forking dan Joining</vt:lpstr>
      <vt:lpstr>PowerPoint Presentation</vt:lpstr>
      <vt:lpstr>Partitions</vt:lpstr>
      <vt:lpstr>Swim lane</vt:lpstr>
      <vt:lpstr>PowerPoint Presentation</vt:lpstr>
      <vt:lpstr>Node Based</vt:lpstr>
    </vt:vector>
  </TitlesOfParts>
  <Company>stikom-db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Diagram</dc:title>
  <dc:creator>eriya</dc:creator>
  <cp:lastModifiedBy>Marcello Singadji</cp:lastModifiedBy>
  <cp:revision>68</cp:revision>
  <dcterms:created xsi:type="dcterms:W3CDTF">2010-07-06T01:45:16Z</dcterms:created>
  <dcterms:modified xsi:type="dcterms:W3CDTF">2015-11-19T02:27:57Z</dcterms:modified>
</cp:coreProperties>
</file>