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2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C6D-C627-4B57-AC1E-A7CFA7F78A53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94EE7A-8B8C-4811-8C34-FCF1BCA914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688705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B6DD-8FFD-49F4-8979-F7CFAC979CCD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CB-6C34-46A9-A414-0427E8E024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49268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068E-B67E-478C-A7DA-19524E06316B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2584-B846-47D3-9423-5D06386F7D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174324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24600"/>
            <a:ext cx="18938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3FC8-50EE-4696-A9A2-BD71C746450D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975" y="6324600"/>
            <a:ext cx="1774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4CE-262A-4091-BCED-B6CC36D1C0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23104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0986-6A0D-42E7-BFFF-D6777CD6405B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E9CD-F84C-4510-BD34-5DE2303736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416143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9262-C86C-4AF0-933D-7647EE3DDC62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5F99-CF39-477C-9DC8-87B1451B08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6329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095C3-04E3-4AE2-8A8B-12313A18D4FE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7E7E2-B9B7-4F93-8CDE-EA84C4658F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325942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880C-FFEB-4259-A1B2-06B48389AE34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9A1-9544-4FE6-A9C9-E401F29435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297913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94A3-ED8B-4230-8644-11898131F555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B7F7-A09C-426B-838F-5BAA8886EF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53497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4831-3F35-4802-94D1-217583165629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29A3-EDF4-4ADF-877C-F1D0C1F644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691333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F6-64C3-425F-82EC-5610F8B16D7E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1E9F-E22F-47E5-B7E0-6BFB77EFA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526846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165735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04DD455-4444-48D7-9F18-5D7CAC35A276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745D5-1A14-41F9-9AC5-AA0FB59E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1200" i="1" dirty="0" smtClean="0">
                <a:solidFill>
                  <a:schemeClr val="bg1"/>
                </a:solidFill>
              </a:rPr>
              <a:t>Rekayasa Perangkat Lunak</a:t>
            </a:r>
            <a:r>
              <a:rPr lang="en-US" sz="1200" i="1" dirty="0" smtClean="0">
                <a:solidFill>
                  <a:schemeClr val="bg1"/>
                </a:solidFill>
              </a:rPr>
              <a:t> – SIF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4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dirty="0" smtClean="0"/>
              <a:t>DESKRIPSI USE </a:t>
            </a:r>
            <a:r>
              <a:rPr kumimoji="1" lang="en-US" dirty="0" smtClean="0"/>
              <a:t>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Basic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Menyatakan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langkah-langkah</a:t>
            </a:r>
            <a:r>
              <a:rPr lang="en-US" sz="2800" dirty="0" smtClean="0">
                <a:latin typeface="Gill Sans MT" pitchFamily="34" charset="0"/>
              </a:rPr>
              <a:t> yang </a:t>
            </a:r>
            <a:r>
              <a:rPr lang="en-US" sz="2800" dirty="0" err="1" smtClean="0">
                <a:latin typeface="Gill Sans MT" pitchFamily="34" charset="0"/>
              </a:rPr>
              <a:t>terjadi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mana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semuanya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berjalan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dengan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baik</a:t>
            </a:r>
            <a:endParaRPr lang="en-US" sz="2400" dirty="0" smtClean="0">
              <a:solidFill>
                <a:srgbClr val="3333FF"/>
              </a:solidFill>
              <a:latin typeface="Gill Sans MT" pitchFamily="34" charset="0"/>
            </a:endParaRP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Harus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ada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satu</a:t>
            </a:r>
            <a:r>
              <a:rPr lang="en-US" sz="2800" dirty="0" smtClean="0">
                <a:latin typeface="Gill Sans MT" pitchFamily="34" charset="0"/>
              </a:rPr>
              <a:t> basic flow </a:t>
            </a:r>
            <a:r>
              <a:rPr lang="en-US" sz="2800" dirty="0" err="1" smtClean="0">
                <a:latin typeface="Gill Sans MT" pitchFamily="34" charset="0"/>
              </a:rPr>
              <a:t>untuk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setiap</a:t>
            </a:r>
            <a:r>
              <a:rPr lang="en-US" sz="2800" dirty="0" smtClean="0">
                <a:latin typeface="Gill Sans MT" pitchFamily="34" charset="0"/>
              </a:rPr>
              <a:t> use case. 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Berisi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sederatan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tanpa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ada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percabangan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(if) </a:t>
            </a:r>
            <a:r>
              <a:rPr lang="en-US" sz="2800" dirty="0" err="1" smtClean="0">
                <a:latin typeface="Gill Sans MT" pitchFamily="34" charset="0"/>
              </a:rPr>
              <a:t>atau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alternatif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Pada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setiap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</a:t>
            </a:r>
            <a:r>
              <a:rPr lang="en-US" sz="2800" dirty="0" smtClean="0">
                <a:latin typeface="Gill Sans MT" pitchFamily="34" charset="0"/>
              </a:rPr>
              <a:t>, </a:t>
            </a:r>
            <a:r>
              <a:rPr lang="en-US" sz="2800" dirty="0" err="1" smtClean="0">
                <a:latin typeface="Gill Sans MT" pitchFamily="34" charset="0"/>
              </a:rPr>
              <a:t>asumsikan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semua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berjalan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dengan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benar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Alternative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Berisi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langkah-langkah</a:t>
            </a:r>
            <a:r>
              <a:rPr lang="en-US" sz="2800" dirty="0" smtClean="0">
                <a:latin typeface="Gill Sans MT" pitchFamily="34" charset="0"/>
              </a:rPr>
              <a:t> yang </a:t>
            </a:r>
            <a:r>
              <a:rPr lang="en-US" sz="2800" dirty="0" err="1" smtClean="0">
                <a:latin typeface="Gill Sans MT" pitchFamily="34" charset="0"/>
              </a:rPr>
              <a:t>dipandang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bukan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sebagai</a:t>
            </a:r>
            <a:r>
              <a:rPr lang="en-US" sz="2800" dirty="0" smtClean="0">
                <a:latin typeface="Gill Sans MT" pitchFamily="34" charset="0"/>
              </a:rPr>
              <a:t> normal flow</a:t>
            </a:r>
          </a:p>
          <a:p>
            <a:pPr lvl="1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Memungkinkan</a:t>
            </a:r>
            <a:r>
              <a:rPr lang="en-US" sz="2400" dirty="0" smtClean="0">
                <a:latin typeface="Gill Sans MT" pitchFamily="34" charset="0"/>
              </a:rPr>
              <a:t> flow yang </a:t>
            </a:r>
            <a:r>
              <a:rPr lang="en-US" sz="2400" dirty="0" err="1" smtClean="0">
                <a:latin typeface="Gill Sans MT" pitchFamily="34" charset="0"/>
              </a:rPr>
              <a:t>berbeda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terjadi</a:t>
            </a:r>
            <a:r>
              <a:rPr lang="en-US" sz="24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Termasuk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dokumentasi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</a:t>
            </a:r>
            <a:r>
              <a:rPr lang="en-US" sz="2800" dirty="0" smtClean="0">
                <a:latin typeface="Gill Sans MT" pitchFamily="34" charset="0"/>
              </a:rPr>
              <a:t> yang </a:t>
            </a:r>
            <a:r>
              <a:rPr lang="en-US" sz="2800" dirty="0" err="1" smtClean="0">
                <a:latin typeface="Gill Sans MT" pitchFamily="34" charset="0"/>
              </a:rPr>
              <a:t>dilakukan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jika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terjadi</a:t>
            </a:r>
            <a:r>
              <a:rPr lang="en-US" sz="2800" dirty="0" smtClean="0">
                <a:latin typeface="Gill Sans MT" pitchFamily="34" charset="0"/>
              </a:rPr>
              <a:t> error.	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pitchFamily="34" charset="0"/>
                <a:cs typeface="Times New Roman" pitchFamily="18" charset="0"/>
              </a:rPr>
              <a:t>A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lternative </a:t>
            </a:r>
            <a:r>
              <a:rPr lang="en-US" dirty="0">
                <a:latin typeface="Gill Sans MT" pitchFamily="34" charset="0"/>
                <a:cs typeface="Times New Roman" pitchFamily="18" charset="0"/>
              </a:rPr>
              <a:t>F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3200" dirty="0" err="1" smtClean="0">
                <a:latin typeface="Gill Sans MT" pitchFamily="34" charset="0"/>
              </a:rPr>
              <a:t>Menemukan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alternatif</a:t>
            </a:r>
            <a:r>
              <a:rPr lang="en-US" sz="3200" dirty="0" smtClean="0">
                <a:latin typeface="Gill Sans MT" pitchFamily="34" charset="0"/>
              </a:rPr>
              <a:t> flow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3200" dirty="0" err="1" smtClean="0">
                <a:latin typeface="Gill Sans MT" pitchFamily="34" charset="0"/>
              </a:rPr>
              <a:t>Untuk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setiap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langkah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dalam</a:t>
            </a:r>
            <a:r>
              <a:rPr lang="en-US" sz="3200" dirty="0" smtClean="0">
                <a:latin typeface="Gill Sans MT" pitchFamily="34" charset="0"/>
              </a:rPr>
              <a:t> basic flow ….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Apakah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ada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aksi</a:t>
            </a:r>
            <a:r>
              <a:rPr lang="en-US" sz="3200" dirty="0" smtClean="0">
                <a:latin typeface="Gill Sans MT" pitchFamily="34" charset="0"/>
              </a:rPr>
              <a:t> lain yang </a:t>
            </a:r>
            <a:r>
              <a:rPr lang="en-US" sz="3200" dirty="0" err="1" smtClean="0">
                <a:latin typeface="Gill Sans MT" pitchFamily="34" charset="0"/>
              </a:rPr>
              <a:t>dapat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dilakukan</a:t>
            </a:r>
            <a:r>
              <a:rPr lang="en-US" sz="3200" dirty="0" smtClean="0">
                <a:latin typeface="Gill Sans MT" pitchFamily="34" charset="0"/>
              </a:rPr>
              <a:t> ?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Apakah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ada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kemungkinan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terjadinya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kesalahan</a:t>
            </a:r>
            <a:r>
              <a:rPr lang="en-US" sz="3200" dirty="0" smtClean="0">
                <a:latin typeface="Gill Sans MT" pitchFamily="34" charset="0"/>
              </a:rPr>
              <a:t> ?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Apakah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ada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perilaku</a:t>
            </a:r>
            <a:r>
              <a:rPr lang="en-US" sz="3200" dirty="0" smtClean="0">
                <a:latin typeface="Gill Sans MT" pitchFamily="34" charset="0"/>
              </a:rPr>
              <a:t> lain yang </a:t>
            </a:r>
            <a:r>
              <a:rPr lang="en-US" sz="3200" dirty="0" err="1" smtClean="0">
                <a:latin typeface="Gill Sans MT" pitchFamily="34" charset="0"/>
              </a:rPr>
              <a:t>bisa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terjadi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kapan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saja</a:t>
            </a:r>
            <a:r>
              <a:rPr lang="en-US" sz="3200" dirty="0" smtClean="0">
                <a:latin typeface="Gill Sans MT" pitchFamily="34" charset="0"/>
              </a:rPr>
              <a:t> ?	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Alternative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3200" dirty="0" err="1" smtClean="0">
                <a:latin typeface="Gill Sans MT" pitchFamily="34" charset="0"/>
              </a:rPr>
              <a:t>Beberapa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contoh</a:t>
            </a:r>
            <a:r>
              <a:rPr lang="en-US" sz="3200" dirty="0" smtClean="0">
                <a:latin typeface="Gill Sans MT" pitchFamily="34" charset="0"/>
              </a:rPr>
              <a:t> yang </a:t>
            </a:r>
            <a:r>
              <a:rPr lang="en-US" sz="3200" dirty="0" err="1" smtClean="0">
                <a:latin typeface="Gill Sans MT" pitchFamily="34" charset="0"/>
              </a:rPr>
              <a:t>mengakibatkan</a:t>
            </a:r>
            <a:r>
              <a:rPr lang="en-US" sz="3200" dirty="0" smtClean="0">
                <a:latin typeface="Gill Sans MT" pitchFamily="34" charset="0"/>
              </a:rPr>
              <a:t> alternative flow.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Aktor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membatalkan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operasi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aktivitas</a:t>
            </a:r>
            <a:endParaRPr lang="en-US" sz="3200" dirty="0" smtClean="0">
              <a:latin typeface="Gill Sans MT" pitchFamily="34" charset="0"/>
            </a:endParaRP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Aktor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meminta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bantuan</a:t>
            </a:r>
            <a:r>
              <a:rPr lang="en-US" sz="3200" dirty="0" smtClean="0">
                <a:latin typeface="Gill Sans MT" pitchFamily="34" charset="0"/>
              </a:rPr>
              <a:t> (help)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Aktor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memberikan</a:t>
            </a:r>
            <a:r>
              <a:rPr lang="en-US" sz="3200" dirty="0" smtClean="0">
                <a:latin typeface="Gill Sans MT" pitchFamily="34" charset="0"/>
              </a:rPr>
              <a:t> data </a:t>
            </a:r>
            <a:r>
              <a:rPr lang="en-US" sz="3200" dirty="0" err="1" smtClean="0">
                <a:latin typeface="Gill Sans MT" pitchFamily="34" charset="0"/>
              </a:rPr>
              <a:t>tidak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lengkap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data yang </a:t>
            </a:r>
            <a:r>
              <a:rPr lang="en-US" sz="3200" dirty="0" err="1" smtClean="0">
                <a:latin typeface="Gill Sans MT" pitchFamily="34" charset="0"/>
              </a:rPr>
              <a:t>salah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Sistem</a:t>
            </a:r>
            <a:r>
              <a:rPr lang="en-US" sz="3200" dirty="0" smtClean="0">
                <a:latin typeface="Gill Sans MT" pitchFamily="34" charset="0"/>
              </a:rPr>
              <a:t> crash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Aktor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memilih</a:t>
            </a:r>
            <a:r>
              <a:rPr lang="en-US" sz="3200" dirty="0" smtClean="0">
                <a:latin typeface="Gill Sans MT" pitchFamily="34" charset="0"/>
              </a:rPr>
              <a:t> alternative lain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Gill Sans MT" pitchFamily="34" charset="0"/>
              </a:rPr>
              <a:t>Panduan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menulis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deskripsi</a:t>
            </a:r>
            <a:r>
              <a:rPr lang="en-US" dirty="0" smtClean="0">
                <a:latin typeface="Gill Sans MT" pitchFamily="34" charset="0"/>
              </a:rPr>
              <a:t>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660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Pastikan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bahwa</a:t>
            </a:r>
            <a:r>
              <a:rPr lang="en-US" sz="2800" dirty="0" smtClean="0">
                <a:latin typeface="Gill Sans MT" pitchFamily="34" charset="0"/>
              </a:rPr>
              <a:t> use case </a:t>
            </a:r>
            <a:r>
              <a:rPr lang="en-US" sz="2800" dirty="0" err="1" smtClean="0">
                <a:latin typeface="Gill Sans MT" pitchFamily="34" charset="0"/>
              </a:rPr>
              <a:t>berisi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sederatan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aksi</a:t>
            </a:r>
            <a:r>
              <a:rPr lang="en-US" sz="2800" dirty="0" smtClean="0">
                <a:latin typeface="Gill Sans MT" pitchFamily="34" charset="0"/>
              </a:rPr>
              <a:t>. </a:t>
            </a:r>
            <a:r>
              <a:rPr lang="en-US" sz="2800" dirty="0" err="1" smtClean="0">
                <a:latin typeface="Gill Sans MT" pitchFamily="34" charset="0"/>
              </a:rPr>
              <a:t>Setiap</a:t>
            </a:r>
            <a:r>
              <a:rPr lang="en-US" sz="2800" dirty="0" smtClean="0">
                <a:latin typeface="Gill Sans MT" pitchFamily="34" charset="0"/>
              </a:rPr>
              <a:t> use case </a:t>
            </a:r>
            <a:r>
              <a:rPr lang="en-US" sz="2800" dirty="0" err="1" smtClean="0">
                <a:latin typeface="Gill Sans MT" pitchFamily="34" charset="0"/>
              </a:rPr>
              <a:t>pada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dasarnya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melakukan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sebuah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transaksi</a:t>
            </a:r>
            <a:r>
              <a:rPr lang="en-US" sz="2800" dirty="0" smtClean="0">
                <a:latin typeface="Gill Sans MT" pitchFamily="34" charset="0"/>
              </a:rPr>
              <a:t>, </a:t>
            </a:r>
            <a:r>
              <a:rPr lang="en-US" sz="2800" dirty="0" err="1" smtClean="0">
                <a:latin typeface="Gill Sans MT" pitchFamily="34" charset="0"/>
              </a:rPr>
              <a:t>sehingga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terdiri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atas</a:t>
            </a:r>
            <a:r>
              <a:rPr lang="en-US" sz="2800" dirty="0" smtClean="0">
                <a:latin typeface="Gill Sans MT" pitchFamily="34" charset="0"/>
              </a:rPr>
              <a:t> 4 </a:t>
            </a:r>
            <a:r>
              <a:rPr lang="en-US" sz="2800" dirty="0" err="1" smtClean="0">
                <a:latin typeface="Gill Sans MT" pitchFamily="34" charset="0"/>
              </a:rPr>
              <a:t>bagian</a:t>
            </a:r>
            <a:r>
              <a:rPr lang="en-US" sz="2800" dirty="0" smtClean="0">
                <a:latin typeface="Gill Sans MT" pitchFamily="34" charset="0"/>
              </a:rPr>
              <a:t> :</a:t>
            </a:r>
          </a:p>
          <a:p>
            <a:pPr marL="914400" lvl="1" indent="-342900" algn="just">
              <a:buClr>
                <a:srgbClr val="006600"/>
              </a:buClr>
              <a:buSzPct val="80000"/>
              <a:buFont typeface="Wingdings" pitchFamily="2" charset="2"/>
              <a:buAutoNum type="arabicPeriod"/>
            </a:pPr>
            <a:r>
              <a:rPr lang="en-US" sz="2000" dirty="0" err="1" smtClean="0">
                <a:latin typeface="Gill Sans MT" pitchFamily="34" charset="0"/>
              </a:rPr>
              <a:t>Aktor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menginisiasi</a:t>
            </a:r>
            <a:r>
              <a:rPr lang="en-US" sz="2000" dirty="0" smtClean="0">
                <a:latin typeface="Gill Sans MT" pitchFamily="34" charset="0"/>
              </a:rPr>
              <a:t> use case </a:t>
            </a:r>
            <a:r>
              <a:rPr lang="en-US" sz="2000" dirty="0" err="1" smtClean="0">
                <a:latin typeface="Gill Sans MT" pitchFamily="34" charset="0"/>
              </a:rPr>
              <a:t>dengan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mengirimkan</a:t>
            </a:r>
            <a:r>
              <a:rPr lang="en-US" sz="2000" dirty="0" smtClean="0">
                <a:latin typeface="Gill Sans MT" pitchFamily="34" charset="0"/>
              </a:rPr>
              <a:t> request </a:t>
            </a:r>
            <a:r>
              <a:rPr lang="en-US" sz="2000" dirty="0" err="1" smtClean="0">
                <a:latin typeface="Gill Sans MT" pitchFamily="34" charset="0"/>
              </a:rPr>
              <a:t>ke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sistem</a:t>
            </a:r>
            <a:r>
              <a:rPr lang="en-US" sz="2000" dirty="0" smtClean="0">
                <a:latin typeface="Gill Sans MT" pitchFamily="34" charset="0"/>
              </a:rPr>
              <a:t>.</a:t>
            </a:r>
          </a:p>
          <a:p>
            <a:pPr marL="914400" lvl="1" indent="-342900" algn="just">
              <a:buClr>
                <a:srgbClr val="006600"/>
              </a:buClr>
              <a:buSzPct val="80000"/>
              <a:buFont typeface="Wingdings" pitchFamily="2" charset="2"/>
              <a:buAutoNum type="arabicPeriod"/>
            </a:pPr>
            <a:r>
              <a:rPr lang="en-US" sz="2000" dirty="0" err="1" smtClean="0">
                <a:latin typeface="Gill Sans MT" pitchFamily="34" charset="0"/>
              </a:rPr>
              <a:t>Sistem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memastikan</a:t>
            </a:r>
            <a:r>
              <a:rPr lang="en-US" sz="2000" dirty="0" smtClean="0">
                <a:latin typeface="Gill Sans MT" pitchFamily="34" charset="0"/>
              </a:rPr>
              <a:t> request valid.</a:t>
            </a:r>
          </a:p>
          <a:p>
            <a:pPr marL="914400" lvl="1" indent="-342900" algn="just">
              <a:buClr>
                <a:srgbClr val="006600"/>
              </a:buClr>
              <a:buSzPct val="80000"/>
              <a:buFont typeface="Wingdings" pitchFamily="2" charset="2"/>
              <a:buAutoNum type="arabicPeriod"/>
            </a:pPr>
            <a:r>
              <a:rPr lang="en-US" sz="2000" dirty="0" err="1" smtClean="0">
                <a:latin typeface="Gill Sans MT" pitchFamily="34" charset="0"/>
              </a:rPr>
              <a:t>Sistem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memproses</a:t>
            </a:r>
            <a:r>
              <a:rPr lang="en-US" sz="2000" dirty="0" smtClean="0">
                <a:latin typeface="Gill Sans MT" pitchFamily="34" charset="0"/>
              </a:rPr>
              <a:t> request</a:t>
            </a:r>
          </a:p>
          <a:p>
            <a:pPr marL="914400" lvl="1" indent="-342900" algn="just">
              <a:buClr>
                <a:srgbClr val="006600"/>
              </a:buClr>
              <a:buSzPct val="80000"/>
              <a:buFont typeface="Wingdings" pitchFamily="2" charset="2"/>
              <a:buAutoNum type="arabicPeriod"/>
            </a:pPr>
            <a:r>
              <a:rPr lang="en-US" sz="2000" dirty="0" err="1" smtClean="0">
                <a:latin typeface="Gill Sans MT" pitchFamily="34" charset="0"/>
              </a:rPr>
              <a:t>Sistem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mengirimkan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pada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aktor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hasil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proses</a:t>
            </a:r>
            <a:endParaRPr lang="en-US" sz="2000" dirty="0" smtClean="0">
              <a:latin typeface="Gill Sans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use case</a:t>
            </a:r>
            <a:endParaRPr lang="en-US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23460" y="2362527"/>
            <a:ext cx="3517553" cy="900410"/>
            <a:chOff x="1184" y="1947"/>
            <a:chExt cx="1971" cy="518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184" y="2341"/>
              <a:ext cx="385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 smtClean="0">
                  <a:latin typeface="Arial" charset="0"/>
                </a:rPr>
                <a:t>Member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2465" y="1947"/>
              <a:ext cx="690" cy="3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2679" y="2078"/>
              <a:ext cx="272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 smtClean="0">
                  <a:latin typeface="Arial" charset="0"/>
                </a:rPr>
                <a:t>Login</a:t>
              </a:r>
              <a:endParaRPr lang="en-US" sz="1400" b="1" dirty="0">
                <a:latin typeface="Arial" charset="0"/>
              </a:endParaRP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85800" cy="95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133600"/>
            <a:ext cx="685800" cy="95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6705600" y="3276600"/>
            <a:ext cx="55784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dirty="0" smtClean="0">
                <a:latin typeface="Arial" charset="0"/>
              </a:rPr>
              <a:t>Admin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286000" y="2438400"/>
            <a:ext cx="1524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1"/>
          </p:cNvCxnSpPr>
          <p:nvPr/>
        </p:nvCxnSpPr>
        <p:spPr>
          <a:xfrm rot="10800000" flipV="1">
            <a:off x="5105400" y="2613212"/>
            <a:ext cx="1600200" cy="5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Deskripsi</a:t>
            </a:r>
            <a:r>
              <a:rPr lang="en-US" sz="2400" dirty="0" smtClean="0"/>
              <a:t> Use case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25069" t="22481" r="28515" b="723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600" y="6248400"/>
            <a:ext cx="1905000" cy="457200"/>
          </a:xfrm>
          <a:noFill/>
        </p:spPr>
        <p:txBody>
          <a:bodyPr/>
          <a:lstStyle/>
          <a:p>
            <a:fld id="{696D2D54-228E-4195-AFA8-0A0019EE7F5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10800000" flipV="1">
            <a:off x="836613" y="1206500"/>
            <a:ext cx="3125787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1800" b="1" dirty="0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Actor:</a:t>
            </a:r>
            <a:br>
              <a:rPr lang="en-US" altLang="zh-TW" sz="1800" b="1" dirty="0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</a:br>
            <a:r>
              <a:rPr lang="en-US" altLang="zh-TW" sz="1800" dirty="0">
                <a:latin typeface="Gill Sans MT" pitchFamily="34" charset="0"/>
                <a:ea typeface="PMingLiU" pitchFamily="18" charset="-120"/>
                <a:cs typeface="Arial" charset="0"/>
              </a:rPr>
              <a:t>Someone/something outside the system that interacts with the system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0800000" flipV="1">
            <a:off x="5564188" y="1371600"/>
            <a:ext cx="2363787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1800" b="1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Use Case:</a:t>
            </a:r>
            <a:br>
              <a:rPr lang="en-US" altLang="zh-TW" sz="1800" b="1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</a:br>
            <a:r>
              <a:rPr lang="en-US" altLang="zh-TW" sz="1800">
                <a:latin typeface="Gill Sans MT" pitchFamily="34" charset="0"/>
                <a:ea typeface="PMingLiU" pitchFamily="18" charset="-120"/>
                <a:cs typeface="Arial" charset="0"/>
              </a:rPr>
              <a:t>Defines a piece of functionality of the system</a:t>
            </a:r>
            <a:endParaRPr lang="en-US" altLang="zh-TW">
              <a:latin typeface="Gill Sans MT" pitchFamily="34" charset="0"/>
              <a:ea typeface="PMingLiU" pitchFamily="18" charset="-120"/>
              <a:cs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0800000" flipV="1">
            <a:off x="914400" y="4440238"/>
            <a:ext cx="388778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1800" b="1" dirty="0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Communication – Association:</a:t>
            </a:r>
            <a:br>
              <a:rPr lang="en-US" altLang="zh-TW" sz="1800" b="1" dirty="0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</a:br>
            <a:r>
              <a:rPr lang="en-US" altLang="zh-TW" sz="1800" dirty="0">
                <a:latin typeface="Gill Sans MT" pitchFamily="34" charset="0"/>
                <a:ea typeface="PMingLiU" pitchFamily="18" charset="-120"/>
                <a:cs typeface="Arial" charset="0"/>
              </a:rPr>
              <a:t>Shows the Actor and the Use Case communicate</a:t>
            </a:r>
          </a:p>
        </p:txBody>
      </p:sp>
      <p:pic>
        <p:nvPicPr>
          <p:cNvPr id="8" name="Picture 6" descr="Use Case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52763"/>
            <a:ext cx="56769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1447800" y="251936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5867400" y="26717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590800" y="3662363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10800000" flipV="1">
            <a:off x="5713413" y="4719638"/>
            <a:ext cx="3051175" cy="169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1800" b="1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Use Case Specification:</a:t>
            </a:r>
            <a:br>
              <a:rPr lang="en-US" altLang="zh-TW" sz="1800" b="1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</a:br>
            <a:r>
              <a:rPr lang="en-US" altLang="zh-TW" sz="1800">
                <a:latin typeface="Gill Sans MT" pitchFamily="34" charset="0"/>
                <a:ea typeface="PMingLiU" pitchFamily="18" charset="-120"/>
                <a:cs typeface="Arial" charset="0"/>
              </a:rPr>
              <a:t>Basic flow of events,</a:t>
            </a:r>
            <a:br>
              <a:rPr lang="en-US" altLang="zh-TW" sz="1800">
                <a:latin typeface="Gill Sans MT" pitchFamily="34" charset="0"/>
                <a:ea typeface="PMingLiU" pitchFamily="18" charset="-120"/>
                <a:cs typeface="Arial" charset="0"/>
              </a:rPr>
            </a:br>
            <a:r>
              <a:rPr lang="en-US" altLang="zh-TW" sz="1800">
                <a:latin typeface="Gill Sans MT" pitchFamily="34" charset="0"/>
                <a:ea typeface="PMingLiU" pitchFamily="18" charset="-120"/>
                <a:cs typeface="Arial" charset="0"/>
              </a:rPr>
              <a:t>alternate flows, error flows and sub-flows as appropriate</a:t>
            </a: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7010400" y="3586163"/>
            <a:ext cx="1168400" cy="1320800"/>
          </a:xfrm>
          <a:custGeom>
            <a:avLst/>
            <a:gdLst>
              <a:gd name="T0" fmla="*/ 0 w 736"/>
              <a:gd name="T1" fmla="*/ 0 h 832"/>
              <a:gd name="T2" fmla="*/ 2147483647 w 736"/>
              <a:gd name="T3" fmla="*/ 2147483647 h 832"/>
              <a:gd name="T4" fmla="*/ 2147483647 w 736"/>
              <a:gd name="T5" fmla="*/ 2147483647 h 832"/>
              <a:gd name="T6" fmla="*/ 2147483647 w 736"/>
              <a:gd name="T7" fmla="*/ 2147483647 h 832"/>
              <a:gd name="T8" fmla="*/ 0 60000 65536"/>
              <a:gd name="T9" fmla="*/ 0 60000 65536"/>
              <a:gd name="T10" fmla="*/ 0 60000 65536"/>
              <a:gd name="T11" fmla="*/ 0 60000 65536"/>
              <a:gd name="T12" fmla="*/ 0 w 736"/>
              <a:gd name="T13" fmla="*/ 0 h 832"/>
              <a:gd name="T14" fmla="*/ 736 w 736"/>
              <a:gd name="T15" fmla="*/ 832 h 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6" h="832">
                <a:moveTo>
                  <a:pt x="0" y="0"/>
                </a:moveTo>
                <a:cubicBezTo>
                  <a:pt x="256" y="304"/>
                  <a:pt x="512" y="608"/>
                  <a:pt x="624" y="720"/>
                </a:cubicBezTo>
                <a:cubicBezTo>
                  <a:pt x="736" y="832"/>
                  <a:pt x="664" y="664"/>
                  <a:pt x="672" y="672"/>
                </a:cubicBezTo>
                <a:cubicBezTo>
                  <a:pt x="680" y="680"/>
                  <a:pt x="676" y="724"/>
                  <a:pt x="672" y="768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400800" y="3509963"/>
            <a:ext cx="1214438" cy="152400"/>
          </a:xfrm>
          <a:prstGeom prst="leftRightArrow">
            <a:avLst>
              <a:gd name="adj1" fmla="val 50000"/>
              <a:gd name="adj2" fmla="val 15937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28600" tIns="228600" rIns="228600" bIns="228600" anchor="ctr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7086600" y="4195763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3" cstate="print"/>
          <a:srcRect l="15099" t="17981" r="16002" b="7800"/>
          <a:stretch>
            <a:fillRect/>
          </a:stretch>
        </p:blipFill>
        <p:spPr bwMode="auto">
          <a:xfrm>
            <a:off x="7772400" y="3128963"/>
            <a:ext cx="955675" cy="10287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Title 15"/>
          <p:cNvSpPr txBox="1">
            <a:spLocks/>
          </p:cNvSpPr>
          <p:nvPr/>
        </p:nvSpPr>
        <p:spPr>
          <a:xfrm>
            <a:off x="571500" y="304800"/>
            <a:ext cx="7772400" cy="1143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ll Sans MT" pitchFamily="34" charset="0"/>
              <a:ea typeface="+mj-ea"/>
              <a:cs typeface="Arial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 rot="10800000" flipV="1">
            <a:off x="912813" y="5715000"/>
            <a:ext cx="4876800" cy="677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1600" i="1" dirty="0" err="1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Sumber</a:t>
            </a:r>
            <a:r>
              <a:rPr lang="en-US" altLang="zh-TW" sz="1600" i="1" dirty="0">
                <a:solidFill>
                  <a:schemeClr val="tx2"/>
                </a:solidFill>
                <a:latin typeface="Gill Sans MT" pitchFamily="34" charset="0"/>
                <a:ea typeface="PMingLiU" pitchFamily="18" charset="-120"/>
                <a:cs typeface="Arial" charset="0"/>
              </a:rPr>
              <a:t> : IBM software group</a:t>
            </a:r>
            <a:endParaRPr lang="en-US" altLang="zh-TW" sz="1600" i="1" dirty="0">
              <a:latin typeface="Gill Sans MT" pitchFamily="34" charset="0"/>
              <a:ea typeface="PMingLiU" pitchFamily="18" charset="-12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Use case</a:t>
            </a:r>
            <a:endParaRPr lang="id-ID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sz="3200" dirty="0" smtClean="0">
                <a:latin typeface="Gill Sans MT" pitchFamily="34" charset="0"/>
              </a:rPr>
              <a:t>A </a:t>
            </a:r>
            <a:r>
              <a:rPr kumimoji="1" lang="en-US" sz="3200" b="1" dirty="0" smtClean="0">
                <a:latin typeface="Gill Sans MT" pitchFamily="34" charset="0"/>
              </a:rPr>
              <a:t>use case description</a:t>
            </a:r>
            <a:r>
              <a:rPr kumimoji="1" lang="en-US" sz="3200" dirty="0" smtClean="0">
                <a:latin typeface="Gill Sans MT" pitchFamily="34" charset="0"/>
              </a:rPr>
              <a:t> is a specification of the interaction between a system and the actors in a use case.</a:t>
            </a:r>
          </a:p>
          <a:p>
            <a:r>
              <a:rPr lang="en-US" sz="3600" dirty="0" err="1" smtClean="0">
                <a:latin typeface="Gill Sans MT" pitchFamily="34" charset="0"/>
              </a:rPr>
              <a:t>Setiap</a:t>
            </a:r>
            <a:r>
              <a:rPr lang="en-US" sz="3600" dirty="0" smtClean="0">
                <a:latin typeface="Gill Sans MT" pitchFamily="34" charset="0"/>
              </a:rPr>
              <a:t> use case </a:t>
            </a:r>
            <a:r>
              <a:rPr lang="en-US" sz="3600" dirty="0" err="1" smtClean="0">
                <a:latin typeface="Gill Sans MT" pitchFamily="34" charset="0"/>
              </a:rPr>
              <a:t>harus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mencakup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rincian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apa</a:t>
            </a:r>
            <a:r>
              <a:rPr lang="en-US" sz="3600" dirty="0" smtClean="0">
                <a:latin typeface="Gill Sans MT" pitchFamily="34" charset="0"/>
              </a:rPr>
              <a:t> yang </a:t>
            </a:r>
            <a:r>
              <a:rPr lang="en-US" sz="3600" dirty="0" err="1" smtClean="0">
                <a:latin typeface="Gill Sans MT" pitchFamily="34" charset="0"/>
              </a:rPr>
              <a:t>harus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dilakukan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untuk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memenuhi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 err="1" smtClean="0">
                <a:latin typeface="Gill Sans MT" pitchFamily="34" charset="0"/>
              </a:rPr>
              <a:t>fungsionalitas</a:t>
            </a:r>
            <a:r>
              <a:rPr lang="en-US" sz="3600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Rincian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fungsionalitas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mencakup</a:t>
            </a:r>
            <a:endParaRPr lang="en-US" sz="2800" dirty="0" smtClean="0">
              <a:latin typeface="Gill Sans MT" pitchFamily="34" charset="0"/>
            </a:endParaRP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Fungsionalitas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dasar</a:t>
            </a:r>
            <a:r>
              <a:rPr lang="en-US" sz="2400" dirty="0" smtClean="0">
                <a:latin typeface="Gill Sans MT" pitchFamily="34" charset="0"/>
              </a:rPr>
              <a:t> </a:t>
            </a: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Fungsionalitas</a:t>
            </a:r>
            <a:r>
              <a:rPr lang="en-US" sz="2400" dirty="0" smtClean="0">
                <a:latin typeface="Gill Sans MT" pitchFamily="34" charset="0"/>
              </a:rPr>
              <a:t>  </a:t>
            </a:r>
            <a:r>
              <a:rPr lang="en-US" sz="2400" dirty="0" err="1" smtClean="0">
                <a:latin typeface="Gill Sans MT" pitchFamily="34" charset="0"/>
              </a:rPr>
              <a:t>Alternatif</a:t>
            </a:r>
            <a:endParaRPr lang="en-US" sz="2400" dirty="0" smtClean="0">
              <a:latin typeface="Gill Sans MT" pitchFamily="34" charset="0"/>
            </a:endParaRP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Kondisi</a:t>
            </a:r>
            <a:r>
              <a:rPr lang="en-US" sz="2400" dirty="0" smtClean="0">
                <a:latin typeface="Gill Sans MT" pitchFamily="34" charset="0"/>
              </a:rPr>
              <a:t> error</a:t>
            </a: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Keadaan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atau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kondisi</a:t>
            </a:r>
            <a:r>
              <a:rPr lang="en-US" sz="2400" dirty="0" smtClean="0">
                <a:latin typeface="Gill Sans MT" pitchFamily="34" charset="0"/>
              </a:rPr>
              <a:t> yang </a:t>
            </a:r>
            <a:r>
              <a:rPr lang="en-US" sz="2400" dirty="0" err="1" smtClean="0">
                <a:latin typeface="Gill Sans MT" pitchFamily="34" charset="0"/>
              </a:rPr>
              <a:t>harus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dipenuhi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sebelum</a:t>
            </a:r>
            <a:r>
              <a:rPr lang="en-US" sz="2400" dirty="0" smtClean="0">
                <a:latin typeface="Gill Sans MT" pitchFamily="34" charset="0"/>
              </a:rPr>
              <a:t> use case </a:t>
            </a:r>
            <a:r>
              <a:rPr lang="en-US" sz="2400" dirty="0" err="1" smtClean="0">
                <a:latin typeface="Gill Sans MT" pitchFamily="34" charset="0"/>
              </a:rPr>
              <a:t>dijalankan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dan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setelah</a:t>
            </a:r>
            <a:r>
              <a:rPr lang="en-US" sz="2400" dirty="0" smtClean="0">
                <a:latin typeface="Gill Sans MT" pitchFamily="34" charset="0"/>
              </a:rPr>
              <a:t> use case </a:t>
            </a:r>
            <a:r>
              <a:rPr lang="en-US" sz="2400" dirty="0" err="1" smtClean="0">
                <a:latin typeface="Gill Sans MT" pitchFamily="34" charset="0"/>
              </a:rPr>
              <a:t>selesai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dijalankan</a:t>
            </a:r>
            <a:r>
              <a:rPr lang="en-US" sz="2400" dirty="0" smtClean="0">
                <a:latin typeface="Gill Sans MT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pitchFamily="34" charset="0"/>
                <a:cs typeface="Times New Roman" pitchFamily="18" charset="0"/>
              </a:rPr>
              <a:t>T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emplate </a:t>
            </a:r>
            <a:r>
              <a:rPr lang="en-US" dirty="0" err="1" smtClean="0">
                <a:latin typeface="Gill Sans MT" pitchFamily="34" charset="0"/>
                <a:cs typeface="Times New Roman" pitchFamily="18" charset="0"/>
              </a:rPr>
              <a:t>deskripsi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Nama</a:t>
            </a:r>
            <a:r>
              <a:rPr lang="en-US" sz="3200" dirty="0" smtClean="0">
                <a:latin typeface="Gill Sans MT" pitchFamily="34" charset="0"/>
              </a:rPr>
              <a:t> Use Case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Actor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Deskripsi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Singkat</a:t>
            </a:r>
            <a:endParaRPr lang="en-US" sz="3200" dirty="0" smtClean="0">
              <a:latin typeface="Gill Sans MT" pitchFamily="34" charset="0"/>
            </a:endParaRP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Pre Condition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Flow of Event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Post Condition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Gill Sans MT" pitchFamily="34" charset="0"/>
                <a:cs typeface="Times New Roman" pitchFamily="18" charset="0"/>
              </a:rPr>
              <a:t>Pre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Pre condition (</a:t>
            </a:r>
            <a:r>
              <a:rPr lang="en-US" sz="3200" dirty="0" err="1" smtClean="0">
                <a:latin typeface="Gill Sans MT" pitchFamily="34" charset="0"/>
              </a:rPr>
              <a:t>pra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kondisi</a:t>
            </a:r>
            <a:r>
              <a:rPr lang="en-US" sz="3200" dirty="0" smtClean="0">
                <a:latin typeface="Gill Sans MT" pitchFamily="34" charset="0"/>
              </a:rPr>
              <a:t>) </a:t>
            </a:r>
            <a:r>
              <a:rPr lang="en-US" sz="3200" dirty="0" err="1" smtClean="0">
                <a:latin typeface="Gill Sans MT" pitchFamily="34" charset="0"/>
              </a:rPr>
              <a:t>menyatakan</a:t>
            </a:r>
            <a:r>
              <a:rPr lang="en-US" sz="3200" dirty="0" smtClean="0">
                <a:latin typeface="Gill Sans MT" pitchFamily="34" charset="0"/>
              </a:rPr>
              <a:t> (</a:t>
            </a:r>
            <a:r>
              <a:rPr lang="en-US" sz="3200" dirty="0" err="1" smtClean="0">
                <a:latin typeface="Gill Sans MT" pitchFamily="34" charset="0"/>
              </a:rPr>
              <a:t>pra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syarat</a:t>
            </a:r>
            <a:r>
              <a:rPr lang="en-US" sz="3200" dirty="0" smtClean="0">
                <a:latin typeface="Gill Sans MT" pitchFamily="34" charset="0"/>
              </a:rPr>
              <a:t>) </a:t>
            </a:r>
            <a:r>
              <a:rPr lang="en-US" sz="3200" dirty="0" err="1" smtClean="0">
                <a:latin typeface="Gill Sans MT" pitchFamily="34" charset="0"/>
              </a:rPr>
              <a:t>apa</a:t>
            </a:r>
            <a:r>
              <a:rPr lang="en-US" sz="3200" dirty="0" smtClean="0">
                <a:latin typeface="Gill Sans MT" pitchFamily="34" charset="0"/>
              </a:rPr>
              <a:t> yang </a:t>
            </a:r>
            <a:r>
              <a:rPr lang="en-US" sz="3200" dirty="0" err="1" smtClean="0">
                <a:latin typeface="Gill Sans MT" pitchFamily="34" charset="0"/>
              </a:rPr>
              <a:t>harus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ada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sebelum</a:t>
            </a:r>
            <a:r>
              <a:rPr lang="en-US" sz="3200" dirty="0" smtClean="0">
                <a:latin typeface="Gill Sans MT" pitchFamily="34" charset="0"/>
              </a:rPr>
              <a:t> use case </a:t>
            </a:r>
            <a:r>
              <a:rPr lang="en-US" sz="3200" dirty="0" err="1" smtClean="0">
                <a:latin typeface="Gill Sans MT" pitchFamily="34" charset="0"/>
              </a:rPr>
              <a:t>dijalankan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Pre condition </a:t>
            </a:r>
            <a:r>
              <a:rPr lang="en-US" sz="3200" dirty="0" err="1" smtClean="0">
                <a:latin typeface="Gill Sans MT" pitchFamily="34" charset="0"/>
              </a:rPr>
              <a:t>harus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benar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terpenuhi</a:t>
            </a:r>
            <a:r>
              <a:rPr lang="en-US" sz="3200" dirty="0" smtClean="0">
                <a:latin typeface="Gill Sans MT" pitchFamily="34" charset="0"/>
              </a:rPr>
              <a:t>, agar </a:t>
            </a:r>
            <a:r>
              <a:rPr lang="en-US" sz="3200" dirty="0" err="1" smtClean="0">
                <a:latin typeface="Gill Sans MT" pitchFamily="34" charset="0"/>
              </a:rPr>
              <a:t>fungsionalitas</a:t>
            </a:r>
            <a:r>
              <a:rPr lang="en-US" sz="3200" dirty="0" smtClean="0">
                <a:latin typeface="Gill Sans MT" pitchFamily="34" charset="0"/>
              </a:rPr>
              <a:t> yang </a:t>
            </a:r>
            <a:r>
              <a:rPr lang="en-US" sz="3200" dirty="0" err="1" smtClean="0">
                <a:latin typeface="Gill Sans MT" pitchFamily="34" charset="0"/>
              </a:rPr>
              <a:t>dinyatakan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dalam</a:t>
            </a:r>
            <a:r>
              <a:rPr lang="en-US" sz="3200" dirty="0" smtClean="0">
                <a:latin typeface="Gill Sans MT" pitchFamily="34" charset="0"/>
              </a:rPr>
              <a:t> use case </a:t>
            </a:r>
            <a:r>
              <a:rPr lang="en-US" sz="3200" dirty="0" err="1" smtClean="0">
                <a:latin typeface="Gill Sans MT" pitchFamily="34" charset="0"/>
              </a:rPr>
              <a:t>bisa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terpenuhi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pitchFamily="34" charset="0"/>
                <a:cs typeface="Times New Roman" pitchFamily="18" charset="0"/>
              </a:rPr>
              <a:t>P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ost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Post condition </a:t>
            </a:r>
            <a:r>
              <a:rPr lang="en-US" sz="3200" dirty="0" err="1" smtClean="0">
                <a:latin typeface="Gill Sans MT" pitchFamily="34" charset="0"/>
              </a:rPr>
              <a:t>menyatakan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apa</a:t>
            </a:r>
            <a:r>
              <a:rPr lang="en-US" sz="3200" dirty="0" smtClean="0">
                <a:latin typeface="Gill Sans MT" pitchFamily="34" charset="0"/>
              </a:rPr>
              <a:t> yang </a:t>
            </a:r>
            <a:r>
              <a:rPr lang="en-US" sz="3200" dirty="0" err="1" smtClean="0">
                <a:latin typeface="Gill Sans MT" pitchFamily="34" charset="0"/>
              </a:rPr>
              <a:t>didapat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terjadi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setelah</a:t>
            </a:r>
            <a:r>
              <a:rPr lang="en-US" sz="3200" dirty="0" smtClean="0">
                <a:latin typeface="Gill Sans MT" pitchFamily="34" charset="0"/>
              </a:rPr>
              <a:t> use case </a:t>
            </a:r>
            <a:r>
              <a:rPr lang="en-US" sz="3200" dirty="0" err="1" smtClean="0">
                <a:latin typeface="Gill Sans MT" pitchFamily="34" charset="0"/>
              </a:rPr>
              <a:t>dijalankan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Post condition </a:t>
            </a:r>
            <a:r>
              <a:rPr lang="en-US" sz="3200" dirty="0" err="1" smtClean="0">
                <a:latin typeface="Gill Sans MT" pitchFamily="34" charset="0"/>
              </a:rPr>
              <a:t>merupakan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kondisi</a:t>
            </a:r>
            <a:r>
              <a:rPr lang="en-US" sz="3200" dirty="0" smtClean="0">
                <a:latin typeface="Gill Sans MT" pitchFamily="34" charset="0"/>
              </a:rPr>
              <a:t> yang </a:t>
            </a:r>
            <a:r>
              <a:rPr lang="en-US" sz="3200" dirty="0" err="1" smtClean="0">
                <a:latin typeface="Gill Sans MT" pitchFamily="34" charset="0"/>
              </a:rPr>
              <a:t>akan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benar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terpenuhi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setelah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fungsionalitas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dijalankan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Flow of Event (</a:t>
            </a:r>
            <a:r>
              <a:rPr lang="en-US" dirty="0" err="1">
                <a:latin typeface="Gill Sans MT" pitchFamily="34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Gill Sans MT" pitchFamily="34" charset="0"/>
                <a:cs typeface="Times New Roman" pitchFamily="18" charset="0"/>
              </a:rPr>
              <a:t>kenario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Menyatakan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langkah-langkah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dalam</a:t>
            </a:r>
            <a:r>
              <a:rPr lang="en-US" sz="2800" dirty="0" smtClean="0">
                <a:latin typeface="Gill Sans MT" pitchFamily="34" charset="0"/>
              </a:rPr>
              <a:t> use case.</a:t>
            </a: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 smtClean="0">
                <a:latin typeface="Gill Sans MT" pitchFamily="34" charset="0"/>
              </a:rPr>
              <a:t>Deklaratif</a:t>
            </a:r>
            <a:r>
              <a:rPr lang="en-US" sz="2400" dirty="0" smtClean="0">
                <a:latin typeface="Gill Sans MT" pitchFamily="34" charset="0"/>
              </a:rPr>
              <a:t>, time-ordered</a:t>
            </a:r>
          </a:p>
          <a:p>
            <a:pPr marL="857250" lvl="1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Dari </a:t>
            </a:r>
            <a:r>
              <a:rPr lang="en-US" sz="2400" dirty="0" err="1" smtClean="0">
                <a:latin typeface="Gill Sans MT" pitchFamily="34" charset="0"/>
              </a:rPr>
              <a:t>sudut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pandang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aktor</a:t>
            </a:r>
            <a:endParaRPr lang="en-US" sz="2400" dirty="0" smtClean="0">
              <a:latin typeface="Gill Sans MT" pitchFamily="34" charset="0"/>
            </a:endParaRP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err="1" smtClean="0">
                <a:latin typeface="Gill Sans MT" pitchFamily="34" charset="0"/>
              </a:rPr>
              <a:t>Dimulai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atau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diinisiasi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oleh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aktor</a:t>
            </a:r>
            <a:r>
              <a:rPr lang="en-US" sz="2800" dirty="0" smtClean="0">
                <a:latin typeface="Gill Sans MT" pitchFamily="34" charset="0"/>
              </a:rPr>
              <a:t> yang </a:t>
            </a:r>
            <a:r>
              <a:rPr lang="en-US" sz="2800" dirty="0" err="1" smtClean="0">
                <a:latin typeface="Gill Sans MT" pitchFamily="34" charset="0"/>
              </a:rPr>
              <a:t>memicu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berjalannya</a:t>
            </a:r>
            <a:r>
              <a:rPr lang="en-US" sz="2800" dirty="0" smtClean="0">
                <a:latin typeface="Gill Sans MT" pitchFamily="34" charset="0"/>
              </a:rPr>
              <a:t> use case.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Good way to start …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2800" dirty="0" smtClean="0">
                <a:latin typeface="Gill Sans MT" pitchFamily="34" charset="0"/>
              </a:rPr>
              <a:t>	</a:t>
            </a:r>
            <a:r>
              <a:rPr lang="en-US" sz="2400" i="1" dirty="0" smtClean="0">
                <a:latin typeface="Gill Sans MT" pitchFamily="34" charset="0"/>
              </a:rPr>
              <a:t>Use case </a:t>
            </a:r>
            <a:r>
              <a:rPr lang="en-US" sz="2400" i="1" dirty="0" err="1" smtClean="0">
                <a:latin typeface="Gill Sans MT" pitchFamily="34" charset="0"/>
              </a:rPr>
              <a:t>dimulai</a:t>
            </a:r>
            <a:r>
              <a:rPr lang="en-US" sz="2400" i="1" dirty="0" smtClean="0">
                <a:latin typeface="Gill Sans MT" pitchFamily="34" charset="0"/>
              </a:rPr>
              <a:t> </a:t>
            </a:r>
            <a:r>
              <a:rPr lang="en-US" sz="2400" i="1" dirty="0" err="1" smtClean="0">
                <a:latin typeface="Gill Sans MT" pitchFamily="34" charset="0"/>
              </a:rPr>
              <a:t>ketika</a:t>
            </a:r>
            <a:r>
              <a:rPr lang="en-US" sz="2400" i="1" dirty="0" smtClean="0">
                <a:latin typeface="Gill Sans MT" pitchFamily="34" charset="0"/>
              </a:rPr>
              <a:t> &lt;</a:t>
            </a:r>
            <a:r>
              <a:rPr lang="en-US" sz="2400" i="1" dirty="0" err="1" smtClean="0">
                <a:latin typeface="Gill Sans MT" pitchFamily="34" charset="0"/>
              </a:rPr>
              <a:t>aktor</a:t>
            </a:r>
            <a:r>
              <a:rPr lang="en-US" sz="2400" i="1" dirty="0" smtClean="0">
                <a:latin typeface="Gill Sans MT" pitchFamily="34" charset="0"/>
              </a:rPr>
              <a:t>&gt; &lt;</a:t>
            </a:r>
            <a:r>
              <a:rPr lang="en-US" sz="2400" i="1" dirty="0" err="1" smtClean="0">
                <a:latin typeface="Gill Sans MT" pitchFamily="34" charset="0"/>
              </a:rPr>
              <a:t>aktivitas</a:t>
            </a:r>
            <a:r>
              <a:rPr lang="en-US" sz="2400" i="1" dirty="0" smtClean="0">
                <a:latin typeface="Gill Sans MT" pitchFamily="34" charset="0"/>
              </a:rPr>
              <a:t>&gt;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2400" i="1" dirty="0" err="1" smtClean="0">
                <a:latin typeface="Gill Sans MT" pitchFamily="34" charset="0"/>
              </a:rPr>
              <a:t>Misal</a:t>
            </a:r>
            <a:r>
              <a:rPr lang="en-US" sz="2400" i="1" dirty="0" smtClean="0">
                <a:latin typeface="Gill Sans MT" pitchFamily="34" charset="0"/>
              </a:rPr>
              <a:t> : 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2400" i="1" dirty="0" smtClean="0">
                <a:latin typeface="Gill Sans MT" pitchFamily="34" charset="0"/>
              </a:rPr>
              <a:t>	Use case </a:t>
            </a:r>
            <a:r>
              <a:rPr lang="en-US" sz="2400" i="1" dirty="0" err="1" smtClean="0">
                <a:latin typeface="Gill Sans MT" pitchFamily="34" charset="0"/>
              </a:rPr>
              <a:t>dimulai</a:t>
            </a:r>
            <a:r>
              <a:rPr lang="en-US" sz="2400" i="1" dirty="0" smtClean="0">
                <a:latin typeface="Gill Sans MT" pitchFamily="34" charset="0"/>
              </a:rPr>
              <a:t> </a:t>
            </a:r>
            <a:r>
              <a:rPr lang="en-US" sz="2400" i="1" dirty="0" err="1" smtClean="0">
                <a:latin typeface="Gill Sans MT" pitchFamily="34" charset="0"/>
              </a:rPr>
              <a:t>ketika</a:t>
            </a:r>
            <a:r>
              <a:rPr lang="en-US" sz="2400" i="1" dirty="0" smtClean="0">
                <a:latin typeface="Gill Sans MT" pitchFamily="34" charset="0"/>
              </a:rPr>
              <a:t> </a:t>
            </a:r>
            <a:r>
              <a:rPr lang="en-US" sz="2400" i="1" dirty="0" err="1" smtClean="0">
                <a:latin typeface="Gill Sans MT" pitchFamily="34" charset="0"/>
              </a:rPr>
              <a:t>pelanggan</a:t>
            </a:r>
            <a:r>
              <a:rPr lang="en-US" sz="2400" i="1" dirty="0" smtClean="0">
                <a:latin typeface="Gill Sans MT" pitchFamily="34" charset="0"/>
              </a:rPr>
              <a:t> </a:t>
            </a:r>
            <a:r>
              <a:rPr lang="en-US" sz="2400" i="1" dirty="0" err="1" smtClean="0">
                <a:latin typeface="Gill Sans MT" pitchFamily="34" charset="0"/>
              </a:rPr>
              <a:t>memesan</a:t>
            </a:r>
            <a:r>
              <a:rPr lang="en-US" sz="2400" i="1" dirty="0" smtClean="0">
                <a:latin typeface="Gill Sans MT" pitchFamily="34" charset="0"/>
              </a:rPr>
              <a:t> </a:t>
            </a:r>
            <a:r>
              <a:rPr lang="en-US" sz="2400" i="1" dirty="0" err="1" smtClean="0">
                <a:latin typeface="Gill Sans MT" pitchFamily="34" charset="0"/>
              </a:rPr>
              <a:t>produk</a:t>
            </a:r>
            <a:endParaRPr lang="en-US" sz="2400" i="1" dirty="0" smtClean="0">
              <a:latin typeface="Gill Sans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pitchFamily="34" charset="0"/>
                <a:cs typeface="Times New Roman" pitchFamily="18" charset="0"/>
              </a:rPr>
              <a:t>F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low of Event (</a:t>
            </a:r>
            <a:r>
              <a:rPr lang="en-US" dirty="0" err="1" smtClean="0">
                <a:latin typeface="Gill Sans MT" pitchFamily="34" charset="0"/>
                <a:cs typeface="Times New Roman" pitchFamily="18" charset="0"/>
              </a:rPr>
              <a:t>skenario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Langkah-langkah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harus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jelas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tidak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menimbulkan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ambiguitas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Char char="§"/>
            </a:pPr>
            <a:r>
              <a:rPr lang="en-US" sz="3200" dirty="0" err="1" smtClean="0">
                <a:latin typeface="Gill Sans MT" pitchFamily="34" charset="0"/>
              </a:rPr>
              <a:t>Contoh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langkah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ambiguitas</a:t>
            </a:r>
            <a:r>
              <a:rPr lang="en-US" sz="3200" dirty="0" smtClean="0">
                <a:latin typeface="Gill Sans MT" pitchFamily="34" charset="0"/>
              </a:rPr>
              <a:t>:</a:t>
            </a:r>
          </a:p>
          <a:p>
            <a:pPr marL="457200" indent="-45720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FF"/>
                </a:solidFill>
                <a:latin typeface="Gill Sans MT" pitchFamily="34" charset="0"/>
              </a:rPr>
              <a:t>	</a:t>
            </a:r>
            <a:r>
              <a:rPr lang="en-US" sz="3200" dirty="0" err="1" smtClean="0">
                <a:latin typeface="Gill Sans MT" pitchFamily="34" charset="0"/>
              </a:rPr>
              <a:t>Detil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pelanggan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dimasukkan</a:t>
            </a:r>
            <a:r>
              <a:rPr lang="en-US" sz="3200" dirty="0" smtClean="0">
                <a:latin typeface="Gill Sans MT" pitchFamily="34" charset="0"/>
              </a:rPr>
              <a:t>.</a:t>
            </a:r>
          </a:p>
          <a:p>
            <a:pPr marL="0" indent="0" algn="just">
              <a:buClr>
                <a:srgbClr val="00B050"/>
              </a:buClr>
              <a:buSzPct val="80000"/>
              <a:buFont typeface="Wingdings" pitchFamily="2" charset="2"/>
              <a:buNone/>
            </a:pPr>
            <a:r>
              <a:rPr lang="en-US" sz="3200" dirty="0" err="1" smtClean="0">
                <a:latin typeface="Gill Sans MT" pitchFamily="34" charset="0"/>
              </a:rPr>
              <a:t>Mengapa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langkah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atas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dianggap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tidak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 err="1" smtClean="0">
                <a:latin typeface="Gill Sans MT" pitchFamily="34" charset="0"/>
              </a:rPr>
              <a:t>jelas</a:t>
            </a:r>
            <a:r>
              <a:rPr lang="en-US" sz="3200" dirty="0" smtClean="0">
                <a:latin typeface="Gill Sans MT" pitchFamily="34" charset="0"/>
              </a:rPr>
              <a:t> … ?</a:t>
            </a:r>
          </a:p>
          <a:p>
            <a:pPr marL="786384" lvl="1" indent="-457200" algn="just">
              <a:buClr>
                <a:srgbClr val="00B050"/>
              </a:buClr>
              <a:buSzPct val="80000"/>
            </a:pPr>
            <a:r>
              <a:rPr lang="en-US" dirty="0" err="1" smtClean="0">
                <a:latin typeface="Gill Sans MT" pitchFamily="34" charset="0"/>
              </a:rPr>
              <a:t>Siapa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memasukkan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detil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pelanggan</a:t>
            </a:r>
            <a:r>
              <a:rPr lang="en-US" dirty="0" smtClean="0">
                <a:latin typeface="Gill Sans MT" pitchFamily="34" charset="0"/>
              </a:rPr>
              <a:t> ?</a:t>
            </a:r>
          </a:p>
          <a:p>
            <a:pPr marL="786384" lvl="1" indent="-457200" algn="just">
              <a:buClr>
                <a:srgbClr val="00B050"/>
              </a:buClr>
              <a:buSzPct val="80000"/>
            </a:pPr>
            <a:r>
              <a:rPr lang="en-US" dirty="0" err="1" smtClean="0">
                <a:latin typeface="Gill Sans MT" pitchFamily="34" charset="0"/>
              </a:rPr>
              <a:t>Informasi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apa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saja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dimasukkan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sebagai</a:t>
            </a:r>
            <a:r>
              <a:rPr lang="en-US" dirty="0" smtClean="0">
                <a:latin typeface="Gill Sans MT" pitchFamily="34" charset="0"/>
              </a:rPr>
              <a:t> “</a:t>
            </a:r>
            <a:r>
              <a:rPr lang="en-US" dirty="0" err="1" smtClean="0">
                <a:latin typeface="Gill Sans MT" pitchFamily="34" charset="0"/>
              </a:rPr>
              <a:t>detil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pelanggan</a:t>
            </a:r>
            <a:r>
              <a:rPr lang="en-US" dirty="0" smtClean="0">
                <a:latin typeface="Gill Sans MT" pitchFamily="34" charset="0"/>
              </a:rPr>
              <a:t>”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434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Georgia</vt:lpstr>
      <vt:lpstr>Gill Sans MT</vt:lpstr>
      <vt:lpstr>PMingLiU</vt:lpstr>
      <vt:lpstr>Times New Roman</vt:lpstr>
      <vt:lpstr>Trebuchet MS</vt:lpstr>
      <vt:lpstr>Wingdings</vt:lpstr>
      <vt:lpstr>Wingdings 2</vt:lpstr>
      <vt:lpstr>Urban</vt:lpstr>
      <vt:lpstr>DESKRIPSI USE CASE</vt:lpstr>
      <vt:lpstr>Komponen Use case</vt:lpstr>
      <vt:lpstr>Use case Description</vt:lpstr>
      <vt:lpstr>Use case Description</vt:lpstr>
      <vt:lpstr>Template deskripsi use case</vt:lpstr>
      <vt:lpstr>Pre Condition</vt:lpstr>
      <vt:lpstr>Post Condition</vt:lpstr>
      <vt:lpstr>Flow of Event (Skenario)</vt:lpstr>
      <vt:lpstr>Flow of Event (skenario)</vt:lpstr>
      <vt:lpstr>Basic Flow</vt:lpstr>
      <vt:lpstr>Alternative Flow</vt:lpstr>
      <vt:lpstr>Alternative Flow</vt:lpstr>
      <vt:lpstr>Alternative Flow</vt:lpstr>
      <vt:lpstr>Panduan menulis deskripsi use case</vt:lpstr>
      <vt:lpstr>Contoh use case</vt:lpstr>
      <vt:lpstr>Deskripsi Use case</vt:lpstr>
    </vt:vector>
  </TitlesOfParts>
  <Company>stikom-db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DOKUMENTASI USE CASE </dc:title>
  <dc:creator>eriya</dc:creator>
  <cp:lastModifiedBy>Marcello Singadji</cp:lastModifiedBy>
  <cp:revision>10</cp:revision>
  <dcterms:created xsi:type="dcterms:W3CDTF">2010-10-05T04:04:15Z</dcterms:created>
  <dcterms:modified xsi:type="dcterms:W3CDTF">2015-11-05T07:25:58Z</dcterms:modified>
</cp:coreProperties>
</file>