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  <p:sldMasterId id="2147483864" r:id="rId3"/>
  </p:sldMasterIdLst>
  <p:notesMasterIdLst>
    <p:notesMasterId r:id="rId30"/>
  </p:notesMasterIdLst>
  <p:sldIdLst>
    <p:sldId id="256" r:id="rId4"/>
    <p:sldId id="257" r:id="rId5"/>
    <p:sldId id="258" r:id="rId6"/>
    <p:sldId id="259" r:id="rId7"/>
    <p:sldId id="261" r:id="rId8"/>
    <p:sldId id="262" r:id="rId9"/>
    <p:sldId id="263" r:id="rId10"/>
    <p:sldId id="265" r:id="rId11"/>
    <p:sldId id="264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76" r:id="rId23"/>
    <p:sldId id="277" r:id="rId24"/>
    <p:sldId id="260" r:id="rId25"/>
    <p:sldId id="278" r:id="rId26"/>
    <p:sldId id="280" r:id="rId27"/>
    <p:sldId id="281" r:id="rId28"/>
    <p:sldId id="279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Tugaskan mahasiswa membuat dengan membaca input untuk x dan y, dengan menggunakan scanner</a:t>
            </a:r>
            <a:r>
              <a:rPr lang="en-US" baseline="0" smtClean="0"/>
              <a:t> class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3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5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516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004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6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809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016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598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Bahasa Pemrograman (Pemrograman Visual)</a:t>
            </a:r>
            <a:r>
              <a:rPr lang="en-US" sz="1200" baseline="0" smtClean="0">
                <a:solidFill>
                  <a:schemeClr val="bg1"/>
                </a:solidFill>
              </a:rPr>
              <a:t> | IST103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005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289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239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/>
              <a:t>AER – 2011/2012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 err="1"/>
              <a:t>Universitas</a:t>
            </a:r>
            <a:r>
              <a:rPr dirty="0"/>
              <a:t> Pembangunan Jaya – SIF_TIF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/>
              <a:t>SIF1213 - </a:t>
            </a:r>
            <a:fld id="{856524A2-1DDE-4CC8-AD9C-EA4094C56FD8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6392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 err="1"/>
              <a:t>Universitas</a:t>
            </a:r>
            <a:r>
              <a:rPr dirty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/>
              <a:t>SIF1213 - </a:t>
            </a:r>
            <a:fld id="{856524A2-1DDE-4CC8-AD9C-EA4094C56FD8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06041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97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4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684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75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9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953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40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41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1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06/09/2016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06/09/2016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3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Universitas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SIF-1213 - </a:t>
            </a:r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3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augury.elrayeb@upj.ac.id?subject=tugas%20bhsprog%200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#</a:t>
            </a:r>
            <a:r>
              <a:rPr lang="en-US"/>
              <a:t>2</a:t>
            </a:r>
          </a:p>
          <a:p>
            <a:r>
              <a:rPr lang="en-US" smtClean="0"/>
              <a:t>Structured Control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657600" y="1844824"/>
            <a:ext cx="5029200" cy="46783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Combined condition if statement</a:t>
            </a:r>
            <a:endParaRPr lang="en-US" sz="2400"/>
          </a:p>
        </p:txBody>
      </p:sp>
      <p:sp>
        <p:nvSpPr>
          <p:cNvPr id="22" name="TextBox 21"/>
          <p:cNvSpPr txBox="1"/>
          <p:nvPr/>
        </p:nvSpPr>
        <p:spPr>
          <a:xfrm>
            <a:off x="3810000" y="3299827"/>
            <a:ext cx="4876800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763">
              <a:tabLst>
                <a:tab pos="344488" algn="l"/>
              </a:tabLst>
            </a:pP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mhs_job==“part_time”</a:t>
            </a:r>
            <a:r>
              <a:rPr lang="en-US" sz="1200" b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1200" b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mhs_kel==“</a:t>
            </a:r>
            <a:r>
              <a:rPr lang="en-US" sz="1200" b="1">
                <a:latin typeface="Courier New" pitchFamily="49" charset="0"/>
                <a:cs typeface="Courier New" pitchFamily="49" charset="0"/>
              </a:rPr>
              <a:t>wanita</a:t>
            </a: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200" b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763">
              <a:tabLst>
                <a:tab pos="344488" algn="l"/>
              </a:tabLst>
            </a:pPr>
            <a:r>
              <a:rPr lang="en-US" sz="12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mhs_wanita_part++;</a:t>
            </a:r>
            <a:endParaRPr lang="en-US" sz="1200" b="1">
              <a:latin typeface="Courier New" pitchFamily="49" charset="0"/>
              <a:cs typeface="Courier New" pitchFamily="49" charset="0"/>
            </a:endParaRPr>
          </a:p>
          <a:p>
            <a:pPr marL="4763">
              <a:tabLst>
                <a:tab pos="344488" algn="l"/>
              </a:tabLst>
            </a:pP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1869" y="2911623"/>
            <a:ext cx="2824931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/>
              <a:t>Contoh dalam Syntax </a:t>
            </a:r>
            <a:r>
              <a:rPr lang="en-US" sz="1600" b="1" u="sng"/>
              <a:t>Java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57200" y="1921023"/>
            <a:ext cx="3124200" cy="2362201"/>
            <a:chOff x="457200" y="1676399"/>
            <a:chExt cx="3124200" cy="23622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Rectangle 24"/>
            <p:cNvSpPr/>
            <p:nvPr/>
          </p:nvSpPr>
          <p:spPr>
            <a:xfrm>
              <a:off x="457200" y="1676399"/>
              <a:ext cx="3124200" cy="23622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Decision 25"/>
            <p:cNvSpPr/>
            <p:nvPr/>
          </p:nvSpPr>
          <p:spPr>
            <a:xfrm>
              <a:off x="511464" y="1955690"/>
              <a:ext cx="2765136" cy="711310"/>
            </a:xfrm>
            <a:prstGeom prst="flowChartDecisi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100" b="1" smtClean="0">
                <a:latin typeface="Arial Narrow" panose="020B0606020202030204" pitchFamily="34" charset="0"/>
              </a:endParaRPr>
            </a:p>
            <a:p>
              <a:pPr algn="ctr"/>
              <a:r>
                <a:rPr lang="en-US" sz="1100" b="1" smtClean="0">
                  <a:latin typeface="Arial Narrow" panose="020B0606020202030204" pitchFamily="34" charset="0"/>
                </a:rPr>
                <a:t>mhs_job==“part_time” AND </a:t>
              </a:r>
            </a:p>
            <a:p>
              <a:pPr algn="ctr"/>
              <a:r>
                <a:rPr lang="en-US" sz="1100" b="1" smtClean="0">
                  <a:latin typeface="Arial Narrow" panose="020B0606020202030204" pitchFamily="34" charset="0"/>
                  <a:cs typeface="Courier New" pitchFamily="49" charset="0"/>
                </a:rPr>
                <a:t>mhs_kel==“wanita”</a:t>
              </a:r>
              <a:endParaRPr lang="en-US" sz="1100" b="1" smtClean="0">
                <a:latin typeface="Arial Narrow" panose="020B0606020202030204" pitchFamily="34" charset="0"/>
              </a:endParaRPr>
            </a:p>
            <a:p>
              <a:pPr algn="ctr"/>
              <a:endParaRPr lang="en-US" sz="1100" b="1" smtClean="0">
                <a:latin typeface="Arial Narrow" panose="020B0606020202030204" pitchFamily="34" charset="0"/>
              </a:endParaRPr>
            </a:p>
          </p:txBody>
        </p:sp>
        <p:cxnSp>
          <p:nvCxnSpPr>
            <p:cNvPr id="27" name="Elbow Connector 26"/>
            <p:cNvCxnSpPr>
              <a:stCxn id="26" idx="2"/>
              <a:endCxn id="31" idx="2"/>
            </p:cNvCxnSpPr>
            <p:nvPr/>
          </p:nvCxnSpPr>
          <p:spPr>
            <a:xfrm rot="16200000" flipH="1">
              <a:off x="1985971" y="2575060"/>
              <a:ext cx="714022" cy="897901"/>
            </a:xfrm>
            <a:prstGeom prst="bentConnector3">
              <a:avLst>
                <a:gd name="adj1" fmla="val 132016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26" idx="0"/>
            </p:cNvCxnSpPr>
            <p:nvPr/>
          </p:nvCxnSpPr>
          <p:spPr>
            <a:xfrm>
              <a:off x="1894032" y="1742996"/>
              <a:ext cx="0" cy="2126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190690" y="2057400"/>
              <a:ext cx="3145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smtClean="0">
                  <a:solidFill>
                    <a:schemeClr val="bg1"/>
                  </a:solidFill>
                </a:rPr>
                <a:t>Ya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55594" y="2743200"/>
              <a:ext cx="473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smtClean="0">
                  <a:solidFill>
                    <a:schemeClr val="bg1"/>
                  </a:solidFill>
                </a:rPr>
                <a:t>Tidak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2078666" y="3076221"/>
              <a:ext cx="1426534" cy="304801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b="1" smtClean="0"/>
                <a:t>mhs_wanita_part +1</a:t>
              </a:r>
              <a:endParaRPr lang="en-US" sz="1050" b="1"/>
            </a:p>
          </p:txBody>
        </p:sp>
        <p:cxnSp>
          <p:nvCxnSpPr>
            <p:cNvPr id="32" name="Straight Arrow Connector 31"/>
            <p:cNvCxnSpPr>
              <a:stCxn id="26" idx="2"/>
            </p:cNvCxnSpPr>
            <p:nvPr/>
          </p:nvCxnSpPr>
          <p:spPr>
            <a:xfrm>
              <a:off x="1894032" y="2667000"/>
              <a:ext cx="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26" idx="3"/>
              <a:endCxn id="31" idx="0"/>
            </p:cNvCxnSpPr>
            <p:nvPr/>
          </p:nvCxnSpPr>
          <p:spPr>
            <a:xfrm flipH="1">
              <a:off x="2791933" y="2311345"/>
              <a:ext cx="484667" cy="764876"/>
            </a:xfrm>
            <a:prstGeom prst="bentConnector4">
              <a:avLst>
                <a:gd name="adj1" fmla="val -47166"/>
                <a:gd name="adj2" fmla="val 73249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74848" y="4359423"/>
            <a:ext cx="3124200" cy="2362201"/>
            <a:chOff x="457200" y="1676399"/>
            <a:chExt cx="3124200" cy="23622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Rectangle 34"/>
            <p:cNvSpPr/>
            <p:nvPr/>
          </p:nvSpPr>
          <p:spPr>
            <a:xfrm>
              <a:off x="457200" y="1676399"/>
              <a:ext cx="3124200" cy="23622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Decision 35"/>
            <p:cNvSpPr/>
            <p:nvPr/>
          </p:nvSpPr>
          <p:spPr>
            <a:xfrm>
              <a:off x="511464" y="1955690"/>
              <a:ext cx="2765136" cy="711310"/>
            </a:xfrm>
            <a:prstGeom prst="flowChartDecisi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b="1" smtClean="0">
                  <a:latin typeface="Arial Narrow" panose="020B0606020202030204" pitchFamily="34" charset="0"/>
                </a:rPr>
                <a:t>no_rekor</a:t>
              </a:r>
              <a:r>
                <a:rPr lang="en-US" sz="1100" b="1">
                  <a:latin typeface="Arial Narrow" panose="020B0606020202030204" pitchFamily="34" charset="0"/>
                </a:rPr>
                <a:t>==</a:t>
              </a:r>
              <a:r>
                <a:rPr lang="en-US" sz="1100" b="1" smtClean="0">
                  <a:latin typeface="Arial Narrow" panose="020B0606020202030204" pitchFamily="34" charset="0"/>
                </a:rPr>
                <a:t>17 </a:t>
              </a:r>
            </a:p>
            <a:p>
              <a:pPr algn="ctr"/>
              <a:r>
                <a:rPr lang="en-US" sz="1100" b="1" smtClean="0">
                  <a:latin typeface="Arial Narrow" panose="020B0606020202030204" pitchFamily="34" charset="0"/>
                </a:rPr>
                <a:t>or </a:t>
              </a:r>
            </a:p>
            <a:p>
              <a:pPr algn="ctr"/>
              <a:r>
                <a:rPr lang="en-US" sz="1100" b="1" smtClean="0">
                  <a:latin typeface="Arial Narrow" panose="020B0606020202030204" pitchFamily="34" charset="0"/>
                </a:rPr>
                <a:t>no_rekor</a:t>
              </a:r>
              <a:r>
                <a:rPr lang="en-US" sz="1100" b="1">
                  <a:latin typeface="Arial Narrow" panose="020B0606020202030204" pitchFamily="34" charset="0"/>
                </a:rPr>
                <a:t>==16</a:t>
              </a:r>
              <a:endParaRPr lang="en-US" sz="1100" b="1" smtClean="0">
                <a:latin typeface="Arial Narrow" panose="020B0606020202030204" pitchFamily="34" charset="0"/>
              </a:endParaRPr>
            </a:p>
          </p:txBody>
        </p:sp>
        <p:cxnSp>
          <p:nvCxnSpPr>
            <p:cNvPr id="37" name="Elbow Connector 36"/>
            <p:cNvCxnSpPr>
              <a:stCxn id="36" idx="2"/>
              <a:endCxn id="41" idx="2"/>
            </p:cNvCxnSpPr>
            <p:nvPr/>
          </p:nvCxnSpPr>
          <p:spPr>
            <a:xfrm rot="16200000" flipH="1">
              <a:off x="1985971" y="2575060"/>
              <a:ext cx="714022" cy="897901"/>
            </a:xfrm>
            <a:prstGeom prst="bentConnector3">
              <a:avLst>
                <a:gd name="adj1" fmla="val 132016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6" idx="0"/>
            </p:cNvCxnSpPr>
            <p:nvPr/>
          </p:nvCxnSpPr>
          <p:spPr>
            <a:xfrm>
              <a:off x="1894032" y="1742996"/>
              <a:ext cx="0" cy="2126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190690" y="2057400"/>
              <a:ext cx="3145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smtClean="0">
                  <a:solidFill>
                    <a:schemeClr val="bg1"/>
                  </a:solidFill>
                </a:rPr>
                <a:t>Ya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55594" y="2743200"/>
              <a:ext cx="473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smtClean="0">
                  <a:solidFill>
                    <a:schemeClr val="bg1"/>
                  </a:solidFill>
                </a:rPr>
                <a:t>Tidak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41" name="Flowchart: Process 40"/>
            <p:cNvSpPr/>
            <p:nvPr/>
          </p:nvSpPr>
          <p:spPr>
            <a:xfrm>
              <a:off x="2078666" y="3076221"/>
              <a:ext cx="1426534" cy="304801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b="1" smtClean="0"/>
                <a:t>mhs_wanita_part +1</a:t>
              </a:r>
              <a:endParaRPr lang="en-US" sz="1050" b="1"/>
            </a:p>
          </p:txBody>
        </p:sp>
        <p:cxnSp>
          <p:nvCxnSpPr>
            <p:cNvPr id="42" name="Straight Arrow Connector 41"/>
            <p:cNvCxnSpPr>
              <a:stCxn id="36" idx="2"/>
            </p:cNvCxnSpPr>
            <p:nvPr/>
          </p:nvCxnSpPr>
          <p:spPr>
            <a:xfrm>
              <a:off x="1894032" y="2667000"/>
              <a:ext cx="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>
              <a:stCxn id="36" idx="3"/>
              <a:endCxn id="41" idx="0"/>
            </p:cNvCxnSpPr>
            <p:nvPr/>
          </p:nvCxnSpPr>
          <p:spPr>
            <a:xfrm flipH="1">
              <a:off x="2791933" y="2311345"/>
              <a:ext cx="484667" cy="764876"/>
            </a:xfrm>
            <a:prstGeom prst="bentConnector4">
              <a:avLst>
                <a:gd name="adj1" fmla="val -47166"/>
                <a:gd name="adj2" fmla="val 73249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3810000" y="5160893"/>
            <a:ext cx="4876800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763">
              <a:tabLst>
                <a:tab pos="344488" algn="l"/>
              </a:tabLst>
            </a:pP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no_rekor==17</a:t>
            </a:r>
            <a:r>
              <a:rPr lang="en-US" sz="1200" b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z="12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no_rekor==16</a:t>
            </a:r>
            <a:r>
              <a:rPr lang="en-US" sz="1200" b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763">
              <a:tabLst>
                <a:tab pos="344488" algn="l"/>
              </a:tabLst>
            </a:pP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>
              <a:latin typeface="Courier New" pitchFamily="49" charset="0"/>
              <a:cs typeface="Courier New" pitchFamily="49" charset="0"/>
            </a:endParaRPr>
          </a:p>
          <a:p>
            <a:pPr marL="4763">
              <a:tabLst>
                <a:tab pos="344488" algn="l"/>
              </a:tabLst>
            </a:pPr>
            <a:r>
              <a:rPr lang="en-US" sz="12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System.out.println(rekor);</a:t>
            </a:r>
            <a:endParaRPr lang="en-US" sz="1200" b="1">
              <a:latin typeface="Courier New" pitchFamily="49" charset="0"/>
              <a:cs typeface="Courier New" pitchFamily="49" charset="0"/>
            </a:endParaRPr>
          </a:p>
          <a:p>
            <a:pPr marL="4763">
              <a:tabLst>
                <a:tab pos="344488" algn="l"/>
              </a:tabLst>
            </a:pP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73475" y="4782869"/>
            <a:ext cx="2713326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/>
              <a:t>Contoh dalam Syntax </a:t>
            </a:r>
            <a:r>
              <a:rPr lang="en-US" sz="1600" b="1" u="sng"/>
              <a:t>Java</a:t>
            </a:r>
          </a:p>
        </p:txBody>
      </p:sp>
    </p:spTree>
    <p:extLst>
      <p:ext uri="{BB962C8B-B14F-4D97-AF65-F5344CB8AC3E}">
        <p14:creationId xmlns:p14="http://schemas.microsoft.com/office/powerpoint/2010/main" val="49886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99792" y="4279155"/>
            <a:ext cx="5900175" cy="24622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763">
              <a:tabLst>
                <a:tab pos="344488" algn="l"/>
                <a:tab pos="747713" algn="l"/>
                <a:tab pos="11398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switch (pilihan) { </a:t>
            </a:r>
          </a:p>
          <a:p>
            <a:pPr marL="4763">
              <a:tabLst>
                <a:tab pos="344488" algn="l"/>
                <a:tab pos="747713" algn="l"/>
                <a:tab pos="11398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	case 1: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	System.out.println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(“Anda pilih 1”);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				break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763">
              <a:tabLst>
                <a:tab pos="344488" algn="l"/>
                <a:tab pos="747713" algn="l"/>
                <a:tab pos="11398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	case 2: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	System.out.println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(“Anda pilih 2”);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				break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763">
              <a:tabLst>
                <a:tab pos="344488" algn="l"/>
                <a:tab pos="747713" algn="l"/>
                <a:tab pos="11398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	case 3: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	System.out.println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(“Anda pilih 3”);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				break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763">
              <a:tabLst>
                <a:tab pos="344488" algn="l"/>
                <a:tab pos="747713" algn="l"/>
                <a:tab pos="11398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	case 4: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	System.out.println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(“Anda pilih 4”);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				break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763">
              <a:tabLst>
                <a:tab pos="344488" algn="l"/>
                <a:tab pos="747713" algn="l"/>
                <a:tab pos="11398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	default: System.out.println(“salah pilih”);break; </a:t>
            </a:r>
          </a:p>
          <a:p>
            <a:pPr marL="4763">
              <a:tabLst>
                <a:tab pos="344488" algn="l"/>
                <a:tab pos="747713" algn="l"/>
                <a:tab pos="11398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8144" y="3888213"/>
            <a:ext cx="2731823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/>
              <a:t>Contoh dalam Syntax </a:t>
            </a:r>
            <a:r>
              <a:rPr lang="en-US" sz="1600" b="1" u="sng"/>
              <a:t>Java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3448" y="1678413"/>
            <a:ext cx="8001000" cy="2057400"/>
            <a:chOff x="533400" y="1524000"/>
            <a:chExt cx="8001000" cy="2057400"/>
          </a:xfrm>
        </p:grpSpPr>
        <p:sp>
          <p:nvSpPr>
            <p:cNvPr id="7" name="Rectangle 6"/>
            <p:cNvSpPr/>
            <p:nvPr/>
          </p:nvSpPr>
          <p:spPr>
            <a:xfrm>
              <a:off x="533400" y="1524000"/>
              <a:ext cx="80010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95800" y="2362200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smtClean="0">
                  <a:solidFill>
                    <a:schemeClr val="bg1"/>
                  </a:solidFill>
                </a:rPr>
                <a:t>3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3623788" y="1827994"/>
              <a:ext cx="1786412" cy="531714"/>
            </a:xfrm>
            <a:prstGeom prst="flowChartDecisi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smtClean="0">
                  <a:latin typeface="Arial Narrow" panose="020B0606020202030204" pitchFamily="34" charset="0"/>
                </a:rPr>
                <a:t>pilihan</a:t>
              </a:r>
            </a:p>
          </p:txBody>
        </p:sp>
        <p:cxnSp>
          <p:nvCxnSpPr>
            <p:cNvPr id="10" name="Straight Arrow Connector 9"/>
            <p:cNvCxnSpPr>
              <a:endCxn id="9" idx="0"/>
            </p:cNvCxnSpPr>
            <p:nvPr/>
          </p:nvCxnSpPr>
          <p:spPr>
            <a:xfrm>
              <a:off x="4516994" y="1614441"/>
              <a:ext cx="0" cy="2135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2"/>
              <a:endCxn id="19" idx="0"/>
            </p:cNvCxnSpPr>
            <p:nvPr/>
          </p:nvCxnSpPr>
          <p:spPr>
            <a:xfrm>
              <a:off x="4516994" y="2359708"/>
              <a:ext cx="13510" cy="5358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Flowchart: Process 11"/>
            <p:cNvSpPr/>
            <p:nvPr/>
          </p:nvSpPr>
          <p:spPr>
            <a:xfrm>
              <a:off x="682702" y="2895599"/>
              <a:ext cx="1396801" cy="304801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latin typeface="Arial Narrow" panose="020B0606020202030204" pitchFamily="34" charset="0"/>
                </a:rPr>
                <a:t>Cetak “Anda pilih 1”</a:t>
              </a:r>
              <a:endParaRPr lang="en-US" sz="1200" b="1">
                <a:latin typeface="Arial Narrow" panose="020B060602020203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17186" y="2268379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smtClean="0">
                  <a:solidFill>
                    <a:schemeClr val="bg1"/>
                  </a:solidFill>
                </a:rPr>
                <a:t>4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63419" y="2116417"/>
              <a:ext cx="5661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smtClean="0">
                  <a:solidFill>
                    <a:schemeClr val="bg1"/>
                  </a:solidFill>
                </a:rPr>
                <a:t>default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1600" y="2209800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smtClean="0">
                  <a:solidFill>
                    <a:schemeClr val="bg1"/>
                  </a:solidFill>
                </a:rPr>
                <a:t>1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71800" y="2286000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smtClean="0">
                  <a:solidFill>
                    <a:schemeClr val="bg1"/>
                  </a:solidFill>
                </a:rPr>
                <a:t>2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cxnSp>
          <p:nvCxnSpPr>
            <p:cNvPr id="17" name="Elbow Connector 16"/>
            <p:cNvCxnSpPr>
              <a:stCxn id="9" idx="3"/>
              <a:endCxn id="21" idx="0"/>
            </p:cNvCxnSpPr>
            <p:nvPr/>
          </p:nvCxnSpPr>
          <p:spPr>
            <a:xfrm>
              <a:off x="5410200" y="2093851"/>
              <a:ext cx="2222401" cy="80174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Flowchart: Process 17"/>
            <p:cNvSpPr/>
            <p:nvPr/>
          </p:nvSpPr>
          <p:spPr>
            <a:xfrm>
              <a:off x="2231903" y="2895599"/>
              <a:ext cx="1396801" cy="304801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latin typeface="Arial Narrow" panose="020B0606020202030204" pitchFamily="34" charset="0"/>
                </a:rPr>
                <a:t>Cetak “Anda pilih 2”</a:t>
              </a:r>
              <a:endParaRPr lang="en-US" sz="1200" b="1">
                <a:latin typeface="Arial Narrow" panose="020B0606020202030204" pitchFamily="34" charset="0"/>
              </a:endParaRPr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3832103" y="2895599"/>
              <a:ext cx="1396801" cy="304801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latin typeface="Arial Narrow" panose="020B0606020202030204" pitchFamily="34" charset="0"/>
                </a:rPr>
                <a:t>Cetak “Anda pilih 3”</a:t>
              </a:r>
              <a:endParaRPr lang="en-US" sz="1200" b="1">
                <a:latin typeface="Arial Narrow" panose="020B0606020202030204" pitchFamily="34" charset="0"/>
              </a:endParaRPr>
            </a:p>
          </p:txBody>
        </p:sp>
        <p:sp>
          <p:nvSpPr>
            <p:cNvPr id="20" name="Flowchart: Process 19"/>
            <p:cNvSpPr/>
            <p:nvPr/>
          </p:nvSpPr>
          <p:spPr>
            <a:xfrm>
              <a:off x="5384999" y="2895599"/>
              <a:ext cx="1396801" cy="304801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latin typeface="Arial Narrow" panose="020B0606020202030204" pitchFamily="34" charset="0"/>
                </a:rPr>
                <a:t>Cetak “Anda pilih 4”</a:t>
              </a:r>
              <a:endParaRPr lang="en-US" sz="1200" b="1">
                <a:latin typeface="Arial Narrow" panose="020B0606020202030204" pitchFamily="34" charset="0"/>
              </a:endParaRPr>
            </a:p>
          </p:txBody>
        </p:sp>
        <p:sp>
          <p:nvSpPr>
            <p:cNvPr id="21" name="Flowchart: Process 20"/>
            <p:cNvSpPr/>
            <p:nvPr/>
          </p:nvSpPr>
          <p:spPr>
            <a:xfrm>
              <a:off x="6934200" y="2895599"/>
              <a:ext cx="1396801" cy="304801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smtClean="0">
                  <a:latin typeface="Arial Narrow" panose="020B0606020202030204" pitchFamily="34" charset="0"/>
                </a:rPr>
                <a:t>Cetak “Salah pilih”</a:t>
              </a:r>
              <a:endParaRPr lang="en-US" sz="1200" b="1">
                <a:latin typeface="Arial Narrow" panose="020B0606020202030204" pitchFamily="34" charset="0"/>
              </a:endParaRPr>
            </a:p>
          </p:txBody>
        </p:sp>
        <p:cxnSp>
          <p:nvCxnSpPr>
            <p:cNvPr id="22" name="Elbow Connector 21"/>
            <p:cNvCxnSpPr>
              <a:stCxn id="9" idx="3"/>
              <a:endCxn id="20" idx="0"/>
            </p:cNvCxnSpPr>
            <p:nvPr/>
          </p:nvCxnSpPr>
          <p:spPr>
            <a:xfrm>
              <a:off x="5410200" y="2093851"/>
              <a:ext cx="673200" cy="80174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1"/>
              <a:endCxn id="18" idx="0"/>
            </p:cNvCxnSpPr>
            <p:nvPr/>
          </p:nvCxnSpPr>
          <p:spPr>
            <a:xfrm rot="10800000" flipV="1">
              <a:off x="2930304" y="2093851"/>
              <a:ext cx="693484" cy="80174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9" idx="1"/>
              <a:endCxn id="12" idx="0"/>
            </p:cNvCxnSpPr>
            <p:nvPr/>
          </p:nvCxnSpPr>
          <p:spPr>
            <a:xfrm rot="10800000" flipV="1">
              <a:off x="1381104" y="2093851"/>
              <a:ext cx="2242685" cy="80174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39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 Statement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8142767" cy="42473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b="1"/>
              <a:t>import javax.swing.JOptionPane;</a:t>
            </a: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endParaRPr lang="en-US"/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b="1"/>
              <a:t>public class JOption_switch {</a:t>
            </a: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b="1" smtClean="0"/>
              <a:t>	public </a:t>
            </a:r>
            <a:r>
              <a:rPr lang="en-US" b="1"/>
              <a:t>static void main(String[] args) {</a:t>
            </a: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b="1" smtClean="0"/>
              <a:t>		String </a:t>
            </a:r>
            <a:r>
              <a:rPr lang="en-US" b="1"/>
              <a:t>input = JOptionPane.showInputDialog("Make your choice (1-4)?");</a:t>
            </a: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b="1" smtClean="0"/>
              <a:t>		int pilihan = Integer.parseInt(input</a:t>
            </a:r>
            <a:r>
              <a:rPr lang="en-US" b="1"/>
              <a:t>);</a:t>
            </a: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b="1" smtClean="0"/>
              <a:t>		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switch(pilihan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{</a:t>
            </a: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case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System.out.println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("Anda pilih 1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");  break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case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System.out.println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("Anda pilih 2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");  break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case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System.out.println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("Anda pilih 3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");  break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case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System.out.println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("Anda pilih 4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");  break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default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System.out.println("Anda memilih selain 1 s/d 4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"); 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break;</a:t>
            </a: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}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 smtClean="0"/>
              <a:t>	}</a:t>
            </a:r>
            <a:endParaRPr lang="en-US"/>
          </a:p>
          <a:p>
            <a:pPr>
              <a:tabLst>
                <a:tab pos="225425" algn="l"/>
                <a:tab pos="569913" algn="l"/>
                <a:tab pos="914400" algn="l"/>
              </a:tabLst>
            </a:pPr>
            <a:r>
              <a:rPr lang="en-US"/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1058" y="1600200"/>
            <a:ext cx="2458909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/>
              <a:t>Contoh </a:t>
            </a:r>
            <a:r>
              <a:rPr lang="en-US" sz="1600" b="1" u="sng" smtClean="0"/>
              <a:t>Program</a:t>
            </a:r>
            <a:endParaRPr lang="en-US" sz="1600" b="1" u="sng"/>
          </a:p>
        </p:txBody>
      </p:sp>
    </p:spTree>
    <p:extLst>
      <p:ext uri="{BB962C8B-B14F-4D97-AF65-F5344CB8AC3E}">
        <p14:creationId xmlns:p14="http://schemas.microsoft.com/office/powerpoint/2010/main" val="27762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Fungsi dari suatu iteration adalah membuat suatu perulangan dalam menjalankan suatu atau sekelompok instruksi sampai tujuannya tercapai.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- loops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86072" y="2585864"/>
            <a:ext cx="2461434" cy="3657600"/>
            <a:chOff x="457200" y="1600200"/>
            <a:chExt cx="2461434" cy="3657600"/>
          </a:xfrm>
        </p:grpSpPr>
        <p:sp>
          <p:nvSpPr>
            <p:cNvPr id="5" name="Rectangle 4"/>
            <p:cNvSpPr/>
            <p:nvPr/>
          </p:nvSpPr>
          <p:spPr>
            <a:xfrm>
              <a:off x="457200" y="1600200"/>
              <a:ext cx="2461434" cy="36576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838200" y="1676400"/>
              <a:ext cx="2080434" cy="3439451"/>
              <a:chOff x="914400" y="1676400"/>
              <a:chExt cx="2080434" cy="3439451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990600" y="2441863"/>
                <a:ext cx="1507166" cy="606137"/>
              </a:xfrm>
              <a:prstGeom prst="flowChartDecisi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smtClean="0">
                    <a:cs typeface="Courier New" pitchFamily="49" charset="0"/>
                  </a:rPr>
                  <a:t>i &lt; 6</a:t>
                </a:r>
              </a:p>
            </p:txBody>
          </p:sp>
          <p:sp>
            <p:nvSpPr>
              <p:cNvPr id="8" name="Flowchart: Process 7"/>
              <p:cNvSpPr/>
              <p:nvPr/>
            </p:nvSpPr>
            <p:spPr>
              <a:xfrm>
                <a:off x="1143000" y="1676400"/>
                <a:ext cx="1219200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cs typeface="Courier New" pitchFamily="49" charset="0"/>
                  </a:rPr>
                  <a:t>i = 1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295400" y="2961349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438400" y="2466201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>
              <a:xfrm>
                <a:off x="914400" y="3352800"/>
                <a:ext cx="1676400" cy="30480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smtClean="0">
                    <a:latin typeface="Arial Narrow" panose="020B0606020202030204" pitchFamily="34" charset="0"/>
                  </a:rPr>
                  <a:t>Statements Here</a:t>
                </a:r>
                <a:endParaRPr lang="en-US" sz="16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2" name="Flowchart: Process 11"/>
              <p:cNvSpPr/>
              <p:nvPr/>
            </p:nvSpPr>
            <p:spPr>
              <a:xfrm>
                <a:off x="1034478" y="3962399"/>
                <a:ext cx="1436244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cs typeface="Courier New" pitchFamily="49" charset="0"/>
                  </a:rPr>
                  <a:t>i++</a:t>
                </a:r>
              </a:p>
            </p:txBody>
          </p:sp>
          <p:cxnSp>
            <p:nvCxnSpPr>
              <p:cNvPr id="13" name="Straight Arrow Connector 12"/>
              <p:cNvCxnSpPr>
                <a:stCxn id="7" idx="2"/>
                <a:endCxn id="11" idx="0"/>
              </p:cNvCxnSpPr>
              <p:nvPr/>
            </p:nvCxnSpPr>
            <p:spPr>
              <a:xfrm>
                <a:off x="1744183" y="3048000"/>
                <a:ext cx="8417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8" idx="2"/>
                <a:endCxn id="7" idx="0"/>
              </p:cNvCxnSpPr>
              <p:nvPr/>
            </p:nvCxnSpPr>
            <p:spPr>
              <a:xfrm flipH="1">
                <a:off x="1744183" y="1981201"/>
                <a:ext cx="8417" cy="4606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1" idx="2"/>
                <a:endCxn id="12" idx="0"/>
              </p:cNvCxnSpPr>
              <p:nvPr/>
            </p:nvCxnSpPr>
            <p:spPr>
              <a:xfrm>
                <a:off x="1752600" y="3657600"/>
                <a:ext cx="0" cy="304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>
                <a:stCxn id="12" idx="2"/>
              </p:cNvCxnSpPr>
              <p:nvPr/>
            </p:nvCxnSpPr>
            <p:spPr>
              <a:xfrm rot="5400000" flipH="1">
                <a:off x="703103" y="3217703"/>
                <a:ext cx="2098994" cy="12700"/>
              </a:xfrm>
              <a:prstGeom prst="bentConnector5">
                <a:avLst>
                  <a:gd name="adj1" fmla="val -10891"/>
                  <a:gd name="adj2" fmla="val 7822937"/>
                  <a:gd name="adj3" fmla="val 99917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Elbow Connector 16"/>
              <p:cNvCxnSpPr>
                <a:stCxn id="7" idx="3"/>
              </p:cNvCxnSpPr>
              <p:nvPr/>
            </p:nvCxnSpPr>
            <p:spPr>
              <a:xfrm flipH="1">
                <a:off x="1740195" y="2744932"/>
                <a:ext cx="757571" cy="2370919"/>
              </a:xfrm>
              <a:prstGeom prst="bentConnector4">
                <a:avLst>
                  <a:gd name="adj1" fmla="val -30175"/>
                  <a:gd name="adj2" fmla="val 88129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900882" y="2204864"/>
            <a:ext cx="18288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/>
              <a:t>f</a:t>
            </a:r>
            <a:r>
              <a:rPr lang="en-US" sz="1600" b="1" smtClean="0"/>
              <a:t>or - loops</a:t>
            </a:r>
            <a:endParaRPr lang="en-US" sz="1600" b="1" u="sng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76872" y="3331731"/>
            <a:ext cx="5943600" cy="1077218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kumimoji="1" lang="en-US" sz="1600" b="1" i="1">
                <a:latin typeface="Courier New" pitchFamily="49" charset="0"/>
                <a:cs typeface="Courier New" pitchFamily="49" charset="0"/>
              </a:rPr>
              <a:t>initialization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 i="1">
                <a:latin typeface="Courier New" pitchFamily="49" charset="0"/>
                <a:cs typeface="Courier New" pitchFamily="49" charset="0"/>
              </a:rPr>
              <a:t>termination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 i="1" smtClean="0">
                <a:latin typeface="Courier New" pitchFamily="49" charset="0"/>
                <a:cs typeface="Courier New" pitchFamily="49" charset="0"/>
              </a:rPr>
              <a:t>multiplier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your code goes here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876872" y="5031467"/>
            <a:ext cx="5943600" cy="83099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kumimoji="1" lang="en-US" sz="1600" b="1" smtClean="0">
                <a:latin typeface="Courier New" pitchFamily="49" charset="0"/>
                <a:cs typeface="Courier New" pitchFamily="49" charset="0"/>
              </a:rPr>
              <a:t>int i=0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 smtClean="0">
                <a:latin typeface="Courier New" pitchFamily="49" charset="0"/>
                <a:cs typeface="Courier New" pitchFamily="49" charset="0"/>
              </a:rPr>
              <a:t>i&lt;6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>
                <a:latin typeface="Courier New" pitchFamily="49" charset="0"/>
                <a:cs typeface="Courier New" pitchFamily="49" charset="0"/>
              </a:rPr>
              <a:t>i++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kumimoji="1" lang="en-US" sz="160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System.out.println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("Count is: " + i);</a:t>
            </a:r>
          </a:p>
          <a:p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6485" y="2966565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Syntax for - loops in java</a:t>
            </a:r>
            <a:endParaRPr lang="en-US" sz="1600" b="1" u="sng"/>
          </a:p>
        </p:txBody>
      </p:sp>
      <p:sp>
        <p:nvSpPr>
          <p:cNvPr id="22" name="TextBox 21"/>
          <p:cNvSpPr txBox="1"/>
          <p:nvPr/>
        </p:nvSpPr>
        <p:spPr>
          <a:xfrm>
            <a:off x="5866485" y="4657702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Example </a:t>
            </a:r>
            <a:r>
              <a:rPr lang="en-US" sz="1600" b="1"/>
              <a:t>for - loops </a:t>
            </a:r>
            <a:r>
              <a:rPr lang="en-US" sz="1600" b="1" smtClean="0"/>
              <a:t>java</a:t>
            </a:r>
            <a:endParaRPr lang="en-US" sz="1600" b="1" u="sng"/>
          </a:p>
        </p:txBody>
      </p:sp>
    </p:spTree>
    <p:extLst>
      <p:ext uri="{BB962C8B-B14F-4D97-AF65-F5344CB8AC3E}">
        <p14:creationId xmlns:p14="http://schemas.microsoft.com/office/powerpoint/2010/main" val="42813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- loops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257800" y="4555318"/>
            <a:ext cx="3209533" cy="2031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for (int i = 0; i &lt; kalimat.length(); i++)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	if (cari == kalimat.charAt(i)) 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		jumlah++;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System.out.println(jumlah);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}</a:t>
            </a:r>
            <a:endParaRPr lang="en-US" sz="1400" b="1">
              <a:latin typeface="Arial Narrow" panose="020B0606020202030204" pitchFamily="34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26504" y="1888318"/>
            <a:ext cx="5181600" cy="411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import java.util.Scanner;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endParaRPr lang="en-US" sz="1400" b="1" smtClean="0"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public class string_charCheck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public static void main(String[] args)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String kalimat;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char cari;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int jumlah=0;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kalimat anda!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input1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kalimat = input1.nextLine();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karakter yg ingin dihitung!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input2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cari = input2.nextLine().charAt(0);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2814" y="1930764"/>
            <a:ext cx="2734520" cy="1015663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b="1" smtClean="0">
                <a:latin typeface="Arial Narrow" panose="020B0606020202030204" pitchFamily="34" charset="0"/>
              </a:rPr>
              <a:t>Example </a:t>
            </a:r>
            <a:r>
              <a:rPr lang="en-US" sz="2000" b="1">
                <a:latin typeface="Arial Narrow" panose="020B0606020202030204" pitchFamily="34" charset="0"/>
              </a:rPr>
              <a:t>for </a:t>
            </a:r>
            <a:r>
              <a:rPr lang="en-US" sz="2000" b="1" smtClean="0">
                <a:latin typeface="Arial Narrow" panose="020B0606020202030204" pitchFamily="34" charset="0"/>
              </a:rPr>
              <a:t>– searching number of character in a sentence</a:t>
            </a:r>
            <a:endParaRPr lang="en-US" sz="2000" b="1" u="sng">
              <a:latin typeface="Arial Narrow" panose="020B0606020202030204" pitchFamily="34" charset="0"/>
            </a:endParaRPr>
          </a:p>
        </p:txBody>
      </p:sp>
      <p:sp>
        <p:nvSpPr>
          <p:cNvPr id="26" name="Bent Arrow 25"/>
          <p:cNvSpPr/>
          <p:nvPr/>
        </p:nvSpPr>
        <p:spPr>
          <a:xfrm rot="10800000" flipH="1">
            <a:off x="3886201" y="6105392"/>
            <a:ext cx="1295400" cy="354926"/>
          </a:xfrm>
          <a:prstGeom prst="bentArrow">
            <a:avLst>
              <a:gd name="adj1" fmla="val 25000"/>
              <a:gd name="adj2" fmla="val 21654"/>
              <a:gd name="adj3" fmla="val 25000"/>
              <a:gd name="adj4" fmla="val 437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68818" y="637203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 Narrow" panose="020B0606020202030204" pitchFamily="34" charset="0"/>
              </a:rPr>
              <a:t>Continued</a:t>
            </a:r>
            <a:endParaRPr lang="en-US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7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- loops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81000" y="1524000"/>
            <a:ext cx="2255868" cy="3124200"/>
            <a:chOff x="357966" y="2438400"/>
            <a:chExt cx="2255868" cy="3124200"/>
          </a:xfrm>
        </p:grpSpPr>
        <p:sp>
          <p:nvSpPr>
            <p:cNvPr id="5" name="Rectangle 4"/>
            <p:cNvSpPr/>
            <p:nvPr/>
          </p:nvSpPr>
          <p:spPr>
            <a:xfrm>
              <a:off x="357966" y="2438400"/>
              <a:ext cx="2255868" cy="3124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09600" y="2514601"/>
              <a:ext cx="2004234" cy="2895599"/>
              <a:chOff x="609600" y="2514601"/>
              <a:chExt cx="2004234" cy="2895599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685800" y="2975263"/>
                <a:ext cx="1507166" cy="606137"/>
              </a:xfrm>
              <a:prstGeom prst="flowChartDecisi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smtClean="0">
                    <a:cs typeface="Courier New" pitchFamily="49" charset="0"/>
                  </a:rPr>
                  <a:t>i &lt; 6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90600" y="3494749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057400" y="2999601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0" name="Flowchart: Process 9"/>
              <p:cNvSpPr/>
              <p:nvPr/>
            </p:nvSpPr>
            <p:spPr>
              <a:xfrm>
                <a:off x="609600" y="3886200"/>
                <a:ext cx="1676400" cy="30480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smtClean="0">
                    <a:latin typeface="Arial Narrow" panose="020B0606020202030204" pitchFamily="34" charset="0"/>
                  </a:rPr>
                  <a:t>Statements Here</a:t>
                </a:r>
                <a:endParaRPr lang="en-US" sz="16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>
              <a:xfrm>
                <a:off x="729678" y="4495799"/>
                <a:ext cx="1436244" cy="304801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i="1"/>
                  <a:t>i++</a:t>
                </a:r>
              </a:p>
            </p:txBody>
          </p:sp>
          <p:cxnSp>
            <p:nvCxnSpPr>
              <p:cNvPr id="12" name="Straight Arrow Connector 11"/>
              <p:cNvCxnSpPr>
                <a:stCxn id="7" idx="2"/>
                <a:endCxn id="10" idx="0"/>
              </p:cNvCxnSpPr>
              <p:nvPr/>
            </p:nvCxnSpPr>
            <p:spPr>
              <a:xfrm>
                <a:off x="1439383" y="3581400"/>
                <a:ext cx="8417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endCxn id="7" idx="0"/>
              </p:cNvCxnSpPr>
              <p:nvPr/>
            </p:nvCxnSpPr>
            <p:spPr>
              <a:xfrm flipH="1">
                <a:off x="1439383" y="2514601"/>
                <a:ext cx="8417" cy="4606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0" idx="2"/>
                <a:endCxn id="11" idx="0"/>
              </p:cNvCxnSpPr>
              <p:nvPr/>
            </p:nvCxnSpPr>
            <p:spPr>
              <a:xfrm>
                <a:off x="1447800" y="4191000"/>
                <a:ext cx="0" cy="304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Elbow Connector 14"/>
              <p:cNvCxnSpPr>
                <a:stCxn id="11" idx="2"/>
              </p:cNvCxnSpPr>
              <p:nvPr/>
            </p:nvCxnSpPr>
            <p:spPr>
              <a:xfrm rot="5400000" flipH="1">
                <a:off x="398303" y="3751103"/>
                <a:ext cx="2098994" cy="12700"/>
              </a:xfrm>
              <a:prstGeom prst="bentConnector5">
                <a:avLst>
                  <a:gd name="adj1" fmla="val -10891"/>
                  <a:gd name="adj2" fmla="val 7822937"/>
                  <a:gd name="adj3" fmla="val 99917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>
                <a:stCxn id="7" idx="3"/>
              </p:cNvCxnSpPr>
              <p:nvPr/>
            </p:nvCxnSpPr>
            <p:spPr>
              <a:xfrm flipH="1">
                <a:off x="1447800" y="3278332"/>
                <a:ext cx="745166" cy="2131868"/>
              </a:xfrm>
              <a:prstGeom prst="bentConnector4">
                <a:avLst>
                  <a:gd name="adj1" fmla="val -30678"/>
                  <a:gd name="adj2" fmla="val 89416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2743200" y="2463225"/>
            <a:ext cx="1828800" cy="584775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Front check</a:t>
            </a:r>
          </a:p>
          <a:p>
            <a:r>
              <a:rPr lang="en-US" sz="1600" b="1" smtClean="0"/>
              <a:t>while - loops</a:t>
            </a:r>
            <a:endParaRPr lang="en-US" sz="1600" b="1" u="sng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743200" y="1524000"/>
            <a:ext cx="5943600" cy="83099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hile (</a:t>
            </a:r>
            <a:r>
              <a:rPr kumimoji="1" lang="en-US" sz="1600" b="1" i="1" smtClean="0">
                <a:latin typeface="Courier New" pitchFamily="49" charset="0"/>
                <a:cs typeface="Courier New" pitchFamily="49" charset="0"/>
              </a:rPr>
              <a:t>i &lt; 6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your code goes here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81000" y="5341203"/>
            <a:ext cx="5943600" cy="83099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 {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kumimoji="1" lang="en-US" sz="160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// your code goes here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kumimoji="1" lang="en-US" sz="1600" b="1" smtClean="0">
                <a:latin typeface="Courier New" pitchFamily="49" charset="0"/>
                <a:cs typeface="Courier New" pitchFamily="49" charset="0"/>
              </a:rPr>
              <a:t>i &lt; 6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44787" y="3115485"/>
            <a:ext cx="2255868" cy="3124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ecision 20"/>
          <p:cNvSpPr/>
          <p:nvPr/>
        </p:nvSpPr>
        <p:spPr>
          <a:xfrm>
            <a:off x="6874834" y="5105400"/>
            <a:ext cx="1507166" cy="606137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i &lt; 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24965" y="5408468"/>
            <a:ext cx="513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True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8417" y="5638800"/>
            <a:ext cx="556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False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6781800" y="3657600"/>
            <a:ext cx="1676400" cy="3048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Arial Narrow" panose="020B0606020202030204" pitchFamily="34" charset="0"/>
              </a:rPr>
              <a:t>Statements Here</a:t>
            </a:r>
            <a:endParaRPr lang="en-US" sz="1600">
              <a:latin typeface="Arial Narrow" panose="020B0606020202030204" pitchFamily="34" charset="0"/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6910131" y="4460547"/>
            <a:ext cx="1436244" cy="304801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/>
              <a:t>i++</a:t>
            </a:r>
          </a:p>
        </p:txBody>
      </p:sp>
      <p:cxnSp>
        <p:nvCxnSpPr>
          <p:cNvPr id="26" name="Straight Arrow Connector 25"/>
          <p:cNvCxnSpPr>
            <a:stCxn id="25" idx="2"/>
            <a:endCxn id="21" idx="0"/>
          </p:cNvCxnSpPr>
          <p:nvPr/>
        </p:nvCxnSpPr>
        <p:spPr>
          <a:xfrm>
            <a:off x="7628253" y="4765348"/>
            <a:ext cx="164" cy="340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4" idx="0"/>
          </p:cNvCxnSpPr>
          <p:nvPr/>
        </p:nvCxnSpPr>
        <p:spPr>
          <a:xfrm flipH="1">
            <a:off x="7620000" y="3196938"/>
            <a:ext cx="8417" cy="460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>
          <a:xfrm>
            <a:off x="7620000" y="3962400"/>
            <a:ext cx="8253" cy="498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1" idx="1"/>
          </p:cNvCxnSpPr>
          <p:nvPr/>
        </p:nvCxnSpPr>
        <p:spPr>
          <a:xfrm rot="10800000" flipH="1">
            <a:off x="6874834" y="3427269"/>
            <a:ext cx="745166" cy="1981200"/>
          </a:xfrm>
          <a:prstGeom prst="bentConnector4">
            <a:avLst>
              <a:gd name="adj1" fmla="val -30678"/>
              <a:gd name="adj2" fmla="val 10020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95800" y="4673025"/>
            <a:ext cx="1828800" cy="584775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Rear check</a:t>
            </a:r>
          </a:p>
          <a:p>
            <a:r>
              <a:rPr lang="en-US" sz="1600" b="1" smtClean="0"/>
              <a:t>while - loops</a:t>
            </a:r>
            <a:endParaRPr lang="en-US" sz="1600" b="1" u="sng"/>
          </a:p>
        </p:txBody>
      </p:sp>
      <p:cxnSp>
        <p:nvCxnSpPr>
          <p:cNvPr id="31" name="Straight Arrow Connector 30"/>
          <p:cNvCxnSpPr>
            <a:stCxn id="21" idx="2"/>
          </p:cNvCxnSpPr>
          <p:nvPr/>
        </p:nvCxnSpPr>
        <p:spPr>
          <a:xfrm>
            <a:off x="7628417" y="5711537"/>
            <a:ext cx="0" cy="4072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9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- loops</a:t>
            </a:r>
            <a:endParaRPr lang="en-US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3400" y="2018070"/>
            <a:ext cx="4495800" cy="203132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400">
                <a:latin typeface="Tahoma" pitchFamily="34" charset="0"/>
              </a:rPr>
              <a:t>class WhileDemo {</a:t>
            </a:r>
          </a:p>
          <a:p>
            <a:r>
              <a:rPr kumimoji="1" lang="en-US" sz="1400">
                <a:latin typeface="Tahoma" pitchFamily="34" charset="0"/>
              </a:rPr>
              <a:t>     public static void main(String[] args){</a:t>
            </a:r>
          </a:p>
          <a:p>
            <a:r>
              <a:rPr kumimoji="1" lang="en-US" sz="1400">
                <a:latin typeface="Tahoma" pitchFamily="34" charset="0"/>
              </a:rPr>
              <a:t>          int count = 1;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while</a:t>
            </a:r>
            <a:r>
              <a:rPr kumimoji="1" lang="en-US" sz="1400">
                <a:latin typeface="Tahoma" pitchFamily="34" charset="0"/>
              </a:rPr>
              <a:t> (count &lt; 11) </a:t>
            </a:r>
            <a:r>
              <a:rPr kumimoji="1" lang="en-US" sz="1400" b="1">
                <a:latin typeface="Tahoma" pitchFamily="34" charset="0"/>
              </a:rPr>
              <a:t>{</a:t>
            </a:r>
          </a:p>
          <a:p>
            <a:r>
              <a:rPr kumimoji="1" lang="en-US" sz="1400">
                <a:latin typeface="Tahoma" pitchFamily="34" charset="0"/>
              </a:rPr>
              <a:t>               System.out.println("Count is: " + count);</a:t>
            </a:r>
          </a:p>
          <a:p>
            <a:r>
              <a:rPr kumimoji="1" lang="en-US" sz="1400">
                <a:latin typeface="Tahoma" pitchFamily="34" charset="0"/>
              </a:rPr>
              <a:t>               count++;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}</a:t>
            </a:r>
          </a:p>
          <a:p>
            <a:r>
              <a:rPr kumimoji="1" lang="en-US" sz="1400">
                <a:latin typeface="Tahoma" pitchFamily="34" charset="0"/>
              </a:rPr>
              <a:t>     }</a:t>
            </a:r>
          </a:p>
          <a:p>
            <a:r>
              <a:rPr kumimoji="1" lang="en-US" sz="1400">
                <a:latin typeface="Tahoma" pitchFamily="34" charset="0"/>
              </a:rPr>
              <a:t>} 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4038600" y="4277995"/>
            <a:ext cx="4495800" cy="203132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400">
                <a:latin typeface="Tahoma" pitchFamily="34" charset="0"/>
              </a:rPr>
              <a:t>class WhileDemo {</a:t>
            </a:r>
          </a:p>
          <a:p>
            <a:r>
              <a:rPr kumimoji="1" lang="en-US" sz="1400">
                <a:latin typeface="Tahoma" pitchFamily="34" charset="0"/>
              </a:rPr>
              <a:t>     public static void main(String[] args){</a:t>
            </a:r>
          </a:p>
          <a:p>
            <a:r>
              <a:rPr kumimoji="1" lang="en-US" sz="1400">
                <a:latin typeface="Tahoma" pitchFamily="34" charset="0"/>
              </a:rPr>
              <a:t>          int count = 1;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do{</a:t>
            </a:r>
          </a:p>
          <a:p>
            <a:r>
              <a:rPr kumimoji="1" lang="en-US" sz="1400">
                <a:latin typeface="Tahoma" pitchFamily="34" charset="0"/>
              </a:rPr>
              <a:t>               System.out.println("Count is: " + count);</a:t>
            </a:r>
          </a:p>
          <a:p>
            <a:r>
              <a:rPr kumimoji="1" lang="en-US" sz="1400">
                <a:latin typeface="Tahoma" pitchFamily="34" charset="0"/>
              </a:rPr>
              <a:t>               count++;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} while</a:t>
            </a:r>
            <a:r>
              <a:rPr kumimoji="1" lang="en-US" sz="1400">
                <a:latin typeface="Tahoma" pitchFamily="34" charset="0"/>
              </a:rPr>
              <a:t> (count &lt; 11) </a:t>
            </a:r>
            <a:endParaRPr kumimoji="1" lang="en-US" sz="1400" b="1">
              <a:latin typeface="Tahoma" pitchFamily="34" charset="0"/>
            </a:endParaRPr>
          </a:p>
          <a:p>
            <a:r>
              <a:rPr kumimoji="1" lang="en-US" sz="1400">
                <a:latin typeface="Tahoma" pitchFamily="34" charset="0"/>
              </a:rPr>
              <a:t>     }</a:t>
            </a:r>
          </a:p>
          <a:p>
            <a:r>
              <a:rPr kumimoji="1" lang="en-US" sz="1400">
                <a:latin typeface="Tahoma" pitchFamily="34" charset="0"/>
              </a:rPr>
              <a:t>}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00201" y="1637070"/>
            <a:ext cx="34290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Contoh front check </a:t>
            </a:r>
            <a:r>
              <a:rPr lang="en-US" sz="1600" b="1">
                <a:latin typeface="Arial Narrow" panose="020B0606020202030204" pitchFamily="34" charset="0"/>
              </a:rPr>
              <a:t>repetition in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39986" y="3820795"/>
            <a:ext cx="3294414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Syntax rear </a:t>
            </a:r>
            <a:r>
              <a:rPr lang="en-US" sz="1600" b="1">
                <a:latin typeface="Arial Narrow" panose="020B0606020202030204" pitchFamily="34" charset="0"/>
              </a:rPr>
              <a:t>check </a:t>
            </a:r>
            <a:r>
              <a:rPr lang="en-US" sz="1600" b="1" smtClean="0">
                <a:latin typeface="Arial Narrow" panose="020B0606020202030204" pitchFamily="34" charset="0"/>
              </a:rPr>
              <a:t>repetition in </a:t>
            </a:r>
            <a:r>
              <a:rPr lang="en-US" sz="1600" b="1">
                <a:latin typeface="Arial Narrow" panose="020B0606020202030204" pitchFamily="34" charset="0"/>
              </a:rPr>
              <a:t>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Statement in Iteration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1987406"/>
            <a:ext cx="18288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>
                <a:latin typeface="Arial Narrow" panose="020B0606020202030204" pitchFamily="34" charset="0"/>
              </a:rPr>
              <a:t>b</a:t>
            </a:r>
            <a:r>
              <a:rPr lang="en-US" sz="1600" b="1" smtClean="0">
                <a:latin typeface="Arial Narrow" panose="020B0606020202030204" pitchFamily="34" charset="0"/>
              </a:rPr>
              <a:t>reak at for - loops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14800" y="3294236"/>
            <a:ext cx="4343400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(i = 0; i &lt; 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L;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i++) 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str.charAt(i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)==cari)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kumimoji="1" lang="en-US" sz="16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kumimoji="1" lang="en-US" sz="16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859360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Contoh break pada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0366" y="2402160"/>
            <a:ext cx="3375834" cy="4267200"/>
            <a:chOff x="510366" y="1828800"/>
            <a:chExt cx="3375834" cy="4267200"/>
          </a:xfrm>
        </p:grpSpPr>
        <p:sp>
          <p:nvSpPr>
            <p:cNvPr id="8" name="Rectangle 7"/>
            <p:cNvSpPr/>
            <p:nvPr/>
          </p:nvSpPr>
          <p:spPr>
            <a:xfrm>
              <a:off x="510366" y="1828800"/>
              <a:ext cx="3375834" cy="426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62000" y="1981200"/>
              <a:ext cx="2895600" cy="4038600"/>
              <a:chOff x="762000" y="1981200"/>
              <a:chExt cx="2895600" cy="4038600"/>
            </a:xfrm>
          </p:grpSpPr>
          <p:sp>
            <p:nvSpPr>
              <p:cNvPr id="10" name="Flowchart: Decision 9"/>
              <p:cNvSpPr/>
              <p:nvPr/>
            </p:nvSpPr>
            <p:spPr>
              <a:xfrm>
                <a:off x="1236034" y="2667000"/>
                <a:ext cx="1507166" cy="606137"/>
              </a:xfrm>
              <a:prstGeom prst="flowChartDecisi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smtClean="0">
                    <a:latin typeface="Arial Narrow" panose="020B0606020202030204" pitchFamily="34" charset="0"/>
                    <a:cs typeface="Courier New" pitchFamily="49" charset="0"/>
                  </a:rPr>
                  <a:t>i &lt; L</a:t>
                </a:r>
              </a:p>
            </p:txBody>
          </p:sp>
          <p:sp>
            <p:nvSpPr>
              <p:cNvPr id="11" name="Flowchart: Process 10"/>
              <p:cNvSpPr/>
              <p:nvPr/>
            </p:nvSpPr>
            <p:spPr>
              <a:xfrm>
                <a:off x="1371600" y="1981200"/>
                <a:ext cx="1219200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latin typeface="Arial Narrow" panose="020B0606020202030204" pitchFamily="34" charset="0"/>
                    <a:cs typeface="Courier New" pitchFamily="49" charset="0"/>
                  </a:rPr>
                  <a:t>i = </a:t>
                </a:r>
                <a:r>
                  <a:rPr lang="en-US" sz="1600" b="1" smtClean="0">
                    <a:latin typeface="Arial Narrow" panose="020B0606020202030204" pitchFamily="34" charset="0"/>
                    <a:cs typeface="Courier New" pitchFamily="49" charset="0"/>
                  </a:rPr>
                  <a:t>0</a:t>
                </a:r>
                <a:endParaRPr lang="en-US" sz="1600" b="1">
                  <a:latin typeface="Arial Narrow" panose="020B0606020202030204" pitchFamily="34" charset="0"/>
                  <a:cs typeface="Courier New" pitchFamily="49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467533" y="3133533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83873" y="2682926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4" name="Flowchart: Process 13"/>
              <p:cNvSpPr/>
              <p:nvPr/>
            </p:nvSpPr>
            <p:spPr>
              <a:xfrm>
                <a:off x="1283206" y="4724400"/>
                <a:ext cx="1436244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latin typeface="Arial Narrow" panose="020B0606020202030204" pitchFamily="34" charset="0"/>
                    <a:cs typeface="Courier New" pitchFamily="49" charset="0"/>
                  </a:rPr>
                  <a:t>i++</a:t>
                </a:r>
              </a:p>
            </p:txBody>
          </p:sp>
          <p:cxnSp>
            <p:nvCxnSpPr>
              <p:cNvPr id="15" name="Straight Arrow Connector 14"/>
              <p:cNvCxnSpPr>
                <a:stCxn id="10" idx="2"/>
                <a:endCxn id="19" idx="0"/>
              </p:cNvCxnSpPr>
              <p:nvPr/>
            </p:nvCxnSpPr>
            <p:spPr>
              <a:xfrm flipH="1">
                <a:off x="1981200" y="3273137"/>
                <a:ext cx="8417" cy="3117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11" idx="2"/>
                <a:endCxn id="10" idx="0"/>
              </p:cNvCxnSpPr>
              <p:nvPr/>
            </p:nvCxnSpPr>
            <p:spPr>
              <a:xfrm>
                <a:off x="1981200" y="2286001"/>
                <a:ext cx="8417" cy="3809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Elbow Connector 16"/>
              <p:cNvCxnSpPr>
                <a:stCxn id="14" idx="2"/>
              </p:cNvCxnSpPr>
              <p:nvPr/>
            </p:nvCxnSpPr>
            <p:spPr>
              <a:xfrm rot="5400000" flipH="1">
                <a:off x="695863" y="3723737"/>
                <a:ext cx="2590801" cy="20128"/>
              </a:xfrm>
              <a:prstGeom prst="bentConnector5">
                <a:avLst>
                  <a:gd name="adj1" fmla="val -8824"/>
                  <a:gd name="adj2" fmla="val 6650477"/>
                  <a:gd name="adj3" fmla="val 99885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Elbow Connector 17"/>
              <p:cNvCxnSpPr>
                <a:stCxn id="10" idx="3"/>
              </p:cNvCxnSpPr>
              <p:nvPr/>
            </p:nvCxnSpPr>
            <p:spPr>
              <a:xfrm flipH="1">
                <a:off x="1989617" y="2970069"/>
                <a:ext cx="753583" cy="3049731"/>
              </a:xfrm>
              <a:prstGeom prst="bentConnector4">
                <a:avLst>
                  <a:gd name="adj1" fmla="val -120158"/>
                  <a:gd name="adj2" fmla="val 83784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Flowchart: Decision 18"/>
              <p:cNvSpPr/>
              <p:nvPr/>
            </p:nvSpPr>
            <p:spPr>
              <a:xfrm>
                <a:off x="762000" y="3584863"/>
                <a:ext cx="2438400" cy="758537"/>
              </a:xfrm>
              <a:prstGeom prst="flowChartDecision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>
                    <a:latin typeface="Arial Narrow" panose="020B0606020202030204" pitchFamily="34" charset="0"/>
                  </a:rPr>
                  <a:t>cari </a:t>
                </a:r>
                <a:r>
                  <a:rPr lang="en-US" sz="1600" smtClean="0">
                    <a:latin typeface="Arial Narrow" panose="020B0606020202030204" pitchFamily="34" charset="0"/>
                  </a:rPr>
                  <a:t>= </a:t>
                </a:r>
                <a:r>
                  <a:rPr lang="en-US" sz="1600">
                    <a:latin typeface="Arial Narrow" panose="020B0606020202030204" pitchFamily="34" charset="0"/>
                  </a:rPr>
                  <a:t>str.charAt(i)</a:t>
                </a:r>
              </a:p>
            </p:txBody>
          </p:sp>
          <p:cxnSp>
            <p:nvCxnSpPr>
              <p:cNvPr id="20" name="Straight Arrow Connector 19"/>
              <p:cNvCxnSpPr>
                <a:stCxn id="19" idx="2"/>
                <a:endCxn id="14" idx="0"/>
              </p:cNvCxnSpPr>
              <p:nvPr/>
            </p:nvCxnSpPr>
            <p:spPr>
              <a:xfrm>
                <a:off x="1981200" y="4343400"/>
                <a:ext cx="20128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9" idx="3"/>
              </p:cNvCxnSpPr>
              <p:nvPr/>
            </p:nvCxnSpPr>
            <p:spPr>
              <a:xfrm>
                <a:off x="3200400" y="3964132"/>
                <a:ext cx="457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2953976" y="3584863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467533" y="4318752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93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Statement in Iteration</a:t>
            </a:r>
            <a:endParaRPr lang="en-US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11560" y="1979543"/>
            <a:ext cx="7541840" cy="477053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>
                <a:solidFill>
                  <a:schemeClr val="bg1"/>
                </a:solidFill>
                <a:latin typeface="+mj-lt"/>
              </a:rPr>
              <a:t>class BreakDemo</a:t>
            </a:r>
            <a:r>
              <a:rPr kumimoji="1" lang="en-US" sz="1600">
                <a:solidFill>
                  <a:schemeClr val="bg1"/>
                </a:solidFill>
                <a:latin typeface="+mj-lt"/>
              </a:rPr>
              <a:t>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public static void main(String[] args)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int[] arrayOfInts = { 32, 87, 3, 589, 12, 1076, 2000, 8, 622, 127 };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int searchfor = 12;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int i;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boolean foundIt = false;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for (i = 0; i &lt; arrayOfInts.length; i++)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if (arrayOfInts[i] == searchfor)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    foundIt = true;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    </a:t>
            </a:r>
            <a:r>
              <a:rPr kumimoji="1" lang="en-US" sz="1600" b="1">
                <a:solidFill>
                  <a:srgbClr val="C00000"/>
                </a:solidFill>
                <a:latin typeface="+mj-lt"/>
              </a:rPr>
              <a:t>break;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if (foundIt)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System.out.println("Found " + searchfor + " at index " + i);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} else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System.out.println(searchfor + " not in the array");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}</a:t>
            </a:r>
            <a:endParaRPr kumimoji="1" lang="en-US" sz="1600" b="1">
              <a:solidFill>
                <a:schemeClr val="bg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9413" y="1517104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Contoh break pada java</a:t>
            </a:r>
            <a:endParaRPr lang="en-US" sz="1600" b="1" u="sng"/>
          </a:p>
        </p:txBody>
      </p:sp>
    </p:spTree>
    <p:extLst>
      <p:ext uri="{BB962C8B-B14F-4D97-AF65-F5344CB8AC3E}">
        <p14:creationId xmlns:p14="http://schemas.microsoft.com/office/powerpoint/2010/main" val="22060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Isi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Conditional Statements</a:t>
            </a:r>
          </a:p>
          <a:p>
            <a:r>
              <a:rPr lang="en-US" smtClean="0"/>
              <a:t>Decisions (?, if statement, switch statement)</a:t>
            </a:r>
          </a:p>
          <a:p>
            <a:r>
              <a:rPr lang="en-US" smtClean="0"/>
              <a:t>Iteration (for statement, while statement)</a:t>
            </a:r>
          </a:p>
          <a:p>
            <a:r>
              <a:rPr lang="en-US" smtClean="0"/>
              <a:t>Break &amp; Continue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Statement in Iteration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57400" y="1915398"/>
            <a:ext cx="18288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>
                <a:latin typeface="Arial Narrow" panose="020B0606020202030204" pitchFamily="34" charset="0"/>
              </a:rPr>
              <a:t>b</a:t>
            </a:r>
            <a:r>
              <a:rPr lang="en-US" sz="1600" b="1" smtClean="0">
                <a:latin typeface="Arial Narrow" panose="020B0606020202030204" pitchFamily="34" charset="0"/>
              </a:rPr>
              <a:t>reak at for - loops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114800" y="3222228"/>
            <a:ext cx="4343400" cy="255454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(i = 0; i &lt; 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L;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i++) 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str.charAt(i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=cari)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kumimoji="1" lang="en-US" sz="16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continue;</a:t>
            </a:r>
            <a:endParaRPr kumimoji="1" lang="en-US" sz="16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jmlChar++;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86400" y="2787352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Contoh break pada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" y="2330152"/>
            <a:ext cx="3505200" cy="426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Decision 27"/>
          <p:cNvSpPr/>
          <p:nvPr/>
        </p:nvSpPr>
        <p:spPr>
          <a:xfrm>
            <a:off x="1676400" y="3248015"/>
            <a:ext cx="1507166" cy="606137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i &lt; L</a:t>
            </a:r>
          </a:p>
        </p:txBody>
      </p:sp>
      <p:sp>
        <p:nvSpPr>
          <p:cNvPr id="29" name="Flowchart: Process 28"/>
          <p:cNvSpPr/>
          <p:nvPr/>
        </p:nvSpPr>
        <p:spPr>
          <a:xfrm>
            <a:off x="1828800" y="2482552"/>
            <a:ext cx="1219200" cy="30480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>
                <a:cs typeface="Courier New" pitchFamily="49" charset="0"/>
              </a:rPr>
              <a:t>i = </a:t>
            </a:r>
            <a:r>
              <a:rPr lang="en-US" sz="1600" b="1" smtClean="0">
                <a:cs typeface="Courier New" pitchFamily="49" charset="0"/>
              </a:rPr>
              <a:t>0</a:t>
            </a:r>
            <a:endParaRPr lang="en-US" sz="1600" b="1"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64426" y="3700263"/>
            <a:ext cx="513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True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70007" y="3219351"/>
            <a:ext cx="556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False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1853267" y="5301951"/>
            <a:ext cx="1159108" cy="30480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>
                <a:latin typeface="Arial Narrow" panose="020B0606020202030204" pitchFamily="34" charset="0"/>
                <a:cs typeface="Courier New" pitchFamily="49" charset="0"/>
              </a:rPr>
              <a:t>jmlChar </a:t>
            </a:r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++</a:t>
            </a:r>
            <a:endParaRPr lang="en-US" sz="1600" b="1">
              <a:latin typeface="Arial Narrow" panose="020B0606020202030204" pitchFamily="34" charset="0"/>
              <a:cs typeface="Courier New" pitchFamily="49" charset="0"/>
            </a:endParaRPr>
          </a:p>
        </p:txBody>
      </p:sp>
      <p:cxnSp>
        <p:nvCxnSpPr>
          <p:cNvPr id="33" name="Straight Arrow Connector 32"/>
          <p:cNvCxnSpPr>
            <a:stCxn id="28" idx="2"/>
            <a:endCxn id="37" idx="0"/>
          </p:cNvCxnSpPr>
          <p:nvPr/>
        </p:nvCxnSpPr>
        <p:spPr>
          <a:xfrm>
            <a:off x="2429983" y="3854152"/>
            <a:ext cx="8417" cy="232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2"/>
            <a:endCxn id="28" idx="0"/>
          </p:cNvCxnSpPr>
          <p:nvPr/>
        </p:nvCxnSpPr>
        <p:spPr>
          <a:xfrm flipH="1">
            <a:off x="2429983" y="2787353"/>
            <a:ext cx="8417" cy="460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41" idx="1"/>
          </p:cNvCxnSpPr>
          <p:nvPr/>
        </p:nvCxnSpPr>
        <p:spPr>
          <a:xfrm rot="10800000" flipH="1">
            <a:off x="762001" y="3017684"/>
            <a:ext cx="1672190" cy="2436668"/>
          </a:xfrm>
          <a:prstGeom prst="bentConnector4">
            <a:avLst>
              <a:gd name="adj1" fmla="val -8700"/>
              <a:gd name="adj2" fmla="val 9991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8" idx="3"/>
          </p:cNvCxnSpPr>
          <p:nvPr/>
        </p:nvCxnSpPr>
        <p:spPr>
          <a:xfrm flipH="1">
            <a:off x="2429983" y="3551084"/>
            <a:ext cx="753583" cy="2741468"/>
          </a:xfrm>
          <a:prstGeom prst="bentConnector4">
            <a:avLst>
              <a:gd name="adj1" fmla="val -85490"/>
              <a:gd name="adj2" fmla="val 88881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Flowchart: Decision 36"/>
          <p:cNvSpPr/>
          <p:nvPr/>
        </p:nvSpPr>
        <p:spPr>
          <a:xfrm>
            <a:off x="1219200" y="4086215"/>
            <a:ext cx="2438400" cy="758537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Arial Narrow" panose="020B0606020202030204" pitchFamily="34" charset="0"/>
              </a:rPr>
              <a:t>cari </a:t>
            </a:r>
            <a:r>
              <a:rPr lang="en-US" sz="1600" smtClean="0">
                <a:latin typeface="Arial Narrow" panose="020B0606020202030204" pitchFamily="34" charset="0"/>
              </a:rPr>
              <a:t>!= </a:t>
            </a:r>
            <a:r>
              <a:rPr lang="en-US" sz="1600">
                <a:latin typeface="Arial Narrow" panose="020B0606020202030204" pitchFamily="34" charset="0"/>
              </a:rPr>
              <a:t>str.charAt(i)</a:t>
            </a:r>
          </a:p>
        </p:txBody>
      </p:sp>
      <p:cxnSp>
        <p:nvCxnSpPr>
          <p:cNvPr id="38" name="Straight Arrow Connector 37"/>
          <p:cNvCxnSpPr>
            <a:stCxn id="37" idx="2"/>
            <a:endCxn id="32" idx="0"/>
          </p:cNvCxnSpPr>
          <p:nvPr/>
        </p:nvCxnSpPr>
        <p:spPr>
          <a:xfrm flipH="1">
            <a:off x="2432821" y="4844752"/>
            <a:ext cx="5579" cy="457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21207" y="4155975"/>
            <a:ext cx="513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True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8400" y="4796252"/>
            <a:ext cx="556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False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Flowchart: Process 40"/>
          <p:cNvSpPr/>
          <p:nvPr/>
        </p:nvSpPr>
        <p:spPr>
          <a:xfrm>
            <a:off x="762001" y="5301951"/>
            <a:ext cx="514350" cy="30480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i++</a:t>
            </a:r>
            <a:endParaRPr lang="en-US" sz="1600" b="1">
              <a:latin typeface="Arial Narrow" panose="020B0606020202030204" pitchFamily="34" charset="0"/>
              <a:cs typeface="Courier New" pitchFamily="49" charset="0"/>
            </a:endParaRPr>
          </a:p>
        </p:txBody>
      </p:sp>
      <p:cxnSp>
        <p:nvCxnSpPr>
          <p:cNvPr id="42" name="Elbow Connector 41"/>
          <p:cNvCxnSpPr>
            <a:stCxn id="37" idx="1"/>
            <a:endCxn id="41" idx="0"/>
          </p:cNvCxnSpPr>
          <p:nvPr/>
        </p:nvCxnSpPr>
        <p:spPr>
          <a:xfrm rot="10800000" flipV="1">
            <a:off x="1019176" y="4465483"/>
            <a:ext cx="200024" cy="8364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2" idx="1"/>
            <a:endCxn id="41" idx="3"/>
          </p:cNvCxnSpPr>
          <p:nvPr/>
        </p:nvCxnSpPr>
        <p:spPr>
          <a:xfrm flipH="1">
            <a:off x="1276351" y="5454352"/>
            <a:ext cx="5769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Statement in Iteration</a:t>
            </a:r>
            <a:endParaRPr lang="en-US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143000" y="2625293"/>
            <a:ext cx="7010400" cy="378565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class </a:t>
            </a:r>
            <a:r>
              <a:rPr kumimoji="1" lang="en-US" sz="1600" b="1">
                <a:solidFill>
                  <a:schemeClr val="bg1"/>
                </a:solidFill>
                <a:latin typeface="+mn-lt"/>
              </a:rPr>
              <a:t>ContinueDemo</a:t>
            </a:r>
            <a:r>
              <a:rPr kumimoji="1" lang="en-US" sz="1600">
                <a:solidFill>
                  <a:schemeClr val="bg1"/>
                </a:solidFill>
                <a:latin typeface="+mn-lt"/>
              </a:rPr>
              <a:t> {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public static void main(String[] args) {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String searchMe = "peter piper picked a peck of pickled peppers";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int max = searchMe.length();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int numPs = 0;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for (int i = 0; i &lt; max; </a:t>
            </a:r>
            <a:r>
              <a:rPr kumimoji="1" lang="en-US" sz="1600" smtClean="0">
                <a:solidFill>
                  <a:schemeClr val="bg1"/>
                </a:solidFill>
                <a:latin typeface="+mn-lt"/>
              </a:rPr>
              <a:t>i++) {</a:t>
            </a:r>
            <a:endParaRPr kumimoji="1" lang="en-US" sz="1600">
              <a:solidFill>
                <a:schemeClr val="bg1"/>
              </a:solidFill>
              <a:latin typeface="+mn-lt"/>
            </a:endParaRP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//interested only </a:t>
            </a:r>
            <a:r>
              <a:rPr kumimoji="1" lang="en-US" sz="1600" smtClean="0">
                <a:solidFill>
                  <a:schemeClr val="bg1"/>
                </a:solidFill>
                <a:latin typeface="+mn-lt"/>
              </a:rPr>
              <a:t>in </a:t>
            </a:r>
            <a:r>
              <a:rPr kumimoji="1" lang="en-US" sz="1600">
                <a:solidFill>
                  <a:schemeClr val="bg1"/>
                </a:solidFill>
                <a:latin typeface="+mn-lt"/>
              </a:rPr>
              <a:t>p's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if (searchMe.charAt(i) != 'p')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    </a:t>
            </a:r>
            <a:r>
              <a:rPr kumimoji="1" lang="en-US" sz="1600" b="1">
                <a:solidFill>
                  <a:srgbClr val="C00000"/>
                </a:solidFill>
                <a:latin typeface="+mn-lt"/>
              </a:rPr>
              <a:t>continue;</a:t>
            </a:r>
            <a:r>
              <a:rPr kumimoji="1" lang="en-US" sz="1600">
                <a:solidFill>
                  <a:srgbClr val="C00000"/>
                </a:solidFill>
                <a:latin typeface="+mn-lt"/>
              </a:rPr>
              <a:t>            </a:t>
            </a:r>
            <a:r>
              <a:rPr kumimoji="1" lang="en-US" sz="1600">
                <a:solidFill>
                  <a:schemeClr val="bg1"/>
                </a:solidFill>
                <a:latin typeface="+mn-lt"/>
              </a:rPr>
              <a:t>//process p's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    numPs++;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System.out.println("Found " + numPs + " p's in the string.");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} </a:t>
            </a:r>
          </a:p>
          <a:p>
            <a:endParaRPr kumimoji="1" lang="en-US" sz="1600" b="1">
              <a:solidFill>
                <a:schemeClr val="bg1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99413" y="2215480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>
                <a:latin typeface="Arial Narrow" panose="020B0606020202030204" pitchFamily="34" charset="0"/>
              </a:rPr>
              <a:t>Contoh continue pada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smtClean="0"/>
              <a:t>Method is </a:t>
            </a:r>
            <a:r>
              <a:rPr lang="en-US" sz="2400"/>
              <a:t>known as a function or procedure in other </a:t>
            </a:r>
            <a:r>
              <a:rPr lang="en-US" sz="2400" smtClean="0"/>
              <a:t>languages.</a:t>
            </a:r>
          </a:p>
          <a:p>
            <a:endParaRPr lang="en-US" sz="2400" smtClean="0"/>
          </a:p>
          <a:p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1691680" y="2564904"/>
            <a:ext cx="6172200" cy="39703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MinTest {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static void main( String [ ] args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a = 3;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 = 7;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	System.out.println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 min( a, b ) );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Method declaration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static int min( int x, int y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)  {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s-E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s-ES" b="1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s-ES" b="1">
                <a:latin typeface="Courier New" pitchFamily="49" charset="0"/>
                <a:cs typeface="Courier New" pitchFamily="49" charset="0"/>
              </a:rPr>
              <a:t>x &lt; y ? x : y;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en-US"/>
              <a:t>Modifikasi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calculatorApp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(pada slide berikutnya)</a:t>
            </a:r>
            <a:r>
              <a:rPr lang="en-US" smtClean="0"/>
              <a:t>, </a:t>
            </a:r>
            <a:r>
              <a:rPr lang="en-US"/>
              <a:t>sehingga membaca input untuk x dan y, dengan menggunakan </a:t>
            </a:r>
            <a:r>
              <a:rPr lang="en-US" smtClean="0"/>
              <a:t>JOptionPane.</a:t>
            </a:r>
            <a:endParaRPr lang="en-US"/>
          </a:p>
          <a:p>
            <a:r>
              <a:rPr lang="en-US" smtClean="0"/>
              <a:t>Modifikasi program </a:t>
            </a:r>
            <a:r>
              <a:rPr lang="en-US" b="1"/>
              <a:t>Example for – searching number of character in a sentence</a:t>
            </a:r>
            <a:r>
              <a:rPr lang="en-US"/>
              <a:t> dengan menggunakan while </a:t>
            </a:r>
            <a:r>
              <a:rPr lang="en-US" smtClean="0"/>
              <a:t>– loops.</a:t>
            </a:r>
          </a:p>
          <a:p>
            <a:r>
              <a:rPr lang="en-US" smtClean="0"/>
              <a:t>Kirim ke: </a:t>
            </a:r>
            <a:r>
              <a:rPr lang="en-US" smtClean="0">
                <a:hlinkClick r:id="rId2"/>
              </a:rPr>
              <a:t>augury.elrayeb@upj.ac.id</a:t>
            </a:r>
            <a:endParaRPr lang="en-US" smtClean="0"/>
          </a:p>
          <a:p>
            <a:pPr lvl="1"/>
            <a:r>
              <a:rPr lang="en-US" smtClean="0"/>
              <a:t>Subject: tugas </a:t>
            </a:r>
            <a:r>
              <a:rPr lang="en-US" smtClean="0"/>
              <a:t>bhsprog </a:t>
            </a:r>
            <a:r>
              <a:rPr lang="en-US" smtClean="0"/>
              <a:t>01</a:t>
            </a:r>
          </a:p>
          <a:p>
            <a:pPr lvl="1"/>
            <a:r>
              <a:rPr lang="en-US" smtClean="0"/>
              <a:t>Kasih keterangan nim dan nama pada email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calculatorApp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24</a:t>
            </a:fld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2016457"/>
            <a:ext cx="7467600" cy="33175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class calculatorApp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public static void main(String[] args) {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double x = 7.5;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double y = 3.3;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= " + x);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System.out.println("y = " + y);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+ y = " + (x+y));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- y = " + (x-y));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* y = " + (x*y));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/ y = " + (x/y));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36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- loops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257800" y="4555318"/>
            <a:ext cx="3209533" cy="2031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for (int i = 0; i &lt; kalimat.length(); i++)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	if (cari == kalimat.charAt(i)) 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		jumlah++;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System.out.println(jumlah);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solidFill>
                  <a:prstClr val="white"/>
                </a:solidFill>
                <a:latin typeface="Arial Narrow" panose="020B0606020202030204" pitchFamily="34" charset="0"/>
              </a:rPr>
              <a:t>}</a:t>
            </a:r>
            <a:endParaRPr lang="en-US" sz="1400" b="1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26504" y="1888318"/>
            <a:ext cx="5181600" cy="411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import java.util.Scanner;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endParaRPr lang="en-US" sz="1400" b="1" smtClean="0"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public class string_charCheck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public static void main(String[] args)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String kalimat;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char cari;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int jumlah=0;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kalimat anda!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input1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kalimat = input1.nextLine();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karakter yg ingin dihitung!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input2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cari = input2.nextLine().charAt(0);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2814" y="1930764"/>
            <a:ext cx="2734520" cy="1015663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Example </a:t>
            </a:r>
            <a:r>
              <a:rPr lang="en-US" sz="2000" b="1">
                <a:solidFill>
                  <a:prstClr val="black"/>
                </a:solidFill>
                <a:latin typeface="Arial Narrow" panose="020B0606020202030204" pitchFamily="34" charset="0"/>
              </a:rPr>
              <a:t>for </a:t>
            </a:r>
            <a:r>
              <a:rPr lang="en-US" sz="20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– searching number of character in a sentence</a:t>
            </a:r>
            <a:endParaRPr lang="en-US" sz="2000" b="1" u="sng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Bent Arrow 25"/>
          <p:cNvSpPr/>
          <p:nvPr/>
        </p:nvSpPr>
        <p:spPr>
          <a:xfrm rot="10800000" flipH="1">
            <a:off x="3886201" y="6105392"/>
            <a:ext cx="1295400" cy="354926"/>
          </a:xfrm>
          <a:prstGeom prst="bentArrow">
            <a:avLst>
              <a:gd name="adj1" fmla="val 25000"/>
              <a:gd name="adj2" fmla="val 21654"/>
              <a:gd name="adj3" fmla="val 25000"/>
              <a:gd name="adj4" fmla="val 437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68818" y="637203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prstClr val="black"/>
                </a:solidFill>
                <a:latin typeface="Arial Narrow" panose="020B0606020202030204" pitchFamily="34" charset="0"/>
              </a:rPr>
              <a:t>Continued</a:t>
            </a:r>
            <a:endParaRPr lang="en-US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6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 Statements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Conditional statements biasa digunakan untuk menguji suatu kondisi, kondisi dari statement tersebut biasanya untuk menentukan arah dari flow suatu algoritma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/>
              <a:t>Conditional statement sering digunakan pada suatu pemilihan percabangan (Decision / selection) dan perulangan (looping), untuk menentukan alur selanjutnya.</a:t>
            </a:r>
          </a:p>
        </p:txBody>
      </p:sp>
    </p:spTree>
    <p:extLst>
      <p:ext uri="{BB962C8B-B14F-4D97-AF65-F5344CB8AC3E}">
        <p14:creationId xmlns:p14="http://schemas.microsoft.com/office/powerpoint/2010/main" val="196155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 Statements</a:t>
            </a: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28937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smtClean="0"/>
              <a:t>Relational Operators</a:t>
            </a:r>
            <a:endParaRPr lang="en-US" i="1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385879"/>
              </p:ext>
            </p:extLst>
          </p:nvPr>
        </p:nvGraphicFramePr>
        <p:xfrm>
          <a:off x="761999" y="2393251"/>
          <a:ext cx="7848601" cy="276468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08090"/>
                <a:gridCol w="2625711"/>
                <a:gridCol w="4114800"/>
              </a:tblGrid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Operator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Operasi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Keterangan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==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== 4 hasilnya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 true atau false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!=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Inequality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!= 4  hasilnya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 true atau false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&lt;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Less than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&lt; 4   hasilnya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 true atau false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&gt;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Greater than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&gt; 4   hasilnya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 true atau false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&lt;=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Less than or equal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&lt;= 4 hasilnya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 true atau false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701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&gt;=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Greater than or equal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&gt;= 4 hasilnya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 true atau false</a:t>
                      </a:r>
                      <a:endParaRPr kumimoji="0" lang="en-US" sz="18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3103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smtClean="0"/>
              <a:t>Relational Operators</a:t>
            </a:r>
            <a:r>
              <a:rPr lang="en-US" smtClean="0"/>
              <a:t>, digunakan pada </a:t>
            </a:r>
            <a:r>
              <a:rPr lang="en-US" i="1" smtClean="0"/>
              <a:t>conditional statements</a:t>
            </a:r>
            <a:r>
              <a:rPr lang="en-US" smtClean="0"/>
              <a:t> untuk menentukan suatu kondisi apakah bernilai </a:t>
            </a:r>
            <a:r>
              <a:rPr lang="en-US" i="1" smtClean="0"/>
              <a:t>true </a:t>
            </a:r>
            <a:r>
              <a:rPr lang="en-US" smtClean="0"/>
              <a:t>(benar) atau </a:t>
            </a:r>
            <a:r>
              <a:rPr lang="en-US" i="1" smtClean="0"/>
              <a:t>false </a:t>
            </a:r>
            <a:r>
              <a:rPr lang="en-US" smtClean="0"/>
              <a:t>(salah).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 Statements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2537"/>
            <a:ext cx="8229600" cy="609600"/>
          </a:xfrm>
        </p:spPr>
        <p:txBody>
          <a:bodyPr/>
          <a:lstStyle/>
          <a:p>
            <a:r>
              <a:rPr lang="en-US" i="1" smtClean="0"/>
              <a:t>Logical Operators</a:t>
            </a:r>
            <a:endParaRPr lang="en-US" i="1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192212"/>
              </p:ext>
            </p:extLst>
          </p:nvPr>
        </p:nvGraphicFramePr>
        <p:xfrm>
          <a:off x="1333500" y="2610736"/>
          <a:ext cx="6476999" cy="182637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37852"/>
                <a:gridCol w="1300549"/>
                <a:gridCol w="1371600"/>
                <a:gridCol w="1447800"/>
                <a:gridCol w="1219198"/>
              </a:tblGrid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&amp;&amp; y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|| y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!x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false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false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false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true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false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true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false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true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true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false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false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true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false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true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True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true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true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false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487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smtClean="0"/>
              <a:t>Logical Operators</a:t>
            </a:r>
            <a:r>
              <a:rPr lang="en-US" smtClean="0"/>
              <a:t>, sering digunakan pada </a:t>
            </a:r>
            <a:r>
              <a:rPr lang="en-US" i="1" smtClean="0"/>
              <a:t>conditional statements</a:t>
            </a:r>
            <a:r>
              <a:rPr lang="en-US" smtClean="0"/>
              <a:t> untuk membentuk suatu kombinasi kondisi pada </a:t>
            </a:r>
            <a:r>
              <a:rPr lang="en-US" i="1" smtClean="0"/>
              <a:t>conditional statements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Conditional Operator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r>
              <a:rPr lang="en-US" smtClean="0"/>
              <a:t>Syntax: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Example: 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8009" y="2941514"/>
            <a:ext cx="535435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>
                <a:latin typeface="Courier New" pitchFamily="49" charset="0"/>
                <a:cs typeface="Courier New" pitchFamily="49" charset="0"/>
              </a:rPr>
              <a:t>testExpr ? yesExpr : noExpr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4767535"/>
            <a:ext cx="3929608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b="1"/>
              <a:t>minVal = x &lt;= y ? x : y;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1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Fungsi dari suatu if statement adalah untuk mengatur arah dari alur program sesuai dengan kondisi yang ditetapkan. 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/>
              <a:t>	Contoh:</a:t>
            </a:r>
          </a:p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971800" y="3597870"/>
            <a:ext cx="3581400" cy="2711450"/>
            <a:chOff x="2590800" y="3613150"/>
            <a:chExt cx="3581400" cy="2711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/>
            <p:cNvSpPr/>
            <p:nvPr/>
          </p:nvSpPr>
          <p:spPr>
            <a:xfrm>
              <a:off x="2590800" y="3613150"/>
              <a:ext cx="3581400" cy="27114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976563" y="3689350"/>
              <a:ext cx="2701925" cy="2559050"/>
              <a:chOff x="1875" y="2132"/>
              <a:chExt cx="1702" cy="161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1875" y="2927"/>
                <a:ext cx="569" cy="339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2125" y="3035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</a:rPr>
                  <a:t>B</a:t>
                </a: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2444" y="2352"/>
                <a:ext cx="566" cy="341"/>
              </a:xfrm>
              <a:custGeom>
                <a:avLst/>
                <a:gdLst>
                  <a:gd name="T0" fmla="*/ 0 w 566"/>
                  <a:gd name="T1" fmla="*/ 171 h 341"/>
                  <a:gd name="T2" fmla="*/ 283 w 566"/>
                  <a:gd name="T3" fmla="*/ 0 h 341"/>
                  <a:gd name="T4" fmla="*/ 566 w 566"/>
                  <a:gd name="T5" fmla="*/ 171 h 341"/>
                  <a:gd name="T6" fmla="*/ 283 w 566"/>
                  <a:gd name="T7" fmla="*/ 341 h 341"/>
                  <a:gd name="T8" fmla="*/ 0 w 566"/>
                  <a:gd name="T9" fmla="*/ 17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6" h="341">
                    <a:moveTo>
                      <a:pt x="0" y="171"/>
                    </a:moveTo>
                    <a:lnTo>
                      <a:pt x="283" y="0"/>
                    </a:lnTo>
                    <a:lnTo>
                      <a:pt x="566" y="171"/>
                    </a:lnTo>
                    <a:lnTo>
                      <a:pt x="283" y="341"/>
                    </a:lnTo>
                    <a:lnTo>
                      <a:pt x="0" y="17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>
                  <a:latin typeface="Arial Narrow" panose="020B0606020202030204" pitchFamily="34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2688" y="2532"/>
                <a:ext cx="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?</a:t>
                </a:r>
                <a:endParaRPr lang="en-US">
                  <a:latin typeface="Arial Narrow" panose="020B0606020202030204" pitchFamily="34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2640" y="2436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A=5</a:t>
                </a:r>
                <a:endParaRPr lang="en-US">
                  <a:latin typeface="Arial Narrow" panose="020B0606020202030204" pitchFamily="34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010" y="2927"/>
                <a:ext cx="567" cy="339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260" y="3035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</a:rPr>
                  <a:t>C</a:t>
                </a: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3010" y="2529"/>
                <a:ext cx="284" cy="358"/>
              </a:xfrm>
              <a:custGeom>
                <a:avLst/>
                <a:gdLst>
                  <a:gd name="T0" fmla="*/ 0 w 284"/>
                  <a:gd name="T1" fmla="*/ 0 h 358"/>
                  <a:gd name="T2" fmla="*/ 284 w 284"/>
                  <a:gd name="T3" fmla="*/ 0 h 358"/>
                  <a:gd name="T4" fmla="*/ 284 w 284"/>
                  <a:gd name="T5" fmla="*/ 358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4" h="358">
                    <a:moveTo>
                      <a:pt x="0" y="0"/>
                    </a:moveTo>
                    <a:lnTo>
                      <a:pt x="284" y="0"/>
                    </a:lnTo>
                    <a:lnTo>
                      <a:pt x="284" y="358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3271" y="2882"/>
                <a:ext cx="45" cy="45"/>
              </a:xfrm>
              <a:custGeom>
                <a:avLst/>
                <a:gdLst>
                  <a:gd name="T0" fmla="*/ 45 w 45"/>
                  <a:gd name="T1" fmla="*/ 0 h 45"/>
                  <a:gd name="T2" fmla="*/ 23 w 45"/>
                  <a:gd name="T3" fmla="*/ 45 h 45"/>
                  <a:gd name="T4" fmla="*/ 0 w 45"/>
                  <a:gd name="T5" fmla="*/ 0 h 45"/>
                  <a:gd name="T6" fmla="*/ 45 w 45"/>
                  <a:gd name="T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45">
                    <a:moveTo>
                      <a:pt x="45" y="0"/>
                    </a:moveTo>
                    <a:lnTo>
                      <a:pt x="23" y="45"/>
                    </a:lnTo>
                    <a:lnTo>
                      <a:pt x="0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160" y="2529"/>
                <a:ext cx="284" cy="358"/>
              </a:xfrm>
              <a:custGeom>
                <a:avLst/>
                <a:gdLst>
                  <a:gd name="T0" fmla="*/ 284 w 284"/>
                  <a:gd name="T1" fmla="*/ 0 h 358"/>
                  <a:gd name="T2" fmla="*/ 0 w 284"/>
                  <a:gd name="T3" fmla="*/ 0 h 358"/>
                  <a:gd name="T4" fmla="*/ 0 w 284"/>
                  <a:gd name="T5" fmla="*/ 358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4" h="358">
                    <a:moveTo>
                      <a:pt x="284" y="0"/>
                    </a:moveTo>
                    <a:lnTo>
                      <a:pt x="0" y="0"/>
                    </a:lnTo>
                    <a:lnTo>
                      <a:pt x="0" y="358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138" y="2882"/>
                <a:ext cx="43" cy="45"/>
              </a:xfrm>
              <a:custGeom>
                <a:avLst/>
                <a:gdLst>
                  <a:gd name="T0" fmla="*/ 43 w 43"/>
                  <a:gd name="T1" fmla="*/ 0 h 45"/>
                  <a:gd name="T2" fmla="*/ 22 w 43"/>
                  <a:gd name="T3" fmla="*/ 45 h 45"/>
                  <a:gd name="T4" fmla="*/ 0 w 43"/>
                  <a:gd name="T5" fmla="*/ 0 h 45"/>
                  <a:gd name="T6" fmla="*/ 43 w 43"/>
                  <a:gd name="T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45">
                    <a:moveTo>
                      <a:pt x="43" y="0"/>
                    </a:moveTo>
                    <a:lnTo>
                      <a:pt x="22" y="45"/>
                    </a:lnTo>
                    <a:lnTo>
                      <a:pt x="0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2727" y="3494"/>
                <a:ext cx="1" cy="21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705" y="3699"/>
                <a:ext cx="44" cy="45"/>
              </a:xfrm>
              <a:custGeom>
                <a:avLst/>
                <a:gdLst>
                  <a:gd name="T0" fmla="*/ 44 w 44"/>
                  <a:gd name="T1" fmla="*/ 0 h 45"/>
                  <a:gd name="T2" fmla="*/ 22 w 44"/>
                  <a:gd name="T3" fmla="*/ 45 h 45"/>
                  <a:gd name="T4" fmla="*/ 0 w 44"/>
                  <a:gd name="T5" fmla="*/ 0 h 45"/>
                  <a:gd name="T6" fmla="*/ 44 w 44"/>
                  <a:gd name="T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45">
                    <a:moveTo>
                      <a:pt x="44" y="0"/>
                    </a:moveTo>
                    <a:lnTo>
                      <a:pt x="22" y="45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2727" y="2132"/>
                <a:ext cx="1" cy="18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2705" y="2315"/>
                <a:ext cx="44" cy="43"/>
              </a:xfrm>
              <a:custGeom>
                <a:avLst/>
                <a:gdLst>
                  <a:gd name="T0" fmla="*/ 44 w 44"/>
                  <a:gd name="T1" fmla="*/ 0 h 43"/>
                  <a:gd name="T2" fmla="*/ 22 w 44"/>
                  <a:gd name="T3" fmla="*/ 43 h 43"/>
                  <a:gd name="T4" fmla="*/ 0 w 44"/>
                  <a:gd name="T5" fmla="*/ 0 h 43"/>
                  <a:gd name="T6" fmla="*/ 44 w 44"/>
                  <a:gd name="T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43">
                    <a:moveTo>
                      <a:pt x="44" y="0"/>
                    </a:moveTo>
                    <a:lnTo>
                      <a:pt x="22" y="43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2160" y="3266"/>
                <a:ext cx="576" cy="236"/>
              </a:xfrm>
              <a:custGeom>
                <a:avLst/>
                <a:gdLst>
                  <a:gd name="T0" fmla="*/ 0 w 535"/>
                  <a:gd name="T1" fmla="*/ 0 h 236"/>
                  <a:gd name="T2" fmla="*/ 0 w 535"/>
                  <a:gd name="T3" fmla="*/ 236 h 236"/>
                  <a:gd name="T4" fmla="*/ 535 w 535"/>
                  <a:gd name="T5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5" h="236">
                    <a:moveTo>
                      <a:pt x="0" y="0"/>
                    </a:moveTo>
                    <a:lnTo>
                      <a:pt x="0" y="236"/>
                    </a:lnTo>
                    <a:lnTo>
                      <a:pt x="535" y="236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auto">
              <a:xfrm>
                <a:off x="2736" y="3266"/>
                <a:ext cx="558" cy="236"/>
              </a:xfrm>
              <a:custGeom>
                <a:avLst/>
                <a:gdLst>
                  <a:gd name="T0" fmla="*/ 521 w 521"/>
                  <a:gd name="T1" fmla="*/ 0 h 236"/>
                  <a:gd name="T2" fmla="*/ 521 w 521"/>
                  <a:gd name="T3" fmla="*/ 236 h 236"/>
                  <a:gd name="T4" fmla="*/ 0 w 521"/>
                  <a:gd name="T5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1" h="236">
                    <a:moveTo>
                      <a:pt x="521" y="0"/>
                    </a:moveTo>
                    <a:lnTo>
                      <a:pt x="521" y="236"/>
                    </a:lnTo>
                    <a:lnTo>
                      <a:pt x="0" y="236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3098" y="2403"/>
                <a:ext cx="9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>
                    <a:solidFill>
                      <a:schemeClr val="bg1"/>
                    </a:solidFill>
                  </a:rPr>
                  <a:t>Ya</a:t>
                </a: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2176" y="2403"/>
                <a:ext cx="21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1">
                    <a:solidFill>
                      <a:schemeClr val="bg1"/>
                    </a:solidFill>
                  </a:rPr>
                  <a:t>Tidak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1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Statement</a:t>
            </a:r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57200" y="2618060"/>
            <a:ext cx="4267200" cy="2611884"/>
            <a:chOff x="457200" y="2264916"/>
            <a:chExt cx="4267200" cy="26118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Rectangle 44"/>
            <p:cNvSpPr/>
            <p:nvPr/>
          </p:nvSpPr>
          <p:spPr>
            <a:xfrm>
              <a:off x="457200" y="2264916"/>
              <a:ext cx="4267200" cy="26118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838200" y="2504149"/>
              <a:ext cx="3429000" cy="2094382"/>
              <a:chOff x="609600" y="1600200"/>
              <a:chExt cx="3429000" cy="2094382"/>
            </a:xfrm>
          </p:grpSpPr>
          <p:sp>
            <p:nvSpPr>
              <p:cNvPr id="47" name="Flowchart: Decision 46"/>
              <p:cNvSpPr/>
              <p:nvPr/>
            </p:nvSpPr>
            <p:spPr>
              <a:xfrm>
                <a:off x="1905000" y="1911927"/>
                <a:ext cx="990600" cy="450273"/>
              </a:xfrm>
              <a:prstGeom prst="flowChartDecisi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smtClean="0">
                    <a:latin typeface="Arial Narrow" panose="020B0606020202030204" pitchFamily="34" charset="0"/>
                  </a:rPr>
                  <a:t>Bobot</a:t>
                </a:r>
              </a:p>
              <a:p>
                <a:pPr algn="ctr"/>
                <a:r>
                  <a:rPr lang="en-US" sz="1000" b="1" smtClean="0">
                    <a:latin typeface="Arial Narrow" panose="020B0606020202030204" pitchFamily="34" charset="0"/>
                  </a:rPr>
                  <a:t>&gt;=2</a:t>
                </a:r>
                <a:endParaRPr lang="en-US" sz="1000" b="1">
                  <a:latin typeface="Arial Narrow" panose="020B0606020202030204" pitchFamily="34" charset="0"/>
                </a:endParaRPr>
              </a:p>
            </p:txBody>
          </p:sp>
          <p:sp>
            <p:nvSpPr>
              <p:cNvPr id="48" name="Flowchart: Process 47"/>
              <p:cNvSpPr/>
              <p:nvPr/>
            </p:nvSpPr>
            <p:spPr>
              <a:xfrm>
                <a:off x="2819400" y="2514600"/>
                <a:ext cx="1219200" cy="30480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>
                    <a:latin typeface="Arial Narrow" panose="020B0606020202030204" pitchFamily="34" charset="0"/>
                  </a:rPr>
                  <a:t>s</a:t>
                </a:r>
                <a:r>
                  <a:rPr lang="en-US" sz="1200" b="1" smtClean="0">
                    <a:latin typeface="Arial Narrow" panose="020B0606020202030204" pitchFamily="34" charset="0"/>
                  </a:rPr>
                  <a:t>tatus = “Lulus”</a:t>
                </a:r>
                <a:endParaRPr lang="en-US" sz="1200" b="1">
                  <a:latin typeface="Arial Narrow" panose="020B0606020202030204" pitchFamily="34" charset="0"/>
                </a:endParaRPr>
              </a:p>
            </p:txBody>
          </p:sp>
          <p:sp>
            <p:nvSpPr>
              <p:cNvPr id="49" name="Flowchart: Process 48"/>
              <p:cNvSpPr/>
              <p:nvPr/>
            </p:nvSpPr>
            <p:spPr>
              <a:xfrm>
                <a:off x="609600" y="2514600"/>
                <a:ext cx="1371600" cy="30480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smtClean="0">
                    <a:latin typeface="Arial Narrow" panose="020B0606020202030204" pitchFamily="34" charset="0"/>
                  </a:rPr>
                  <a:t>status = “Tidak lulus”</a:t>
                </a:r>
                <a:endParaRPr lang="en-US" sz="1100" b="1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50" name="Elbow Connector 49"/>
              <p:cNvCxnSpPr>
                <a:stCxn id="47" idx="3"/>
                <a:endCxn id="48" idx="0"/>
              </p:cNvCxnSpPr>
              <p:nvPr/>
            </p:nvCxnSpPr>
            <p:spPr>
              <a:xfrm>
                <a:off x="2895600" y="2137064"/>
                <a:ext cx="533400" cy="377536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Elbow Connector 50"/>
              <p:cNvCxnSpPr>
                <a:stCxn id="47" idx="1"/>
                <a:endCxn id="49" idx="0"/>
              </p:cNvCxnSpPr>
              <p:nvPr/>
            </p:nvCxnSpPr>
            <p:spPr>
              <a:xfrm rot="10800000" flipV="1">
                <a:off x="1295400" y="2137064"/>
                <a:ext cx="609600" cy="377536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>
                <a:endCxn id="47" idx="0"/>
              </p:cNvCxnSpPr>
              <p:nvPr/>
            </p:nvCxnSpPr>
            <p:spPr>
              <a:xfrm>
                <a:off x="2400300" y="1600200"/>
                <a:ext cx="0" cy="3117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2400300" y="3048000"/>
                <a:ext cx="0" cy="3117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Elbow Connector 53"/>
              <p:cNvCxnSpPr>
                <a:stCxn id="49" idx="2"/>
                <a:endCxn id="48" idx="2"/>
              </p:cNvCxnSpPr>
              <p:nvPr/>
            </p:nvCxnSpPr>
            <p:spPr>
              <a:xfrm rot="16200000" flipH="1">
                <a:off x="2362200" y="1752600"/>
                <a:ext cx="12700" cy="2133600"/>
              </a:xfrm>
              <a:prstGeom prst="bentConnector3">
                <a:avLst>
                  <a:gd name="adj1" fmla="val 1800000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2946566" y="1911927"/>
                <a:ext cx="31451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smtClean="0">
                    <a:solidFill>
                      <a:schemeClr val="bg1"/>
                    </a:solidFill>
                  </a:rPr>
                  <a:t>Ya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442944" y="1890843"/>
                <a:ext cx="4732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smtClean="0">
                    <a:solidFill>
                      <a:schemeClr val="bg1"/>
                    </a:solidFill>
                  </a:rPr>
                  <a:t>Tidak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Flowchart: Process 56"/>
              <p:cNvSpPr/>
              <p:nvPr/>
            </p:nvSpPr>
            <p:spPr>
              <a:xfrm>
                <a:off x="1790700" y="3389782"/>
                <a:ext cx="1219200" cy="30480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smtClean="0">
                    <a:latin typeface="Arial Narrow" panose="020B0606020202030204" pitchFamily="34" charset="0"/>
                  </a:rPr>
                  <a:t>Cetak status</a:t>
                </a:r>
                <a:endParaRPr lang="en-US" sz="1200" b="1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953344"/>
            <a:ext cx="8229600" cy="4525963"/>
          </a:xfrm>
        </p:spPr>
        <p:txBody>
          <a:bodyPr/>
          <a:lstStyle/>
          <a:p>
            <a:r>
              <a:rPr lang="en-US" sz="2800" smtClean="0"/>
              <a:t>Simple if statement</a:t>
            </a:r>
            <a:endParaRPr lang="en-US" sz="2800"/>
          </a:p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305300" y="4709462"/>
            <a:ext cx="4305300" cy="1815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>
              <a:tabLst>
                <a:tab pos="914400" algn="l"/>
              </a:tabLst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f (bobot &gt;=2) {</a:t>
            </a:r>
          </a:p>
          <a:p>
            <a:pPr marL="457200">
              <a:tabLst>
                <a:tab pos="914400" algn="l"/>
              </a:tabLst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status=“Lulus”;</a:t>
            </a:r>
          </a:p>
          <a:p>
            <a:pPr marL="457200">
              <a:tabLst>
                <a:tab pos="914400" algn="l"/>
              </a:tabLst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>
              <a:tabLst>
                <a:tab pos="914400" algn="l"/>
              </a:tabLst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lse {</a:t>
            </a:r>
          </a:p>
          <a:p>
            <a:pPr marL="457200">
              <a:tabLst>
                <a:tab pos="914400" algn="l"/>
              </a:tabLst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status=“Tidak Lulus”;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 marL="457200">
              <a:tabLst>
                <a:tab pos="914400" algn="l"/>
              </a:tabLst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>
              <a:tabLst>
                <a:tab pos="914400" algn="l"/>
              </a:tabLst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System.out.println(status);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652121" y="4327212"/>
            <a:ext cx="2958480" cy="369332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mtClean="0">
                <a:solidFill>
                  <a:schemeClr val="tx1"/>
                </a:solidFill>
              </a:rPr>
              <a:t>Contoh dalam Syntax </a:t>
            </a:r>
            <a:r>
              <a:rPr lang="en-US" b="1" u="sng" smtClean="0">
                <a:solidFill>
                  <a:schemeClr val="tx1"/>
                </a:solidFill>
              </a:rPr>
              <a:t>Java</a:t>
            </a:r>
            <a:endParaRPr lang="en-US" b="1" u="sn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Statement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021160"/>
            <a:ext cx="8229600" cy="4525963"/>
          </a:xfrm>
        </p:spPr>
        <p:txBody>
          <a:bodyPr/>
          <a:lstStyle/>
          <a:p>
            <a:r>
              <a:rPr lang="en-US" sz="2800" smtClean="0"/>
              <a:t>Simple if statement without else</a:t>
            </a:r>
            <a:endParaRPr lang="en-US" sz="2800"/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5345921"/>
            <a:ext cx="5181600" cy="132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>
              <a:tabLst>
                <a:tab pos="914400" algn="l"/>
              </a:tabLst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f (status==“Lulus”) {</a:t>
            </a:r>
          </a:p>
          <a:p>
            <a:pPr marL="457200">
              <a:tabLst>
                <a:tab pos="914400" algn="l"/>
              </a:tabLst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update=true;</a:t>
            </a:r>
          </a:p>
          <a:p>
            <a:pPr marL="457200">
              <a:tabLst>
                <a:tab pos="914400" algn="l"/>
              </a:tabLst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System.out.println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(“updated”)</a:t>
            </a:r>
          </a:p>
          <a:p>
            <a:pPr marL="457200">
              <a:tabLst>
                <a:tab pos="914400" algn="l"/>
              </a:tabLst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>
              <a:tabLst>
                <a:tab pos="914400" algn="l"/>
              </a:tabLst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System.out.println(“terima kasih”);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3" y="4976589"/>
            <a:ext cx="2950744" cy="369332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/>
              <a:t>Contoh dalam Syntax </a:t>
            </a:r>
            <a:r>
              <a:rPr lang="en-US" b="1" u="sng"/>
              <a:t>Java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14400" y="2533476"/>
            <a:ext cx="3352800" cy="2611884"/>
            <a:chOff x="914400" y="2112516"/>
            <a:chExt cx="3352800" cy="2611884"/>
          </a:xfrm>
        </p:grpSpPr>
        <p:sp>
          <p:nvSpPr>
            <p:cNvPr id="8" name="Rectangle 7"/>
            <p:cNvSpPr/>
            <p:nvPr/>
          </p:nvSpPr>
          <p:spPr>
            <a:xfrm>
              <a:off x="914400" y="2112516"/>
              <a:ext cx="3352800" cy="26118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965790" y="2199349"/>
              <a:ext cx="2920410" cy="2298183"/>
              <a:chOff x="1706524" y="1598468"/>
              <a:chExt cx="2920410" cy="2298183"/>
            </a:xfrm>
          </p:grpSpPr>
          <p:sp>
            <p:nvSpPr>
              <p:cNvPr id="10" name="Flowchart: Decision 9"/>
              <p:cNvSpPr/>
              <p:nvPr/>
            </p:nvSpPr>
            <p:spPr>
              <a:xfrm>
                <a:off x="1731334" y="1754331"/>
                <a:ext cx="1507166" cy="606137"/>
              </a:xfrm>
              <a:prstGeom prst="flowChartDecisi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smtClean="0">
                    <a:latin typeface="Arial Narrow" panose="020B0606020202030204" pitchFamily="34" charset="0"/>
                    <a:cs typeface="Courier New" pitchFamily="49" charset="0"/>
                  </a:rPr>
                  <a:t>Status</a:t>
                </a:r>
              </a:p>
              <a:p>
                <a:pPr algn="ctr"/>
                <a:r>
                  <a:rPr lang="en-US" sz="900" b="1" smtClean="0">
                    <a:latin typeface="Arial Narrow" panose="020B0606020202030204" pitchFamily="34" charset="0"/>
                  </a:rPr>
                  <a:t>== </a:t>
                </a:r>
              </a:p>
              <a:p>
                <a:pPr algn="ctr"/>
                <a:r>
                  <a:rPr lang="en-US" sz="900" b="1" smtClean="0">
                    <a:latin typeface="Arial Narrow" panose="020B0606020202030204" pitchFamily="34" charset="0"/>
                  </a:rPr>
                  <a:t>“</a:t>
                </a:r>
                <a:r>
                  <a:rPr lang="en-US" sz="1200" b="1" smtClean="0">
                    <a:latin typeface="Arial Narrow" panose="020B0606020202030204" pitchFamily="34" charset="0"/>
                    <a:cs typeface="Courier New" pitchFamily="49" charset="0"/>
                  </a:rPr>
                  <a:t>Lulus</a:t>
                </a:r>
                <a:r>
                  <a:rPr lang="en-US" sz="900" b="1" smtClean="0">
                    <a:latin typeface="Arial Narrow" panose="020B0606020202030204" pitchFamily="34" charset="0"/>
                  </a:rPr>
                  <a:t>”</a:t>
                </a:r>
                <a:endParaRPr lang="en-US" sz="900" b="1">
                  <a:latin typeface="Arial Narrow" panose="020B0606020202030204" pitchFamily="34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>
              <a:xfrm>
                <a:off x="3280144" y="2247898"/>
                <a:ext cx="1219200" cy="304801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smtClean="0">
                    <a:latin typeface="Arial Narrow" panose="020B0606020202030204" pitchFamily="34" charset="0"/>
                  </a:rPr>
                  <a:t>update = true</a:t>
                </a:r>
                <a:endParaRPr lang="en-US" sz="1400" b="1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2" name="Elbow Connector 11"/>
              <p:cNvCxnSpPr>
                <a:stCxn id="10" idx="3"/>
                <a:endCxn id="11" idx="0"/>
              </p:cNvCxnSpPr>
              <p:nvPr/>
            </p:nvCxnSpPr>
            <p:spPr>
              <a:xfrm>
                <a:off x="3238500" y="2057400"/>
                <a:ext cx="651244" cy="190498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Elbow Connector 12"/>
              <p:cNvCxnSpPr>
                <a:stCxn id="10" idx="2"/>
                <a:endCxn id="18" idx="2"/>
              </p:cNvCxnSpPr>
              <p:nvPr/>
            </p:nvCxnSpPr>
            <p:spPr>
              <a:xfrm rot="16200000" flipH="1">
                <a:off x="2801753" y="2043631"/>
                <a:ext cx="790222" cy="1423895"/>
              </a:xfrm>
              <a:prstGeom prst="bentConnector3">
                <a:avLst>
                  <a:gd name="adj1" fmla="val 128929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endCxn id="10" idx="0"/>
              </p:cNvCxnSpPr>
              <p:nvPr/>
            </p:nvCxnSpPr>
            <p:spPr>
              <a:xfrm>
                <a:off x="2484917" y="1598468"/>
                <a:ext cx="0" cy="15586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3190690" y="1811179"/>
                <a:ext cx="3296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smtClean="0">
                    <a:solidFill>
                      <a:schemeClr val="bg1"/>
                    </a:solidFill>
                  </a:rPr>
                  <a:t>Ya</a:t>
                </a:r>
                <a:endParaRPr lang="en-US" sz="12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036134" y="2404778"/>
                <a:ext cx="5325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smtClean="0">
                    <a:solidFill>
                      <a:schemeClr val="bg1"/>
                    </a:solidFill>
                  </a:rPr>
                  <a:t>Tidak</a:t>
                </a:r>
                <a:endParaRPr lang="en-US" sz="12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lowchart: Process 16"/>
              <p:cNvSpPr/>
              <p:nvPr/>
            </p:nvSpPr>
            <p:spPr>
              <a:xfrm>
                <a:off x="1706524" y="3591851"/>
                <a:ext cx="1548810" cy="30480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smtClean="0">
                    <a:latin typeface="Arial Narrow" panose="020B0606020202030204" pitchFamily="34" charset="0"/>
                  </a:rPr>
                  <a:t>Cetak “terima kasih”</a:t>
                </a:r>
                <a:endParaRPr lang="en-US" sz="1200" b="1">
                  <a:latin typeface="Arial Narrow" panose="020B0606020202030204" pitchFamily="34" charset="0"/>
                </a:endParaRPr>
              </a:p>
            </p:txBody>
          </p:sp>
          <p:sp>
            <p:nvSpPr>
              <p:cNvPr id="18" name="Flowchart: Process 17"/>
              <p:cNvSpPr/>
              <p:nvPr/>
            </p:nvSpPr>
            <p:spPr>
              <a:xfrm>
                <a:off x="3190690" y="2845889"/>
                <a:ext cx="1436244" cy="304801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smtClean="0">
                    <a:latin typeface="Arial Narrow" panose="020B0606020202030204" pitchFamily="34" charset="0"/>
                  </a:rPr>
                  <a:t>Cetak “updated”</a:t>
                </a:r>
                <a:endParaRPr lang="en-US" sz="1400" b="1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9" name="Straight Arrow Connector 18"/>
              <p:cNvCxnSpPr>
                <a:stCxn id="10" idx="2"/>
                <a:endCxn id="17" idx="0"/>
              </p:cNvCxnSpPr>
              <p:nvPr/>
            </p:nvCxnSpPr>
            <p:spPr>
              <a:xfrm flipH="1">
                <a:off x="2480929" y="2360468"/>
                <a:ext cx="3988" cy="123138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1" idx="2"/>
                <a:endCxn id="18" idx="0"/>
              </p:cNvCxnSpPr>
              <p:nvPr/>
            </p:nvCxnSpPr>
            <p:spPr>
              <a:xfrm>
                <a:off x="3889744" y="2552699"/>
                <a:ext cx="19068" cy="2931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034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3339</TotalTime>
  <Words>1156</Words>
  <Application>Microsoft Office PowerPoint</Application>
  <PresentationFormat>On-screen Show (4:3)</PresentationFormat>
  <Paragraphs>412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Arial</vt:lpstr>
      <vt:lpstr>Arial Narrow</vt:lpstr>
      <vt:lpstr>Calibri</vt:lpstr>
      <vt:lpstr>Courier New</vt:lpstr>
      <vt:lpstr>Georgia</vt:lpstr>
      <vt:lpstr>Tahoma</vt:lpstr>
      <vt:lpstr>Times New Roman</vt:lpstr>
      <vt:lpstr>Trebuchet MS</vt:lpstr>
      <vt:lpstr>Wingdings</vt:lpstr>
      <vt:lpstr>Wingdings 2</vt:lpstr>
      <vt:lpstr>Urban</vt:lpstr>
      <vt:lpstr>1_Urban</vt:lpstr>
      <vt:lpstr>Office Theme</vt:lpstr>
      <vt:lpstr>Bahasa Pemrograman (Pemrograman Visual)</vt:lpstr>
      <vt:lpstr>Isi</vt:lpstr>
      <vt:lpstr>Conditional Statements</vt:lpstr>
      <vt:lpstr>Conditional Statements</vt:lpstr>
      <vt:lpstr>Conditional Statements</vt:lpstr>
      <vt:lpstr>Decisions ? Conditional Operator</vt:lpstr>
      <vt:lpstr>Decisions if Statement</vt:lpstr>
      <vt:lpstr>Decisions if Statement</vt:lpstr>
      <vt:lpstr>Decisions if Statement</vt:lpstr>
      <vt:lpstr>Decisions if Statement</vt:lpstr>
      <vt:lpstr>Decisions switch Statement</vt:lpstr>
      <vt:lpstr>Decisions switch Statement</vt:lpstr>
      <vt:lpstr>Iteration</vt:lpstr>
      <vt:lpstr>Iteration for - loops</vt:lpstr>
      <vt:lpstr>Iteration for - loops</vt:lpstr>
      <vt:lpstr>Iteration while - loops</vt:lpstr>
      <vt:lpstr>Iteration while - loops</vt:lpstr>
      <vt:lpstr>break Statement in Iteration</vt:lpstr>
      <vt:lpstr>break Statement in Iteration</vt:lpstr>
      <vt:lpstr>continue Statement in Iteration</vt:lpstr>
      <vt:lpstr>continue Statement in Iteration</vt:lpstr>
      <vt:lpstr>Methods</vt:lpstr>
      <vt:lpstr>Exercises</vt:lpstr>
      <vt:lpstr>Class calculatorApp</vt:lpstr>
      <vt:lpstr>Iteration for - loops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328</cp:revision>
  <dcterms:created xsi:type="dcterms:W3CDTF">2011-09-16T02:11:44Z</dcterms:created>
  <dcterms:modified xsi:type="dcterms:W3CDTF">2016-09-06T13:38:28Z</dcterms:modified>
</cp:coreProperties>
</file>