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337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269" r:id="rId22"/>
  </p:sldIdLst>
  <p:sldSz cx="9144000" cy="6858000" type="screen4x3"/>
  <p:notesSz cx="6858000" cy="9144000"/>
  <p:defaultTextStyle>
    <a:defPPr>
      <a:defRPr lang="id-ID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89946" autoAdjust="0"/>
  </p:normalViewPr>
  <p:slideViewPr>
    <p:cSldViewPr>
      <p:cViewPr varScale="1">
        <p:scale>
          <a:sx n="67" d="100"/>
          <a:sy n="67" d="100"/>
        </p:scale>
        <p:origin x="17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BBDB06-D69F-4AA4-816E-0DC292291C75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2F0D08-D719-4EC7-9C13-C3BD5E4CC33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50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5038725"/>
            <a:ext cx="18288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1630-4371-4F68-A9D5-1E19DA5037D8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F57ADA-AE06-45F0-AF3A-77E7A022469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798521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51A5-F4F0-490D-819F-AB7EFBE163EB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DEB0-B546-4040-9FF1-FDCE77E8F3A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40092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23BD-BB40-4405-A954-5D9CAD5A98DF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511E-53B0-4FA3-9123-5300223F2BD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51652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-23813"/>
            <a:ext cx="8121650" cy="357188"/>
          </a:xfrm>
          <a:prstGeom prst="rect">
            <a:avLst/>
          </a:prstGeom>
        </p:spPr>
        <p:txBody>
          <a:bodyPr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07" fontAlgn="auto">
              <a:spcAft>
                <a:spcPts val="0"/>
              </a:spcAft>
              <a:defRPr/>
            </a:pP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E130-B469-4F5E-BEE6-0DFFC4C2F1BA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2E8C-EDAF-4D92-8F08-A21C87B2506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36106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2215-CF4F-44E2-A3F4-26F7AC5EECDF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1E7A-7F76-48E0-B842-ECDD0467A06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09835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309A-FEE1-4D5B-822A-457F94AEF036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A28B-7C81-4095-9900-BFD27D9B3E9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2419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FB06DD-7B79-4F15-9672-68B0FAD44EED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ACC0D1-9E8D-43A2-9A4B-55FF82FA3FB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1528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BA38B-3659-4B98-BD9B-075030D37B6C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4870-700E-4C46-99F0-3AC77545119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14550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1FFB-E6D2-4BB7-BA33-3C2688FC7701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1C27-ADD4-4003-9BB2-A9E2997EE77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88882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DC3D-3A0F-484A-B9AA-3DF17E94FB97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8FDC-EC3F-4166-91A0-4235D44DD7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805336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28C0D-924E-4956-B39E-A8787DE08603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E066-E18E-403A-A113-D5AAD089950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6569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AA888-5944-4D53-B70C-CB2A1F850737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64F27-9DE1-4C42-B4D9-4CB58EDFD2F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pic>
        <p:nvPicPr>
          <p:cNvPr id="1044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914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7925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349500"/>
            <a:ext cx="7262813" cy="1155700"/>
          </a:xfrm>
        </p:spPr>
        <p:txBody>
          <a:bodyPr/>
          <a:lstStyle/>
          <a:p>
            <a:pPr algn="r" eaLnBrk="1" hangingPunct="1"/>
            <a:r>
              <a:rPr lang="id-ID" b="1" dirty="0" smtClean="0">
                <a:solidFill>
                  <a:srgbClr val="FFFF00"/>
                </a:solidFill>
              </a:rPr>
              <a:t>Komputer dan Masyarakat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995738" y="4286250"/>
            <a:ext cx="2872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id-ID" dirty="0" smtClean="0"/>
              <a:t>Sistem Informasi Geografi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Pertanyaan-Pertanyaan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Dijawab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SIG</a:t>
            </a:r>
            <a:r>
              <a:rPr lang="id-ID" dirty="0" smtClean="0"/>
              <a:t> (2)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id-ID" smtClean="0"/>
              <a:t>Which data are related ........? (</a:t>
            </a:r>
            <a:r>
              <a:rPr lang="en-US" altLang="id-ID" smtClean="0"/>
              <a:t>Ada relasi apa di antara…..?</a:t>
            </a:r>
            <a:r>
              <a:rPr lang="en-US" altLang="id-ID" sz="2000" smtClean="0"/>
              <a:t> </a:t>
            </a:r>
            <a:r>
              <a:rPr lang="id-ID" altLang="id-ID" smtClean="0"/>
              <a:t>pertanyaan hubungan ; menganalisis hubungan keruangan antar objek dalam kenampakan geografis) </a:t>
            </a:r>
          </a:p>
          <a:p>
            <a:pPr>
              <a:lnSpc>
                <a:spcPct val="80000"/>
              </a:lnSpc>
            </a:pPr>
            <a:r>
              <a:rPr lang="id-ID" altLang="id-ID" smtClean="0"/>
              <a:t>What if.......? (</a:t>
            </a:r>
            <a:r>
              <a:rPr lang="en-US" altLang="id-ID" smtClean="0"/>
              <a:t>Bagaimana jika…..? </a:t>
            </a:r>
            <a:r>
              <a:rPr lang="id-ID" altLang="id-ID" smtClean="0"/>
              <a:t>pertanyaan berbasiskan model ; komputer dan monitor dalam kondisi optimal, kecocokan lahan, resiko terhadap bencana, dll. berdasar pada model)</a:t>
            </a:r>
          </a:p>
        </p:txBody>
      </p:sp>
    </p:spTree>
    <p:extLst>
      <p:ext uri="{BB962C8B-B14F-4D97-AF65-F5344CB8AC3E}">
        <p14:creationId xmlns:p14="http://schemas.microsoft.com/office/powerpoint/2010/main" val="2752006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Pertanyaan-Pertanyaan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Dijawab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SIG</a:t>
            </a:r>
            <a:r>
              <a:rPr lang="id-ID" dirty="0" smtClean="0"/>
              <a:t> (3)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18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Contoh Aplikasi SIG</a:t>
            </a:r>
            <a:endParaRPr lang="id-ID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smtClean="0"/>
              <a:t>Poverty map</a:t>
            </a:r>
          </a:p>
          <a:p>
            <a:r>
              <a:rPr lang="en-US" altLang="id-ID" smtClean="0"/>
              <a:t>Nutrition map</a:t>
            </a: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914023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800" smtClean="0"/>
              <a:t>P E T A</a:t>
            </a:r>
            <a:endParaRPr lang="en-US" sz="4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2800" smtClean="0"/>
              <a:t>TATAP MUKA I</a:t>
            </a:r>
            <a:r>
              <a:rPr lang="id-ID" sz="2800" smtClean="0"/>
              <a:t>I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590708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000" smtClean="0"/>
              <a:t>Pengertian Peta</a:t>
            </a:r>
            <a:endParaRPr lang="en-US" sz="4000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82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id-ID" sz="2800" smtClean="0"/>
              <a:t>Peta adalah suatu gambar dari unsur-unsur alam dan atau buatan manusia,yang</a:t>
            </a:r>
            <a:r>
              <a:rPr lang="id-ID" altLang="id-ID" sz="2800" smtClean="0"/>
              <a:t> </a:t>
            </a:r>
            <a:r>
              <a:rPr lang="en-US" altLang="id-ID" sz="2800" smtClean="0"/>
              <a:t>berada di atas maupun di bawah permukaan bumi yang digambarkan pada suatu</a:t>
            </a:r>
            <a:r>
              <a:rPr lang="id-ID" altLang="id-ID" sz="2800" smtClean="0"/>
              <a:t> </a:t>
            </a:r>
            <a:r>
              <a:rPr lang="en-US" altLang="id-ID" sz="2800" i="1" smtClean="0"/>
              <a:t>bidang datar</a:t>
            </a:r>
            <a:r>
              <a:rPr lang="en-US" altLang="id-ID" sz="2800" smtClean="0"/>
              <a:t> dengan </a:t>
            </a:r>
            <a:r>
              <a:rPr lang="en-US" altLang="id-ID" sz="2800" i="1" smtClean="0"/>
              <a:t>skala</a:t>
            </a:r>
            <a:r>
              <a:rPr lang="en-US" altLang="id-ID" sz="2800" smtClean="0"/>
              <a:t> tertentu</a:t>
            </a:r>
          </a:p>
          <a:p>
            <a:pPr>
              <a:lnSpc>
                <a:spcPct val="80000"/>
              </a:lnSpc>
            </a:pPr>
            <a:endParaRPr lang="id-ID" altLang="id-ID" sz="2800" smtClean="0"/>
          </a:p>
          <a:p>
            <a:pPr>
              <a:lnSpc>
                <a:spcPct val="80000"/>
              </a:lnSpc>
            </a:pPr>
            <a:r>
              <a:rPr lang="id-ID" altLang="ja-JP" sz="2800" smtClean="0"/>
              <a:t>Untuk mengubah bentuk bumi yang bulat (bidang lengkung) ke bentuk bidang datar harus dilakukan proyeksi</a:t>
            </a:r>
            <a:endParaRPr lang="en-US" altLang="ja-JP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id-ID" sz="2800" smtClean="0"/>
          </a:p>
          <a:p>
            <a:pPr>
              <a:lnSpc>
                <a:spcPct val="80000"/>
              </a:lnSpc>
            </a:pPr>
            <a:r>
              <a:rPr lang="en-US" altLang="id-ID" sz="2800" smtClean="0"/>
              <a:t>Skala peta adalah angka perbandingan antara jarak dua titik di atas peta</a:t>
            </a:r>
            <a:r>
              <a:rPr lang="id-ID" altLang="id-ID" sz="2800" smtClean="0"/>
              <a:t> </a:t>
            </a:r>
            <a:r>
              <a:rPr lang="en-US" altLang="id-ID" sz="2800" smtClean="0"/>
              <a:t>dengan jarak tersebut dimuka bumi</a:t>
            </a:r>
            <a:endParaRPr lang="id-ID" altLang="id-ID" sz="2800" smtClean="0"/>
          </a:p>
        </p:txBody>
      </p:sp>
    </p:spTree>
    <p:extLst>
      <p:ext uri="{BB962C8B-B14F-4D97-AF65-F5344CB8AC3E}">
        <p14:creationId xmlns:p14="http://schemas.microsoft.com/office/powerpoint/2010/main" val="3151264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sz="4000" smtClean="0"/>
              <a:t>Keuntungan Menggunakan Peta</a:t>
            </a:r>
            <a:endParaRPr lang="id-ID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467600" cy="3810000"/>
          </a:xfrm>
        </p:spPr>
        <p:txBody>
          <a:bodyPr/>
          <a:lstStyle/>
          <a:p>
            <a:r>
              <a:rPr lang="fi-FI" altLang="id-ID" smtClean="0"/>
              <a:t>Pengguna dapat memahami hubungan spasial dengan lebih baik. </a:t>
            </a:r>
          </a:p>
          <a:p>
            <a:pPr lvl="1"/>
            <a:r>
              <a:rPr lang="fi-FI" altLang="id-ID" smtClean="0"/>
              <a:t>dapat diperoleh informasi mengenai jarak, arah, dan luas area; </a:t>
            </a:r>
          </a:p>
          <a:p>
            <a:pPr lvl="1"/>
            <a:r>
              <a:rPr lang="fi-FI" altLang="id-ID" smtClean="0"/>
              <a:t>dapat  diperlihatkan pola; dan </a:t>
            </a:r>
          </a:p>
          <a:p>
            <a:pPr lvl="1"/>
            <a:r>
              <a:rPr lang="fi-FI" altLang="id-ID" smtClean="0"/>
              <a:t>dapat dipahami relasi.</a:t>
            </a:r>
            <a:r>
              <a:rPr lang="id-ID" altLang="id-ID" smtClean="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1652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IMR of East Java Province by</a:t>
            </a:r>
            <a:br>
              <a:rPr lang="en-US" sz="4000" smtClean="0"/>
            </a:br>
            <a:r>
              <a:rPr lang="en-US" sz="4000" smtClean="0"/>
              <a:t>Subdistrict</a:t>
            </a:r>
          </a:p>
        </p:txBody>
      </p:sp>
      <p:pic>
        <p:nvPicPr>
          <p:cNvPr id="18435" name="Picture 3" descr="35imrk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3863"/>
            <a:ext cx="9144000" cy="6053137"/>
          </a:xfrm>
          <a:noFill/>
        </p:spPr>
      </p:pic>
    </p:spTree>
    <p:extLst>
      <p:ext uri="{BB962C8B-B14F-4D97-AF65-F5344CB8AC3E}">
        <p14:creationId xmlns:p14="http://schemas.microsoft.com/office/powerpoint/2010/main" val="2163419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6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Fungsi</a:t>
            </a:r>
            <a:r>
              <a:rPr lang="en-US" sz="4000" dirty="0" smtClean="0"/>
              <a:t> </a:t>
            </a:r>
            <a:r>
              <a:rPr lang="en-US" sz="4000" dirty="0" err="1" smtClean="0"/>
              <a:t>Utama</a:t>
            </a:r>
            <a:r>
              <a:rPr lang="en-US" sz="4000" dirty="0" smtClean="0"/>
              <a:t> </a:t>
            </a:r>
            <a:r>
              <a:rPr lang="en-US" sz="4000" dirty="0" err="1" smtClean="0"/>
              <a:t>Peta</a:t>
            </a:r>
            <a:r>
              <a:rPr lang="id-ID" sz="4000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800" smtClean="0"/>
              <a:t>Orientasi atau navigasi: menunjukkan arah, jarak, dan lokasi berbagai tempat di permukaan bumi</a:t>
            </a:r>
            <a:endParaRPr lang="fi-FI" altLang="id-ID" sz="2800" smtClean="0"/>
          </a:p>
          <a:p>
            <a:pPr>
              <a:lnSpc>
                <a:spcPct val="90000"/>
              </a:lnSpc>
            </a:pPr>
            <a:r>
              <a:rPr lang="fi-FI" altLang="id-ID" sz="2800" smtClean="0"/>
              <a:t>Perencanaan: untuk menentukan arah pembangunan</a:t>
            </a:r>
          </a:p>
          <a:p>
            <a:pPr>
              <a:lnSpc>
                <a:spcPct val="90000"/>
              </a:lnSpc>
            </a:pPr>
            <a:r>
              <a:rPr lang="fi-FI" altLang="id-ID" sz="2800" smtClean="0"/>
              <a:t>Monitoring: memonitor suatu keadaan. Misalnya, keberadaan hutan, kondisi jalan</a:t>
            </a:r>
            <a:endParaRPr lang="sv-SE" altLang="id-ID" sz="2800" smtClean="0"/>
          </a:p>
          <a:p>
            <a:pPr>
              <a:lnSpc>
                <a:spcPct val="90000"/>
              </a:lnSpc>
            </a:pPr>
            <a:r>
              <a:rPr lang="sv-SE" altLang="id-ID" sz="2800" smtClean="0"/>
              <a:t>Pendidikan. Misalnya: atlas, peta dinding</a:t>
            </a:r>
            <a:endParaRPr lang="en-US" altLang="id-ID" sz="2800" smtClean="0"/>
          </a:p>
          <a:p>
            <a:pPr>
              <a:lnSpc>
                <a:spcPct val="90000"/>
              </a:lnSpc>
            </a:pPr>
            <a:r>
              <a:rPr lang="en-US" altLang="id-ID" sz="2800" smtClean="0"/>
              <a:t>Kodifikasi. Misalnya: pemberian kode wilayah administrasi menurut aturan tertentu</a:t>
            </a:r>
            <a:endParaRPr lang="id-ID" altLang="id-ID" sz="2800" smtClean="0"/>
          </a:p>
        </p:txBody>
      </p:sp>
    </p:spTree>
    <p:extLst>
      <p:ext uri="{BB962C8B-B14F-4D97-AF65-F5344CB8AC3E}">
        <p14:creationId xmlns:p14="http://schemas.microsoft.com/office/powerpoint/2010/main" val="128848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000" smtClean="0"/>
              <a:t>Administrative Area </a:t>
            </a:r>
            <a:r>
              <a:rPr lang="en-US" sz="4000" smtClean="0"/>
              <a:t>Index Map</a:t>
            </a:r>
          </a:p>
        </p:txBody>
      </p:sp>
      <p:pic>
        <p:nvPicPr>
          <p:cNvPr id="20483" name="Picture 3" descr="index_indonesia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6348413"/>
          </a:xfrm>
        </p:spPr>
      </p:pic>
    </p:spTree>
    <p:extLst>
      <p:ext uri="{BB962C8B-B14F-4D97-AF65-F5344CB8AC3E}">
        <p14:creationId xmlns:p14="http://schemas.microsoft.com/office/powerpoint/2010/main" val="244909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4000" dirty="0" smtClean="0"/>
              <a:t>Jenis Peta Menurut Skala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800" smtClean="0"/>
              <a:t>Peta skala besar: wilayah yang dipetakan relatif kecil dan data yang disajikan lebih detil.</a:t>
            </a:r>
          </a:p>
          <a:p>
            <a:pPr>
              <a:lnSpc>
                <a:spcPct val="90000"/>
              </a:lnSpc>
            </a:pPr>
            <a:endParaRPr lang="en-US" altLang="id-ID" sz="2800" smtClean="0"/>
          </a:p>
          <a:p>
            <a:pPr>
              <a:lnSpc>
                <a:spcPct val="90000"/>
              </a:lnSpc>
            </a:pPr>
            <a:r>
              <a:rPr lang="en-US" altLang="id-ID" sz="2800" smtClean="0"/>
              <a:t>Peta skala kecil: wilayah yang dipetakan relatif luas.</a:t>
            </a:r>
            <a:endParaRPr lang="id-ID" altLang="id-ID" sz="280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id-ID" sz="280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id-ID" sz="2800" smtClean="0"/>
              <a:t>  </a:t>
            </a:r>
            <a:r>
              <a:rPr lang="en-US" altLang="id-ID" sz="2800" smtClean="0"/>
              <a:t>Note: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800" smtClean="0"/>
              <a:t>Jika skala disajikan sebagai bilangan pecahan, peta skala besar mempunyai skala relatif besar atau penyebutnya relatif kecil.</a:t>
            </a:r>
            <a:endParaRPr lang="id-ID" altLang="id-ID" sz="2800" smtClean="0"/>
          </a:p>
        </p:txBody>
      </p:sp>
    </p:spTree>
    <p:extLst>
      <p:ext uri="{BB962C8B-B14F-4D97-AF65-F5344CB8AC3E}">
        <p14:creationId xmlns:p14="http://schemas.microsoft.com/office/powerpoint/2010/main" val="166631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017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Pengertian Sistem Informasi dan Informasi Geografis</a:t>
            </a:r>
            <a:endParaRPr lang="en-US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3000" b="1" smtClean="0"/>
              <a:t>Sistem Informasi</a:t>
            </a:r>
            <a:r>
              <a:rPr lang="en-US" altLang="id-ID" sz="3000" smtClean="0"/>
              <a:t>: suatu sistem yang dibuat oleh manusia, terdiri dari komponen-komponen dalam organisasi, untuk mencapai suatu tujuan, yaitu menyajikan informasi.</a:t>
            </a:r>
          </a:p>
          <a:p>
            <a:pPr>
              <a:lnSpc>
                <a:spcPct val="90000"/>
              </a:lnSpc>
            </a:pPr>
            <a:r>
              <a:rPr lang="en-US" altLang="id-ID" sz="3000" b="1" smtClean="0"/>
              <a:t>Informasi Geografis</a:t>
            </a:r>
            <a:r>
              <a:rPr lang="en-US" altLang="id-ID" sz="3000" smtClean="0"/>
              <a:t>: informasi mengenai tempat-tempat yang terletak di permukaan bumi, pengetahuan mengenai posisi di mana suatu obyek terletak di permukaan bumi, dan informasi mengenai keterangan-keterangan (atribut) yang terdapat di permukaan bumi yang posisinya diketahui</a:t>
            </a:r>
          </a:p>
        </p:txBody>
      </p:sp>
    </p:spTree>
    <p:extLst>
      <p:ext uri="{BB962C8B-B14F-4D97-AF65-F5344CB8AC3E}">
        <p14:creationId xmlns:p14="http://schemas.microsoft.com/office/powerpoint/2010/main" val="1379977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Skala Minimal Peta Wilayah</a:t>
            </a:r>
            <a:endParaRPr lang="id-ID" sz="400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530725"/>
          </a:xfrm>
        </p:spPr>
        <p:txBody>
          <a:bodyPr/>
          <a:lstStyle/>
          <a:p>
            <a:r>
              <a:rPr lang="en-US" altLang="id-ID" sz="2800" smtClean="0"/>
              <a:t>Nasional </a:t>
            </a:r>
            <a:r>
              <a:rPr lang="en-US" altLang="id-ID" sz="2800" smtClean="0">
                <a:sym typeface="Wingdings" panose="05000000000000000000" pitchFamily="2" charset="2"/>
              </a:rPr>
              <a:t> </a:t>
            </a:r>
            <a:r>
              <a:rPr lang="en-US" altLang="id-ID" sz="2800" smtClean="0"/>
              <a:t>1:1.000.000</a:t>
            </a:r>
          </a:p>
          <a:p>
            <a:r>
              <a:rPr lang="en-US" altLang="id-ID" sz="2800" smtClean="0"/>
              <a:t>Provinsi </a:t>
            </a:r>
            <a:r>
              <a:rPr lang="en-US" altLang="id-ID" sz="2800" smtClean="0">
                <a:sym typeface="Wingdings" panose="05000000000000000000" pitchFamily="2" charset="2"/>
              </a:rPr>
              <a:t> </a:t>
            </a:r>
            <a:r>
              <a:rPr lang="en-US" altLang="id-ID" sz="2800" smtClean="0"/>
              <a:t>1:250.000</a:t>
            </a:r>
          </a:p>
          <a:p>
            <a:r>
              <a:rPr lang="en-US" altLang="id-ID" sz="2800" smtClean="0"/>
              <a:t>Kabupaten </a:t>
            </a:r>
            <a:r>
              <a:rPr lang="en-US" altLang="id-ID" sz="2800" smtClean="0">
                <a:sym typeface="Wingdings" panose="05000000000000000000" pitchFamily="2" charset="2"/>
              </a:rPr>
              <a:t> </a:t>
            </a:r>
            <a:r>
              <a:rPr lang="en-US" altLang="id-ID" sz="2800" smtClean="0"/>
              <a:t>1:100.000</a:t>
            </a:r>
          </a:p>
          <a:p>
            <a:r>
              <a:rPr lang="en-US" altLang="id-ID" sz="2800" smtClean="0"/>
              <a:t>Kota </a:t>
            </a:r>
            <a:r>
              <a:rPr lang="en-US" altLang="id-ID" sz="2800" smtClean="0">
                <a:sym typeface="Wingdings" panose="05000000000000000000" pitchFamily="2" charset="2"/>
              </a:rPr>
              <a:t> </a:t>
            </a:r>
            <a:r>
              <a:rPr lang="en-US" altLang="id-ID" sz="2800" smtClean="0"/>
              <a:t>1: 50.000</a:t>
            </a:r>
          </a:p>
          <a:p>
            <a:endParaRPr lang="en-US" altLang="id-ID" sz="28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id-ID" sz="2800" smtClean="0"/>
              <a:t>Note: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d-ID" sz="2800" smtClean="0"/>
              <a:t>Dalam hal wilayah yang dipetakan bentangan wilayahnya sempit, dapat digunakan peta yang skalanya lebih besar</a:t>
            </a:r>
            <a:endParaRPr lang="id-ID" altLang="id-ID" sz="2800" smtClean="0"/>
          </a:p>
        </p:txBody>
      </p:sp>
    </p:spTree>
    <p:extLst>
      <p:ext uri="{BB962C8B-B14F-4D97-AF65-F5344CB8AC3E}">
        <p14:creationId xmlns:p14="http://schemas.microsoft.com/office/powerpoint/2010/main" val="1234362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773238"/>
            <a:ext cx="72199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Pengertian Data dan Informasi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30725"/>
          </a:xfrm>
        </p:spPr>
        <p:txBody>
          <a:bodyPr/>
          <a:lstStyle/>
          <a:p>
            <a:r>
              <a:rPr lang="id-ID" altLang="id-ID" b="1" smtClean="0"/>
              <a:t>Data</a:t>
            </a:r>
            <a:r>
              <a:rPr lang="id-ID" altLang="id-ID" smtClean="0"/>
              <a:t>: f</a:t>
            </a:r>
            <a:r>
              <a:rPr lang="en-US" altLang="id-ID" smtClean="0"/>
              <a:t>akta mengenai obyek, orang, dll yang dinyatakan oleh nilai (angka, karakter, atau simbol-simbol lainnya)</a:t>
            </a:r>
            <a:endParaRPr lang="id-ID" altLang="id-ID" smtClean="0"/>
          </a:p>
          <a:p>
            <a:r>
              <a:rPr lang="id-ID" altLang="id-ID" b="1" smtClean="0"/>
              <a:t>Informasi</a:t>
            </a:r>
            <a:r>
              <a:rPr lang="id-ID" altLang="id-ID" smtClean="0"/>
              <a:t>: </a:t>
            </a:r>
            <a:r>
              <a:rPr lang="en-US" altLang="id-ID" smtClean="0"/>
              <a:t>makna/pengertian yang dapat diambil dari suatu data dengan menggunakan konversi-konversi yang umum digunakan dalam representasinya</a:t>
            </a: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511843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Jenis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id-ID" b="1" smtClean="0"/>
              <a:t>Data spasial</a:t>
            </a:r>
            <a:r>
              <a:rPr lang="id-ID" altLang="id-ID" b="1" smtClean="0"/>
              <a:t>/geospasial</a:t>
            </a:r>
            <a:r>
              <a:rPr lang="en-US" altLang="id-ID" smtClean="0"/>
              <a:t>: </a:t>
            </a:r>
            <a:r>
              <a:rPr lang="fi-FI" altLang="id-ID" smtClean="0"/>
              <a:t>data hasil pengukuran, pencatatan dan pencitraan terhadap suatu unsur keruangan yang berada di bawah, pada</a:t>
            </a:r>
            <a:r>
              <a:rPr lang="id-ID" altLang="id-ID" smtClean="0"/>
              <a:t>,</a:t>
            </a:r>
            <a:r>
              <a:rPr lang="fi-FI" altLang="id-ID" smtClean="0"/>
              <a:t> atau di atas permukaan bumi dengan posisi keberadaannya mengacu pada sistem koordinat</a:t>
            </a:r>
            <a:r>
              <a:rPr lang="id-ID" altLang="id-ID" smtClean="0"/>
              <a:t> bumi (bergeoreferensi)</a:t>
            </a:r>
          </a:p>
          <a:p>
            <a:pPr>
              <a:lnSpc>
                <a:spcPct val="80000"/>
              </a:lnSpc>
            </a:pPr>
            <a:r>
              <a:rPr lang="en-US" altLang="id-ID" b="1" smtClean="0"/>
              <a:t>Data nonspasial/atribut</a:t>
            </a:r>
            <a:r>
              <a:rPr lang="en-US" altLang="id-ID" smtClean="0"/>
              <a:t>:</a:t>
            </a:r>
            <a:r>
              <a:rPr lang="id-ID" altLang="id-ID" smtClean="0"/>
              <a:t> m</a:t>
            </a:r>
            <a:r>
              <a:rPr lang="en-US" altLang="id-ID" smtClean="0"/>
              <a:t>empresentasikan aspek-aspek deskriptif dari fenomena yang dimodelkannya</a:t>
            </a: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69518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SIG (1)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10600" cy="3733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id-ID" smtClean="0"/>
              <a:t>  </a:t>
            </a:r>
            <a:endParaRPr lang="en-US" altLang="id-ID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" y="16764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35000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tahun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yang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lalu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dinding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Gua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Lascaux,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Perancis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para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pemburu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Cro-Magnon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menggambar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hewan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mangsa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mereka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juga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garis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yang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dipercaya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sebagai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rute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migrasi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hewan-hewan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tersebut</a:t>
            </a:r>
            <a:endParaRPr lang="en-US" sz="3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Tahun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1700-an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teknik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survei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modern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untuk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pemetaan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topografis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diterapkan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termasuk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juga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versi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awal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pemetaan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tematis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917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SIG (2)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10600" cy="3733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id-ID" smtClean="0"/>
              <a:t>  </a:t>
            </a:r>
            <a:endParaRPr lang="en-US" altLang="id-ID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" y="1447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Tahun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1900-an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awal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memperlihatkan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pengembangan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litografi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foto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mana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peta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dipisahkan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menjadi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beberapa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layer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Tahun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1967 Roger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Tomlison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mengembangkan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CGIS (Canadian GIS) yang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diterapkan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oleh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Departemen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Energi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Pertambangan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Sumber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Daya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Ottawa, Ontario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untuk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menyimpan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menganalisis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mengolah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data yang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dikumpulkan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untuk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inventarisasi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tanah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Kanada</a:t>
            </a:r>
            <a:r>
              <a:rPr lang="en-US" sz="3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83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SIG (3)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10600" cy="3733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id-ID" smtClean="0"/>
              <a:t>  </a:t>
            </a:r>
            <a:endParaRPr lang="en-US" altLang="id-ID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" y="1447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Tahun 1970-an beberapa vendor seperti Integraph mengeluarkan aplikasi pemetaan komersil. Kemudian vendor lainnya seperti ESRI dan MapInfo berhasil membuat banyak fitur SIG.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id-ID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Perkembangan industri pada tahun </a:t>
            </a: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1980-an </a:t>
            </a:r>
            <a:r>
              <a:rPr lang="id-ID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dan </a:t>
            </a: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1990-an</a:t>
            </a:r>
            <a:r>
              <a:rPr lang="id-ID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memacu lagi pertumbuhan SIG pada </a:t>
            </a:r>
            <a:r>
              <a:rPr lang="id-ID" sz="3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workstation</a:t>
            </a:r>
            <a:r>
              <a:rPr lang="id-ID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UNIX</a:t>
            </a:r>
            <a:r>
              <a:rPr lang="id-ID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dan </a:t>
            </a: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komputer pribadi.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Akhir abad 20 SIG mulai ditampilkan di internet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674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Keuntungan Menggunakan SIG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altLang="id-ID" smtClean="0"/>
              <a:t>penanganan data geospasial menjadi lebih baik dalam format baku</a:t>
            </a:r>
          </a:p>
          <a:p>
            <a:pPr>
              <a:lnSpc>
                <a:spcPct val="90000"/>
              </a:lnSpc>
            </a:pPr>
            <a:r>
              <a:rPr lang="id-ID" altLang="id-ID" smtClean="0"/>
              <a:t>revisi dan pemutakhiran data menjadi lebih mudah</a:t>
            </a:r>
          </a:p>
          <a:p>
            <a:pPr>
              <a:lnSpc>
                <a:spcPct val="90000"/>
              </a:lnSpc>
            </a:pPr>
            <a:r>
              <a:rPr lang="id-ID" altLang="id-ID" smtClean="0"/>
              <a:t>data geospatial dan informasi lebih mudah dicari, dianalisis dan direpresentasikan</a:t>
            </a:r>
          </a:p>
          <a:p>
            <a:pPr>
              <a:lnSpc>
                <a:spcPct val="90000"/>
              </a:lnSpc>
            </a:pPr>
            <a:r>
              <a:rPr lang="id-ID" altLang="id-ID" smtClean="0"/>
              <a:t>penghematan waktu dan biaya</a:t>
            </a:r>
          </a:p>
          <a:p>
            <a:pPr>
              <a:lnSpc>
                <a:spcPct val="90000"/>
              </a:lnSpc>
            </a:pPr>
            <a:r>
              <a:rPr lang="id-ID" altLang="id-ID" smtClean="0"/>
              <a:t>keputusan yang akan diambil menjadi lebih tepat sasara</a:t>
            </a:r>
            <a:r>
              <a:rPr lang="en-US" altLang="id-ID" smtClean="0"/>
              <a:t>n</a:t>
            </a: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894069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Pertanyaan-Pertanyaan yang Mampu Dijawab dengan SIG</a:t>
            </a:r>
            <a:r>
              <a:rPr lang="id-ID" smtClean="0"/>
              <a:t> (1)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id-ID" smtClean="0"/>
              <a:t>What is at......? (</a:t>
            </a:r>
            <a:r>
              <a:rPr lang="en-US" altLang="id-ID" smtClean="0"/>
              <a:t>Apa…..? </a:t>
            </a:r>
            <a:r>
              <a:rPr lang="id-ID" altLang="id-ID" smtClean="0"/>
              <a:t>pertanyaan lokasional ; apa yang terdapat pada lokasi tertentu) </a:t>
            </a:r>
          </a:p>
          <a:p>
            <a:pPr>
              <a:lnSpc>
                <a:spcPct val="80000"/>
              </a:lnSpc>
            </a:pPr>
            <a:r>
              <a:rPr lang="id-ID" altLang="id-ID" smtClean="0"/>
              <a:t>Where is it.....? (</a:t>
            </a:r>
            <a:r>
              <a:rPr lang="en-US" altLang="id-ID" smtClean="0"/>
              <a:t>Di mana…..?</a:t>
            </a:r>
            <a:r>
              <a:rPr lang="en-US" altLang="id-ID" sz="2000" smtClean="0"/>
              <a:t> </a:t>
            </a:r>
            <a:r>
              <a:rPr lang="id-ID" altLang="id-ID" smtClean="0"/>
              <a:t>pertanyaan kondisional ; lokasi apa yang mendukung untuk kondisi/fenomena tertentu) </a:t>
            </a:r>
          </a:p>
          <a:p>
            <a:pPr>
              <a:lnSpc>
                <a:spcPct val="80000"/>
              </a:lnSpc>
            </a:pPr>
            <a:r>
              <a:rPr lang="id-ID" altLang="id-ID" smtClean="0"/>
              <a:t>How has it changed........? (</a:t>
            </a:r>
            <a:r>
              <a:rPr lang="en-US" altLang="id-ID" smtClean="0"/>
              <a:t>Apa yang berubah sejak…..?</a:t>
            </a:r>
            <a:r>
              <a:rPr lang="en-US" altLang="id-ID" sz="2000" smtClean="0"/>
              <a:t> </a:t>
            </a:r>
            <a:r>
              <a:rPr lang="id-ID" altLang="id-ID" smtClean="0"/>
              <a:t>pertanyaan kecenderungan ; mengidentifikasi kecenderungan atau peristiwa yang terjadi)</a:t>
            </a:r>
          </a:p>
        </p:txBody>
      </p:sp>
    </p:spTree>
    <p:extLst>
      <p:ext uri="{BB962C8B-B14F-4D97-AF65-F5344CB8AC3E}">
        <p14:creationId xmlns:p14="http://schemas.microsoft.com/office/powerpoint/2010/main" val="27916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7702</TotalTime>
  <Words>791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Baskerville Old Face</vt:lpstr>
      <vt:lpstr>Calibri</vt:lpstr>
      <vt:lpstr>Georgia</vt:lpstr>
      <vt:lpstr>HG明朝B</vt:lpstr>
      <vt:lpstr>Trebuchet MS</vt:lpstr>
      <vt:lpstr>Verdana</vt:lpstr>
      <vt:lpstr>Wingdings</vt:lpstr>
      <vt:lpstr>Wingdings 2</vt:lpstr>
      <vt:lpstr>Urban</vt:lpstr>
      <vt:lpstr>Komputer dan Masyarakat</vt:lpstr>
      <vt:lpstr>Pengertian Sistem Informasi dan Informasi Geografis</vt:lpstr>
      <vt:lpstr>Pengertian Data dan Informasi</vt:lpstr>
      <vt:lpstr>Jenis Data</vt:lpstr>
      <vt:lpstr>Sejarah Pengembangan SIG (1)</vt:lpstr>
      <vt:lpstr>Sejarah Pengembangan SIG (2)</vt:lpstr>
      <vt:lpstr>Sejarah Pengembangan SIG (3)</vt:lpstr>
      <vt:lpstr>Keuntungan Menggunakan SIG</vt:lpstr>
      <vt:lpstr>Pertanyaan-Pertanyaan yang Mampu Dijawab dengan SIG (1)</vt:lpstr>
      <vt:lpstr>Pertanyaan-Pertanyaan yang Mampu Dijawab dengan SIG (2)</vt:lpstr>
      <vt:lpstr>Pertanyaan-Pertanyaan yang Mampu Dijawab dengan SIG (3)</vt:lpstr>
      <vt:lpstr>Contoh Aplikasi SIG</vt:lpstr>
      <vt:lpstr>P E T A</vt:lpstr>
      <vt:lpstr>Pengertian Peta</vt:lpstr>
      <vt:lpstr>Keuntungan Menggunakan Peta</vt:lpstr>
      <vt:lpstr>IMR of East Java Province by Subdistrict</vt:lpstr>
      <vt:lpstr>Fungsi Utama Peta </vt:lpstr>
      <vt:lpstr>Administrative Area Index Map</vt:lpstr>
      <vt:lpstr>Jenis Peta Menurut Skala</vt:lpstr>
      <vt:lpstr>Skala Minimal Peta Wilayah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User</cp:lastModifiedBy>
  <cp:revision>550</cp:revision>
  <dcterms:created xsi:type="dcterms:W3CDTF">2011-09-16T02:11:44Z</dcterms:created>
  <dcterms:modified xsi:type="dcterms:W3CDTF">2016-07-25T05:10:50Z</dcterms:modified>
</cp:coreProperties>
</file>