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57" r:id="rId4"/>
    <p:sldId id="260" r:id="rId5"/>
    <p:sldId id="261" r:id="rId6"/>
    <p:sldId id="262" r:id="rId7"/>
    <p:sldId id="272" r:id="rId8"/>
    <p:sldId id="263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65" autoAdjust="0"/>
  </p:normalViewPr>
  <p:slideViewPr>
    <p:cSldViewPr snapToGrid="0">
      <p:cViewPr varScale="1">
        <p:scale>
          <a:sx n="64" d="100"/>
          <a:sy n="64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2B8C-6E30-4DFB-9B0D-5FC428D04EBA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8AA8-0AB4-4637-BB05-B5E6F1F66E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00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Gambar: http://cdn2.hubspot.net/hub/164795/file-2203361742-jpg/How_to_Set_Up_a_Professional_LinkedIn_Account.jpg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7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Gambar: http://www.silversparrowsm.com.au/wp-content/uploads/2013/07/3-ways-to-promote-yourself-on-Social-Media.png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533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Gambar: http://austinsbigworld.com/wp-content/uploads/2013/09/how-to-get-free-media-coverage-for-your-business.jpg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49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Sumber: http://mashable.com/2014/06/26/social-media-for-mba-grads/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08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id-ID" dirty="0" smtClean="0"/>
              <a:t>Source: http://mashable.com/2014/11/10/personal-branding-lazy-guide</a:t>
            </a:r>
            <a:r>
              <a:rPr lang="id-ID" dirty="0" smtClean="0"/>
              <a:t>/</a:t>
            </a:r>
          </a:p>
          <a:p>
            <a:pPr marL="0" lvl="0" indent="0">
              <a:buFont typeface="+mj-lt"/>
              <a:buNone/>
            </a:pPr>
            <a:r>
              <a:rPr lang="id-ID" dirty="0" smtClean="0"/>
              <a:t>Gambar: http://addisonwhitney.com/Media/Default/images/personal-branding-by-theavinashmishra.jpg</a:t>
            </a:r>
            <a:endParaRPr lang="id-ID" dirty="0" smtClean="0"/>
          </a:p>
          <a:p>
            <a:pPr marL="0" lvl="0" indent="0">
              <a:buFont typeface="+mj-lt"/>
              <a:buNone/>
            </a:pPr>
            <a:endParaRPr lang="id-ID" dirty="0" smtClean="0"/>
          </a:p>
          <a:p>
            <a:pPr marL="228600" lvl="0" indent="-228600">
              <a:buFont typeface="+mj-lt"/>
              <a:buAutoNum type="arabicPeriod"/>
            </a:pPr>
            <a:r>
              <a:rPr lang="id-ID" dirty="0" smtClean="0"/>
              <a:t>Look what image or expertise you want others to know</a:t>
            </a:r>
          </a:p>
          <a:p>
            <a:pPr marL="228600" lvl="0" indent="-228600">
              <a:buFont typeface="+mj-lt"/>
              <a:buAutoNum type="arabicPeriod"/>
            </a:pPr>
            <a:r>
              <a:rPr lang="id-ID" dirty="0" smtClean="0"/>
              <a:t>Idol is some one you mimic, analyze their brand value and compare it with yours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Companies are always looking to hire people who have a core area of expertise</a:t>
            </a:r>
            <a:endParaRPr lang="id-ID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make sure it's in all of your social media profiles</a:t>
            </a:r>
            <a:r>
              <a:rPr lang="id-ID" dirty="0" smtClean="0"/>
              <a:t>; so that it’s searchable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People who research you will want to know just how much of an expert you are in your chosen profession</a:t>
            </a:r>
            <a:endParaRPr lang="id-ID" dirty="0" smtClean="0"/>
          </a:p>
          <a:p>
            <a:pPr marL="228600" lvl="0" indent="-228600">
              <a:buFont typeface="+mj-lt"/>
              <a:buAutoNum type="arabicPeriod"/>
            </a:pPr>
            <a:r>
              <a:rPr lang="id-ID" dirty="0" smtClean="0"/>
              <a:t>Use same photo in every social media so that people can associate those account</a:t>
            </a:r>
          </a:p>
          <a:p>
            <a:pPr marL="228600" lvl="0" indent="-228600">
              <a:buFont typeface="+mj-lt"/>
              <a:buAutoNum type="arabicPeriod"/>
            </a:pPr>
            <a:r>
              <a:rPr lang="id-ID" dirty="0" smtClean="0"/>
              <a:t>Consistency across social media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have professional content and other social content to balance it out</a:t>
            </a:r>
            <a:endParaRPr lang="id-ID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It's one of the first things that shows up if people Google you, and will automatically show people just how passionate you are about your area of expertise.</a:t>
            </a:r>
            <a:endParaRPr lang="id-ID" dirty="0" smtClean="0"/>
          </a:p>
          <a:p>
            <a:pPr marL="228600" lvl="0" indent="-228600">
              <a:buFont typeface="+mj-lt"/>
              <a:buAutoNum type="arabicPeriod"/>
            </a:pPr>
            <a:r>
              <a:rPr lang="id-ID" dirty="0" smtClean="0"/>
              <a:t>Perfect place to create personal</a:t>
            </a:r>
            <a:r>
              <a:rPr lang="id-ID" baseline="0" dirty="0" smtClean="0"/>
              <a:t> branding, use linkedIn blog platform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483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Sumber: http://mashable.com/2014/09/19/social-media-habits-charity/</a:t>
            </a:r>
          </a:p>
          <a:p>
            <a:endParaRPr lang="id-ID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Ice bucket challenge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17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Sumber: http://mashable.com/2010/05/10/social-cause-campaign/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988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mtClean="0"/>
              <a:t>Sumber: http://mashable.com/2010/05/10/social-cause-campaign/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053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Sumber: http://csic.georgetown.edu/news/1299/digital-persuasion-social-media-motivates-people-to-contribute-beyond-clicks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98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Gambar: http://goalistics.com/wp-content/uploads/2012/03/Living-with-Severe-Pain-Support-that-Helps-425x250.jpg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722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Gambar: http://blog.straightnorth.com/wp-content/uploads/2013/02/further-engagement-social-media.jpg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A8AA8-0AB4-4637-BB05-B5E6F1F66E0E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6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75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663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73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534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472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560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323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84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24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02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98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2E61-02BA-4699-8DC0-F836C401BEFC}" type="datetimeFigureOut">
              <a:rPr lang="id-ID" smtClean="0"/>
              <a:t>14/04/2015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9E5F-2059-4E36-865B-1CACA27F37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Social </a:t>
            </a:r>
            <a:r>
              <a:rPr lang="id-ID" dirty="0" smtClean="0"/>
              <a:t>Media for a Purpose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Komputer dan Masyarakat</a:t>
            </a:r>
          </a:p>
          <a:p>
            <a:r>
              <a:rPr lang="id-ID" dirty="0" smtClean="0"/>
              <a:t>Suhendro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39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Tips for a Successful Social Media Cause </a:t>
            </a:r>
            <a:r>
              <a:rPr lang="en-US" b="1" dirty="0" smtClean="0"/>
              <a:t>Campaign</a:t>
            </a:r>
            <a:r>
              <a:rPr lang="id-ID" b="1" dirty="0" smtClean="0"/>
              <a:t>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id-ID" b="1" dirty="0"/>
              <a:t>Target a Well-Defined </a:t>
            </a:r>
            <a:r>
              <a:rPr lang="id-ID" b="1" dirty="0" smtClean="0"/>
              <a:t>Audience</a:t>
            </a:r>
          </a:p>
          <a:p>
            <a:pPr marL="457200" lvl="1" indent="0">
              <a:buNone/>
            </a:pPr>
            <a:r>
              <a:rPr lang="en-US" dirty="0"/>
              <a:t>Campaign organizers who know their audience, who listen to and engage them, will be more successful</a:t>
            </a:r>
            <a:endParaRPr lang="id-ID" b="1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b="1" dirty="0"/>
              <a:t>Energize and Motivate Your </a:t>
            </a:r>
            <a:r>
              <a:rPr lang="en-US" b="1" dirty="0" smtClean="0"/>
              <a:t>Supporters</a:t>
            </a:r>
            <a:endParaRPr lang="id-ID" b="1" dirty="0" smtClean="0"/>
          </a:p>
          <a:p>
            <a:pPr marL="457200" lvl="1" indent="0">
              <a:buNone/>
            </a:pPr>
            <a:r>
              <a:rPr lang="en-US" dirty="0"/>
              <a:t>Keep people energized throughout the campaign. Create mini-campaigns within the larger one to keep participants active</a:t>
            </a:r>
            <a:endParaRPr lang="en-US" b="1" dirty="0"/>
          </a:p>
          <a:p>
            <a:pPr marL="514350" indent="-514350">
              <a:buFont typeface="+mj-lt"/>
              <a:buAutoNum type="arabicPeriod" startAt="5"/>
            </a:pPr>
            <a:r>
              <a:rPr lang="id-ID" b="1" dirty="0"/>
              <a:t>Pay Attention to </a:t>
            </a:r>
            <a:r>
              <a:rPr lang="id-ID" b="1" dirty="0" smtClean="0"/>
              <a:t>Timing</a:t>
            </a:r>
          </a:p>
          <a:p>
            <a:pPr marL="457200" lvl="1" indent="0">
              <a:buNone/>
            </a:pPr>
            <a:r>
              <a:rPr lang="en-US" dirty="0"/>
              <a:t>Social media has its own </a:t>
            </a:r>
            <a:r>
              <a:rPr lang="en-US" dirty="0" smtClean="0"/>
              <a:t>timetable</a:t>
            </a:r>
            <a:r>
              <a:rPr lang="id-ID" dirty="0" smtClean="0"/>
              <a:t>. P</a:t>
            </a:r>
            <a:r>
              <a:rPr lang="en-US" dirty="0" err="1" smtClean="0"/>
              <a:t>artake</a:t>
            </a:r>
            <a:r>
              <a:rPr lang="en-US" dirty="0" smtClean="0"/>
              <a:t> </a:t>
            </a:r>
            <a:r>
              <a:rPr lang="en-US" dirty="0"/>
              <a:t>in a cause campaign every day for weeks, even months, their excitement and passion for the cause can deteriorate</a:t>
            </a:r>
            <a:endParaRPr lang="id-ID" b="1" dirty="0"/>
          </a:p>
          <a:p>
            <a:pPr marL="514350" indent="-514350">
              <a:buFont typeface="+mj-lt"/>
              <a:buAutoNum type="arabicPeriod" startAt="5"/>
            </a:pPr>
            <a:r>
              <a:rPr lang="id-ID" b="1" dirty="0"/>
              <a:t>Follow Up</a:t>
            </a:r>
          </a:p>
          <a:p>
            <a:pPr marL="457200" lvl="1" indent="0">
              <a:buNone/>
            </a:pPr>
            <a:r>
              <a:rPr lang="en-US" dirty="0"/>
              <a:t>Evaluation of successes and failures is vital.</a:t>
            </a:r>
            <a:endParaRPr lang="id-ID" b="1" dirty="0"/>
          </a:p>
          <a:p>
            <a:pPr marL="514350" indent="-514350">
              <a:buFont typeface="+mj-lt"/>
              <a:buAutoNum type="arabicPeriod" startAt="5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97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Digital Persuasion: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b="1" dirty="0" smtClean="0"/>
              <a:t>Social </a:t>
            </a:r>
            <a:r>
              <a:rPr lang="en-US" b="1" dirty="0"/>
              <a:t>Media Motivates People to Contribute Beyond Clicks 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0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alistics.com/wp-content/uploads/2012/03/Living-with-Severe-Pain-Support-that-Helps-425x2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 bwMode="auto">
          <a:xfrm>
            <a:off x="0" y="0"/>
            <a:ext cx="12192000" cy="68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7846" y="5531371"/>
            <a:ext cx="10515600" cy="1056805"/>
          </a:xfrm>
          <a:solidFill>
            <a:srgbClr val="F2F2F2">
              <a:alpha val="69804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respondents </a:t>
            </a:r>
            <a:r>
              <a:rPr lang="en-US" dirty="0"/>
              <a:t>indicate they are more likely to support a cause through social media rather than offline.</a:t>
            </a:r>
            <a:endParaRPr lang="id-ID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274570" y="3297837"/>
            <a:ext cx="3618876" cy="2233534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d-ID" sz="15400" dirty="0" smtClean="0"/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4357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straightnorth.com/wp-content/uploads/2013/02/further-engagement-social-med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990" y="0"/>
            <a:ext cx="12206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5730" y="5051684"/>
            <a:ext cx="5515131" cy="145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 </a:t>
            </a:r>
            <a:r>
              <a:rPr lang="en-US" dirty="0"/>
              <a:t>engaged with causes via social media have been inspired to take further action.</a:t>
            </a:r>
            <a:endParaRPr lang="id-ID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017894" y="407231"/>
            <a:ext cx="5588834" cy="2113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1300" dirty="0" smtClean="0"/>
              <a:t>55+%</a:t>
            </a:r>
          </a:p>
        </p:txBody>
      </p:sp>
    </p:spTree>
    <p:extLst>
      <p:ext uri="{BB962C8B-B14F-4D97-AF65-F5344CB8AC3E}">
        <p14:creationId xmlns:p14="http://schemas.microsoft.com/office/powerpoint/2010/main" val="16228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ways to promote yourself on Social Media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6"/>
          <a:stretch/>
        </p:blipFill>
        <p:spPr bwMode="auto">
          <a:xfrm>
            <a:off x="-92765" y="-39758"/>
            <a:ext cx="12284765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65124"/>
            <a:ext cx="4714461" cy="4153867"/>
          </a:xfrm>
          <a:solidFill>
            <a:srgbClr val="F2F2F2">
              <a:alpha val="65098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28000" b="1" dirty="0" smtClean="0"/>
              <a:t>70%</a:t>
            </a:r>
            <a:r>
              <a:rPr lang="en-US" b="1" dirty="0" smtClean="0"/>
              <a:t> </a:t>
            </a:r>
            <a:endParaRPr lang="id-ID" b="1" dirty="0" smtClean="0"/>
          </a:p>
          <a:p>
            <a:pPr marL="0" indent="0">
              <a:buNone/>
            </a:pPr>
            <a:r>
              <a:rPr lang="en-US" sz="4600" b="1" dirty="0" smtClean="0"/>
              <a:t>agree </a:t>
            </a:r>
            <a:r>
              <a:rPr lang="en-US" sz="4600" b="1" dirty="0"/>
              <a:t>that it’s important to them to influence others to care about the charities and causes they care about.</a:t>
            </a:r>
            <a:endParaRPr lang="id-ID" sz="4600" b="1" dirty="0"/>
          </a:p>
        </p:txBody>
      </p:sp>
    </p:spTree>
    <p:extLst>
      <p:ext uri="{BB962C8B-B14F-4D97-AF65-F5344CB8AC3E}">
        <p14:creationId xmlns:p14="http://schemas.microsoft.com/office/powerpoint/2010/main" val="12076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ustinsbigworld.com/wp-content/uploads/2013/09/how-to-get-free-media-coverage-for-your-busi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17983"/>
            <a:ext cx="4833730" cy="4956312"/>
          </a:xfrm>
          <a:solidFill>
            <a:srgbClr val="F2F2F2">
              <a:alpha val="69804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id-ID" sz="19900" dirty="0" smtClean="0"/>
              <a:t>82%</a:t>
            </a:r>
            <a:r>
              <a:rPr lang="en-US" sz="11500" dirty="0" smtClean="0"/>
              <a:t> </a:t>
            </a:r>
            <a:endParaRPr lang="id-ID" sz="11500" dirty="0" smtClean="0"/>
          </a:p>
          <a:p>
            <a:pPr marL="0" indent="0">
              <a:buNone/>
            </a:pPr>
            <a:r>
              <a:rPr lang="en-US" dirty="0" smtClean="0"/>
              <a:t>agree </a:t>
            </a:r>
            <a:r>
              <a:rPr lang="en-US" dirty="0"/>
              <a:t>that social media is effective in getting more people to talk about causes or issues.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28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6000" dirty="0" smtClean="0"/>
              <a:t>Social media can be used as a mean to reach your goal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32740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dn2.hubspot.net/hub/164795/file-2203361742-jpg/How_to_Set_Up_a_Professional_LinkedIn_Acco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20"/>
            <a:ext cx="11107711" cy="73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2236" y="-35720"/>
            <a:ext cx="55098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id-ID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LinkedIn ?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Social media for professional, founded by Reid Hoffman at 2002</a:t>
            </a:r>
          </a:p>
          <a:p>
            <a:r>
              <a:rPr lang="id-ID" dirty="0" smtClean="0"/>
              <a:t>Profile picture is important. So, make it looks like a pro</a:t>
            </a:r>
          </a:p>
          <a:p>
            <a:r>
              <a:rPr lang="id-ID" dirty="0" smtClean="0"/>
              <a:t>Build professional network by following famous person in the industry that you seek</a:t>
            </a:r>
          </a:p>
          <a:p>
            <a:r>
              <a:rPr lang="id-ID" dirty="0" smtClean="0"/>
              <a:t>Add keyword and tagline in your linkedin profile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46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Rules of Social Media for Freshgrad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b="1" dirty="0"/>
              <a:t>Create Social Accounts</a:t>
            </a:r>
          </a:p>
          <a:p>
            <a:pPr lvl="1"/>
            <a:r>
              <a:rPr lang="id-ID" dirty="0" smtClean="0"/>
              <a:t>Especially LinkedIn. In US, some 90% recruiter use LinkedIn.</a:t>
            </a:r>
          </a:p>
          <a:p>
            <a:r>
              <a:rPr lang="en-US" b="1" dirty="0"/>
              <a:t>Maintain and clean up existing accounts</a:t>
            </a:r>
          </a:p>
          <a:p>
            <a:pPr lvl="1"/>
            <a:r>
              <a:rPr lang="id-ID" dirty="0" smtClean="0"/>
              <a:t>Update profile and remove inappropriate contents</a:t>
            </a:r>
          </a:p>
          <a:p>
            <a:r>
              <a:rPr lang="en-US" b="1" dirty="0"/>
              <a:t>Use social networking to — well, network</a:t>
            </a:r>
          </a:p>
          <a:p>
            <a:pPr lvl="1"/>
            <a:r>
              <a:rPr lang="id-ID" dirty="0" smtClean="0"/>
              <a:t>Social investment for future, you don’t know what will happen to them in the future</a:t>
            </a:r>
          </a:p>
          <a:p>
            <a:r>
              <a:rPr lang="id-ID" b="1" dirty="0"/>
              <a:t>Do your homework</a:t>
            </a:r>
          </a:p>
          <a:p>
            <a:pPr lvl="1"/>
            <a:r>
              <a:rPr lang="id-ID" dirty="0" smtClean="0"/>
              <a:t>Use social media to find out about some one or your future company</a:t>
            </a:r>
          </a:p>
          <a:p>
            <a:r>
              <a:rPr lang="id-ID" b="1" dirty="0"/>
              <a:t>Find your voice</a:t>
            </a:r>
          </a:p>
          <a:p>
            <a:pPr lvl="1"/>
            <a:r>
              <a:rPr lang="en-US" dirty="0"/>
              <a:t>Don't just never update your profile or never post </a:t>
            </a:r>
            <a:r>
              <a:rPr lang="en-US" dirty="0" smtClean="0"/>
              <a:t>anything</a:t>
            </a:r>
            <a:endParaRPr lang="id-ID" dirty="0"/>
          </a:p>
          <a:p>
            <a:r>
              <a:rPr lang="id-ID" b="1" dirty="0"/>
              <a:t>Be agile</a:t>
            </a:r>
          </a:p>
          <a:p>
            <a:pPr lvl="1"/>
            <a:r>
              <a:rPr lang="id-ID" dirty="0" smtClean="0"/>
              <a:t>Social platform will change, but the network you create will follow you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95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Personal </a:t>
            </a:r>
            <a:r>
              <a:rPr lang="id-ID" dirty="0" smtClean="0"/>
              <a:t>Branding: The Lazy Way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Stop and think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Analyze your idol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Find your niche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Label your expertise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Get your opinion out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Use one photo across the board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Have one user name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Audit your existing social media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Leave amazone book review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LinkedIn, LinkedIn, LinkedIn</a:t>
            </a:r>
          </a:p>
          <a:p>
            <a:pPr marL="0" indent="0">
              <a:buNone/>
            </a:pPr>
            <a:endParaRPr lang="id-ID" dirty="0" smtClean="0"/>
          </a:p>
        </p:txBody>
      </p:sp>
      <p:pic>
        <p:nvPicPr>
          <p:cNvPr id="6146" name="Picture 2" descr="http://addisonwhitney.com/Media/Default/images/personal-branding-by-theavinashmish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01" y="2578308"/>
            <a:ext cx="6430899" cy="42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medialabs.in/wp-content/uploads/2015/01/social-sup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8" y="-1"/>
            <a:ext cx="11422505" cy="68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34911"/>
            <a:ext cx="39821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500" dirty="0" smtClean="0">
                <a:latin typeface="Impact" panose="020B0806030902050204" pitchFamily="34" charset="0"/>
              </a:rPr>
              <a:t>Social</a:t>
            </a:r>
            <a:endParaRPr lang="id-ID" sz="115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Media </a:t>
            </a:r>
            <a:r>
              <a:rPr lang="id-ID" dirty="0" smtClean="0"/>
              <a:t>for Social Cause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majority of respondents first learn about social good initiatives through social media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Prefer donate money rather than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people need to believe in the cause to donate to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media is more effective for spreading information about a cause than for raising money for 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LinkedIn users are more charitable than any other network's users with their </a:t>
            </a:r>
            <a:r>
              <a:rPr lang="en-US" dirty="0" smtClean="0"/>
              <a:t>money</a:t>
            </a:r>
            <a:r>
              <a:rPr lang="id-ID" dirty="0" smtClean="0"/>
              <a:t> or time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people don't view LinkedIn as a valuable resource for social good initiatives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Many people enjoy a little social good in their Facebook News </a:t>
            </a:r>
            <a:r>
              <a:rPr lang="en-US" dirty="0" smtClean="0"/>
              <a:t>Feeds</a:t>
            </a:r>
            <a:r>
              <a:rPr lang="id-ID" dirty="0" smtClean="0"/>
              <a:t>, but not on twitter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Those who don't follow charities on Facebook say there are too many </a:t>
            </a:r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Tips for a Successful Social Media Cause </a:t>
            </a:r>
            <a:r>
              <a:rPr lang="en-US" b="1" dirty="0" smtClean="0"/>
              <a:t>Campaign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Create a Strong Theme with Clear Goals</a:t>
            </a:r>
            <a:endParaRPr lang="id-ID" b="1" dirty="0" smtClean="0"/>
          </a:p>
          <a:p>
            <a:pPr marL="457200" lvl="1" indent="0">
              <a:buNone/>
            </a:pPr>
            <a:r>
              <a:rPr lang="en-US" dirty="0" smtClean="0"/>
              <a:t>“You want to make it as easy for people to participate as possible; in social media, distractions fly a mile a minute,” said Melissa Jones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Seek a Non-Profit Partner That's Active in Social Media</a:t>
            </a:r>
            <a:endParaRPr lang="id-ID" b="1" dirty="0" smtClean="0"/>
          </a:p>
          <a:p>
            <a:pPr marL="457200" lvl="1" indent="0">
              <a:buNone/>
            </a:pPr>
            <a:r>
              <a:rPr lang="en-US" dirty="0" smtClean="0"/>
              <a:t>Campaigns partnered with causes that have a dedicated social media presence are more successful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Connect the Theme, Sponsor, and Non-Profit</a:t>
            </a:r>
          </a:p>
          <a:p>
            <a:pPr marL="457200" lvl="1" indent="0">
              <a:buNone/>
            </a:pPr>
            <a:r>
              <a:rPr lang="en-US" dirty="0" smtClean="0"/>
              <a:t>Unity of purpose helps streamline the coordination of the campaign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Identify and Utilize Your Best Social Assets</a:t>
            </a:r>
          </a:p>
          <a:p>
            <a:pPr marL="457200" lvl="1" indent="0">
              <a:buNone/>
            </a:pPr>
            <a:r>
              <a:rPr lang="en-US" dirty="0" smtClean="0"/>
              <a:t>Social media cause campaigns are challenging, and organizers should use the tools and people at their disposal effectively</a:t>
            </a:r>
            <a:r>
              <a:rPr lang="id-ID" dirty="0" smtClean="0"/>
              <a:t>.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67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Theme" id="{5195C305-1425-4B0C-96C2-CC395CD07AFC}" vid="{2353EE66-BECB-4D09-BB44-54C4AC516E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Theme</Template>
  <TotalTime>261</TotalTime>
  <Words>844</Words>
  <Application>Microsoft Office PowerPoint</Application>
  <PresentationFormat>Widescreen</PresentationFormat>
  <Paragraphs>107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Times New Roman</vt:lpstr>
      <vt:lpstr>Blank Theme</vt:lpstr>
      <vt:lpstr>Social Media for a Purpose</vt:lpstr>
      <vt:lpstr>PowerPoint Presentation</vt:lpstr>
      <vt:lpstr>PowerPoint Presentation</vt:lpstr>
      <vt:lpstr>What is LinkedIn ?</vt:lpstr>
      <vt:lpstr>Rules of Social Media for Freshgrad</vt:lpstr>
      <vt:lpstr>Personal Branding: The Lazy Way</vt:lpstr>
      <vt:lpstr>PowerPoint Presentation</vt:lpstr>
      <vt:lpstr>Social Media for Social Cause</vt:lpstr>
      <vt:lpstr>Tips for a Successful Social Media Cause Campaign</vt:lpstr>
      <vt:lpstr>Tips for a Successful Social Media Cause Campaign (2)</vt:lpstr>
      <vt:lpstr>Digital Persuasion:  Social Media Motivates People to Contribute Beyond Clicks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Suhendro Karmin</dc:creator>
  <cp:lastModifiedBy>Suhendro Karmin</cp:lastModifiedBy>
  <cp:revision>32</cp:revision>
  <dcterms:created xsi:type="dcterms:W3CDTF">2015-04-13T14:50:11Z</dcterms:created>
  <dcterms:modified xsi:type="dcterms:W3CDTF">2015-04-14T03:10:04Z</dcterms:modified>
</cp:coreProperties>
</file>