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5" r:id="rId5"/>
    <p:sldId id="258" r:id="rId6"/>
    <p:sldId id="261" r:id="rId7"/>
    <p:sldId id="262" r:id="rId8"/>
    <p:sldId id="263" r:id="rId9"/>
    <p:sldId id="259" r:id="rId10"/>
    <p:sldId id="260" r:id="rId11"/>
    <p:sldId id="266" r:id="rId12"/>
    <p:sldId id="264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9A70A2B-C0CE-47E6-A5FB-D94B6F3325EF}">
          <p14:sldIdLst>
            <p14:sldId id="256"/>
            <p14:sldId id="257"/>
          </p14:sldIdLst>
        </p14:section>
        <p14:section name="ragam penulisan style" id="{97AD0CE1-915F-49B0-8FFC-1CBA50B9742F}">
          <p14:sldIdLst>
            <p14:sldId id="265"/>
            <p14:sldId id="258"/>
            <p14:sldId id="261"/>
            <p14:sldId id="262"/>
            <p14:sldId id="263"/>
          </p14:sldIdLst>
        </p14:section>
        <p14:section name="Ragam Style utk Tag HTML" id="{AA48B104-784D-456A-8574-94D5BC851AAC}">
          <p14:sldIdLst>
            <p14:sldId id="259"/>
          </p14:sldIdLst>
        </p14:section>
        <p14:section name="Penulisan attribute style pda tag HTML" id="{3495FEC6-1945-4736-A632-28A40AB0DCC4}">
          <p14:sldIdLst>
            <p14:sldId id="260"/>
            <p14:sldId id="266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495D15-FC32-4912-9B54-005799EEB27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4612081-638F-4E8F-A6DE-55C22F6BDE3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367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D15-FC32-4912-9B54-005799EEB27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2081-638F-4E8F-A6DE-55C22F6B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2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D15-FC32-4912-9B54-005799EEB27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2081-638F-4E8F-A6DE-55C22F6B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5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67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Pengolahan Informasi Berbasis Script</a:t>
            </a:r>
            <a:r>
              <a:rPr lang="en-US" sz="1200" baseline="0" smtClean="0">
                <a:solidFill>
                  <a:schemeClr val="bg1"/>
                </a:solidFill>
              </a:rPr>
              <a:t> | IST209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750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4205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0926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5671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2146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3818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572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D15-FC32-4912-9B54-005799EEB27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64612081-638F-4E8F-A6DE-55C22F6B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97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8185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0134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3564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D15-FC32-4912-9B54-005799EEB27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2081-638F-4E8F-A6DE-55C22F6B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9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D15-FC32-4912-9B54-005799EEB27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2081-638F-4E8F-A6DE-55C22F6B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8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495D15-FC32-4912-9B54-005799EEB27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612081-638F-4E8F-A6DE-55C22F6BDE3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89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495D15-FC32-4912-9B54-005799EEB27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4612081-638F-4E8F-A6DE-55C22F6B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1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D15-FC32-4912-9B54-005799EEB27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2081-638F-4E8F-A6DE-55C22F6B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1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D15-FC32-4912-9B54-005799EEB27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2081-638F-4E8F-A6DE-55C22F6B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8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D15-FC32-4912-9B54-005799EEB27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2081-638F-4E8F-A6DE-55C22F6B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46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495D15-FC32-4912-9B54-005799EEB27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4612081-638F-4E8F-A6DE-55C22F6BDE3F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39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30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Basic 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Style &amp; Inline Style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168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n-US" smtClean="0"/>
              <a:t>CSS – Inline Style Sheet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&lt;!</a:t>
            </a:r>
            <a:r>
              <a:rPr lang="en-US" sz="16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DOCTYPE </a:t>
            </a:r>
            <a:r>
              <a:rPr lang="en-US" sz="16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html&gt;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 </a:t>
            </a:r>
            <a:r>
              <a:rPr lang="en-US" sz="16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"en"&gt;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latihanKelas_3a - </a:t>
            </a: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Inline CSS </a:t>
            </a: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endParaRPr lang="en-US" sz="1600"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body </a:t>
            </a:r>
            <a:r>
              <a:rPr lang="en-US" sz="16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style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6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background-color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600" b="1">
                <a:solidFill>
                  <a:srgbClr val="DE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cyan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"&gt;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6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</a:t>
            </a:r>
            <a:r>
              <a:rPr lang="en-US" sz="16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"cth1"&gt;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Ini 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adalah contoh tag P tanpa diformat menggunakan CSS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&lt;/</a:t>
            </a:r>
            <a:r>
              <a:rPr lang="en-US" sz="16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endParaRPr lang="en-US" sz="160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6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</a:t>
            </a:r>
            <a:r>
              <a:rPr lang="en-US" sz="16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"cth2" </a:t>
            </a:r>
            <a:r>
              <a:rPr lang="en-US" sz="1600" b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style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6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font-size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20pt"&gt;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sv-SE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tag </a:t>
            </a:r>
            <a:r>
              <a:rPr lang="sv-SE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ini di Format dengan besar font 14 point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&lt;/</a:t>
            </a:r>
            <a:r>
              <a:rPr lang="en-US" sz="16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  <a:endParaRPr lang="en-US" sz="160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6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</a:t>
            </a:r>
            <a:r>
              <a:rPr lang="en-US" sz="16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"cth3" </a:t>
            </a:r>
            <a:r>
              <a:rPr lang="en-US" sz="1600" b="1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style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6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font-size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14pt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; </a:t>
            </a:r>
            <a:r>
              <a:rPr lang="en-US" sz="16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color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red"&gt;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tag 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 ini di Format dengan besar font 14 point, dan </a:t>
            </a:r>
            <a:r>
              <a:rPr lang="en-US" sz="16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	menggunakan warna 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merah 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&lt;/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body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</a:tabLst>
            </a:pP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endParaRPr lang="en-US" sz="16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92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4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&amp; Inline Style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Style </a:t>
            </a:r>
            <a:r>
              <a:rPr lang="en-US" dirty="0" err="1" smtClean="0"/>
              <a:t>pada</a:t>
            </a:r>
            <a:r>
              <a:rPr lang="en-US" dirty="0" smtClean="0"/>
              <a:t> HTML</a:t>
            </a:r>
          </a:p>
          <a:p>
            <a:r>
              <a:rPr lang="en-US" dirty="0" err="1" smtClean="0"/>
              <a:t>Ragam</a:t>
            </a:r>
            <a:r>
              <a:rPr lang="en-US" dirty="0" smtClean="0"/>
              <a:t> style </a:t>
            </a:r>
            <a:r>
              <a:rPr lang="en-US" dirty="0" err="1" smtClean="0"/>
              <a:t>untuk</a:t>
            </a:r>
            <a:r>
              <a:rPr lang="en-US" dirty="0" smtClean="0"/>
              <a:t> tag HTML</a:t>
            </a:r>
          </a:p>
          <a:p>
            <a:r>
              <a:rPr lang="en-US" dirty="0" err="1" smtClean="0"/>
              <a:t>Penulisan</a:t>
            </a:r>
            <a:r>
              <a:rPr lang="en-US" dirty="0" smtClean="0"/>
              <a:t> attribute style </a:t>
            </a:r>
            <a:r>
              <a:rPr lang="en-US" dirty="0" err="1" smtClean="0"/>
              <a:t>pada</a:t>
            </a:r>
            <a:r>
              <a:rPr lang="en-US" dirty="0" smtClean="0"/>
              <a:t> tag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16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CSS: Salah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fasilitas</a:t>
            </a:r>
            <a:r>
              <a:rPr lang="en-US" sz="2000" dirty="0"/>
              <a:t> yang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smtClean="0"/>
              <a:t>setting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HTML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pengaturan</a:t>
            </a:r>
            <a:r>
              <a:rPr lang="en-US" sz="2000" dirty="0" smtClean="0"/>
              <a:t>/ </a:t>
            </a:r>
            <a:r>
              <a:rPr lang="en-US" sz="2000" dirty="0" err="1" smtClean="0"/>
              <a:t>disain</a:t>
            </a:r>
            <a:r>
              <a:rPr lang="en-US" sz="2000" dirty="0" smtClean="0"/>
              <a:t> </a:t>
            </a:r>
            <a:r>
              <a:rPr lang="en-US" sz="2000" dirty="0" err="1"/>
              <a:t>tampilan</a:t>
            </a:r>
            <a:r>
              <a:rPr lang="en-US" sz="2000" dirty="0"/>
              <a:t> </a:t>
            </a:r>
            <a:r>
              <a:rPr lang="en-US" sz="2000" dirty="0" smtClean="0"/>
              <a:t>web-page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CSS: </a:t>
            </a:r>
            <a:r>
              <a:rPr lang="en-US" sz="2000" dirty="0" err="1" smtClean="0"/>
              <a:t>Suatu</a:t>
            </a:r>
            <a:r>
              <a:rPr lang="en-US" sz="2000" dirty="0" smtClean="0"/>
              <a:t> tool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web site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Sebagai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lapisan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Front-end </a:t>
            </a:r>
            <a:r>
              <a:rPr lang="en-US" sz="2000" dirty="0"/>
              <a:t>web </a:t>
            </a:r>
            <a:r>
              <a:rPr lang="en-US" sz="2000" dirty="0" smtClean="0"/>
              <a:t>development:</a:t>
            </a:r>
          </a:p>
          <a:p>
            <a:pPr lvl="1" algn="just"/>
            <a:r>
              <a:rPr lang="en-US" sz="1800" dirty="0" smtClean="0"/>
              <a:t>Document</a:t>
            </a:r>
            <a:r>
              <a:rPr lang="en-US" sz="1800" dirty="0" smtClean="0">
                <a:sym typeface="Wingdings" panose="05000000000000000000" pitchFamily="2" charset="2"/>
              </a:rPr>
              <a:t> HTML &amp; Content</a:t>
            </a:r>
            <a:r>
              <a:rPr lang="en-US" sz="1800" dirty="0" smtClean="0"/>
              <a:t>, </a:t>
            </a:r>
          </a:p>
          <a:p>
            <a:pPr lvl="1" algn="just"/>
            <a:r>
              <a:rPr lang="en-US" sz="1800" dirty="0" smtClean="0"/>
              <a:t>Presentation </a:t>
            </a:r>
            <a:r>
              <a:rPr lang="en-US" sz="1800" dirty="0" smtClean="0">
                <a:sym typeface="Wingdings" panose="05000000000000000000" pitchFamily="2" charset="2"/>
              </a:rPr>
              <a:t> CSS</a:t>
            </a:r>
            <a:r>
              <a:rPr lang="en-US" sz="1800" dirty="0" smtClean="0"/>
              <a:t>, </a:t>
            </a:r>
          </a:p>
          <a:p>
            <a:pPr lvl="1" algn="just"/>
            <a:r>
              <a:rPr lang="en-US" sz="1800" dirty="0" smtClean="0"/>
              <a:t>Behavior </a:t>
            </a:r>
            <a:r>
              <a:rPr lang="en-US" sz="1800" dirty="0" smtClean="0">
                <a:sym typeface="Wingdings" panose="05000000000000000000" pitchFamily="2" charset="2"/>
              </a:rPr>
              <a:t> </a:t>
            </a:r>
            <a:r>
              <a:rPr lang="en-US" sz="1800" dirty="0" err="1" smtClean="0">
                <a:sym typeface="Wingdings" panose="05000000000000000000" pitchFamily="2" charset="2"/>
              </a:rPr>
              <a:t>Javascript</a:t>
            </a:r>
            <a:endParaRPr lang="en-US" sz="1800" dirty="0"/>
          </a:p>
          <a:p>
            <a:pPr algn="just"/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992" y="5575316"/>
            <a:ext cx="2801359" cy="1076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4653136"/>
            <a:ext cx="1343025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34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Style </a:t>
            </a:r>
            <a:r>
              <a:rPr lang="en-US" dirty="0" err="1"/>
              <a:t>pada</a:t>
            </a:r>
            <a:r>
              <a:rPr lang="en-US" dirty="0"/>
              <a:t> 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Style </a:t>
            </a:r>
            <a:r>
              <a:rPr lang="en-US" dirty="0" err="1" smtClean="0"/>
              <a:t>pada</a:t>
            </a:r>
            <a:r>
              <a:rPr lang="en-US" dirty="0" smtClean="0"/>
              <a:t> HTML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tag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HTML.</a:t>
            </a:r>
          </a:p>
          <a:p>
            <a:endParaRPr lang="en-US" dirty="0"/>
          </a:p>
          <a:p>
            <a:r>
              <a:rPr lang="en-US" dirty="0" err="1" smtClean="0"/>
              <a:t>Dengan</a:t>
            </a:r>
            <a:r>
              <a:rPr lang="en-US" dirty="0" smtClean="0"/>
              <a:t> Style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setting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tag, </a:t>
            </a:r>
            <a:r>
              <a:rPr lang="en-US" dirty="0" err="1" smtClean="0"/>
              <a:t>seperti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Warna</a:t>
            </a:r>
            <a:endParaRPr lang="en-US" dirty="0"/>
          </a:p>
          <a:p>
            <a:pPr lvl="1"/>
            <a:r>
              <a:rPr lang="en-US" dirty="0" smtClean="0"/>
              <a:t>Font </a:t>
            </a:r>
          </a:p>
          <a:p>
            <a:pPr lvl="1"/>
            <a:r>
              <a:rPr lang="en-US" dirty="0" smtClean="0"/>
              <a:t>Border</a:t>
            </a:r>
          </a:p>
          <a:p>
            <a:pPr lvl="1"/>
            <a:r>
              <a:rPr lang="en-US" dirty="0" smtClean="0"/>
              <a:t>… </a:t>
            </a:r>
            <a:r>
              <a:rPr lang="en-US" dirty="0" err="1" smtClean="0"/>
              <a:t>dsb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6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Style </a:t>
            </a:r>
            <a:r>
              <a:rPr lang="en-US" dirty="0" err="1"/>
              <a:t>pada</a:t>
            </a:r>
            <a:r>
              <a:rPr lang="en-US" dirty="0"/>
              <a:t> 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setting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HTML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attribute </a:t>
            </a:r>
            <a:r>
              <a:rPr lang="en-US" dirty="0" err="1" smtClean="0"/>
              <a:t>settingan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HTML.</a:t>
            </a:r>
          </a:p>
          <a:p>
            <a:endParaRPr lang="en-US" dirty="0" smtClean="0"/>
          </a:p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style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HTML:</a:t>
            </a:r>
          </a:p>
          <a:p>
            <a:pPr lvl="1"/>
            <a:r>
              <a:rPr lang="en-US" dirty="0" smtClean="0"/>
              <a:t>Inline Style Sheet</a:t>
            </a:r>
          </a:p>
          <a:p>
            <a:pPr lvl="1"/>
            <a:r>
              <a:rPr lang="en-US" dirty="0" smtClean="0"/>
              <a:t>Embedded Style Sheet</a:t>
            </a:r>
          </a:p>
          <a:p>
            <a:pPr lvl="1"/>
            <a:r>
              <a:rPr lang="en-US" dirty="0" smtClean="0"/>
              <a:t>Linked Style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6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Style </a:t>
            </a:r>
            <a:r>
              <a:rPr lang="en-US" dirty="0" err="1"/>
              <a:t>pada</a:t>
            </a:r>
            <a:r>
              <a:rPr lang="en-US" dirty="0"/>
              <a:t> 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attribute setting style: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Inline Style Sheet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nilai</a:t>
            </a:r>
            <a:r>
              <a:rPr lang="en-US" dirty="0" smtClean="0">
                <a:sym typeface="Wingdings" panose="05000000000000000000" pitchFamily="2" charset="2"/>
              </a:rPr>
              <a:t> attribute setting </a:t>
            </a:r>
            <a:r>
              <a:rPr lang="en-US" dirty="0" err="1" smtClean="0">
                <a:sym typeface="Wingdings" panose="05000000000000000000" pitchFamily="2" charset="2"/>
              </a:rPr>
              <a:t>ditulis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didalam</a:t>
            </a:r>
            <a:r>
              <a:rPr lang="en-US" dirty="0" smtClean="0">
                <a:sym typeface="Wingdings" panose="05000000000000000000" pitchFamily="2" charset="2"/>
              </a:rPr>
              <a:t> tag HTML.</a:t>
            </a:r>
          </a:p>
          <a:p>
            <a:pPr marL="925830" lvl="1" indent="-514350">
              <a:buFont typeface="+mj-lt"/>
              <a:buAutoNum type="arabicPeriod"/>
            </a:pP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Embedded Style Sheet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nilai</a:t>
            </a:r>
            <a:r>
              <a:rPr lang="en-US" dirty="0" smtClean="0">
                <a:sym typeface="Wingdings" panose="05000000000000000000" pitchFamily="2" charset="2"/>
              </a:rPr>
              <a:t> attribute setting </a:t>
            </a:r>
            <a:r>
              <a:rPr lang="en-US" dirty="0" err="1" smtClean="0">
                <a:sym typeface="Wingdings" panose="05000000000000000000" pitchFamily="2" charset="2"/>
              </a:rPr>
              <a:t>ditulis</a:t>
            </a:r>
            <a:r>
              <a:rPr lang="en-US" dirty="0" smtClean="0">
                <a:sym typeface="Wingdings" panose="05000000000000000000" pitchFamily="2" charset="2"/>
              </a:rPr>
              <a:t> di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tag </a:t>
            </a:r>
            <a:r>
              <a:rPr lang="en-US" dirty="0" smtClean="0">
                <a:latin typeface="Consolas" panose="020B0609020204030204" pitchFamily="49" charset="0"/>
                <a:sym typeface="Wingdings" panose="05000000000000000000" pitchFamily="2" charset="2"/>
              </a:rPr>
              <a:t>&lt;style&gt; …&lt;/style&gt;</a:t>
            </a:r>
          </a:p>
          <a:p>
            <a:pPr marL="925830" lvl="1" indent="-514350">
              <a:buFont typeface="+mj-lt"/>
              <a:buAutoNum type="arabicPeriod"/>
            </a:pP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Linked Style Sheet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nilai</a:t>
            </a:r>
            <a:r>
              <a:rPr lang="en-US" dirty="0" smtClean="0">
                <a:sym typeface="Wingdings" panose="05000000000000000000" pitchFamily="2" charset="2"/>
              </a:rPr>
              <a:t> attribute setting </a:t>
            </a:r>
            <a:r>
              <a:rPr lang="en-US" dirty="0" err="1" smtClean="0">
                <a:sym typeface="Wingdings" panose="05000000000000000000" pitchFamily="2" charset="2"/>
              </a:rPr>
              <a:t>ditulis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pada</a:t>
            </a:r>
            <a:r>
              <a:rPr lang="en-US" dirty="0" smtClean="0">
                <a:sym typeface="Wingdings" panose="05000000000000000000" pitchFamily="2" charset="2"/>
              </a:rPr>
              <a:t> file </a:t>
            </a:r>
            <a:r>
              <a:rPr lang="en-US" dirty="0" err="1" smtClean="0">
                <a:sym typeface="Wingdings" panose="05000000000000000000" pitchFamily="2" charset="2"/>
              </a:rPr>
              <a:t>terpisah</a:t>
            </a:r>
            <a:r>
              <a:rPr lang="en-US" dirty="0" smtClean="0">
                <a:sym typeface="Wingdings" panose="05000000000000000000" pitchFamily="2" charset="2"/>
              </a:rPr>
              <a:t> (.</a:t>
            </a:r>
            <a:r>
              <a:rPr lang="en-US" dirty="0" err="1" smtClean="0">
                <a:sym typeface="Wingdings" panose="05000000000000000000" pitchFamily="2" charset="2"/>
              </a:rPr>
              <a:t>css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 err="1" smtClean="0">
                <a:sym typeface="Wingdings" panose="05000000000000000000" pitchFamily="2" charset="2"/>
              </a:rPr>
              <a:t>kemudian</a:t>
            </a:r>
            <a:r>
              <a:rPr lang="en-US" dirty="0" smtClean="0">
                <a:sym typeface="Wingdings" panose="05000000000000000000" pitchFamily="2" charset="2"/>
              </a:rPr>
              <a:t> file </a:t>
            </a:r>
            <a:r>
              <a:rPr lang="en-US" dirty="0" err="1" smtClean="0">
                <a:sym typeface="Wingdings" panose="05000000000000000000" pitchFamily="2" charset="2"/>
              </a:rPr>
              <a:t>tersebut</a:t>
            </a:r>
            <a:r>
              <a:rPr lang="en-US" dirty="0" smtClean="0">
                <a:sym typeface="Wingdings" panose="05000000000000000000" pitchFamily="2" charset="2"/>
              </a:rPr>
              <a:t> di link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dokumen</a:t>
            </a:r>
            <a:r>
              <a:rPr lang="en-US" dirty="0" smtClean="0">
                <a:sym typeface="Wingdings" panose="05000000000000000000" pitchFamily="2" charset="2"/>
              </a:rPr>
              <a:t> HTML </a:t>
            </a:r>
            <a:r>
              <a:rPr lang="en-US" dirty="0" err="1" smtClean="0">
                <a:sym typeface="Wingdings" panose="05000000000000000000" pitchFamily="2" charset="2"/>
              </a:rPr>
              <a:t>melalui</a:t>
            </a:r>
            <a:r>
              <a:rPr lang="en-US" dirty="0" smtClean="0">
                <a:sym typeface="Wingdings" panose="05000000000000000000" pitchFamily="2" charset="2"/>
              </a:rPr>
              <a:t> tag </a:t>
            </a:r>
            <a:r>
              <a:rPr lang="en-US" dirty="0" smtClean="0">
                <a:latin typeface="Consolas" panose="020B0609020204030204" pitchFamily="49" charset="0"/>
                <a:sym typeface="Wingdings" panose="05000000000000000000" pitchFamily="2" charset="2"/>
              </a:rPr>
              <a:t>&lt;link&gt;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6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Style </a:t>
            </a:r>
            <a:r>
              <a:rPr lang="en-US" dirty="0" err="1"/>
              <a:t>pada</a:t>
            </a:r>
            <a:r>
              <a:rPr lang="en-US" dirty="0"/>
              <a:t> 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setting style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HTML: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Inline Style Sheet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prioritas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tertinggi</a:t>
            </a: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Embedded Style Sheet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Linked Style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61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smtClean="0"/>
              <a:t>Style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smtClean="0"/>
              <a:t>Tag </a:t>
            </a:r>
            <a:r>
              <a:rPr lang="en-US" dirty="0"/>
              <a:t>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setting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di setting: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118467"/>
              </p:ext>
            </p:extLst>
          </p:nvPr>
        </p:nvGraphicFramePr>
        <p:xfrm>
          <a:off x="1409700" y="3473232"/>
          <a:ext cx="6096000" cy="283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10017565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17638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Font</a:t>
                      </a:r>
                    </a:p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Color</a:t>
                      </a:r>
                    </a:p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Hyperlink</a:t>
                      </a:r>
                    </a:p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List &amp; Marker</a:t>
                      </a:r>
                    </a:p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Text</a:t>
                      </a:r>
                    </a:p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Border</a:t>
                      </a:r>
                    </a:p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Box Model</a:t>
                      </a:r>
                    </a:p>
                    <a:p>
                      <a:pPr marL="2857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Line Box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Column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Table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Transition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Outline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Template Layout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Page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Positioning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UI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…</a:t>
                      </a:r>
                      <a:r>
                        <a:rPr kumimoji="0" lang="en-US" sz="1800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dsb</a:t>
                      </a:r>
                      <a:endParaRPr kumimoji="0" lang="en-US" sz="18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8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511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927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smtClean="0"/>
              <a:t>Attribute Style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Tag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Penulisan</a:t>
            </a:r>
            <a:r>
              <a:rPr lang="en-US" dirty="0" smtClean="0"/>
              <a:t> inline style sheet: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81074" y="2653010"/>
            <a:ext cx="7629526" cy="338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 smtClean="0">
                <a:solidFill>
                  <a:srgbClr val="F57373"/>
                </a:solidFill>
                <a:latin typeface="Consolas" panose="020B0609020204030204" pitchFamily="49" charset="0"/>
              </a:rPr>
              <a:t>namaTag</a:t>
            </a:r>
            <a:r>
              <a:rPr lang="en-US" sz="1600" dirty="0">
                <a:solidFill>
                  <a:srgbClr val="80D8FF"/>
                </a:solidFill>
                <a:latin typeface="Consolas" panose="020B0609020204030204" pitchFamily="49" charset="0"/>
              </a:rPr>
              <a:t> </a:t>
            </a:r>
            <a:r>
              <a:rPr lang="en-US" sz="1600" dirty="0">
                <a:solidFill>
                  <a:srgbClr val="C992EA"/>
                </a:solidFill>
                <a:latin typeface="Consolas" panose="020B0609020204030204" pitchFamily="49" charset="0"/>
              </a:rPr>
              <a:t>style</a:t>
            </a:r>
            <a:r>
              <a:rPr lang="en-US" sz="16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=“</a:t>
            </a:r>
            <a:r>
              <a:rPr lang="en-US" sz="1600" dirty="0" err="1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namaAttr:nilai,nilai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,..; </a:t>
            </a:r>
            <a:r>
              <a:rPr lang="en-US" sz="1600" dirty="0" err="1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namaAttr:nilai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,..; …</a:t>
            </a:r>
            <a:r>
              <a:rPr lang="en-US" sz="1600" dirty="0" err="1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dst</a:t>
            </a:r>
            <a:r>
              <a:rPr lang="en-US" sz="1600" dirty="0" smtClean="0">
                <a:solidFill>
                  <a:srgbClr val="80D8FF"/>
                </a:solidFill>
                <a:latin typeface="Consolas" panose="020B0609020204030204" pitchFamily="49" charset="0"/>
              </a:rPr>
              <a:t>"&gt;</a:t>
            </a:r>
            <a:endParaRPr lang="en-US" sz="1600" b="0" dirty="0">
              <a:solidFill>
                <a:srgbClr val="EEFFFF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1074" y="4719935"/>
            <a:ext cx="7629526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0D8FF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F57373"/>
                </a:solidFill>
                <a:latin typeface="Consolas" panose="020B0609020204030204" pitchFamily="49" charset="0"/>
              </a:rPr>
              <a:t>div</a:t>
            </a:r>
            <a:r>
              <a:rPr lang="en-US" sz="1600" dirty="0">
                <a:solidFill>
                  <a:srgbClr val="80D8FF"/>
                </a:solidFill>
                <a:latin typeface="Consolas" panose="020B0609020204030204" pitchFamily="49" charset="0"/>
              </a:rPr>
              <a:t> </a:t>
            </a:r>
            <a:r>
              <a:rPr lang="en-US" sz="1600" dirty="0">
                <a:solidFill>
                  <a:srgbClr val="C992EA"/>
                </a:solidFill>
                <a:latin typeface="Consolas" panose="020B0609020204030204" pitchFamily="49" charset="0"/>
              </a:rPr>
              <a:t>style</a:t>
            </a:r>
            <a:r>
              <a:rPr lang="en-US" sz="1600" dirty="0">
                <a:solidFill>
                  <a:srgbClr val="80D8FF"/>
                </a:solidFill>
                <a:latin typeface="Consolas" panose="020B0609020204030204" pitchFamily="49" charset="0"/>
              </a:rPr>
              <a:t>="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width:80px; height:88px; border: solid; background-image: </a:t>
            </a:r>
            <a:r>
              <a:rPr lang="en-US" sz="1600" dirty="0" err="1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url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img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/onTheBike.jpg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); 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background-size:contain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80D8FF"/>
                </a:solidFill>
                <a:latin typeface="Consolas" panose="020B0609020204030204" pitchFamily="49" charset="0"/>
              </a:rPr>
              <a:t>"&gt;&lt;/</a:t>
            </a:r>
            <a:r>
              <a:rPr lang="en-US" sz="1600" dirty="0">
                <a:solidFill>
                  <a:srgbClr val="F57373"/>
                </a:solidFill>
                <a:latin typeface="Consolas" panose="020B0609020204030204" pitchFamily="49" charset="0"/>
              </a:rPr>
              <a:t>div</a:t>
            </a:r>
            <a:r>
              <a:rPr lang="en-US" sz="1600" dirty="0">
                <a:solidFill>
                  <a:srgbClr val="80D8FF"/>
                </a:solidFill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EEFFFF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615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102</TotalTime>
  <Words>498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Consolas</vt:lpstr>
      <vt:lpstr>Courier New</vt:lpstr>
      <vt:lpstr>Georgia</vt:lpstr>
      <vt:lpstr>Trebuchet MS</vt:lpstr>
      <vt:lpstr>Wingdings</vt:lpstr>
      <vt:lpstr>Wingdings 2</vt:lpstr>
      <vt:lpstr>Theme-UPJ</vt:lpstr>
      <vt:lpstr>Urban</vt:lpstr>
      <vt:lpstr>CSS Basic #1</vt:lpstr>
      <vt:lpstr>Style &amp; Inline Style Sheet</vt:lpstr>
      <vt:lpstr>CSS</vt:lpstr>
      <vt:lpstr>Ragam Penulisan Style pada HTML</vt:lpstr>
      <vt:lpstr>Ragam Penulisan Style pada HTML</vt:lpstr>
      <vt:lpstr>Ragam Penulisan Style pada HTML</vt:lpstr>
      <vt:lpstr>Ragam Penulisan Style pada HTML</vt:lpstr>
      <vt:lpstr>Ragam Style untuk Tag HTML</vt:lpstr>
      <vt:lpstr>Penulisan Attribute Style pada Tag HTML</vt:lpstr>
      <vt:lpstr>CSS – Inline Style Sheet</vt:lpstr>
      <vt:lpstr>Selesai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Basic #1</dc:title>
  <dc:creator>Augury El Rayeb</dc:creator>
  <cp:lastModifiedBy>Augury El Rayeb</cp:lastModifiedBy>
  <cp:revision>16</cp:revision>
  <dcterms:created xsi:type="dcterms:W3CDTF">2020-10-04T03:27:19Z</dcterms:created>
  <dcterms:modified xsi:type="dcterms:W3CDTF">2020-10-07T02:01:12Z</dcterms:modified>
</cp:coreProperties>
</file>