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85" r:id="rId18"/>
    <p:sldId id="28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/>
              <a:t>By: Augury El Rayeb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>
                <a:solidFill>
                  <a:schemeClr val="bg1"/>
                </a:solidFill>
              </a:rPr>
              <a:t> | INS205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android/android_user_interface_controls.htm" TargetMode="External"/><Relationship Id="rId2" Type="http://schemas.openxmlformats.org/officeDocument/2006/relationships/hyperlink" Target="https://www.youtube.com/watch?v=NMDPxN8FgXM&amp;list=PL6gx4Cwl9DGBsvRxJJOzG4r4k_zLKrnxl&amp;index=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android/android_event_handling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5987008" cy="1752600"/>
          </a:xfrm>
        </p:spPr>
        <p:txBody>
          <a:bodyPr/>
          <a:lstStyle/>
          <a:p>
            <a:r>
              <a:rPr lang="en-US" dirty="0"/>
              <a:t>UI </a:t>
            </a:r>
            <a:r>
              <a:rPr lang="en-US" dirty="0" err="1"/>
              <a:t>dengan</a:t>
            </a:r>
            <a:r>
              <a:rPr lang="en-US" dirty="0"/>
              <a:t> Widget </a:t>
            </a:r>
            <a:r>
              <a:rPr lang="en-US" dirty="0" err="1"/>
              <a:t>TextView</a:t>
            </a:r>
            <a:r>
              <a:rPr lang="en-US" dirty="0"/>
              <a:t>,</a:t>
            </a:r>
          </a:p>
          <a:p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Button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202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120"/>
            <a:ext cx="8229600" cy="1066800"/>
          </a:xfrm>
        </p:spPr>
        <p:txBody>
          <a:bodyPr/>
          <a:lstStyle/>
          <a:p>
            <a:r>
              <a:rPr lang="en-US"/>
              <a:t>EditText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/>
              <a:t>Berikut atribut EditText yang umum di-setting: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19048"/>
              </p:ext>
            </p:extLst>
          </p:nvPr>
        </p:nvGraphicFramePr>
        <p:xfrm>
          <a:off x="898943" y="1844824"/>
          <a:ext cx="7787208" cy="4140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Nama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Deskripsi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android:id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en-US" sz="1400" b="1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digunakan untuk mengidentifikasi </a:t>
                      </a:r>
                      <a:r>
                        <a:rPr lang="en-US" sz="1400" b="1" i="1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UI Control</a:t>
                      </a:r>
                      <a:r>
                        <a:rPr lang="en-US" sz="1400" b="1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secara unique.</a:t>
                      </a:r>
                      <a:endParaRPr lang="en-US" sz="14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android:inputType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 jenis input (text, number,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date, textEmailAddress, . . . 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android:layout_width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 lebar 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inggi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android:layout_gravity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bagaimana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posisi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layout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 Control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main layout (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induknya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(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spt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left, right, top, bottom,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center_horizontal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center_vertical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lebar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EditText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satuan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(device pixels)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15sp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android:hint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kalau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EditText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kosong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4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Autofit/>
          </a:bodyPr>
          <a:lstStyle/>
          <a:p>
            <a:r>
              <a:rPr lang="en-US" sz="2800"/>
              <a:t>Membuat EditText pada activity layout (.xml) dan Menggunakan EditText pada Activity Class (.java)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4112960"/>
            <a:ext cx="8280920" cy="26429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android.widget.EditText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protected void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lang="en-US" altLang="en-US" sz="1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prstClr val="white">
                    <a:lumMod val="7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lang="en-US" altLang="en-US" sz="14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txtUserId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pengguna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userid.getText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prstClr val="white">
                    <a:lumMod val="7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68144" y="3789040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19209" y="1700808"/>
            <a:ext cx="3113896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700808"/>
            <a:ext cx="4450577" cy="235449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"@+id/txtUserId"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“Augury El Rayeb"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:inputType=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"textEmailAddress"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:gravity=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"left"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008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"320dp"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:hint=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"email atau user id"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9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Button Widget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120"/>
            <a:ext cx="8229600" cy="1066800"/>
          </a:xfrm>
        </p:spPr>
        <p:txBody>
          <a:bodyPr/>
          <a:lstStyle/>
          <a:p>
            <a:r>
              <a:rPr lang="en-US"/>
              <a:t>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/>
              <a:t>Berikut atribut Button yang umum di-setting: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8943" y="1844824"/>
          <a:ext cx="7787208" cy="4556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Nama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Deskripsi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android:id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digunakan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mengidentifikasi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UI Control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unique.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android:layout_width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 lebar 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inggi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 bagaimana posisi layout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 Control terhadap main layout (induknya). (spt: left, right, top, bottom, center_horizontal, center_vertical, dst).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android:width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lebar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EditText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satuan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(device pixels)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15dp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android:onClick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nama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method yang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dijalankan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jika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button di click (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</a:p>
                    <a:p>
                      <a:pPr marL="461963" indent="-461963"/>
                      <a:r>
                        <a:rPr lang="en-US" sz="1400" b="0" u="sng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attribute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tergantung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kebutuhan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jika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kita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ingin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membuat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object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sendiri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button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maka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attribute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tidak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perlu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digunakan</a:t>
                      </a:r>
                      <a:r>
                        <a:rPr lang="en-US" sz="14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0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43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Autofit/>
          </a:bodyPr>
          <a:lstStyle/>
          <a:p>
            <a:r>
              <a:rPr lang="en-US" sz="2800"/>
              <a:t>Membuat Button pada activity layout (.xml) dan Menggunakan Button pada Activity Class (.java)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3608904"/>
            <a:ext cx="8280920" cy="31770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android.view.View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protected void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lang="en-US" altLang="en-US" sz="1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altLang="en-US" sz="1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jalan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keluaran2 = 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R.id.lblOutput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keluaran2.setText(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masukan.getText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80112" y="3284984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57887" y="1520204"/>
            <a:ext cx="3113896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5878" y="1520204"/>
            <a:ext cx="4450577" cy="169277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btnHalo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SIF"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:width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"320dp“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:onCLick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jalan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en-US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57887" y="1827981"/>
            <a:ext cx="4478609" cy="13849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lblOutput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813" algn="l"/>
              </a:tabLst>
            </a:pP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15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Autofit/>
          </a:bodyPr>
          <a:lstStyle/>
          <a:p>
            <a:r>
              <a:rPr lang="en-US" sz="2800"/>
              <a:t>Membuat Button pada activity layout (.xml) dan Menggunakan Button pada Activity Class (.java)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3608904"/>
            <a:ext cx="8280920" cy="31770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android.widget.Button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protected void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lang="en-US" altLang="en-US" sz="1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Button halo=(Button)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lang="en-US" altLang="en-US" sz="14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btnHalo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halo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setOnClickListener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@Override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public void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keluaran2 = 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R.id.lblOutput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keluaran2.setText(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masukan.getText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  <a:tab pos="625475" algn="l"/>
                <a:tab pos="914400" algn="l"/>
                <a:tab pos="1265238" algn="l"/>
              </a:tabLst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}); </a:t>
            </a:r>
            <a:r>
              <a:rPr lang="en-US" alt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80112" y="3284984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MainActivity.java 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57887" y="1520204"/>
            <a:ext cx="3113896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lang="en-US" altLang="en-US" sz="3600" b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5878" y="1520204"/>
            <a:ext cx="4450577" cy="169277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"@+id/btnHalo"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SIF"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:width=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"320dp"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en-US" altLang="en-US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57887" y="1827981"/>
            <a:ext cx="4478609" cy="13849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"@+id/lblOutput"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000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813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6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92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/>
              <a:t>Membuat method override</a:t>
            </a:r>
            <a:r>
              <a:rPr lang="en-US"/>
              <a:t>:</a:t>
            </a:r>
          </a:p>
          <a:p>
            <a:pPr marL="401638" indent="0">
              <a:buNone/>
            </a:pPr>
            <a:r>
              <a:rPr lang="en-US"/>
              <a:t>Untuk kemudahan dalam membuat method override ini (di android studio);</a:t>
            </a:r>
          </a:p>
          <a:p>
            <a:pPr marL="401638" indent="0">
              <a:buNone/>
            </a:pPr>
            <a:r>
              <a:rPr lang="en-US"/>
              <a:t>   </a:t>
            </a:r>
          </a:p>
          <a:p>
            <a:pPr marL="401638" indent="0">
              <a:buNone/>
            </a:pPr>
            <a:r>
              <a:rPr lang="en-US" b="1"/>
              <a:t>alt+ins 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 Override Methods  pilih method yang ingin di-override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1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Android Tutorial: Simply Easy Learning by tutorialspoint.com</a:t>
            </a:r>
          </a:p>
          <a:p>
            <a:endParaRPr lang="en-US"/>
          </a:p>
          <a:p>
            <a:r>
              <a:rPr lang="en-US"/>
              <a:t>TheNewBoston YouTube Playlist: Android App Development for Beginners Playlist.</a:t>
            </a:r>
          </a:p>
          <a:p>
            <a:pPr marL="402336" lvl="1" indent="0">
              <a:buNone/>
            </a:pPr>
            <a:r>
              <a:rPr lang="en-US" sz="1100">
                <a:hlinkClick r:id="rId2"/>
              </a:rPr>
              <a:t>https://www.youtube.com/watch?v=NMDPxN8FgXM&amp;list=PL6gx4Cwl9DGBsvRxJJOzG4r4k_zLKrnxl&amp;index=9</a:t>
            </a:r>
            <a:endParaRPr lang="en-US" sz="1100"/>
          </a:p>
          <a:p>
            <a:pPr marL="566928" indent="-457200"/>
            <a:endParaRPr lang="en-US"/>
          </a:p>
          <a:p>
            <a:pPr marL="350838" indent="-241300"/>
            <a:r>
              <a:rPr lang="en-US"/>
              <a:t>tutorialspoint.com - Android User Interface Control</a:t>
            </a:r>
          </a:p>
          <a:p>
            <a:pPr marL="402146" lvl="1" indent="0">
              <a:buNone/>
            </a:pPr>
            <a:r>
              <a:rPr lang="en-US" sz="1600">
                <a:hlinkClick r:id="rId3"/>
              </a:rPr>
              <a:t>https://www.tutorialspoint.com/android/android_user_interface_controls.htm</a:t>
            </a:r>
            <a:endParaRPr lang="en-US" sz="1600"/>
          </a:p>
          <a:p>
            <a:pPr marL="402146" lvl="1" indent="0">
              <a:buNone/>
            </a:pPr>
            <a:endParaRPr lang="en-US" sz="1600"/>
          </a:p>
          <a:p>
            <a:pPr marL="350838" lvl="0" indent="-241300">
              <a:buClr>
                <a:srgbClr val="9BBB59"/>
              </a:buClr>
            </a:pPr>
            <a:r>
              <a:rPr lang="en-US">
                <a:solidFill>
                  <a:prstClr val="black"/>
                </a:solidFill>
              </a:rPr>
              <a:t>tutorialspoint.com – Event Handling</a:t>
            </a:r>
          </a:p>
          <a:p>
            <a:pPr marL="402146" lvl="1" indent="0">
              <a:buNone/>
            </a:pPr>
            <a:r>
              <a:rPr lang="en-US" sz="1600">
                <a:hlinkClick r:id="rId4"/>
              </a:rPr>
              <a:t>https://www.tutorialspoint.com/android/android_event_handling.htm</a:t>
            </a:r>
            <a:endParaRPr lang="en-US" sz="1600"/>
          </a:p>
          <a:p>
            <a:pPr marL="402146" lvl="1" indent="0">
              <a:buNone/>
            </a:pPr>
            <a:endParaRPr lang="en-US" sz="1600"/>
          </a:p>
          <a:p>
            <a:pPr marL="40214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Memahami</a:t>
            </a:r>
            <a:r>
              <a:rPr lang="en-US" dirty="0"/>
              <a:t> Widget </a:t>
            </a:r>
            <a:r>
              <a:rPr lang="en-US" dirty="0" err="1"/>
              <a:t>TextView</a:t>
            </a:r>
            <a:endParaRPr lang="en-US" dirty="0"/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UI Control 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activity layout (.xml)</a:t>
            </a:r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event handling </a:t>
            </a:r>
            <a:r>
              <a:rPr lang="en-US" dirty="0" err="1"/>
              <a:t>untuk</a:t>
            </a:r>
            <a:r>
              <a:rPr lang="en-US" dirty="0"/>
              <a:t> UI Control </a:t>
            </a:r>
            <a:r>
              <a:rPr lang="en-US" dirty="0" err="1"/>
              <a:t>TextView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Memahami</a:t>
            </a:r>
            <a:r>
              <a:rPr lang="en-US" dirty="0"/>
              <a:t> Widget </a:t>
            </a:r>
            <a:r>
              <a:rPr lang="en-US" dirty="0" err="1"/>
              <a:t>EditText</a:t>
            </a:r>
            <a:endParaRPr lang="en-US" dirty="0"/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UI Control </a:t>
            </a:r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activity layout (.xml)</a:t>
            </a:r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event handling </a:t>
            </a:r>
            <a:r>
              <a:rPr lang="en-US" dirty="0" err="1"/>
              <a:t>untuk</a:t>
            </a:r>
            <a:r>
              <a:rPr lang="en-US" dirty="0"/>
              <a:t> UI Control </a:t>
            </a:r>
            <a:r>
              <a:rPr lang="en-US" dirty="0" err="1"/>
              <a:t>EditText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6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Untuk membuat widget pada activity layout (.xml):</a:t>
            </a:r>
          </a:p>
          <a:p>
            <a:endParaRPr lang="en-US" sz="240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88192" y="4729949"/>
            <a:ext cx="5050904" cy="160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"Sign-in"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:layout_alignParentTop=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:layout_alignParentStart=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"@+id/lblTitle"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88192" y="2492896"/>
            <a:ext cx="505090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attribute-widget1=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nilai_atribut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attribute-widget2=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nilai_atribut</a:t>
            </a: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altLang="en-US" sz="1400" b="1" dirty="0">
              <a:solidFill>
                <a:srgbClr val="660E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lang="en-US" alt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88192" y="4357345"/>
            <a:ext cx="5050904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Contoh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2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120"/>
            <a:ext cx="8229600" cy="1066800"/>
          </a:xfrm>
        </p:spPr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/>
              <a:t>Berikut adalah beberapa attribut yang secara umum sering di-setting pada Widget UI Controls: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54722"/>
              </p:ext>
            </p:extLst>
          </p:nvPr>
        </p:nvGraphicFramePr>
        <p:xfrm>
          <a:off x="899592" y="2248088"/>
          <a:ext cx="7787208" cy="452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Nama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Deskripsi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android:id</a:t>
                      </a:r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6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digunakan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mengidentifikasi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UI Control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unique.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</a:t>
                      </a:r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android:textColor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Warna teks</a:t>
                      </a:r>
                    </a:p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Diisi dengan format:</a:t>
                      </a:r>
                      <a:r>
                        <a:rPr lang="en-US" sz="16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“#rgb”</a:t>
                      </a:r>
                      <a:endParaRPr lang="en-US"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android:hint</a:t>
                      </a:r>
                    </a:p>
                    <a:p>
                      <a:endParaRPr lang="en-US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bantuan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jika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pada input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kosong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android:layout_width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lebar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layout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dari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wrap_content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wrap_parent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nilai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lebar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android:layout_height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inggi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layout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dari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wrap_content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wrap_parent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nilai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tinggi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bagaimana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posisi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layout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 Control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main layout (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induknya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(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left, right, top, bottom,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center_horizontal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center_vertical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76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/>
          <a:lstStyle/>
          <a:p>
            <a:r>
              <a:rPr lang="en-US"/>
              <a:t>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064"/>
            <a:ext cx="8229600" cy="4325112"/>
          </a:xfrm>
        </p:spPr>
        <p:txBody>
          <a:bodyPr>
            <a:normAutofit/>
          </a:bodyPr>
          <a:lstStyle/>
          <a:p>
            <a:r>
              <a:rPr lang="en-US" sz="2000" dirty="0" err="1"/>
              <a:t>Langkah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widget activity class (.java)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activity layout (.xml):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import class widget yang </a:t>
            </a:r>
            <a:r>
              <a:rPr lang="en-US" sz="1800" dirty="0" err="1">
                <a:solidFill>
                  <a:schemeClr val="tx1"/>
                </a:solidFill>
              </a:rPr>
              <a:t>ingin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digunakan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marL="1254125" lvl="1" indent="0">
              <a:buNone/>
            </a:pPr>
            <a:r>
              <a:rPr lang="en-US" sz="16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android.widget.</a:t>
            </a:r>
            <a:r>
              <a:rPr lang="en-US" sz="1600" b="1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-widget</a:t>
            </a:r>
            <a:r>
              <a:rPr lang="en-US" sz="1600" b="1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18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4380" lvl="1" indent="-342900">
              <a:buFont typeface="+mj-lt"/>
              <a:buAutoNum type="arabicPeriod" startAt="2"/>
            </a:pPr>
            <a:r>
              <a:rPr lang="en-US" sz="1800" dirty="0" err="1">
                <a:solidFill>
                  <a:schemeClr val="tx1"/>
                </a:solidFill>
              </a:rPr>
              <a:t>Buat</a:t>
            </a:r>
            <a:r>
              <a:rPr lang="en-US" sz="1800" dirty="0">
                <a:solidFill>
                  <a:schemeClr val="tx1"/>
                </a:solidFill>
              </a:rPr>
              <a:t> object di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method </a:t>
            </a:r>
            <a:r>
              <a:rPr lang="en-US" sz="1800" dirty="0" err="1">
                <a:solidFill>
                  <a:schemeClr val="tx1"/>
                </a:solidFill>
              </a:rPr>
              <a:t>onCreate</a:t>
            </a:r>
            <a:r>
              <a:rPr lang="en-US" sz="1800" dirty="0">
                <a:solidFill>
                  <a:schemeClr val="tx1"/>
                </a:solidFill>
              </a:rPr>
              <a:t>()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class:</a:t>
            </a:r>
          </a:p>
          <a:p>
            <a:pPr marL="1254125" lvl="1" indent="0">
              <a:buNone/>
            </a:pPr>
            <a:r>
              <a:rPr lang="en-US" sz="16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-widget 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-object</a:t>
            </a:r>
            <a:r>
              <a:rPr lang="en-US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sz="16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-widget) </a:t>
            </a:r>
            <a:r>
              <a:rPr lang="en-US" sz="16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findViewById</a:t>
            </a:r>
            <a:r>
              <a:rPr lang="en-US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(R.id.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id-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-layout</a:t>
            </a:r>
            <a:r>
              <a:rPr lang="en-US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754380" lvl="1" indent="-342900">
              <a:buFont typeface="+mj-lt"/>
              <a:buAutoNum type="arabicPeriod" startAt="3"/>
            </a:pPr>
            <a:r>
              <a:rPr lang="en-US" sz="1800" dirty="0" err="1">
                <a:solidFill>
                  <a:schemeClr val="tx1"/>
                </a:solidFill>
              </a:rPr>
              <a:t>Setelah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kita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menggunakan</a:t>
            </a:r>
            <a:r>
              <a:rPr lang="en-US" sz="1800" dirty="0">
                <a:solidFill>
                  <a:schemeClr val="tx1"/>
                </a:solidFill>
              </a:rPr>
              <a:t> method yang </a:t>
            </a:r>
            <a:r>
              <a:rPr lang="en-US" sz="1800" dirty="0" err="1">
                <a:solidFill>
                  <a:schemeClr val="tx1"/>
                </a:solidFill>
              </a:rPr>
              <a:t>dimiliki</a:t>
            </a:r>
            <a:r>
              <a:rPr lang="en-US" sz="1800" dirty="0">
                <a:solidFill>
                  <a:schemeClr val="tx1"/>
                </a:solidFill>
              </a:rPr>
              <a:t> widget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cara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marL="1265238" lvl="1" indent="0">
              <a:buNone/>
            </a:pP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r>
              <a:rPr lang="en-US" sz="16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.nama</a:t>
            </a:r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-method();</a:t>
            </a:r>
            <a:endParaRPr lang="en-US" sz="1800" b="1" dirty="0">
              <a:solidFill>
                <a:schemeClr val="tx2"/>
              </a:solidFill>
            </a:endParaRPr>
          </a:p>
          <a:p>
            <a:endParaRPr lang="en-US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509120"/>
            <a:ext cx="3106688" cy="22467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.. 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TextView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:text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"Sign-in"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:layout_width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wrap_content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:layout_height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wrap_content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:layout_alignParentTop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"true"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:layout_alignParentStart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"true"</a:t>
            </a:r>
            <a:b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android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:id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"@+id/</a:t>
            </a:r>
            <a:r>
              <a:rPr kumimoji="0" lang="en-US" altLang="en-US" sz="13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lblJudul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 .. 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 altLang="en-US" sz="1300" b="1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RelativeLayout</a:t>
            </a:r>
            <a:r>
              <a:rPr lang="en-US" altLang="en-US" sz="13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296" y="4160114"/>
            <a:ext cx="3113896" cy="2769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Contoh, misal: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activity_main.xml berisi: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47864" y="4509121"/>
            <a:ext cx="5688632" cy="224676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b="1" dirty="0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android.widget.TextView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alt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400" b="1" dirty="0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protected void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onCreate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(Bundle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1400" b="1" dirty="0" err="1">
                <a:solidFill>
                  <a:srgbClr val="0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.onCreate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b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setContentView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R.layout.</a:t>
            </a:r>
            <a:r>
              <a:rPr lang="en-US" altLang="en-US" sz="1400" b="1" i="1" dirty="0" err="1">
                <a:solidFill>
                  <a:srgbClr val="660E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activity_main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TextView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judul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=(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TextView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findViewById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R.id.</a:t>
            </a:r>
            <a:r>
              <a:rPr lang="en-US" altLang="en-US" sz="1400" b="1" i="1" dirty="0" err="1">
                <a:solidFill>
                  <a:srgbClr val="660E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lblJudul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judul.setText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(“Form Login");</a:t>
            </a:r>
            <a:endParaRPr lang="en-US" alt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 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332787" y="4160113"/>
            <a:ext cx="3168352" cy="2769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Contoh: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7341941" y="4257092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23872"/>
              <a:gd name="adj4" fmla="val -29555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8121283" y="5512165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80731"/>
              <a:gd name="adj4" fmla="val -92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2</a:t>
            </a:r>
          </a:p>
        </p:txBody>
      </p:sp>
      <p:sp>
        <p:nvSpPr>
          <p:cNvPr id="15" name="Line Callout 1 14"/>
          <p:cNvSpPr/>
          <p:nvPr/>
        </p:nvSpPr>
        <p:spPr>
          <a:xfrm>
            <a:off x="7869255" y="6309320"/>
            <a:ext cx="504056" cy="360040"/>
          </a:xfrm>
          <a:prstGeom prst="borderCallout1">
            <a:avLst>
              <a:gd name="adj1" fmla="val 18750"/>
              <a:gd name="adj2" fmla="val -8333"/>
              <a:gd name="adj3" fmla="val 17734"/>
              <a:gd name="adj4" fmla="val -41468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969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TextView Widget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2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120"/>
            <a:ext cx="8229600" cy="1066800"/>
          </a:xfrm>
        </p:spPr>
        <p:txBody>
          <a:bodyPr/>
          <a:lstStyle/>
          <a:p>
            <a:r>
              <a:rPr lang="en-US"/>
              <a:t>TextView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/>
              <a:t>Berikut atribut TextView yang umum di-setting: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8943" y="1844824"/>
          <a:ext cx="7787208" cy="428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Nama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Deskripsi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android:id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digunakan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mengidentifikasi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UI Control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unique.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ditampilkan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Warna teks</a:t>
                      </a:r>
                    </a:p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Diisi dengan format: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“#rgb”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 lebar 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inggi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layout dari UI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Control (wrap_content, wrap_parent, nilai lebar)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android:layout_gravity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Menentukan bagaimana posisi layout</a:t>
                      </a:r>
                      <a:r>
                        <a:rPr lang="en-US" sz="14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 Control terhadap main layout (induknya). (spt: left, right, top, bottom, center_horizontal, center_vertical, dst).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android:textSize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Ukuran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satuan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(scaled pixels)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15sp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android:textStyle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Style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: 0 – normal ,  1 –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bold, 2 – italic .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86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Autofit/>
          </a:bodyPr>
          <a:lstStyle/>
          <a:p>
            <a:r>
              <a:rPr lang="en-US" sz="2800"/>
              <a:t>Membuat TextView pada activity layout (.xml) dan Menggunakan TextView pada Activity Class (.java)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3431" y="1943136"/>
            <a:ext cx="4550617" cy="2031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"@+id/lblJudul"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000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813" algn="l"/>
              </a:tabLst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"Sign-in"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:gravity=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“left"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“24sp“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</a:pP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:textstyle=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"normal|bold"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4112960"/>
            <a:ext cx="8280920" cy="26429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android.widget.TextView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protected void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lang="en-US" altLang="en-US" sz="1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judul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lang="en-US" altLang="en-US" sz="14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lblJudul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judul.setText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(“Form Login");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9538" algn="l"/>
                <a:tab pos="287338" algn="l"/>
              </a:tabLst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. . 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68144" y="3789040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04048" y="1943136"/>
            <a:ext cx="3113896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activity_main.xml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5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EditText Widget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9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1193</TotalTime>
  <Words>2051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Baskerville Old Face</vt:lpstr>
      <vt:lpstr>Calibri</vt:lpstr>
      <vt:lpstr>Courier New</vt:lpstr>
      <vt:lpstr>Georgia</vt:lpstr>
      <vt:lpstr>Trebuchet MS</vt:lpstr>
      <vt:lpstr>Wingdings 2</vt:lpstr>
      <vt:lpstr>Theme-UPJ</vt:lpstr>
      <vt:lpstr>Mobile Programming</vt:lpstr>
      <vt:lpstr>Capaian Pembelajaran</vt:lpstr>
      <vt:lpstr>Widget</vt:lpstr>
      <vt:lpstr>Attributes</vt:lpstr>
      <vt:lpstr>Widget</vt:lpstr>
      <vt:lpstr>TextView Widget</vt:lpstr>
      <vt:lpstr>TextView</vt:lpstr>
      <vt:lpstr>Membuat TextView pada activity layout (.xml) dan Menggunakan TextView pada Activity Class (.java)</vt:lpstr>
      <vt:lpstr>EditText Widget</vt:lpstr>
      <vt:lpstr>EditText</vt:lpstr>
      <vt:lpstr>Membuat EditText pada activity layout (.xml) dan Menggunakan EditText pada Activity Class (.java)</vt:lpstr>
      <vt:lpstr>Button Widget</vt:lpstr>
      <vt:lpstr>Button</vt:lpstr>
      <vt:lpstr>Membuat Button pada activity layout (.xml) dan Menggunakan Button pada Activity Class (.java)</vt:lpstr>
      <vt:lpstr>Membuat Button pada activity layout (.xml) dan Menggunakan Button pada Activity Class (.java)</vt:lpstr>
      <vt:lpstr>Terima Kasih</vt:lpstr>
      <vt:lpstr>Tips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Studio Widget (TextView, EditText &amp; Button)</dc:title>
  <dc:creator>Augury El Rayeb</dc:creator>
  <cp:lastModifiedBy>Augury El Rayeb</cp:lastModifiedBy>
  <cp:revision>83</cp:revision>
  <dcterms:created xsi:type="dcterms:W3CDTF">2020-10-12T07:38:31Z</dcterms:created>
  <dcterms:modified xsi:type="dcterms:W3CDTF">2020-12-03T02:29:25Z</dcterms:modified>
</cp:coreProperties>
</file>