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903D-4C4C-455F-9AFB-548C8D73FF8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D9FB-3617-475B-ADE7-E75E035B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dirty="0" smtClean="0"/>
              <a:t>By: Augury El Rayeb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1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9109F7-F90D-47DB-B178-E97250A084A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Augury El Rayeb, </a:t>
            </a:r>
            <a:r>
              <a:rPr lang="en-US" sz="1200" dirty="0" err="1" smtClean="0">
                <a:solidFill>
                  <a:schemeClr val="bg1"/>
                </a:solidFill>
              </a:rPr>
              <a:t>S.Kom</a:t>
            </a:r>
            <a:r>
              <a:rPr lang="en-US" sz="1200" dirty="0" smtClean="0">
                <a:solidFill>
                  <a:schemeClr val="bg1"/>
                </a:solidFill>
              </a:rPr>
              <a:t>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Mobile Device Programming Technology</a:t>
            </a:r>
            <a:r>
              <a:rPr lang="en-US" sz="1200" baseline="0" dirty="0" smtClean="0">
                <a:solidFill>
                  <a:schemeClr val="bg1"/>
                </a:solidFill>
              </a:rPr>
              <a:t> | INS205</a:t>
            </a:r>
            <a:endParaRPr lang="id-ID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Android Programming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Broadcast Receivers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Komponen broadcast receiver akan merespon pesan dari sistem atau aplikasi lain.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Komponen broadcast receiver (dalam bentuk class) diperlukan jika aplikasi ingin memiliki fitur komunikasi dengan sistem atau aplikasi lain.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Class jenis broadcast receiver </a:t>
            </a:r>
            <a:r>
              <a:rPr lang="en-US" sz="2400"/>
              <a:t>merupakan turunan dari class </a:t>
            </a:r>
            <a:r>
              <a:rPr lang="en-US" sz="2400" smtClean="0"/>
              <a:t>BroadcastReceiver</a:t>
            </a:r>
            <a:endParaRPr lang="en-US" sz="2400"/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Penulisan komponen </a:t>
            </a:r>
            <a:r>
              <a:rPr lang="en-US" sz="2400"/>
              <a:t>broadcast </a:t>
            </a:r>
            <a:r>
              <a:rPr lang="en-US" sz="2400" smtClean="0"/>
              <a:t>receiver: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733256"/>
            <a:ext cx="763284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public class </a:t>
            </a:r>
            <a:r>
              <a:rPr lang="en-US" smtClean="0">
                <a:solidFill>
                  <a:srgbClr val="7E0054"/>
                </a:solidFill>
                <a:latin typeface="Courier New" panose="02070309020205020404" pitchFamily="49" charset="0"/>
              </a:rPr>
              <a:t>MyReceiver </a:t>
            </a:r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extends </a:t>
            </a:r>
            <a:r>
              <a:rPr lang="en-US" smtClean="0">
                <a:solidFill>
                  <a:srgbClr val="7E0054"/>
                </a:solidFill>
                <a:latin typeface="Courier New" panose="02070309020205020404" pitchFamily="49" charset="0"/>
              </a:rPr>
              <a:t>BroadcastReceiver </a:t>
            </a:r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{</a:t>
            </a:r>
          </a:p>
          <a:p>
            <a:pPr marL="228600"/>
            <a:endParaRPr lang="en-US">
              <a:solidFill>
                <a:srgbClr val="656500"/>
              </a:solidFill>
              <a:latin typeface="Courier New" panose="02070309020205020404" pitchFamily="49" charset="0"/>
            </a:endParaRPr>
          </a:p>
          <a:p>
            <a:pPr marL="228600"/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}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Content Provider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Komponen content provider men-supply data dari satu aplikasi ke aplikasi lainnya berdasarkan permintaan. </a:t>
            </a:r>
            <a:r>
              <a:rPr lang="pt-BR" sz="2400"/>
              <a:t>Data </a:t>
            </a:r>
            <a:r>
              <a:rPr lang="pt-BR" sz="2400" smtClean="0"/>
              <a:t>tersebut dapat </a:t>
            </a:r>
            <a:r>
              <a:rPr lang="pt-BR" sz="2400"/>
              <a:t>disimpan dalam sistem file, database atau tempat </a:t>
            </a:r>
            <a:r>
              <a:rPr lang="pt-BR" sz="2400" smtClean="0"/>
              <a:t>lainnya.</a:t>
            </a:r>
            <a:endParaRPr lang="en-US" sz="2400" smtClean="0"/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Class jenis content provider merupakan </a:t>
            </a:r>
            <a:r>
              <a:rPr lang="en-US" sz="2400"/>
              <a:t>turunan dari class ContentProvider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Penulisan komponen </a:t>
            </a:r>
            <a:r>
              <a:rPr lang="en-US" sz="2400"/>
              <a:t>content </a:t>
            </a:r>
            <a:r>
              <a:rPr lang="en-US" sz="2400" smtClean="0"/>
              <a:t>provider: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73216"/>
            <a:ext cx="83884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public class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MyContentProvider </a:t>
            </a:r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extends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ContentProvider </a:t>
            </a:r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{</a:t>
            </a:r>
          </a:p>
          <a:p>
            <a:pPr marL="228600"/>
            <a:endParaRPr lang="en-US">
              <a:solidFill>
                <a:srgbClr val="656500"/>
              </a:solidFill>
              <a:latin typeface="Courier New" panose="02070309020205020404" pitchFamily="49" charset="0"/>
            </a:endParaRPr>
          </a:p>
          <a:p>
            <a:pPr marL="228600"/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}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Android Studio Welcome Screen</a:t>
            </a: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7" y="1943100"/>
            <a:ext cx="7260806" cy="432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5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New Project</a:t>
            </a:r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8669"/>
            <a:ext cx="7200800" cy="5687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Menentukan Target Device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0" y="1124745"/>
            <a:ext cx="7233274" cy="5709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Memilih/Menambahkan Activity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98190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Meng-Custom Activity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4257"/>
            <a:ext cx="7200799" cy="579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Tampilan Setelah Project  Jadi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" y="1412776"/>
            <a:ext cx="909344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smtClean="0"/>
              <a:t>Struktur Aplikasi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6344"/>
          </a:xfrm>
        </p:spPr>
        <p:txBody>
          <a:bodyPr/>
          <a:lstStyle/>
          <a:p>
            <a:pPr marL="109728" indent="0">
              <a:buNone/>
            </a:pPr>
            <a:r>
              <a:rPr lang="en-US" smtClean="0"/>
              <a:t>Secara garis besar aplikasi android terdiri dari 3 bagian (folder):</a:t>
            </a:r>
          </a:p>
          <a:p>
            <a:pPr>
              <a:buFontTx/>
              <a:buChar char="-"/>
            </a:pPr>
            <a:r>
              <a:rPr lang="en-US" smtClean="0"/>
              <a:t>manifests</a:t>
            </a:r>
          </a:p>
          <a:p>
            <a:pPr>
              <a:buFontTx/>
              <a:buChar char="-"/>
            </a:pPr>
            <a:r>
              <a:rPr lang="en-US"/>
              <a:t>j</a:t>
            </a:r>
            <a:r>
              <a:rPr lang="en-US" smtClean="0"/>
              <a:t>ava</a:t>
            </a:r>
          </a:p>
          <a:p>
            <a:pPr>
              <a:buFontTx/>
              <a:buChar char="-"/>
            </a:pPr>
            <a:r>
              <a:rPr lang="en-US" smtClean="0"/>
              <a:t>res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71563"/>
            <a:ext cx="4210672" cy="14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smtClean="0"/>
              <a:t>Struktur Aplikasi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548434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Jika 3 folder tersebut di expand (buka) maka akan terlihat seperti gambar di samping.</a:t>
            </a:r>
          </a:p>
          <a:p>
            <a:pPr marL="109728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Terdapat beberapa file inti (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yang wajib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diketahui) dalam folder2 tersebut, yaitu: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36048"/>
            <a:ext cx="3793753" cy="4745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flipH="1">
            <a:off x="7452320" y="2348880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452320" y="3140968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7452320" y="4617132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7020272" y="5835744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Capaian 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Mengenal arsitektur OS (Operating Sistem) Android.</a:t>
            </a:r>
          </a:p>
          <a:p>
            <a:r>
              <a:rPr lang="en-US" smtClean="0"/>
              <a:t>Mengenal IDE Android Studio.</a:t>
            </a:r>
          </a:p>
          <a:p>
            <a:r>
              <a:rPr lang="en-US"/>
              <a:t>Mengenal </a:t>
            </a:r>
            <a:r>
              <a:rPr lang="en-US" smtClean="0"/>
              <a:t>struktur aplikasi </a:t>
            </a:r>
            <a:r>
              <a:rPr lang="en-US"/>
              <a:t>mobile berbasis Android.</a:t>
            </a:r>
          </a:p>
          <a:p>
            <a:r>
              <a:rPr lang="en-US" smtClean="0"/>
              <a:t>Memahami </a:t>
            </a:r>
            <a:r>
              <a:rPr lang="en-US"/>
              <a:t>fungsi file inti dalam aplikasi mobile berbasis </a:t>
            </a:r>
            <a:r>
              <a:rPr lang="en-US" smtClean="0"/>
              <a:t>android;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mtClean="0"/>
              <a:t>AndroidManifest.xml,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mtClean="0"/>
              <a:t>MainActivity.java,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mtClean="0"/>
              <a:t>activity_main.xml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mtClean="0"/>
              <a:t>strings.xml</a:t>
            </a:r>
            <a:endParaRPr lang="en-US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Berikut adalah file inti dalam aplikasi android yang wajib diketahui pertama kali: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</a:p>
          <a:p>
            <a:pPr lvl="1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7504" y="4871414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MODEL</a:t>
              </a:r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CONTROL</a:t>
              </a:r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VIEW</a:t>
              </a:r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TEXT CONTAINER</a:t>
              </a:r>
              <a:endParaRPr lang="en-US" b="1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26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MODEL</a:t>
              </a:r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CONTROL</a:t>
              </a:r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VIEW</a:t>
              </a:r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TEXT CONTAINER</a:t>
              </a:r>
              <a:endParaRPr lang="en-US" b="1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08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</a:t>
            </a:r>
            <a:r>
              <a:rPr lang="en-US"/>
              <a:t>yang pertama dijalankan pada saat aplikasi  </a:t>
            </a:r>
            <a:r>
              <a:rPr lang="en-US" smtClean="0"/>
              <a:t>dipanggil/dijalankan</a:t>
            </a:r>
          </a:p>
          <a:p>
            <a:endParaRPr lang="en-US" smtClean="0"/>
          </a:p>
          <a:p>
            <a:r>
              <a:rPr lang="en-US" smtClean="0"/>
              <a:t>Mengatur </a:t>
            </a:r>
            <a:r>
              <a:rPr lang="en-US"/>
              <a:t>jalannya </a:t>
            </a:r>
            <a:r>
              <a:rPr lang="en-US" smtClean="0"/>
              <a:t>aplikasi</a:t>
            </a:r>
          </a:p>
          <a:p>
            <a:endParaRPr lang="en-US"/>
          </a:p>
          <a:p>
            <a:r>
              <a:rPr lang="en-US" smtClean="0"/>
              <a:t>Berisi </a:t>
            </a:r>
            <a:r>
              <a:rPr lang="en-US"/>
              <a:t>definisi </a:t>
            </a:r>
            <a:r>
              <a:rPr lang="en-US" smtClean="0"/>
              <a:t>dan </a:t>
            </a:r>
            <a:r>
              <a:rPr lang="en-US"/>
              <a:t>daftar </a:t>
            </a:r>
            <a:r>
              <a:rPr lang="en-US" smtClean="0"/>
              <a:t>semua </a:t>
            </a:r>
            <a:r>
              <a:rPr lang="en-US"/>
              <a:t>class activity </a:t>
            </a:r>
            <a:r>
              <a:rPr lang="en-US" smtClean="0"/>
              <a:t>yang </a:t>
            </a:r>
            <a:r>
              <a:rPr lang="en-US"/>
              <a:t>ada pada aplikasi </a:t>
            </a:r>
            <a:r>
              <a:rPr lang="en-US" smtClean="0"/>
              <a:t>kita (merujuk </a:t>
            </a:r>
            <a:r>
              <a:rPr lang="en-US"/>
              <a:t>ke file .java</a:t>
            </a:r>
            <a:r>
              <a:rPr lang="en-US" smtClean="0"/>
              <a:t>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7614667" cy="52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eft Brace 6"/>
          <p:cNvSpPr/>
          <p:nvPr/>
        </p:nvSpPr>
        <p:spPr>
          <a:xfrm>
            <a:off x="1259632" y="4653136"/>
            <a:ext cx="432048" cy="136815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5014046"/>
            <a:ext cx="1099740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</a:p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5508104" y="3789040"/>
            <a:ext cx="2376264" cy="792088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208701"/>
              <a:gd name="adj6" fmla="val 16826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Menandakan activity yg </a:t>
            </a:r>
            <a:r>
              <a:rPr lang="en-US" sz="1600"/>
              <a:t>pertama kali dijalankan</a:t>
            </a:r>
          </a:p>
        </p:txBody>
      </p:sp>
    </p:spTree>
    <p:extLst>
      <p:ext uri="{BB962C8B-B14F-4D97-AF65-F5344CB8AC3E}">
        <p14:creationId xmlns:p14="http://schemas.microsoft.com/office/powerpoint/2010/main" val="21519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Pada aplikasi biasanya terdapat beberapa </a:t>
            </a:r>
            <a:r>
              <a:rPr lang="en-US" smtClean="0"/>
              <a:t>activity (misal; </a:t>
            </a:r>
            <a:r>
              <a:rPr lang="en-US"/>
              <a:t>About, Product, Help, dsb</a:t>
            </a:r>
            <a:r>
              <a:rPr lang="en-US" smtClean="0"/>
              <a:t>).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Activity </a:t>
            </a:r>
            <a:r>
              <a:rPr lang="en-US"/>
              <a:t>yang pertama kali </a:t>
            </a:r>
            <a:r>
              <a:rPr lang="en-US" smtClean="0"/>
              <a:t>dijalankan pada </a:t>
            </a:r>
            <a:r>
              <a:rPr lang="en-US"/>
              <a:t>AndroidManifest.xml biasanya adalah class </a:t>
            </a:r>
            <a:r>
              <a:rPr lang="en-US">
                <a:solidFill>
                  <a:schemeClr val="accent5"/>
                </a:solidFill>
              </a:rPr>
              <a:t>MainActivity</a:t>
            </a:r>
            <a:r>
              <a:rPr lang="en-US"/>
              <a:t> (filenya: MainActivity.java</a:t>
            </a:r>
            <a:r>
              <a:rPr lang="en-US" smtClean="0"/>
              <a:t>).</a:t>
            </a:r>
          </a:p>
          <a:p>
            <a:pPr algn="just">
              <a:lnSpc>
                <a:spcPct val="120000"/>
              </a:lnSpc>
            </a:pPr>
            <a:endParaRPr lang="en-US" smtClean="0"/>
          </a:p>
          <a:p>
            <a:pPr algn="just">
              <a:lnSpc>
                <a:spcPct val="120000"/>
              </a:lnSpc>
            </a:pPr>
            <a:r>
              <a:rPr lang="en-US" smtClean="0"/>
              <a:t>Pada </a:t>
            </a:r>
            <a:r>
              <a:rPr lang="en-US"/>
              <a:t>definisi MainActivity ini biasanya diberi atribut </a:t>
            </a:r>
            <a:r>
              <a:rPr lang="en-US">
                <a:solidFill>
                  <a:schemeClr val="accent5"/>
                </a:solidFill>
              </a:rPr>
              <a:t>category sebagai </a:t>
            </a:r>
            <a:r>
              <a:rPr lang="en-US" b="1">
                <a:solidFill>
                  <a:schemeClr val="accent5"/>
                </a:solidFill>
              </a:rPr>
              <a:t>LAUNCHER</a:t>
            </a:r>
            <a:r>
              <a:rPr lang="en-US">
                <a:solidFill>
                  <a:schemeClr val="accent5"/>
                </a:solidFill>
              </a:rPr>
              <a:t> di dalam tag &lt;intent-filter&gt;</a:t>
            </a:r>
            <a:r>
              <a:rPr lang="en-US"/>
              <a:t>, yang menandakan bahwa activity tersebut dijalankan pertama kali</a:t>
            </a:r>
            <a:r>
              <a:rPr lang="en-US" smtClean="0"/>
              <a:t>.</a:t>
            </a:r>
          </a:p>
          <a:p>
            <a:pPr algn="just"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Activity yang didefinisikan category </a:t>
            </a:r>
            <a:r>
              <a:rPr lang="en-US" smtClean="0">
                <a:solidFill>
                  <a:srgbClr val="FF0000"/>
                </a:solidFill>
              </a:rPr>
              <a:t>LAUNCHER</a:t>
            </a:r>
            <a:r>
              <a:rPr lang="en-US" smtClean="0"/>
              <a:t> pada tag &lt;intent-filter&gt; merupakan </a:t>
            </a:r>
            <a:r>
              <a:rPr lang="en-US" smtClean="0">
                <a:solidFill>
                  <a:schemeClr val="accent5"/>
                </a:solidFill>
              </a:rPr>
              <a:t>activity utama </a:t>
            </a:r>
            <a:r>
              <a:rPr lang="en-US" smtClean="0"/>
              <a:t>(yang pertama kali tampil)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155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Activity merupakan layar halaman (beserta UI)  </a:t>
            </a:r>
            <a:r>
              <a:rPr lang="en-US" smtClean="0"/>
              <a:t>yang </a:t>
            </a:r>
            <a:r>
              <a:rPr lang="en-US"/>
              <a:t>kita buat utk aplikasi kita, </a:t>
            </a:r>
            <a:r>
              <a:rPr lang="en-US">
                <a:solidFill>
                  <a:schemeClr val="accent5"/>
                </a:solidFill>
              </a:rPr>
              <a:t>satu activity berarti satu layar </a:t>
            </a:r>
            <a:r>
              <a:rPr lang="en-US" smtClean="0">
                <a:solidFill>
                  <a:schemeClr val="accent5"/>
                </a:solidFill>
              </a:rPr>
              <a:t>halaman</a:t>
            </a:r>
            <a:r>
              <a:rPr lang="en-US" smtClean="0"/>
              <a:t>.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/>
              <a:t>MainActivity adalah layar halaman yang merupakan </a:t>
            </a:r>
            <a:r>
              <a:rPr lang="en-US">
                <a:solidFill>
                  <a:schemeClr val="accent5"/>
                </a:solidFill>
              </a:rPr>
              <a:t>layar halaman utama </a:t>
            </a:r>
            <a:r>
              <a:rPr lang="en-US"/>
              <a:t>dari aplikasi kita, </a:t>
            </a:r>
            <a:endParaRPr lang="en-US" smtClean="0"/>
          </a:p>
          <a:p>
            <a:pPr algn="just"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Pada AndroidManifest.xml, </a:t>
            </a:r>
            <a:r>
              <a:rPr lang="en-US"/>
              <a:t>MainActivity biasanya </a:t>
            </a:r>
            <a:r>
              <a:rPr lang="en-US" smtClean="0"/>
              <a:t>didefinisikan memiliki </a:t>
            </a:r>
            <a:r>
              <a:rPr lang="en-US"/>
              <a:t>atribut category sebagai </a:t>
            </a:r>
            <a:r>
              <a:rPr lang="en-US">
                <a:solidFill>
                  <a:srgbClr val="FF0000"/>
                </a:solidFill>
              </a:rPr>
              <a:t>LAUNCHER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4741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10" name="Line Callout 2 9"/>
          <p:cNvSpPr/>
          <p:nvPr/>
        </p:nvSpPr>
        <p:spPr>
          <a:xfrm>
            <a:off x="5645236" y="3933056"/>
            <a:ext cx="3369718" cy="533400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128701"/>
              <a:gd name="adj6" fmla="val -44908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onCreate(), method dijalankan jika class </a:t>
            </a:r>
            <a:r>
              <a:rPr lang="en-US" sz="1600"/>
              <a:t>activity tersebut akan aktif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5148064" y="5944584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-100630"/>
              <a:gd name="adj6" fmla="val -62059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Layout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layar</a:t>
            </a:r>
          </a:p>
        </p:txBody>
      </p:sp>
    </p:spTree>
    <p:extLst>
      <p:ext uri="{BB962C8B-B14F-4D97-AF65-F5344CB8AC3E}">
        <p14:creationId xmlns:p14="http://schemas.microsoft.com/office/powerpoint/2010/main" val="9454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/>
              <a:t>Pada setiap class activity terdapat </a:t>
            </a:r>
            <a:r>
              <a:rPr lang="en-US" sz="2000" smtClean="0"/>
              <a:t>method </a:t>
            </a:r>
            <a:r>
              <a:rPr lang="en-US" sz="2000" smtClean="0">
                <a:solidFill>
                  <a:srgbClr val="FF0000"/>
                </a:solidFill>
              </a:rPr>
              <a:t>onCreate() </a:t>
            </a:r>
            <a:r>
              <a:rPr lang="en-US" sz="2000" smtClean="0"/>
              <a:t>yang </a:t>
            </a:r>
            <a:r>
              <a:rPr lang="en-US" sz="2000"/>
              <a:t>merupakan </a:t>
            </a:r>
            <a:r>
              <a:rPr lang="en-US" sz="2000">
                <a:solidFill>
                  <a:schemeClr val="accent5"/>
                </a:solidFill>
              </a:rPr>
              <a:t>method yang selalu </a:t>
            </a:r>
            <a:r>
              <a:rPr lang="en-US" sz="2000" smtClean="0">
                <a:solidFill>
                  <a:schemeClr val="accent5"/>
                </a:solidFill>
              </a:rPr>
              <a:t>dijalankan </a:t>
            </a:r>
            <a:r>
              <a:rPr lang="en-US" sz="2000">
                <a:solidFill>
                  <a:schemeClr val="accent5"/>
                </a:solidFill>
              </a:rPr>
              <a:t>pada saat class activity tersebut akan aktif</a:t>
            </a:r>
            <a:r>
              <a:rPr lang="en-US" sz="2000"/>
              <a:t>. </a:t>
            </a:r>
            <a:endParaRPr lang="en-US" sz="2000" smtClean="0"/>
          </a:p>
          <a:p>
            <a:pPr>
              <a:lnSpc>
                <a:spcPct val="120000"/>
              </a:lnSpc>
            </a:pPr>
            <a:endParaRPr lang="en-US" sz="1000"/>
          </a:p>
          <a:p>
            <a:pPr algn="just">
              <a:lnSpc>
                <a:spcPct val="120000"/>
              </a:lnSpc>
            </a:pPr>
            <a:r>
              <a:rPr lang="en-US" sz="2000"/>
              <a:t>Di dalam method onCreate() tesebut terdapat instruksi </a:t>
            </a:r>
            <a:r>
              <a:rPr lang="en-US" sz="2000">
                <a:solidFill>
                  <a:srgbClr val="FF0000"/>
                </a:solidFill>
              </a:rPr>
              <a:t>setContentView(R.nama_layout)</a:t>
            </a:r>
            <a:r>
              <a:rPr lang="en-US" sz="2000"/>
              <a:t> </a:t>
            </a:r>
            <a:r>
              <a:rPr lang="en-US" sz="2000" smtClean="0"/>
              <a:t>merupakan definisi layout yang digunakan oleh activity. </a:t>
            </a:r>
          </a:p>
          <a:p>
            <a:pPr algn="just"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Pada MainActivity.java; </a:t>
            </a:r>
            <a:r>
              <a:rPr lang="en-US" altLang="en-US" sz="1600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setContentView(R.layout.activity_main);</a:t>
            </a:r>
            <a:endParaRPr lang="en-US" altLang="en-US" sz="4800" b="1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1800" smtClean="0"/>
              <a:t>Artinya: Layar menggunakan layout tampilan yang ditulis pada </a:t>
            </a:r>
            <a:r>
              <a:rPr lang="en-US" sz="1800" smtClean="0">
                <a:solidFill>
                  <a:schemeClr val="accent5"/>
                </a:solidFill>
              </a:rPr>
              <a:t>activity_main.xml</a:t>
            </a:r>
            <a:r>
              <a:rPr lang="en-US" sz="1800" smtClean="0"/>
              <a:t>  yang terletak di folder </a:t>
            </a:r>
            <a:r>
              <a:rPr lang="en-US" sz="1800" smtClean="0">
                <a:solidFill>
                  <a:schemeClr val="accent5"/>
                </a:solidFill>
              </a:rPr>
              <a:t>res </a:t>
            </a:r>
            <a:r>
              <a:rPr lang="en-US" sz="1800" smtClean="0">
                <a:solidFill>
                  <a:schemeClr val="accent5"/>
                </a:solidFill>
                <a:sym typeface="Wingdings" panose="05000000000000000000" pitchFamily="2" charset="2"/>
              </a:rPr>
              <a:t> layout</a:t>
            </a:r>
          </a:p>
          <a:p>
            <a:pPr marL="350838" indent="0" algn="just">
              <a:lnSpc>
                <a:spcPct val="120000"/>
              </a:lnSpc>
              <a:buNone/>
            </a:pPr>
            <a:endParaRPr lang="en-US" sz="11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Nama </a:t>
            </a:r>
            <a:r>
              <a:rPr lang="en-US" sz="2000"/>
              <a:t>file layout </a:t>
            </a:r>
            <a:r>
              <a:rPr lang="en-US" sz="2000" smtClean="0"/>
              <a:t>untuk MainActivity merupakan </a:t>
            </a:r>
            <a:r>
              <a:rPr lang="en-US" sz="2000"/>
              <a:t>kebalikan dari nama class </a:t>
            </a:r>
            <a:r>
              <a:rPr lang="en-US" sz="2000" smtClean="0"/>
              <a:t>dan dalam huruf kecil, </a:t>
            </a:r>
          </a:p>
          <a:p>
            <a:pPr marL="625475" lvl="1" indent="-228600" algn="just">
              <a:lnSpc>
                <a:spcPct val="120000"/>
              </a:lnSpc>
              <a:tabLst>
                <a:tab pos="1722438" algn="l"/>
              </a:tabLst>
            </a:pPr>
            <a:r>
              <a:rPr lang="en-US" sz="1800" smtClean="0"/>
              <a:t>Contoh; 	Nama class: </a:t>
            </a:r>
            <a:r>
              <a:rPr lang="en-US" sz="1800" smtClean="0">
                <a:solidFill>
                  <a:schemeClr val="accent5"/>
                </a:solidFill>
              </a:rPr>
              <a:t>MainActivity.java </a:t>
            </a:r>
          </a:p>
          <a:p>
            <a:pPr marL="1722438" lvl="1" indent="0" algn="just">
              <a:lnSpc>
                <a:spcPct val="120000"/>
              </a:lnSpc>
              <a:buNone/>
            </a:pPr>
            <a:r>
              <a:rPr lang="en-US" sz="1800" smtClean="0"/>
              <a:t>Nama Layout: </a:t>
            </a:r>
            <a:r>
              <a:rPr lang="en-US" sz="1800" smtClean="0">
                <a:solidFill>
                  <a:schemeClr val="accent5"/>
                </a:solidFill>
              </a:rPr>
              <a:t>activity_main.xml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7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Arsitektur OS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mtClean="0"/>
              <a:t>OS Android terdiri dari tumpukan komponen perangkat lunak yang </a:t>
            </a:r>
            <a:r>
              <a:rPr lang="sv-SE" smtClean="0"/>
              <a:t>dibagi </a:t>
            </a:r>
            <a:r>
              <a:rPr lang="sv-SE"/>
              <a:t>menjadi lima </a:t>
            </a:r>
            <a:r>
              <a:rPr lang="sv-SE" smtClean="0"/>
              <a:t>bagian.</a:t>
            </a:r>
          </a:p>
          <a:p>
            <a:pPr lvl="1">
              <a:lnSpc>
                <a:spcPct val="110000"/>
              </a:lnSpc>
            </a:pPr>
            <a:r>
              <a:rPr lang="sv-SE" smtClean="0"/>
              <a:t>Application</a:t>
            </a:r>
          </a:p>
          <a:p>
            <a:pPr lvl="1">
              <a:lnSpc>
                <a:spcPct val="110000"/>
              </a:lnSpc>
            </a:pPr>
            <a:r>
              <a:rPr lang="sv-SE" smtClean="0"/>
              <a:t>Application Framework</a:t>
            </a:r>
          </a:p>
          <a:p>
            <a:pPr lvl="1">
              <a:lnSpc>
                <a:spcPct val="110000"/>
              </a:lnSpc>
            </a:pPr>
            <a:r>
              <a:rPr lang="sv-SE" smtClean="0"/>
              <a:t>Libraries</a:t>
            </a:r>
          </a:p>
          <a:p>
            <a:pPr lvl="1">
              <a:lnSpc>
                <a:spcPct val="110000"/>
              </a:lnSpc>
            </a:pPr>
            <a:r>
              <a:rPr lang="sv-SE" smtClean="0"/>
              <a:t>Android Runtime</a:t>
            </a:r>
          </a:p>
          <a:p>
            <a:pPr lvl="1">
              <a:lnSpc>
                <a:spcPct val="110000"/>
              </a:lnSpc>
            </a:pPr>
            <a:r>
              <a:rPr lang="sv-SE" smtClean="0"/>
              <a:t>Linux Kernel</a:t>
            </a:r>
          </a:p>
          <a:p>
            <a:pPr>
              <a:lnSpc>
                <a:spcPct val="110000"/>
              </a:lnSpc>
            </a:pPr>
            <a:r>
              <a:rPr lang="sv-SE" smtClean="0"/>
              <a:t>Kelima bagian  perangkat lunak tersebut tersusun dalam empat </a:t>
            </a:r>
            <a:r>
              <a:rPr lang="sv-SE"/>
              <a:t>lapisan </a:t>
            </a:r>
            <a:r>
              <a:rPr lang="sv-SE" smtClean="0"/>
              <a:t>utama</a:t>
            </a:r>
          </a:p>
        </p:txBody>
      </p:sp>
    </p:spTree>
    <p:extLst>
      <p:ext uri="{BB962C8B-B14F-4D97-AF65-F5344CB8AC3E}">
        <p14:creationId xmlns:p14="http://schemas.microsoft.com/office/powerpoint/2010/main" val="40996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smtClean="0"/>
              <a:t>File </a:t>
            </a:r>
            <a:r>
              <a:rPr lang="en-US" sz="2000"/>
              <a:t>yang berisi layout yang mengatur tampilan dari layar halaman MainActivity</a:t>
            </a:r>
            <a:r>
              <a:rPr lang="en-US" sz="2000" smtClean="0"/>
              <a:t>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 algn="just">
              <a:lnSpc>
                <a:spcPct val="120000"/>
              </a:lnSpc>
            </a:pPr>
            <a:r>
              <a:rPr lang="en-US" sz="2000" smtClean="0"/>
              <a:t>File </a:t>
            </a:r>
            <a:r>
              <a:rPr lang="en-US" sz="2000"/>
              <a:t>layout </a:t>
            </a:r>
            <a:r>
              <a:rPr lang="en-US" sz="2000" smtClean="0"/>
              <a:t>berisi definisi </a:t>
            </a:r>
            <a:r>
              <a:rPr lang="en-US" sz="2000"/>
              <a:t>seluruh </a:t>
            </a:r>
            <a:r>
              <a:rPr lang="en-US" sz="2000">
                <a:solidFill>
                  <a:schemeClr val="accent5"/>
                </a:solidFill>
              </a:rPr>
              <a:t>pengaturan (setting) tampilan </a:t>
            </a:r>
            <a:r>
              <a:rPr lang="en-US" sz="2000"/>
              <a:t>termasuk </a:t>
            </a:r>
            <a:r>
              <a:rPr lang="en-US" sz="2000">
                <a:solidFill>
                  <a:schemeClr val="accent5"/>
                </a:solidFill>
              </a:rPr>
              <a:t>widget</a:t>
            </a:r>
            <a:r>
              <a:rPr lang="en-US" sz="2000"/>
              <a:t> beserta pengaturannya yang dipakai pada layar halaman. </a:t>
            </a:r>
          </a:p>
          <a:p>
            <a:pPr algn="just"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Pengaturan tampilan diantaranya; </a:t>
            </a:r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</a:t>
            </a:r>
            <a:r>
              <a:rPr lang="en-US" sz="2000"/>
              <a:t>jenis layout,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Definisi </a:t>
            </a:r>
            <a:r>
              <a:rPr lang="en-US" sz="2000"/>
              <a:t>widget-widget </a:t>
            </a:r>
            <a:r>
              <a:rPr lang="en-US" sz="2000" smtClean="0"/>
              <a:t>yang </a:t>
            </a:r>
            <a:r>
              <a:rPr lang="en-US" sz="2000"/>
              <a:t>dipakai,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</a:t>
            </a:r>
            <a:r>
              <a:rPr lang="en-US" sz="2000"/>
              <a:t>ukuran,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warna</a:t>
            </a:r>
            <a:r>
              <a:rPr lang="en-US" sz="2000"/>
              <a:t>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letak</a:t>
            </a:r>
            <a:r>
              <a:rPr lang="en-US" sz="2000"/>
              <a:t>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dsb.</a:t>
            </a:r>
          </a:p>
        </p:txBody>
      </p:sp>
    </p:spTree>
    <p:extLst>
      <p:ext uri="{BB962C8B-B14F-4D97-AF65-F5344CB8AC3E}">
        <p14:creationId xmlns:p14="http://schemas.microsoft.com/office/powerpoint/2010/main" val="3710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4218"/>
            <a:ext cx="8007187" cy="490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ctivity_main.xml</a:t>
            </a:r>
            <a:endParaRPr lang="en-US"/>
          </a:p>
        </p:txBody>
      </p:sp>
      <p:sp>
        <p:nvSpPr>
          <p:cNvPr id="10" name="Line Callout 2 9"/>
          <p:cNvSpPr/>
          <p:nvPr/>
        </p:nvSpPr>
        <p:spPr>
          <a:xfrm rot="5400000" flipV="1">
            <a:off x="-841330" y="4748862"/>
            <a:ext cx="2597060" cy="533400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6148"/>
              <a:gd name="adj5" fmla="val 220130"/>
              <a:gd name="adj6" fmla="val -28843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Definisi jenis layout  dan pengaturannya</a:t>
            </a:r>
            <a:endParaRPr lang="en-US" sz="1600"/>
          </a:p>
        </p:txBody>
      </p:sp>
      <p:sp>
        <p:nvSpPr>
          <p:cNvPr id="11" name="Line Callout 2 10"/>
          <p:cNvSpPr/>
          <p:nvPr/>
        </p:nvSpPr>
        <p:spPr>
          <a:xfrm>
            <a:off x="5655108" y="5164412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83652"/>
              <a:gd name="adj6" fmla="val -133248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widget TextView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307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/>
              <a:t>File ini digunakan untuk menampung seluruh string/teks yang sering digunakan dalam aplikasi android kita.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/>
              <a:t>Contohnya; </a:t>
            </a:r>
            <a:endParaRPr lang="en-US" sz="2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dalam </a:t>
            </a:r>
            <a:r>
              <a:rPr lang="en-US" sz="2000"/>
              <a:t>menampilkan message box tentunya kita menggunakan teks sebagai informasi, pesan, petunjuk atau output, teks tersebut tentunya digunakan berkali-kali</a:t>
            </a:r>
            <a:r>
              <a:rPr lang="en-US" sz="200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000"/>
          </a:p>
          <a:p>
            <a:pPr algn="just">
              <a:lnSpc>
                <a:spcPct val="120000"/>
              </a:lnSpc>
            </a:pPr>
            <a:r>
              <a:rPr lang="en-US" sz="2000"/>
              <a:t>Hal ini </a:t>
            </a:r>
            <a:r>
              <a:rPr lang="en-US" sz="2000">
                <a:solidFill>
                  <a:srgbClr val="0070C0"/>
                </a:solidFill>
              </a:rPr>
              <a:t>memudahkan kita untuk membuat aplikasi yang multi bahasa</a:t>
            </a:r>
            <a:r>
              <a:rPr lang="en-US" sz="2000"/>
              <a:t>, karena kita cukup menuliskan teks pada file </a:t>
            </a:r>
            <a:r>
              <a:rPr lang="en-US" sz="2000">
                <a:solidFill>
                  <a:srgbClr val="0070C0"/>
                </a:solidFill>
              </a:rPr>
              <a:t>strings.xml</a:t>
            </a:r>
            <a:r>
              <a:rPr lang="en-US" sz="2000"/>
              <a:t> untuk bahasa yang dituju tanpa harus memodifikasi program</a:t>
            </a:r>
            <a:r>
              <a:rPr lang="en-US" sz="200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000"/>
          </a:p>
          <a:p>
            <a:pPr algn="just">
              <a:lnSpc>
                <a:spcPct val="120000"/>
              </a:lnSpc>
            </a:pPr>
            <a:r>
              <a:rPr lang="en-US" sz="2000" smtClean="0"/>
              <a:t>Hal </a:t>
            </a:r>
            <a:r>
              <a:rPr lang="en-US" sz="2000"/>
              <a:t>ini sangat membantu utk kita tidak membuat banyak variable utk suatu nilai yang tidak berubah namun sering </a:t>
            </a:r>
            <a:r>
              <a:rPr lang="en-US" sz="2000" smtClean="0"/>
              <a:t>digunakan.</a:t>
            </a:r>
          </a:p>
          <a:p>
            <a:pPr algn="just">
              <a:lnSpc>
                <a:spcPct val="12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3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16" y="44624"/>
            <a:ext cx="6278785" cy="45365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77830"/>
            <a:ext cx="7837884" cy="2428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/>
          </a:p>
        </p:txBody>
      </p:sp>
      <p:sp>
        <p:nvSpPr>
          <p:cNvPr id="11" name="Line Callout 2 10"/>
          <p:cNvSpPr/>
          <p:nvPr/>
        </p:nvSpPr>
        <p:spPr>
          <a:xfrm>
            <a:off x="6444208" y="5774197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119850"/>
              <a:gd name="adj6" fmla="val -47949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teks dengan nama:  teksDisplay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159384" y="3899662"/>
            <a:ext cx="2725960" cy="829817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18698"/>
              <a:gd name="adj5" fmla="val 47874"/>
              <a:gd name="adj6" fmla="val -36333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enggunakan teks yang ada di file strings.xml dengan name:  teksDisplay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980728"/>
            <a:ext cx="15716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967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Arsitektur OS Android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3" y="1193848"/>
            <a:ext cx="7750523" cy="55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Arsitektur OS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Lapisan yang paling dominan dalam pembuatan aplikasi berbasis Android adalah bagian: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Application</a:t>
            </a:r>
          </a:p>
          <a:p>
            <a:pPr marL="676656" lvl="2" indent="0">
              <a:lnSpc>
                <a:spcPct val="120000"/>
              </a:lnSpc>
              <a:buNone/>
            </a:pPr>
            <a:r>
              <a:rPr lang="en-US" smtClean="0"/>
              <a:t>Merupakan lapisan tempat aplikasi-aplikasi android yang sering digunakan oleh pengguna Andoid.</a:t>
            </a:r>
          </a:p>
          <a:p>
            <a:pPr marL="625475" lvl="1" indent="0">
              <a:lnSpc>
                <a:spcPct val="120000"/>
              </a:lnSpc>
              <a:buNone/>
            </a:pPr>
            <a:endParaRPr lang="en-US" smtClean="0"/>
          </a:p>
          <a:p>
            <a:pPr lvl="1">
              <a:lnSpc>
                <a:spcPct val="120000"/>
              </a:lnSpc>
            </a:pPr>
            <a:r>
              <a:rPr lang="en-US" smtClean="0"/>
              <a:t>Application Framework</a:t>
            </a:r>
          </a:p>
          <a:p>
            <a:pPr marL="676656" lvl="2" indent="0">
              <a:lnSpc>
                <a:spcPct val="120000"/>
              </a:lnSpc>
              <a:buNone/>
            </a:pPr>
            <a:r>
              <a:rPr lang="en-US" smtClean="0"/>
              <a:t>Lapisan </a:t>
            </a:r>
            <a:r>
              <a:rPr lang="en-US"/>
              <a:t>Application Framework </a:t>
            </a:r>
            <a:r>
              <a:rPr lang="en-US" smtClean="0"/>
              <a:t>berisi java classes yang melayani berbagai kebutuhan aplikasi </a:t>
            </a:r>
          </a:p>
          <a:p>
            <a:pPr marL="676656" lvl="2" indent="0">
              <a:lnSpc>
                <a:spcPct val="120000"/>
              </a:lnSpc>
              <a:buNone/>
            </a:pPr>
            <a:endParaRPr lang="en-US"/>
          </a:p>
          <a:p>
            <a:pPr marL="676656" lvl="2" indent="0">
              <a:lnSpc>
                <a:spcPct val="120000"/>
              </a:lnSpc>
              <a:buNone/>
            </a:pPr>
            <a:r>
              <a:rPr lang="en-US" smtClean="0"/>
              <a:t>Kita sebagai pengembang aplikasi dapat memanfaatkan layanan dari java classes pada lapisan application framework ini</a:t>
            </a:r>
          </a:p>
        </p:txBody>
      </p:sp>
    </p:spTree>
    <p:extLst>
      <p:ext uri="{BB962C8B-B14F-4D97-AF65-F5344CB8AC3E}">
        <p14:creationId xmlns:p14="http://schemas.microsoft.com/office/powerpoint/2010/main" val="32622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Komponen Aplikasi Bebasis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Aplikasi mobile berbasis Android dimungkinkan memiliki komponen-komponen sebagai berikut;</a:t>
            </a:r>
          </a:p>
          <a:p>
            <a:pPr>
              <a:lnSpc>
                <a:spcPct val="120000"/>
              </a:lnSpc>
            </a:pP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3704" y="3234749"/>
          <a:ext cx="745271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Fungsi</a:t>
                      </a:r>
                      <a:r>
                        <a:rPr lang="en-US" sz="18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Deskripsi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 </a:t>
                      </a:r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Menentukan UI dan menangani</a:t>
                      </a:r>
                      <a:r>
                        <a:rPr lang="en-US" sz="18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i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handle</a:t>
                      </a:r>
                      <a:r>
                        <a:rPr lang="en-US" sz="180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interaksi pengguna pada layar smartphone.</a:t>
                      </a:r>
                      <a:endParaRPr lang="en-US" sz="1800" i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 </a:t>
                      </a:r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Menangani</a:t>
                      </a:r>
                      <a:r>
                        <a:rPr lang="en-US" sz="18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background processing dari suatu aplikasi.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Broadcast Receivers</a:t>
                      </a:r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Menangani</a:t>
                      </a:r>
                      <a:r>
                        <a:rPr lang="en-US" sz="18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komunikasi aplikasi dengan OS Android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Providers </a:t>
                      </a:r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Menangani hal yang terkait pengelolaan data dan database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38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Activities</a:t>
            </a:r>
            <a:endParaRPr lang="en-US" sz="2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Satu activity merepresentasikan satu tampilan layar berisi UI (User Interface), berarti </a:t>
            </a:r>
            <a:r>
              <a:rPr lang="en-US" u="sng" smtClean="0"/>
              <a:t>aplikasi wajib memiliki komponen ini</a:t>
            </a:r>
          </a:p>
          <a:p>
            <a:pPr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Contoh implementasi activity;</a:t>
            </a:r>
          </a:p>
          <a:p>
            <a:pPr marL="402336" lvl="1" indent="0">
              <a:lnSpc>
                <a:spcPct val="120000"/>
              </a:lnSpc>
              <a:buNone/>
            </a:pPr>
            <a:r>
              <a:rPr lang="en-US" smtClean="0"/>
              <a:t>aplikasi email memiliki;</a:t>
            </a:r>
          </a:p>
          <a:p>
            <a:pPr marL="859536" lvl="1" indent="-457200">
              <a:lnSpc>
                <a:spcPct val="120000"/>
              </a:lnSpc>
            </a:pPr>
            <a:r>
              <a:rPr lang="en-US" smtClean="0"/>
              <a:t>1 activity untuk pengguna membuat email</a:t>
            </a:r>
          </a:p>
          <a:p>
            <a:pPr marL="859536" lvl="1" indent="-457200">
              <a:lnSpc>
                <a:spcPct val="120000"/>
              </a:lnSpc>
            </a:pPr>
            <a:r>
              <a:rPr lang="en-US" smtClean="0"/>
              <a:t>1 activity untuk pengguna membaca email</a:t>
            </a:r>
          </a:p>
          <a:p>
            <a:pPr marL="859536" lvl="1" indent="-457200">
              <a:lnSpc>
                <a:spcPct val="120000"/>
              </a:lnSpc>
            </a:pPr>
            <a:endParaRPr lang="en-US" smtClean="0"/>
          </a:p>
          <a:p>
            <a:pPr marL="350838" indent="-241300">
              <a:lnSpc>
                <a:spcPct val="120000"/>
              </a:lnSpc>
            </a:pPr>
            <a:r>
              <a:rPr lang="en-US" smtClean="0"/>
              <a:t>Jika suatu aplikasi memiliki lebih dari satu activity, maka salah satu dari activity harus menjadi </a:t>
            </a:r>
            <a:r>
              <a:rPr lang="en-US" b="1" smtClean="0"/>
              <a:t>activity utama</a:t>
            </a:r>
            <a:r>
              <a:rPr lang="en-US" smtClean="0"/>
              <a:t> (</a:t>
            </a:r>
            <a:r>
              <a:rPr lang="en-US" b="1" smtClean="0"/>
              <a:t>MainActivity</a:t>
            </a:r>
            <a:r>
              <a:rPr lang="en-US" smtClean="0"/>
              <a:t>) yang akan ditampilkan saat aplikasi dijalankan.</a:t>
            </a:r>
          </a:p>
        </p:txBody>
      </p:sp>
    </p:spTree>
    <p:extLst>
      <p:ext uri="{BB962C8B-B14F-4D97-AF65-F5344CB8AC3E}">
        <p14:creationId xmlns:p14="http://schemas.microsoft.com/office/powerpoint/2010/main" val="143291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Activities</a:t>
            </a:r>
            <a:br>
              <a:rPr lang="en-US" smtClean="0"/>
            </a:br>
            <a:r>
              <a:rPr lang="en-US" sz="3100" smtClean="0"/>
              <a:t>Class MainActivity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Class MainActivity adalah class activity utama yang akan ditampilkan pertama kali saat aplikasi dijalankan.</a:t>
            </a:r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 marL="350838" indent="-241300">
              <a:lnSpc>
                <a:spcPct val="120000"/>
              </a:lnSpc>
            </a:pPr>
            <a:r>
              <a:rPr lang="en-US" sz="2400" smtClean="0"/>
              <a:t>class MainActivity merupakan turunan dari class activity.</a:t>
            </a:r>
          </a:p>
          <a:p>
            <a:pPr marL="350838" indent="-241300">
              <a:lnSpc>
                <a:spcPct val="120000"/>
              </a:lnSpc>
            </a:pPr>
            <a:endParaRPr lang="en-US" sz="2400" smtClean="0"/>
          </a:p>
          <a:p>
            <a:pPr marL="350838" indent="-241300">
              <a:lnSpc>
                <a:spcPct val="120000"/>
              </a:lnSpc>
            </a:pPr>
            <a:r>
              <a:rPr lang="en-US" sz="2400" smtClean="0"/>
              <a:t>Penulisan class MainActivity: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305294"/>
            <a:ext cx="763284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public class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MainActivity </a:t>
            </a:r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extends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Activity </a:t>
            </a:r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{</a:t>
            </a:r>
          </a:p>
          <a:p>
            <a:pPr marL="228600"/>
            <a:endParaRPr lang="en-US">
              <a:solidFill>
                <a:srgbClr val="656500"/>
              </a:solidFill>
              <a:latin typeface="Courier New" panose="02070309020205020404" pitchFamily="49" charset="0"/>
            </a:endParaRPr>
          </a:p>
          <a:p>
            <a:pPr marL="228600"/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}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/>
              <a:t>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Services merupakan komponen (dalam bentuk class) yang diperlukan jika aplikasi ingin memiliki fitur </a:t>
            </a:r>
            <a:r>
              <a:rPr lang="en-US" sz="2400" i="1" smtClean="0"/>
              <a:t>runs in the background</a:t>
            </a:r>
            <a:r>
              <a:rPr lang="en-US" sz="2400" smtClean="0"/>
              <a:t>.</a:t>
            </a:r>
          </a:p>
          <a:p>
            <a:pPr marL="402336" lvl="1" indent="0">
              <a:lnSpc>
                <a:spcPct val="120000"/>
              </a:lnSpc>
              <a:buNone/>
            </a:pPr>
            <a:r>
              <a:rPr lang="en-US" sz="2000" i="1" smtClean="0"/>
              <a:t>Contoh: </a:t>
            </a:r>
          </a:p>
          <a:p>
            <a:pPr marL="402336" lvl="1" indent="0">
              <a:lnSpc>
                <a:spcPct val="120000"/>
              </a:lnSpc>
              <a:buNone/>
            </a:pPr>
            <a:r>
              <a:rPr lang="en-US" sz="2000" i="1" smtClean="0"/>
              <a:t>Aplikasi music player yang tetap mengalunkan music meskipun aplikasi sedang tidak ditampilkan dilayar.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class jenis service </a:t>
            </a:r>
            <a:r>
              <a:rPr lang="en-US" sz="2400"/>
              <a:t>merupakan turunan dari class </a:t>
            </a:r>
            <a:r>
              <a:rPr lang="en-US" sz="2400" smtClean="0"/>
              <a:t>Service</a:t>
            </a:r>
            <a:endParaRPr lang="en-US" sz="2400"/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Penulisan komponen service: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674022"/>
            <a:ext cx="763284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public class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MyService </a:t>
            </a:r>
            <a:r>
              <a:rPr lang="en-US">
                <a:solidFill>
                  <a:srgbClr val="000087"/>
                </a:solidFill>
                <a:latin typeface="Courier New" panose="02070309020205020404" pitchFamily="49" charset="0"/>
              </a:rPr>
              <a:t>extends </a:t>
            </a:r>
            <a:r>
              <a:rPr lang="en-US">
                <a:solidFill>
                  <a:srgbClr val="7E0054"/>
                </a:solidFill>
                <a:latin typeface="Courier New" panose="02070309020205020404" pitchFamily="49" charset="0"/>
              </a:rPr>
              <a:t>Service</a:t>
            </a:r>
            <a:r>
              <a:rPr lang="en-US" smtClean="0">
                <a:solidFill>
                  <a:srgbClr val="7E0054"/>
                </a:solidFill>
                <a:latin typeface="Courier New" panose="02070309020205020404" pitchFamily="49" charset="0"/>
              </a:rPr>
              <a:t> </a:t>
            </a:r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{</a:t>
            </a:r>
          </a:p>
          <a:p>
            <a:pPr marL="228600"/>
            <a:endParaRPr lang="en-US">
              <a:solidFill>
                <a:srgbClr val="656500"/>
              </a:solidFill>
              <a:latin typeface="Courier New" panose="02070309020205020404" pitchFamily="49" charset="0"/>
            </a:endParaRPr>
          </a:p>
          <a:p>
            <a:pPr marL="228600"/>
            <a:r>
              <a:rPr lang="en-US" smtClean="0">
                <a:solidFill>
                  <a:srgbClr val="656500"/>
                </a:solidFill>
                <a:latin typeface="Courier New" panose="02070309020205020404" pitchFamily="49" charset="0"/>
              </a:rPr>
              <a:t>}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UPJ" id="{E11B32B5-4DCD-4BFE-AFF8-C7F875C2669E}" vid="{DB517ECF-2B52-4556-AAAB-CCE18EBB3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Theme-UPJ</Template>
  <TotalTime>784</TotalTime>
  <Words>1098</Words>
  <Application>Microsoft Office PowerPoint</Application>
  <PresentationFormat>On-screen Show (4:3)</PresentationFormat>
  <Paragraphs>246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Baskerville Old Face</vt:lpstr>
      <vt:lpstr>Calibri</vt:lpstr>
      <vt:lpstr>Courier New</vt:lpstr>
      <vt:lpstr>Georgia</vt:lpstr>
      <vt:lpstr>Trebuchet MS</vt:lpstr>
      <vt:lpstr>Wingdings</vt:lpstr>
      <vt:lpstr>Wingdings 2</vt:lpstr>
      <vt:lpstr>Theme-UPJ</vt:lpstr>
      <vt:lpstr>Mobile Programming</vt:lpstr>
      <vt:lpstr>Capaian Pembelajaran</vt:lpstr>
      <vt:lpstr>Arsitektur OS Android</vt:lpstr>
      <vt:lpstr>Arsitektur OS Android</vt:lpstr>
      <vt:lpstr>Arsitektur OS Android</vt:lpstr>
      <vt:lpstr>Komponen Aplikasi Bebasis Android</vt:lpstr>
      <vt:lpstr>Activities</vt:lpstr>
      <vt:lpstr>Activities Class MainActivity</vt:lpstr>
      <vt:lpstr>Services</vt:lpstr>
      <vt:lpstr>Broadcast Receivers</vt:lpstr>
      <vt:lpstr>Content Provider</vt:lpstr>
      <vt:lpstr>Android Studio Welcome Screen</vt:lpstr>
      <vt:lpstr>New Project</vt:lpstr>
      <vt:lpstr>Menentukan Target Device</vt:lpstr>
      <vt:lpstr>Memilih/Menambahkan Activity</vt:lpstr>
      <vt:lpstr>Meng-Custom Activity</vt:lpstr>
      <vt:lpstr>Tampilan Setelah Project  Jadi</vt:lpstr>
      <vt:lpstr>Struktur Aplikasi Android</vt:lpstr>
      <vt:lpstr>Struktur Aplikasi Android</vt:lpstr>
      <vt:lpstr>File Inti Aplikasi Android</vt:lpstr>
      <vt:lpstr>File Inti Aplikasi Android</vt:lpstr>
      <vt:lpstr>AndroidManifest.xml</vt:lpstr>
      <vt:lpstr>AndroidManifest.xml</vt:lpstr>
      <vt:lpstr>AndroidManifest.xml</vt:lpstr>
      <vt:lpstr>File Inti Aplikasi Android</vt:lpstr>
      <vt:lpstr>MainActivity.java</vt:lpstr>
      <vt:lpstr>MainActivity.java</vt:lpstr>
      <vt:lpstr>MainActivity.java</vt:lpstr>
      <vt:lpstr>File Inti Aplikasi Android</vt:lpstr>
      <vt:lpstr>activity_main.xml</vt:lpstr>
      <vt:lpstr>activity_main.xml</vt:lpstr>
      <vt:lpstr>File Inti Aplikasi Android</vt:lpstr>
      <vt:lpstr>strings.xml</vt:lpstr>
      <vt:lpstr>strings.xml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SL4A</dc:title>
  <dc:creator>Augury El Rayeb</dc:creator>
  <cp:lastModifiedBy>Augury El Rayeb</cp:lastModifiedBy>
  <cp:revision>65</cp:revision>
  <dcterms:created xsi:type="dcterms:W3CDTF">2020-10-12T07:38:31Z</dcterms:created>
  <dcterms:modified xsi:type="dcterms:W3CDTF">2020-11-10T02:43:17Z</dcterms:modified>
</cp:coreProperties>
</file>