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1D1091-6AEB-4D0F-9E96-48C5C831BF6E}">
          <p14:sldIdLst>
            <p14:sldId id="256"/>
            <p14:sldId id="257"/>
          </p14:sldIdLst>
        </p14:section>
        <p14:section name="open() &amp; close()" id="{C302DA90-6282-47FB-AF83-72831D1D9B50}">
          <p14:sldIdLst>
            <p14:sldId id="258"/>
            <p14:sldId id="259"/>
            <p14:sldId id="260"/>
          </p14:sldIdLst>
        </p14:section>
        <p14:section name="Menulis ke File Teks" id="{9611C437-3C4D-4E33-866B-FFB40FA8FE8B}">
          <p14:sldIdLst>
            <p14:sldId id="264"/>
            <p14:sldId id="261"/>
            <p14:sldId id="262"/>
          </p14:sldIdLst>
        </p14:section>
        <p14:section name="Membaca File Teks" id="{70B7A4A7-0CC4-440C-A7CB-DE5E48D2E380}">
          <p14:sldIdLst>
            <p14:sldId id="263"/>
            <p14:sldId id="265"/>
          </p14:sldIdLst>
        </p14:section>
        <p14:section name="Posisi Pointer" id="{A103B4A0-76F2-4470-B8F9-A3D64A033CEB}">
          <p14:sldIdLst>
            <p14:sldId id="267"/>
            <p14:sldId id="268"/>
            <p14:sldId id="269"/>
            <p14:sldId id="270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FCB3F-1542-4307-80FF-AFB5D24A345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CDF79-0A80-4031-BE41-21F806631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9118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3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3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6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6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1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0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FFAB92-5263-48D1-B7C3-9F402693E82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B085DD-469B-4A61-BA8E-3572238AB39F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Memproses</a:t>
            </a:r>
            <a:r>
              <a:rPr lang="en-US" dirty="0"/>
              <a:t> File </a:t>
            </a:r>
            <a:r>
              <a:rPr lang="en-US" dirty="0" err="1"/>
              <a:t>Teks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8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197"/>
            <a:ext cx="8229600" cy="1066800"/>
          </a:xfrm>
        </p:spPr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File </a:t>
            </a:r>
            <a:r>
              <a:rPr lang="en-US" dirty="0" err="1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621"/>
            <a:ext cx="8229600" cy="520922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688" y="4175346"/>
            <a:ext cx="600622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objTeks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=open("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teks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/1soal.txt“, “r”)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read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(11)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objTeks.close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2689" y="2400617"/>
            <a:ext cx="624735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Beberapa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Feature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dari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Warehouse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terdapat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bawah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kecuali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Menyediakan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historical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Menambah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laporan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analisis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c. Data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terintegrasi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d. Yakin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kualitas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integritas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Berbasiskan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record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2688" y="2031285"/>
            <a:ext cx="12839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Soal.txt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2687" y="3806014"/>
            <a:ext cx="22265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Lat4-read2.py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689" y="6216900"/>
            <a:ext cx="2702489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Beberapa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67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smtClean="0"/>
              <a:t>Pointer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tell()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pointer: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6653" y="3274695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varPenampung</a:t>
            </a:r>
            <a:r>
              <a:rPr lang="en-US" dirty="0" smtClean="0">
                <a:latin typeface="Consolas" panose="020B0609020204030204" pitchFamily="49" charset="0"/>
              </a:rPr>
              <a:t>&gt;=&lt;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tell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6653" y="4728290"/>
            <a:ext cx="6006229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>
                <a:latin typeface="Consolas" panose="020B0609020204030204" pitchFamily="49" charset="0"/>
              </a:rPr>
              <a:t>="</a:t>
            </a:r>
            <a:r>
              <a:rPr lang="en-US" dirty="0" err="1">
                <a:latin typeface="Consolas" panose="020B0609020204030204" pitchFamily="49" charset="0"/>
              </a:rPr>
              <a:t>teks</a:t>
            </a:r>
            <a:r>
              <a:rPr lang="en-US" dirty="0">
                <a:latin typeface="Consolas" panose="020B0609020204030204" pitchFamily="49" charset="0"/>
              </a:rPr>
              <a:t>/teksLatihan.txt"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</a:t>
            </a:r>
            <a:r>
              <a:rPr lang="en-US" dirty="0">
                <a:latin typeface="Consolas" panose="020B0609020204030204" pitchFamily="49" charset="0"/>
              </a:rPr>
              <a:t>=open(</a:t>
            </a:r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 smtClean="0">
                <a:latin typeface="Consolas" panose="020B0609020204030204" pitchFamily="49" charset="0"/>
              </a:rPr>
              <a:t>,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“r"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latin typeface="Consolas" panose="020B0609020204030204" pitchFamily="49" charset="0"/>
              </a:rPr>
              <a:t>objTeks.read</a:t>
            </a:r>
            <a:r>
              <a:rPr lang="en-US" dirty="0" smtClean="0">
                <a:latin typeface="Consolas" panose="020B0609020204030204" pitchFamily="49" charset="0"/>
              </a:rPr>
              <a:t>(6)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posisi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tell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posisi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objTeks.close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6652" y="4358958"/>
            <a:ext cx="225155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Lat4-read3.py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3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19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Posisi</a:t>
            </a:r>
            <a:r>
              <a:rPr lang="en-US" dirty="0"/>
              <a:t> Pointer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File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835"/>
            <a:ext cx="8229600" cy="520922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9443" y="3559058"/>
            <a:ext cx="600622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objTeks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=open("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teks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/1soal.txt“, “r”)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objTeks.read</a:t>
            </a:r>
            <a:r>
              <a:rPr lang="en-US" dirty="0">
                <a:latin typeface="Consolas" panose="020B0609020204030204" pitchFamily="49" charset="0"/>
              </a:rPr>
              <a:t>(11))</a:t>
            </a: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</a:t>
            </a:r>
            <a:r>
              <a:rPr lang="en-US" b="1" dirty="0" err="1">
                <a:latin typeface="Consolas" panose="020B0609020204030204" pitchFamily="49" charset="0"/>
              </a:rPr>
              <a:t>tell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objTeks.read</a:t>
            </a:r>
            <a:r>
              <a:rPr lang="en-US" dirty="0" smtClean="0">
                <a:latin typeface="Consolas" panose="020B0609020204030204" pitchFamily="49" charset="0"/>
              </a:rPr>
              <a:t>(8))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</a:t>
            </a:r>
            <a:r>
              <a:rPr lang="en-US" b="1" dirty="0" err="1">
                <a:latin typeface="Consolas" panose="020B0609020204030204" pitchFamily="49" charset="0"/>
              </a:rPr>
              <a:t>tell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objTeks.close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9444" y="1784329"/>
            <a:ext cx="624735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Beberapa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Feature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dari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Warehouse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terdapat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bawah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kecuali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Menyediakan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historical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Menambah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laporan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analisis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c. Data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terintegrasi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d. Yakin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kualitas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integritas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Berbasiskan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record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9443" y="1414997"/>
            <a:ext cx="12839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Soal.txt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9442" y="3189726"/>
            <a:ext cx="22265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Lat4-read4.py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9442" y="5682716"/>
            <a:ext cx="2702489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pt-BR" sz="1600" dirty="0">
                <a:solidFill>
                  <a:schemeClr val="bg1"/>
                </a:solidFill>
                <a:latin typeface="Consolas" panose="020B0609020204030204" pitchFamily="49" charset="0"/>
              </a:rPr>
              <a:t>1. Beberapa</a:t>
            </a:r>
          </a:p>
          <a:p>
            <a:pPr lvl="0"/>
            <a:r>
              <a:rPr lang="pt-BR" sz="1600" dirty="0">
                <a:solidFill>
                  <a:schemeClr val="bg1"/>
                </a:solidFill>
                <a:latin typeface="Consolas" panose="020B0609020204030204" pitchFamily="49" charset="0"/>
              </a:rPr>
              <a:t>11</a:t>
            </a:r>
          </a:p>
          <a:p>
            <a:pPr lvl="0"/>
            <a:r>
              <a:rPr lang="pt-BR" sz="1600" dirty="0">
                <a:solidFill>
                  <a:schemeClr val="bg1"/>
                </a:solidFill>
                <a:latin typeface="Consolas" panose="020B0609020204030204" pitchFamily="49" charset="0"/>
              </a:rPr>
              <a:t> Feature</a:t>
            </a:r>
          </a:p>
          <a:p>
            <a:pPr lvl="0"/>
            <a:r>
              <a:rPr lang="pt-BR" sz="1600" dirty="0">
                <a:solidFill>
                  <a:schemeClr val="bg1"/>
                </a:solidFill>
                <a:latin typeface="Consolas" panose="020B0609020204030204" pitchFamily="49" charset="0"/>
              </a:rPr>
              <a:t>19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05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Posisi</a:t>
            </a:r>
            <a:r>
              <a:rPr lang="en-US" dirty="0"/>
              <a:t> Pointer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File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32511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seek()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menggeser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pointer:</a:t>
            </a:r>
          </a:p>
          <a:p>
            <a:endParaRPr lang="en-US" dirty="0"/>
          </a:p>
          <a:p>
            <a:pPr lvl="3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&lt;offset&gt;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angka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yang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menentukan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jumlah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character yang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dilewati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/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diloncat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terhitung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mulai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dari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posisi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awal</a:t>
            </a:r>
            <a:r>
              <a:rPr lang="en-US" sz="2000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sym typeface="Wingdings" panose="05000000000000000000" pitchFamily="2" charset="2"/>
              </a:rPr>
              <a:t>teks</a:t>
            </a:r>
            <a:endParaRPr lang="en-US" sz="2000" dirty="0" smtClean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978408" lvl="3" indent="0">
              <a:buNone/>
            </a:pPr>
            <a:endParaRPr lang="en-US" sz="1800" dirty="0" smtClean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6653" y="2449668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varPenampung</a:t>
            </a:r>
            <a:r>
              <a:rPr lang="en-US" dirty="0" smtClean="0">
                <a:latin typeface="Consolas" panose="020B0609020204030204" pitchFamily="49" charset="0"/>
              </a:rPr>
              <a:t>&gt;=&lt;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seek</a:t>
            </a:r>
            <a:r>
              <a:rPr lang="en-US" dirty="0" smtClean="0">
                <a:latin typeface="Consolas" panose="020B0609020204030204" pitchFamily="49" charset="0"/>
              </a:rPr>
              <a:t>(&lt;offset&gt;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6652" y="5237733"/>
            <a:ext cx="600622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</a:rPr>
              <a:t>objTeks</a:t>
            </a:r>
            <a:r>
              <a:rPr lang="en-US" dirty="0" smtClean="0">
                <a:latin typeface="Consolas" panose="020B0609020204030204" pitchFamily="49" charset="0"/>
              </a:rPr>
              <a:t>=open(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err="1" smtClean="0">
                <a:latin typeface="Consolas" panose="020B0609020204030204" pitchFamily="49" charset="0"/>
              </a:rPr>
              <a:t>teks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1soal.txt</a:t>
            </a:r>
            <a:r>
              <a:rPr lang="en-US" dirty="0" smtClean="0">
                <a:latin typeface="Consolas" panose="020B0609020204030204" pitchFamily="49" charset="0"/>
              </a:rPr>
              <a:t>.txt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,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“r"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seek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(3)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read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(8)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objTeks.close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6652" y="4828777"/>
            <a:ext cx="225155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Lat4-read3.py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6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19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Posisi</a:t>
            </a:r>
            <a:r>
              <a:rPr lang="en-US" dirty="0"/>
              <a:t> Pointer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835"/>
            <a:ext cx="8229600" cy="520922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9443" y="3559058"/>
            <a:ext cx="600622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objTeks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=open("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teks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/1soal.txt“, “r”)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objTeks.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seek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(3)</a:t>
            </a: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objTeks.read</a:t>
            </a:r>
            <a:r>
              <a:rPr lang="en-US" dirty="0">
                <a:latin typeface="Consolas" panose="020B0609020204030204" pitchFamily="49" charset="0"/>
              </a:rPr>
              <a:t>(8))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seek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objTeks.tell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()+1)</a:t>
            </a: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objTeks.read</a:t>
            </a:r>
            <a:r>
              <a:rPr lang="en-US" dirty="0">
                <a:latin typeface="Consolas" panose="020B0609020204030204" pitchFamily="49" charset="0"/>
              </a:rPr>
              <a:t>(7))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objTeks.close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9444" y="1784329"/>
            <a:ext cx="624735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Beberapa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Feature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dari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Warehouse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terdapat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bawah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kecuali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Menyediakan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 historical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Menambah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laporan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analisis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c. Data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terintegrasi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d. Yakin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kualitas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integritas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Berbasiskan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record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9443" y="1414997"/>
            <a:ext cx="12839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Soal.txt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9442" y="3189726"/>
            <a:ext cx="22265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Lat4-read2.py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9442" y="5682716"/>
            <a:ext cx="2702489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pt-BR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Beberapa</a:t>
            </a:r>
            <a:endParaRPr lang="pt-BR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lvl="0"/>
            <a:r>
              <a:rPr lang="pt-BR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Feature</a:t>
            </a:r>
            <a:endParaRPr lang="pt-BR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0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5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Memproses</a:t>
            </a:r>
            <a:r>
              <a:rPr lang="en-US" dirty="0"/>
              <a:t> File </a:t>
            </a:r>
            <a:r>
              <a:rPr lang="en-US" dirty="0" err="1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/>
              <a:t>teks</a:t>
            </a:r>
            <a:endParaRPr lang="en-US" dirty="0"/>
          </a:p>
          <a:p>
            <a:r>
              <a:rPr lang="en-US" dirty="0" err="1" smtClean="0"/>
              <a:t>Membaca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 smtClean="0"/>
              <a:t>Posisi</a:t>
            </a:r>
            <a:r>
              <a:rPr lang="en-US" dirty="0" smtClean="0"/>
              <a:t> pointer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91161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open()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close()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6653" y="2683892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 =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open</a:t>
            </a:r>
            <a:r>
              <a:rPr lang="en-US" dirty="0" smtClean="0">
                <a:latin typeface="Consolas" panose="020B0609020204030204" pitchFamily="49" charset="0"/>
              </a:rPr>
              <a:t>(“&lt;</a:t>
            </a:r>
            <a:r>
              <a:rPr lang="en-US" dirty="0" err="1" smtClean="0">
                <a:latin typeface="Consolas" panose="020B0609020204030204" pitchFamily="49" charset="0"/>
              </a:rPr>
              <a:t>lokasi&amp;NamaFileTeks</a:t>
            </a:r>
            <a:r>
              <a:rPr lang="en-US" dirty="0" smtClean="0">
                <a:latin typeface="Consolas" panose="020B0609020204030204" pitchFamily="49" charset="0"/>
              </a:rPr>
              <a:t>&gt;”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7" name="Line Callout 1 (No Border) 6"/>
          <p:cNvSpPr/>
          <p:nvPr/>
        </p:nvSpPr>
        <p:spPr>
          <a:xfrm>
            <a:off x="5285985" y="3470540"/>
            <a:ext cx="3400815" cy="1602502"/>
          </a:xfrm>
          <a:prstGeom prst="callout1">
            <a:avLst>
              <a:gd name="adj1" fmla="val 1757"/>
              <a:gd name="adj2" fmla="val 44653"/>
              <a:gd name="adj3" fmla="val -29346"/>
              <a:gd name="adj4" fmla="val 143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Jika</a:t>
            </a:r>
            <a:r>
              <a:rPr lang="en-US" sz="1400" dirty="0" smtClean="0">
                <a:solidFill>
                  <a:schemeClr val="tx1"/>
                </a:solidFill>
              </a:rPr>
              <a:t> file </a:t>
            </a:r>
            <a:r>
              <a:rPr lang="en-US" sz="1400" dirty="0" err="1" smtClean="0">
                <a:solidFill>
                  <a:schemeClr val="tx1"/>
                </a:solidFill>
              </a:rPr>
              <a:t>berada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pada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direktori</a:t>
            </a:r>
            <a:r>
              <a:rPr lang="en-US" sz="1400" dirty="0" smtClean="0">
                <a:solidFill>
                  <a:schemeClr val="tx1"/>
                </a:solidFill>
              </a:rPr>
              <a:t>/folder </a:t>
            </a:r>
            <a:r>
              <a:rPr lang="en-US" sz="1400" dirty="0" err="1" smtClean="0">
                <a:solidFill>
                  <a:schemeClr val="tx1"/>
                </a:solidFill>
              </a:rPr>
              <a:t>berbeda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program </a:t>
            </a:r>
            <a:r>
              <a:rPr lang="en-US" sz="1400" dirty="0" err="1" smtClean="0">
                <a:solidFill>
                  <a:schemeClr val="tx1"/>
                </a:solidFill>
              </a:rPr>
              <a:t>maka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sertakan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foldernya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“arsip.txt”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“</a:t>
            </a:r>
            <a:r>
              <a:rPr lang="en-US" sz="1400" dirty="0" err="1" smtClean="0">
                <a:solidFill>
                  <a:schemeClr val="tx1"/>
                </a:solidFill>
              </a:rPr>
              <a:t>dokumen</a:t>
            </a:r>
            <a:r>
              <a:rPr lang="en-US" sz="1400" dirty="0" smtClean="0">
                <a:solidFill>
                  <a:schemeClr val="tx1"/>
                </a:solidFill>
              </a:rPr>
              <a:t>/arsip.txt”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“/storage/sdcard0/documents/arsip.txt”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6653" y="5485979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close()</a:t>
            </a:r>
          </a:p>
        </p:txBody>
      </p:sp>
    </p:spTree>
    <p:extLst>
      <p:ext uri="{BB962C8B-B14F-4D97-AF65-F5344CB8AC3E}">
        <p14:creationId xmlns:p14="http://schemas.microsoft.com/office/powerpoint/2010/main" val="195795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688" y="5659121"/>
            <a:ext cx="600622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objTeks</a:t>
            </a:r>
            <a:r>
              <a:rPr lang="en-US" dirty="0">
                <a:latin typeface="Consolas" panose="020B0609020204030204" pitchFamily="49" charset="0"/>
              </a:rPr>
              <a:t>=open("</a:t>
            </a:r>
            <a:r>
              <a:rPr lang="en-US" dirty="0" err="1">
                <a:latin typeface="Consolas" panose="020B0609020204030204" pitchFamily="49" charset="0"/>
              </a:rPr>
              <a:t>teks</a:t>
            </a:r>
            <a:r>
              <a:rPr lang="en-US" dirty="0">
                <a:latin typeface="Consolas" panose="020B0609020204030204" pitchFamily="49" charset="0"/>
              </a:rPr>
              <a:t>/1soal.txt")</a:t>
            </a:r>
          </a:p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objTeks.read</a:t>
            </a:r>
            <a:r>
              <a:rPr lang="en-US" dirty="0">
                <a:latin typeface="Consolas" panose="020B0609020204030204" pitchFamily="49" charset="0"/>
              </a:rPr>
              <a:t>())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objTeks.close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688" y="2889132"/>
            <a:ext cx="6886183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1. </a:t>
            </a:r>
            <a:r>
              <a:rPr lang="en-US" dirty="0" err="1">
                <a:latin typeface="Consolas" panose="020B0609020204030204" pitchFamily="49" charset="0"/>
              </a:rPr>
              <a:t>Beberapa</a:t>
            </a:r>
            <a:r>
              <a:rPr lang="en-US" dirty="0">
                <a:latin typeface="Consolas" panose="020B0609020204030204" pitchFamily="49" charset="0"/>
              </a:rPr>
              <a:t> Feature </a:t>
            </a:r>
            <a:r>
              <a:rPr lang="en-US" dirty="0" err="1">
                <a:latin typeface="Consolas" panose="020B0609020204030204" pitchFamily="49" charset="0"/>
              </a:rPr>
              <a:t>dari</a:t>
            </a:r>
            <a:r>
              <a:rPr lang="en-US" dirty="0">
                <a:latin typeface="Consolas" panose="020B0609020204030204" pitchFamily="49" charset="0"/>
              </a:rPr>
              <a:t> Data Warehouse </a:t>
            </a:r>
            <a:r>
              <a:rPr lang="en-US" dirty="0" err="1">
                <a:latin typeface="Consolas" panose="020B0609020204030204" pitchFamily="49" charset="0"/>
              </a:rPr>
              <a:t>terdapat</a:t>
            </a:r>
            <a:r>
              <a:rPr lang="en-US" dirty="0">
                <a:latin typeface="Consolas" panose="020B0609020204030204" pitchFamily="49" charset="0"/>
              </a:rPr>
              <a:t> di </a:t>
            </a:r>
            <a:r>
              <a:rPr lang="en-US" dirty="0" err="1">
                <a:latin typeface="Consolas" panose="020B0609020204030204" pitchFamily="49" charset="0"/>
              </a:rPr>
              <a:t>bawah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ini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kecuali</a:t>
            </a:r>
            <a:r>
              <a:rPr lang="en-US" dirty="0">
                <a:latin typeface="Consolas" panose="020B0609020204030204" pitchFamily="49" charset="0"/>
              </a:rPr>
              <a:t> :</a:t>
            </a:r>
          </a:p>
          <a:p>
            <a:r>
              <a:rPr lang="en-US" dirty="0">
                <a:latin typeface="Consolas" panose="020B0609020204030204" pitchFamily="49" charset="0"/>
              </a:rPr>
              <a:t>a. </a:t>
            </a:r>
            <a:r>
              <a:rPr lang="en-US" dirty="0" err="1">
                <a:latin typeface="Consolas" panose="020B0609020204030204" pitchFamily="49" charset="0"/>
              </a:rPr>
              <a:t>Menyediakan</a:t>
            </a:r>
            <a:r>
              <a:rPr lang="en-US" dirty="0">
                <a:latin typeface="Consolas" panose="020B0609020204030204" pitchFamily="49" charset="0"/>
              </a:rPr>
              <a:t> data historical</a:t>
            </a:r>
          </a:p>
          <a:p>
            <a:r>
              <a:rPr lang="en-US" dirty="0">
                <a:latin typeface="Consolas" panose="020B0609020204030204" pitchFamily="49" charset="0"/>
              </a:rPr>
              <a:t>b. </a:t>
            </a:r>
            <a:r>
              <a:rPr lang="en-US" dirty="0" err="1">
                <a:latin typeface="Consolas" panose="020B0609020204030204" pitchFamily="49" charset="0"/>
              </a:rPr>
              <a:t>Menambah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laporan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analisis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c. Data </a:t>
            </a:r>
            <a:r>
              <a:rPr lang="en-US" dirty="0" err="1">
                <a:latin typeface="Consolas" panose="020B0609020204030204" pitchFamily="49" charset="0"/>
              </a:rPr>
              <a:t>terintegrasi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d. Yakin </a:t>
            </a:r>
            <a:r>
              <a:rPr lang="en-US" dirty="0" err="1">
                <a:latin typeface="Consolas" panose="020B0609020204030204" pitchFamily="49" charset="0"/>
              </a:rPr>
              <a:t>akan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kualitas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integritas</a:t>
            </a:r>
            <a:r>
              <a:rPr lang="en-US" dirty="0">
                <a:latin typeface="Consolas" panose="020B0609020204030204" pitchFamily="49" charset="0"/>
              </a:rPr>
              <a:t> data</a:t>
            </a:r>
          </a:p>
          <a:p>
            <a:r>
              <a:rPr lang="en-US" dirty="0">
                <a:latin typeface="Consolas" panose="020B0609020204030204" pitchFamily="49" charset="0"/>
              </a:rPr>
              <a:t>e. </a:t>
            </a:r>
            <a:r>
              <a:rPr lang="en-US" dirty="0" err="1">
                <a:latin typeface="Consolas" panose="020B0609020204030204" pitchFamily="49" charset="0"/>
              </a:rPr>
              <a:t>Berbasiskan</a:t>
            </a:r>
            <a:r>
              <a:rPr lang="en-US" dirty="0">
                <a:latin typeface="Consolas" panose="020B0609020204030204" pitchFamily="49" charset="0"/>
              </a:rPr>
              <a:t> record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2688" y="2519800"/>
            <a:ext cx="12839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Soal.txt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2688" y="5289789"/>
            <a:ext cx="114594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lat4.py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7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open()</a:t>
            </a:r>
          </a:p>
          <a:p>
            <a:endParaRPr lang="en-US" dirty="0"/>
          </a:p>
          <a:p>
            <a:endParaRPr lang="en-US" dirty="0" smtClean="0"/>
          </a:p>
          <a:p>
            <a:pPr marL="667512" lvl="2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modeAkses</a:t>
            </a:r>
            <a:r>
              <a:rPr lang="en-US" dirty="0" smtClean="0"/>
              <a:t>&gt;:</a:t>
            </a:r>
          </a:p>
          <a:p>
            <a:pPr marL="1266444" lvl="3" indent="-342900"/>
            <a:r>
              <a:rPr lang="en-US" dirty="0" smtClean="0"/>
              <a:t>r </a:t>
            </a:r>
            <a:r>
              <a:rPr lang="en-US" dirty="0" smtClean="0">
                <a:sym typeface="Wingdings" panose="05000000000000000000" pitchFamily="2" charset="2"/>
              </a:rPr>
              <a:t> read only (</a:t>
            </a:r>
            <a:r>
              <a:rPr lang="en-US" dirty="0" err="1" smtClean="0">
                <a:sym typeface="Wingdings" panose="05000000000000000000" pitchFamily="2" charset="2"/>
              </a:rPr>
              <a:t>baca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isi</a:t>
            </a:r>
            <a:r>
              <a:rPr lang="en-US" dirty="0" smtClean="0">
                <a:sym typeface="Wingdings" panose="05000000000000000000" pitchFamily="2" charset="2"/>
              </a:rPr>
              <a:t> file)</a:t>
            </a:r>
          </a:p>
          <a:p>
            <a:pPr marL="1266444" lvl="3" indent="-342900"/>
            <a:r>
              <a:rPr lang="en-US" dirty="0" smtClean="0"/>
              <a:t>w </a:t>
            </a:r>
            <a:r>
              <a:rPr lang="en-US" dirty="0" smtClean="0">
                <a:sym typeface="Wingdings" panose="05000000000000000000" pitchFamily="2" charset="2"/>
              </a:rPr>
              <a:t> write (</a:t>
            </a:r>
            <a:r>
              <a:rPr lang="en-US" dirty="0" err="1" smtClean="0">
                <a:sym typeface="Wingdings" panose="05000000000000000000" pitchFamily="2" charset="2"/>
              </a:rPr>
              <a:t>menulis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teks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file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awal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baru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1266444" lvl="3" indent="-342900"/>
            <a:r>
              <a:rPr lang="en-US" dirty="0" smtClean="0">
                <a:sym typeface="Wingdings" panose="05000000000000000000" pitchFamily="2" charset="2"/>
              </a:rPr>
              <a:t>a  append (</a:t>
            </a:r>
            <a:r>
              <a:rPr lang="en-US" dirty="0" err="1" smtClean="0">
                <a:sym typeface="Wingdings" panose="05000000000000000000" pitchFamily="2" charset="2"/>
              </a:rPr>
              <a:t>menambahkan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teks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file)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687" y="2533580"/>
            <a:ext cx="747490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objFile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 =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open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(“&lt;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lokasi&amp;NamaFileTeks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&gt;”, “&lt;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modeAkses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&gt;”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13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write():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6653" y="3274695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write</a:t>
            </a:r>
            <a:r>
              <a:rPr lang="en-US" dirty="0" smtClean="0">
                <a:latin typeface="Consolas" panose="020B0609020204030204" pitchFamily="49" charset="0"/>
              </a:rPr>
              <a:t>(&lt;string&gt;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6653" y="5344918"/>
            <a:ext cx="600622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>
                <a:latin typeface="Consolas" panose="020B0609020204030204" pitchFamily="49" charset="0"/>
              </a:rPr>
              <a:t>="</a:t>
            </a:r>
            <a:r>
              <a:rPr lang="en-US" dirty="0" err="1">
                <a:latin typeface="Consolas" panose="020B0609020204030204" pitchFamily="49" charset="0"/>
              </a:rPr>
              <a:t>teks</a:t>
            </a:r>
            <a:r>
              <a:rPr lang="en-US" dirty="0">
                <a:latin typeface="Consolas" panose="020B0609020204030204" pitchFamily="49" charset="0"/>
              </a:rPr>
              <a:t>/teksLatihan.txt"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</a:t>
            </a:r>
            <a:r>
              <a:rPr lang="en-US" dirty="0">
                <a:latin typeface="Consolas" panose="020B0609020204030204" pitchFamily="49" charset="0"/>
              </a:rPr>
              <a:t>=open(</a:t>
            </a:r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>
                <a:latin typeface="Consolas" panose="020B0609020204030204" pitchFamily="49" charset="0"/>
              </a:rPr>
              <a:t>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"w"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objTeks.write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</a:rPr>
              <a:t>"Augury\n</a:t>
            </a:r>
            <a:r>
              <a:rPr lang="en-US" dirty="0" smtClean="0">
                <a:latin typeface="Consolas" panose="020B0609020204030204" pitchFamily="49" charset="0"/>
              </a:rPr>
              <a:t>")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6652" y="4975586"/>
            <a:ext cx="225155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Lat4-write1.py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7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 err="1" smtClean="0"/>
              <a:t>Akses</a:t>
            </a:r>
            <a:r>
              <a:rPr lang="en-US" dirty="0" smtClean="0"/>
              <a:t> “w” (Write)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baru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2688" y="2826502"/>
            <a:ext cx="6886183" cy="18466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anose="020B0609020204030204" pitchFamily="49" charset="0"/>
              </a:rPr>
              <a:t>strFile</a:t>
            </a:r>
            <a:r>
              <a:rPr lang="en-US" sz="1600" dirty="0">
                <a:latin typeface="Consolas" panose="020B0609020204030204" pitchFamily="49" charset="0"/>
              </a:rPr>
              <a:t>="</a:t>
            </a:r>
            <a:r>
              <a:rPr lang="en-US" sz="1600" dirty="0" err="1">
                <a:latin typeface="Consolas" panose="020B0609020204030204" pitchFamily="49" charset="0"/>
              </a:rPr>
              <a:t>teks</a:t>
            </a:r>
            <a:r>
              <a:rPr lang="en-US" sz="1600" dirty="0">
                <a:latin typeface="Consolas" panose="020B0609020204030204" pitchFamily="49" charset="0"/>
              </a:rPr>
              <a:t>/teksLatihan.txt"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</a:t>
            </a:r>
            <a:r>
              <a:rPr lang="en-US" sz="1600" dirty="0">
                <a:latin typeface="Consolas" panose="020B0609020204030204" pitchFamily="49" charset="0"/>
              </a:rPr>
              <a:t>=open(</a:t>
            </a:r>
            <a:r>
              <a:rPr lang="en-US" sz="1600" dirty="0" err="1">
                <a:latin typeface="Consolas" panose="020B0609020204030204" pitchFamily="49" charset="0"/>
              </a:rPr>
              <a:t>strFile</a:t>
            </a:r>
            <a:r>
              <a:rPr lang="en-US" sz="1600" dirty="0">
                <a:latin typeface="Consolas" panose="020B0609020204030204" pitchFamily="49" charset="0"/>
              </a:rPr>
              <a:t>,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"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w"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="Augury\n"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objTeks.write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="SIF\n"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objTeks.write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objTeks.close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2687" y="2457170"/>
            <a:ext cx="2051137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Lat4-write2.py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688" y="5659121"/>
            <a:ext cx="600622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Augury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SIF</a:t>
            </a:r>
          </a:p>
          <a:p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688" y="5289789"/>
            <a:ext cx="26398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teksLatihan.txt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6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 smtClean="0"/>
              <a:t>Teks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smtClean="0"/>
              <a:t>“a” (Append)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882"/>
            <a:ext cx="8229600" cy="432511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Hasilnya</a:t>
            </a:r>
            <a:r>
              <a:rPr lang="en-US" dirty="0" smtClean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2689" y="2463248"/>
            <a:ext cx="3804780" cy="18466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anose="020B0609020204030204" pitchFamily="49" charset="0"/>
              </a:rPr>
              <a:t>strFile</a:t>
            </a:r>
            <a:r>
              <a:rPr lang="en-US" sz="1600" dirty="0">
                <a:latin typeface="Consolas" panose="020B0609020204030204" pitchFamily="49" charset="0"/>
              </a:rPr>
              <a:t>="</a:t>
            </a:r>
            <a:r>
              <a:rPr lang="en-US" sz="1600" dirty="0" err="1">
                <a:latin typeface="Consolas" panose="020B0609020204030204" pitchFamily="49" charset="0"/>
              </a:rPr>
              <a:t>teks</a:t>
            </a:r>
            <a:r>
              <a:rPr lang="en-US" sz="1600" dirty="0">
                <a:latin typeface="Consolas" panose="020B0609020204030204" pitchFamily="49" charset="0"/>
              </a:rPr>
              <a:t>/teksLatihan.txt"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</a:t>
            </a:r>
            <a:r>
              <a:rPr lang="en-US" sz="1600" dirty="0">
                <a:latin typeface="Consolas" panose="020B0609020204030204" pitchFamily="49" charset="0"/>
              </a:rPr>
              <a:t>=open(</a:t>
            </a:r>
            <a:r>
              <a:rPr lang="en-US" sz="1600" dirty="0" err="1">
                <a:latin typeface="Consolas" panose="020B0609020204030204" pitchFamily="49" charset="0"/>
              </a:rPr>
              <a:t>strFile</a:t>
            </a:r>
            <a:r>
              <a:rPr lang="en-US" sz="1600" dirty="0" smtClean="0">
                <a:latin typeface="Consolas" panose="020B0609020204030204" pitchFamily="49" charset="0"/>
              </a:rPr>
              <a:t>,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“a"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 smtClean="0">
                <a:latin typeface="Consolas" panose="020B0609020204030204" pitchFamily="49" charset="0"/>
              </a:rPr>
              <a:t>=“Depok\n</a:t>
            </a:r>
            <a:r>
              <a:rPr lang="en-US" sz="1600" dirty="0">
                <a:latin typeface="Consolas" panose="020B0609020204030204" pitchFamily="49" charset="0"/>
              </a:rPr>
              <a:t>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objTeks.write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 smtClean="0">
                <a:latin typeface="Consolas" panose="020B0609020204030204" pitchFamily="49" charset="0"/>
              </a:rPr>
              <a:t>=“</a:t>
            </a:r>
            <a:r>
              <a:rPr lang="en-US" sz="1600" dirty="0" err="1" smtClean="0">
                <a:latin typeface="Consolas" panose="020B0609020204030204" pitchFamily="49" charset="0"/>
              </a:rPr>
              <a:t>Jawa</a:t>
            </a:r>
            <a:r>
              <a:rPr lang="en-US" sz="1600" dirty="0" smtClean="0">
                <a:latin typeface="Consolas" panose="020B0609020204030204" pitchFamily="49" charset="0"/>
              </a:rPr>
              <a:t> Barat\n</a:t>
            </a:r>
            <a:r>
              <a:rPr lang="en-US" sz="1600" dirty="0">
                <a:latin typeface="Consolas" panose="020B0609020204030204" pitchFamily="49" charset="0"/>
              </a:rPr>
              <a:t>"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objTeks.write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strTeks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objTeks.close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2687" y="2093916"/>
            <a:ext cx="2051137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Lat4-write3.txt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688" y="5295867"/>
            <a:ext cx="263986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Augury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SIF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Depok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Jawa</a:t>
            </a:r>
            <a:r>
              <a:rPr lang="en-US" dirty="0" smtClean="0">
                <a:latin typeface="Consolas" panose="020B0609020204030204" pitchFamily="49" charset="0"/>
              </a:rPr>
              <a:t> Barat</a:t>
            </a:r>
          </a:p>
          <a:p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687" y="4910204"/>
            <a:ext cx="216387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teksLatihan.txt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2205" y="2479579"/>
            <a:ext cx="263986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Augury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SIF</a:t>
            </a:r>
          </a:p>
          <a:p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2204" y="2093916"/>
            <a:ext cx="216387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teksLatihan.txt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read():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6653" y="3274695"/>
            <a:ext cx="60062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varPenampung</a:t>
            </a:r>
            <a:r>
              <a:rPr lang="en-US" dirty="0" smtClean="0">
                <a:latin typeface="Consolas" panose="020B0609020204030204" pitchFamily="49" charset="0"/>
              </a:rPr>
              <a:t>&gt;=&lt;</a:t>
            </a:r>
            <a:r>
              <a:rPr lang="en-US" dirty="0" err="1" smtClean="0">
                <a:latin typeface="Consolas" panose="020B0609020204030204" pitchFamily="49" charset="0"/>
              </a:rPr>
              <a:t>objFile</a:t>
            </a:r>
            <a:r>
              <a:rPr lang="en-US" dirty="0" smtClean="0">
                <a:latin typeface="Consolas" panose="020B0609020204030204" pitchFamily="49" charset="0"/>
              </a:rPr>
              <a:t>&gt;.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read</a:t>
            </a:r>
            <a:r>
              <a:rPr lang="en-US" dirty="0" smtClean="0">
                <a:latin typeface="Consolas" panose="020B0609020204030204" pitchFamily="49" charset="0"/>
              </a:rPr>
              <a:t>(&lt;</a:t>
            </a:r>
            <a:r>
              <a:rPr lang="en-US" dirty="0" err="1" smtClean="0">
                <a:latin typeface="Consolas" panose="020B0609020204030204" pitchFamily="49" charset="0"/>
              </a:rPr>
              <a:t>jmlChar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6653" y="5207132"/>
            <a:ext cx="6006229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>
                <a:latin typeface="Consolas" panose="020B0609020204030204" pitchFamily="49" charset="0"/>
              </a:rPr>
              <a:t>="</a:t>
            </a:r>
            <a:r>
              <a:rPr lang="en-US" dirty="0" err="1">
                <a:latin typeface="Consolas" panose="020B0609020204030204" pitchFamily="49" charset="0"/>
              </a:rPr>
              <a:t>teks</a:t>
            </a:r>
            <a:r>
              <a:rPr lang="en-US" dirty="0">
                <a:latin typeface="Consolas" panose="020B0609020204030204" pitchFamily="49" charset="0"/>
              </a:rPr>
              <a:t>/teksLatihan.txt"</a:t>
            </a:r>
          </a:p>
          <a:p>
            <a:r>
              <a:rPr lang="en-US" dirty="0" err="1">
                <a:latin typeface="Consolas" panose="020B0609020204030204" pitchFamily="49" charset="0"/>
              </a:rPr>
              <a:t>objTeks</a:t>
            </a:r>
            <a:r>
              <a:rPr lang="en-US" dirty="0">
                <a:latin typeface="Consolas" panose="020B0609020204030204" pitchFamily="49" charset="0"/>
              </a:rPr>
              <a:t>=open(</a:t>
            </a:r>
            <a:r>
              <a:rPr lang="en-US" dirty="0" err="1">
                <a:latin typeface="Consolas" panose="020B0609020204030204" pitchFamily="49" charset="0"/>
              </a:rPr>
              <a:t>strFile</a:t>
            </a:r>
            <a:r>
              <a:rPr lang="en-US" dirty="0" smtClean="0">
                <a:latin typeface="Consolas" panose="020B0609020204030204" pitchFamily="49" charset="0"/>
              </a:rPr>
              <a:t>,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“r"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latin typeface="Consolas" panose="020B0609020204030204" pitchFamily="49" charset="0"/>
              </a:rPr>
              <a:t>objTeks.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read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</a:t>
            </a:r>
            <a:r>
              <a:rPr lang="en-US" dirty="0" err="1" smtClean="0">
                <a:latin typeface="Consolas" panose="020B0609020204030204" pitchFamily="49" charset="0"/>
              </a:rPr>
              <a:t>strTeks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objTeks.close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6652" y="4837800"/>
            <a:ext cx="225155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Lat4-read1.py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5085569" y="2272844"/>
            <a:ext cx="3400815" cy="699770"/>
          </a:xfrm>
          <a:prstGeom prst="callout1">
            <a:avLst>
              <a:gd name="adj1" fmla="val 100245"/>
              <a:gd name="adj2" fmla="val 33235"/>
              <a:gd name="adj3" fmla="val 157087"/>
              <a:gd name="adj4" fmla="val 213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Kalau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tidak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diisi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berarti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seluruh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teks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isi</a:t>
            </a:r>
            <a:r>
              <a:rPr lang="en-US" sz="1400" dirty="0" smtClean="0">
                <a:solidFill>
                  <a:schemeClr val="tx1"/>
                </a:solidFill>
              </a:rPr>
              <a:t> file </a:t>
            </a:r>
            <a:r>
              <a:rPr lang="en-US" sz="1400" dirty="0" err="1" smtClean="0">
                <a:solidFill>
                  <a:schemeClr val="tx1"/>
                </a:solidFill>
              </a:rPr>
              <a:t>akan</a:t>
            </a:r>
            <a:r>
              <a:rPr lang="en-US" sz="1400" dirty="0" smtClean="0">
                <a:solidFill>
                  <a:schemeClr val="tx1"/>
                </a:solidFill>
              </a:rPr>
              <a:t> di </a:t>
            </a:r>
            <a:r>
              <a:rPr lang="en-US" sz="1400" dirty="0" err="1" smtClean="0">
                <a:solidFill>
                  <a:schemeClr val="tx1"/>
                </a:solidFill>
              </a:rPr>
              <a:t>baca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4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308</TotalTime>
  <Words>681</Words>
  <Application>Microsoft Office PowerPoint</Application>
  <PresentationFormat>On-screen Show (4:3)</PresentationFormat>
  <Paragraphs>223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Consolas</vt:lpstr>
      <vt:lpstr>Georgia</vt:lpstr>
      <vt:lpstr>Trebuchet MS</vt:lpstr>
      <vt:lpstr>Wingdings</vt:lpstr>
      <vt:lpstr>Wingdings 2</vt:lpstr>
      <vt:lpstr>Theme-UPJ</vt:lpstr>
      <vt:lpstr>File Teks</vt:lpstr>
      <vt:lpstr>Memproses File Teks</vt:lpstr>
      <vt:lpstr>Membuka dan Menutup File Teks</vt:lpstr>
      <vt:lpstr>Membuka dan Menutup File Teks</vt:lpstr>
      <vt:lpstr>Membuka dan Menutup File Teks</vt:lpstr>
      <vt:lpstr>Menulis ke File Teks</vt:lpstr>
      <vt:lpstr>Menulis ke File Teks Mode Akses “w” (Write)</vt:lpstr>
      <vt:lpstr>Menulis ke File Teks Mode Akses “a” (Append)</vt:lpstr>
      <vt:lpstr>Membaca File Teks</vt:lpstr>
      <vt:lpstr>Membaca File Teks</vt:lpstr>
      <vt:lpstr>Posisi Pointer pada Teks di dalam File</vt:lpstr>
      <vt:lpstr>Posisi Pointer pada Teks di dalam File</vt:lpstr>
      <vt:lpstr>Posisi Pointer pada Teks di dalam File</vt:lpstr>
      <vt:lpstr>Posisi Pointer pada Teks di dalam File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#4.1 Memproses File Teks</dc:title>
  <dc:creator>Augury El Rayeb</dc:creator>
  <cp:lastModifiedBy>Augury El Rayeb</cp:lastModifiedBy>
  <cp:revision>29</cp:revision>
  <dcterms:created xsi:type="dcterms:W3CDTF">2020-10-07T02:19:45Z</dcterms:created>
  <dcterms:modified xsi:type="dcterms:W3CDTF">2020-10-07T07:38:16Z</dcterms:modified>
</cp:coreProperties>
</file>