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5"/>
  </p:notesMasterIdLst>
  <p:sldIdLst>
    <p:sldId id="256" r:id="rId2"/>
    <p:sldId id="270" r:id="rId3"/>
    <p:sldId id="288" r:id="rId4"/>
    <p:sldId id="283" r:id="rId5"/>
    <p:sldId id="284" r:id="rId6"/>
    <p:sldId id="289" r:id="rId7"/>
    <p:sldId id="285" r:id="rId8"/>
    <p:sldId id="296" r:id="rId9"/>
    <p:sldId id="286" r:id="rId10"/>
    <p:sldId id="291" r:id="rId11"/>
    <p:sldId id="290" r:id="rId12"/>
    <p:sldId id="297" r:id="rId13"/>
    <p:sldId id="292" r:id="rId14"/>
    <p:sldId id="293" r:id="rId15"/>
    <p:sldId id="295" r:id="rId16"/>
    <p:sldId id="298" r:id="rId17"/>
    <p:sldId id="294" r:id="rId18"/>
    <p:sldId id="302" r:id="rId19"/>
    <p:sldId id="299" r:id="rId20"/>
    <p:sldId id="300" r:id="rId21"/>
    <p:sldId id="301" r:id="rId22"/>
    <p:sldId id="303" r:id="rId23"/>
    <p:sldId id="282"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05623-0A6A-41D9-836D-6DF02C9E69BE}" v="1" dt="2021-04-03T03:23:23.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1481" autoAdjust="0"/>
  </p:normalViewPr>
  <p:slideViewPr>
    <p:cSldViewPr>
      <p:cViewPr varScale="1">
        <p:scale>
          <a:sx n="67" d="100"/>
          <a:sy n="67" d="100"/>
        </p:scale>
        <p:origin x="187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lo Singadji" userId="8bffbbdb-4fbc-4a87-b9c3-46ced084e620" providerId="ADAL" clId="{50705623-0A6A-41D9-836D-6DF02C9E69BE}"/>
    <pc:docChg chg="undo custSel modSld">
      <pc:chgData name="Marcello Singadji" userId="8bffbbdb-4fbc-4a87-b9c3-46ced084e620" providerId="ADAL" clId="{50705623-0A6A-41D9-836D-6DF02C9E69BE}" dt="2021-04-03T03:46:21.604" v="35" actId="12"/>
      <pc:docMkLst>
        <pc:docMk/>
      </pc:docMkLst>
      <pc:sldChg chg="modSp mod">
        <pc:chgData name="Marcello Singadji" userId="8bffbbdb-4fbc-4a87-b9c3-46ced084e620" providerId="ADAL" clId="{50705623-0A6A-41D9-836D-6DF02C9E69BE}" dt="2021-04-03T03:23:36.776" v="7" actId="27636"/>
        <pc:sldMkLst>
          <pc:docMk/>
          <pc:sldMk cId="1048517164" sldId="288"/>
        </pc:sldMkLst>
        <pc:spChg chg="mod">
          <ac:chgData name="Marcello Singadji" userId="8bffbbdb-4fbc-4a87-b9c3-46ced084e620" providerId="ADAL" clId="{50705623-0A6A-41D9-836D-6DF02C9E69BE}" dt="2021-04-03T03:23:36.776" v="7" actId="27636"/>
          <ac:spMkLst>
            <pc:docMk/>
            <pc:sldMk cId="1048517164" sldId="288"/>
            <ac:spMk id="3" creationId="{00000000-0000-0000-0000-000000000000}"/>
          </ac:spMkLst>
        </pc:spChg>
      </pc:sldChg>
      <pc:sldChg chg="modSp mod modNotesTx">
        <pc:chgData name="Marcello Singadji" userId="8bffbbdb-4fbc-4a87-b9c3-46ced084e620" providerId="ADAL" clId="{50705623-0A6A-41D9-836D-6DF02C9E69BE}" dt="2021-04-03T03:40:35.214" v="19" actId="6549"/>
        <pc:sldMkLst>
          <pc:docMk/>
          <pc:sldMk cId="2669743794" sldId="291"/>
        </pc:sldMkLst>
        <pc:spChg chg="mod">
          <ac:chgData name="Marcello Singadji" userId="8bffbbdb-4fbc-4a87-b9c3-46ced084e620" providerId="ADAL" clId="{50705623-0A6A-41D9-836D-6DF02C9E69BE}" dt="2021-04-03T03:40:14.019" v="17" actId="20577"/>
          <ac:spMkLst>
            <pc:docMk/>
            <pc:sldMk cId="2669743794" sldId="291"/>
            <ac:spMk id="3" creationId="{00000000-0000-0000-0000-000000000000}"/>
          </ac:spMkLst>
        </pc:spChg>
      </pc:sldChg>
      <pc:sldChg chg="modNotesTx">
        <pc:chgData name="Marcello Singadji" userId="8bffbbdb-4fbc-4a87-b9c3-46ced084e620" providerId="ADAL" clId="{50705623-0A6A-41D9-836D-6DF02C9E69BE}" dt="2021-04-03T03:44:43.072" v="28" actId="20577"/>
        <pc:sldMkLst>
          <pc:docMk/>
          <pc:sldMk cId="1102534948" sldId="299"/>
        </pc:sldMkLst>
      </pc:sldChg>
      <pc:sldChg chg="modSp mod modNotesTx">
        <pc:chgData name="Marcello Singadji" userId="8bffbbdb-4fbc-4a87-b9c3-46ced084e620" providerId="ADAL" clId="{50705623-0A6A-41D9-836D-6DF02C9E69BE}" dt="2021-04-03T03:45:34.671" v="31" actId="20577"/>
        <pc:sldMkLst>
          <pc:docMk/>
          <pc:sldMk cId="3835489049" sldId="300"/>
        </pc:sldMkLst>
        <pc:spChg chg="mod">
          <ac:chgData name="Marcello Singadji" userId="8bffbbdb-4fbc-4a87-b9c3-46ced084e620" providerId="ADAL" clId="{50705623-0A6A-41D9-836D-6DF02C9E69BE}" dt="2021-04-03T03:45:34.671" v="31" actId="20577"/>
          <ac:spMkLst>
            <pc:docMk/>
            <pc:sldMk cId="3835489049" sldId="300"/>
            <ac:spMk id="3" creationId="{00000000-0000-0000-0000-000000000000}"/>
          </ac:spMkLst>
        </pc:spChg>
      </pc:sldChg>
      <pc:sldChg chg="modNotesTx">
        <pc:chgData name="Marcello Singadji" userId="8bffbbdb-4fbc-4a87-b9c3-46ced084e620" providerId="ADAL" clId="{50705623-0A6A-41D9-836D-6DF02C9E69BE}" dt="2021-04-03T03:46:06.164" v="33" actId="12"/>
        <pc:sldMkLst>
          <pc:docMk/>
          <pc:sldMk cId="3689742262" sldId="301"/>
        </pc:sldMkLst>
      </pc:sldChg>
      <pc:sldChg chg="modNotesTx">
        <pc:chgData name="Marcello Singadji" userId="8bffbbdb-4fbc-4a87-b9c3-46ced084e620" providerId="ADAL" clId="{50705623-0A6A-41D9-836D-6DF02C9E69BE}" dt="2021-04-03T03:46:21.604" v="35" actId="12"/>
        <pc:sldMkLst>
          <pc:docMk/>
          <pc:sldMk cId="1868295591"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03/04/2021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a:p>
            <a:pPr marL="171450" indent="-171450">
              <a:buFont typeface="Arial" panose="020B0604020202020204" pitchFamily="34" charset="0"/>
              <a:buChar char="•"/>
            </a:pPr>
            <a:r>
              <a:rPr lang="id-ID" dirty="0"/>
              <a:t>Pekerja pengetahuan adalah kunci untuk inovasi dan pertumbuhan dalam organisasi saat ini.</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id-ID" dirty="0"/>
              <a:t>Mereka menciptakan produk dan layanan, merancang program pemasaran, dan membuat strategi.</a:t>
            </a:r>
          </a:p>
          <a:p>
            <a:endParaRPr lang="id-ID" dirty="0"/>
          </a:p>
        </p:txBody>
      </p:sp>
      <p:sp>
        <p:nvSpPr>
          <p:cNvPr id="4" name="Slide Number Placeholder 3"/>
          <p:cNvSpPr>
            <a:spLocks noGrp="1"/>
          </p:cNvSpPr>
          <p:nvPr>
            <p:ph type="sldNum" sz="quarter" idx="5"/>
          </p:nvPr>
        </p:nvSpPr>
        <p:spPr/>
        <p:txBody>
          <a:bodyPr/>
          <a:lstStyle/>
          <a:p>
            <a:fld id="{6BE19FB5-3E22-4347-9D47-E764C09E46CC}" type="slidenum">
              <a:rPr lang="id-ID" smtClean="0"/>
              <a:t>3</a:t>
            </a:fld>
            <a:endParaRPr lang="id-ID"/>
          </a:p>
        </p:txBody>
      </p:sp>
    </p:spTree>
    <p:extLst>
      <p:ext uri="{BB962C8B-B14F-4D97-AF65-F5344CB8AC3E}">
        <p14:creationId xmlns:p14="http://schemas.microsoft.com/office/powerpoint/2010/main" val="231100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d-ID" dirty="0"/>
              <a:t>Kualitas mungkin merupakan masalah terbesar dalam mengukur pekerjaan pengetahuan.</a:t>
            </a:r>
          </a:p>
          <a:p>
            <a:pPr marL="171450" indent="-171450">
              <a:buFont typeface="Arial" panose="020B0604020202020204" pitchFamily="34" charset="0"/>
              <a:buChar char="•"/>
            </a:pPr>
            <a:r>
              <a:rPr lang="id-ID" dirty="0"/>
              <a:t>Mengapa satu makalah penelitian, satu slogan iklan, atau satu senyawa kimia baru lebih baik daripada yang lain?</a:t>
            </a:r>
          </a:p>
          <a:p>
            <a:pPr marL="171450" indent="-171450">
              <a:buFont typeface="Arial" panose="020B0604020202020204" pitchFamily="34" charset="0"/>
              <a:buChar char="•"/>
            </a:pPr>
            <a:endParaRPr lang="id-ID" dirty="0"/>
          </a:p>
          <a:p>
            <a:pPr marL="171450" indent="-171450">
              <a:buFont typeface="Arial" panose="020B0604020202020204" pitchFamily="34" charset="0"/>
              <a:buChar char="•"/>
            </a:pPr>
            <a:r>
              <a:rPr lang="id-ID" dirty="0"/>
              <a:t>Metode subyektif merupakan salah satu metode yang memungkinkan untuk diukur kualitas pekerjaan pengetahuan.</a:t>
            </a:r>
          </a:p>
          <a:p>
            <a:pPr marL="171450" indent="-171450">
              <a:buFont typeface="Arial" panose="020B0604020202020204" pitchFamily="34" charset="0"/>
              <a:buChar char="•"/>
            </a:pPr>
            <a:endParaRPr lang="id-ID" dirty="0"/>
          </a:p>
          <a:p>
            <a:pPr marL="171450" indent="-171450">
              <a:buFont typeface="Arial" panose="020B0604020202020204" pitchFamily="34" charset="0"/>
              <a:buChar char="•"/>
            </a:pPr>
            <a:r>
              <a:rPr lang="id-ID" dirty="0"/>
              <a:t>Metode Subyektif dengan evaluasi teman sebaya; ini melibatkan penentuan siapa kelompok sebaya yang relevan untuk pekerjaan tertentu yang terlibat, dan menanyakan pendapat mereka tentang hal itu</a:t>
            </a:r>
          </a:p>
        </p:txBody>
      </p:sp>
      <p:sp>
        <p:nvSpPr>
          <p:cNvPr id="4" name="Slide Number Placeholder 3"/>
          <p:cNvSpPr>
            <a:spLocks noGrp="1"/>
          </p:cNvSpPr>
          <p:nvPr>
            <p:ph type="sldNum" sz="quarter" idx="5"/>
          </p:nvPr>
        </p:nvSpPr>
        <p:spPr/>
        <p:txBody>
          <a:bodyPr/>
          <a:lstStyle/>
          <a:p>
            <a:fld id="{6BE19FB5-3E22-4347-9D47-E764C09E46CC}" type="slidenum">
              <a:rPr lang="id-ID" smtClean="0"/>
              <a:t>21</a:t>
            </a:fld>
            <a:endParaRPr lang="id-ID"/>
          </a:p>
        </p:txBody>
      </p:sp>
    </p:spTree>
    <p:extLst>
      <p:ext uri="{BB962C8B-B14F-4D97-AF65-F5344CB8AC3E}">
        <p14:creationId xmlns:p14="http://schemas.microsoft.com/office/powerpoint/2010/main" val="378099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d-ID" dirty="0"/>
              <a:t>Tampaknya tidak ada ukuran universal untuk kualitas atau kuantitas hasil kerja pengetahuan.</a:t>
            </a:r>
          </a:p>
          <a:p>
            <a:pPr marL="171450" indent="-171450">
              <a:buFont typeface="Arial" panose="020B0604020202020204" pitchFamily="34" charset="0"/>
              <a:buChar char="•"/>
            </a:pPr>
            <a:endParaRPr lang="id-ID" dirty="0"/>
          </a:p>
          <a:p>
            <a:pPr marL="171450" indent="-171450">
              <a:buFont typeface="Arial" panose="020B0604020202020204" pitchFamily="34" charset="0"/>
              <a:buChar char="•"/>
            </a:pPr>
            <a:r>
              <a:rPr lang="id-ID" dirty="0"/>
              <a:t>Yang penting adalah keluaran berkualitas tinggi per unit waktu dan biaya, dan keluaran spesifik sangat bervariasi di antara jenis pekerja pengetahuan</a:t>
            </a:r>
          </a:p>
          <a:p>
            <a:pPr marL="171450" indent="-171450">
              <a:buFont typeface="Arial" panose="020B0604020202020204" pitchFamily="34" charset="0"/>
              <a:buChar char="•"/>
            </a:pPr>
            <a:endParaRPr lang="id-ID" dirty="0"/>
          </a:p>
          <a:p>
            <a:pPr marL="171450" indent="-171450">
              <a:buFont typeface="Arial" panose="020B0604020202020204" pitchFamily="34" charset="0"/>
              <a:buChar char="•"/>
            </a:pPr>
            <a:r>
              <a:rPr lang="id-ID" dirty="0"/>
              <a:t>Ukuran keluaran (dan terkadang masukan) yang sesuai untuk pekerjaan pengetahuan akan bervariasi menurut industri, proses, dan pekerjaan.</a:t>
            </a:r>
          </a:p>
          <a:p>
            <a:pPr marL="171450" indent="-171450">
              <a:buFont typeface="Arial" panose="020B0604020202020204" pitchFamily="34" charset="0"/>
              <a:buChar char="•"/>
            </a:pPr>
            <a:endParaRPr lang="id-ID" dirty="0"/>
          </a:p>
          <a:p>
            <a:pPr marL="171450" indent="-171450">
              <a:buFont typeface="Arial" panose="020B0604020202020204" pitchFamily="34" charset="0"/>
              <a:buChar char="•"/>
            </a:pPr>
            <a:r>
              <a:rPr lang="id-ID" dirty="0"/>
              <a:t>Penting untuk menentukan tindakan apa yang masuk akal untuk jenis pekerjaan tertentu yang sedang ditangani</a:t>
            </a:r>
          </a:p>
        </p:txBody>
      </p:sp>
      <p:sp>
        <p:nvSpPr>
          <p:cNvPr id="4" name="Slide Number Placeholder 3"/>
          <p:cNvSpPr>
            <a:spLocks noGrp="1"/>
          </p:cNvSpPr>
          <p:nvPr>
            <p:ph type="sldNum" sz="quarter" idx="5"/>
          </p:nvPr>
        </p:nvSpPr>
        <p:spPr/>
        <p:txBody>
          <a:bodyPr/>
          <a:lstStyle/>
          <a:p>
            <a:fld id="{6BE19FB5-3E22-4347-9D47-E764C09E46CC}" type="slidenum">
              <a:rPr lang="id-ID" smtClean="0"/>
              <a:t>22</a:t>
            </a:fld>
            <a:endParaRPr lang="id-ID"/>
          </a:p>
        </p:txBody>
      </p:sp>
    </p:spTree>
    <p:extLst>
      <p:ext uri="{BB962C8B-B14F-4D97-AF65-F5344CB8AC3E}">
        <p14:creationId xmlns:p14="http://schemas.microsoft.com/office/powerpoint/2010/main" val="262136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d-ID" dirty="0"/>
              <a:t>tugas utama</a:t>
            </a:r>
            <a:r>
              <a:rPr lang="en-US" dirty="0"/>
              <a:t> </a:t>
            </a:r>
            <a:r>
              <a:rPr lang="en-US" sz="1200" b="1" dirty="0">
                <a:solidFill>
                  <a:srgbClr val="FFFF00"/>
                </a:solidFill>
                <a:effectLst>
                  <a:outerShdw blurRad="38100" dist="38100" dir="2700000" algn="tl">
                    <a:srgbClr val="000000">
                      <a:alpha val="43137"/>
                    </a:srgbClr>
                  </a:outerShdw>
                </a:effectLst>
                <a:latin typeface="Calibri" panose="020F0502020204030204" pitchFamily="34" charset="0"/>
              </a:rPr>
              <a:t>knowledge workers</a:t>
            </a:r>
            <a:r>
              <a:rPr lang="id-ID" dirty="0"/>
              <a:t> melibatkan manipulasi pengetahuan dan informasi.</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1" dirty="0" err="1">
                <a:latin typeface="Calibri" panose="020F0502020204030204" pitchFamily="34" charset="0"/>
              </a:rPr>
              <a:t>pengetahuan</a:t>
            </a:r>
            <a:r>
              <a:rPr lang="en-US" sz="1200" b="1" dirty="0">
                <a:latin typeface="Calibri" panose="020F0502020204030204" pitchFamily="34" charset="0"/>
              </a:rPr>
              <a:t> yang </a:t>
            </a:r>
            <a:r>
              <a:rPr lang="en-US" sz="1200" b="1" dirty="0" err="1">
                <a:latin typeface="Calibri" panose="020F0502020204030204" pitchFamily="34" charset="0"/>
              </a:rPr>
              <a:t>digunakan</a:t>
            </a:r>
            <a:r>
              <a:rPr lang="en-US" sz="1200" b="1" dirty="0">
                <a:latin typeface="Calibri" panose="020F0502020204030204" pitchFamily="34" charset="0"/>
              </a:rPr>
              <a:t> untuk </a:t>
            </a:r>
            <a:r>
              <a:rPr lang="en-US" sz="1200" b="1" dirty="0" err="1">
                <a:latin typeface="Calibri" panose="020F0502020204030204" pitchFamily="34" charset="0"/>
              </a:rPr>
              <a:t>membedakan</a:t>
            </a:r>
            <a:r>
              <a:rPr lang="en-US" sz="1200" b="1" dirty="0">
                <a:latin typeface="Calibri" panose="020F0502020204030204" pitchFamily="34" charset="0"/>
              </a:rPr>
              <a:t> </a:t>
            </a:r>
            <a:r>
              <a:rPr lang="en-US" sz="1200" b="1" dirty="0" err="1">
                <a:latin typeface="Calibri" panose="020F0502020204030204" pitchFamily="34" charset="0"/>
              </a:rPr>
              <a:t>barang</a:t>
            </a:r>
            <a:r>
              <a:rPr lang="en-US" sz="1200" b="1" dirty="0">
                <a:latin typeface="Calibri" panose="020F0502020204030204" pitchFamily="34" charset="0"/>
              </a:rPr>
              <a:t> </a:t>
            </a:r>
            <a:r>
              <a:rPr lang="en-US" sz="1200" b="1" dirty="0" err="1">
                <a:latin typeface="Calibri" panose="020F0502020204030204" pitchFamily="34" charset="0"/>
              </a:rPr>
              <a:t>fisik</a:t>
            </a:r>
            <a:r>
              <a:rPr lang="en-US" sz="1200" b="1" dirty="0">
                <a:latin typeface="Calibri" panose="020F0502020204030204" pitchFamily="34" charset="0"/>
              </a:rPr>
              <a:t> dan </a:t>
            </a:r>
            <a:r>
              <a:rPr lang="en-US" sz="1200" b="1" dirty="0" err="1">
                <a:latin typeface="Calibri" panose="020F0502020204030204" pitchFamily="34" charset="0"/>
              </a:rPr>
              <a:t>mendiversifikasikannya</a:t>
            </a:r>
            <a:r>
              <a:rPr lang="en-US" sz="1200" b="1" dirty="0">
                <a:latin typeface="Calibri" panose="020F0502020204030204" pitchFamily="34" charset="0"/>
              </a:rPr>
              <a:t> </a:t>
            </a:r>
            <a:r>
              <a:rPr lang="en-US" sz="1200" b="1" dirty="0" err="1">
                <a:latin typeface="Calibri" panose="020F0502020204030204" pitchFamily="34" charset="0"/>
              </a:rPr>
              <a:t>menjadi</a:t>
            </a:r>
            <a:r>
              <a:rPr lang="en-US" sz="1200" b="1" dirty="0">
                <a:latin typeface="Calibri" panose="020F0502020204030204" pitchFamily="34" charset="0"/>
              </a:rPr>
              <a:t> </a:t>
            </a:r>
            <a:r>
              <a:rPr lang="en-US" sz="1200" b="1" dirty="0" err="1">
                <a:latin typeface="Calibri" panose="020F0502020204030204" pitchFamily="34" charset="0"/>
              </a:rPr>
              <a:t>layanan</a:t>
            </a:r>
            <a:r>
              <a:rPr lang="en-US" sz="1200" b="1" dirty="0">
                <a:latin typeface="Calibri" panose="020F0502020204030204" pitchFamily="34" charset="0"/>
              </a:rPr>
              <a:t> yang </a:t>
            </a:r>
            <a:r>
              <a:rPr lang="en-US" sz="1200" b="1" dirty="0" err="1">
                <a:latin typeface="Calibri" panose="020F0502020204030204" pitchFamily="34" charset="0"/>
              </a:rPr>
              <a:t>terkait</a:t>
            </a:r>
            <a:r>
              <a:rPr lang="en-US" sz="1200" b="1" dirty="0">
                <a:latin typeface="Calibri" panose="020F0502020204030204" pitchFamily="34" charset="0"/>
              </a:rPr>
              <a:t> dengan </a:t>
            </a:r>
            <a:r>
              <a:rPr lang="en-US" sz="1200" b="1" dirty="0" err="1">
                <a:latin typeface="Calibri" panose="020F0502020204030204" pitchFamily="34" charset="0"/>
              </a:rPr>
              <a:t>produk</a:t>
            </a:r>
            <a:r>
              <a:rPr lang="en-US" sz="1200" b="1" dirty="0">
                <a:latin typeface="Calibri" panose="020F0502020204030204" pitchFamily="34" charset="0"/>
              </a:rPr>
              <a:t>. </a:t>
            </a:r>
            <a:endParaRPr lang="id-ID" dirty="0"/>
          </a:p>
        </p:txBody>
      </p:sp>
      <p:sp>
        <p:nvSpPr>
          <p:cNvPr id="4" name="Slide Number Placeholder 3"/>
          <p:cNvSpPr>
            <a:spLocks noGrp="1"/>
          </p:cNvSpPr>
          <p:nvPr>
            <p:ph type="sldNum" sz="quarter" idx="5"/>
          </p:nvPr>
        </p:nvSpPr>
        <p:spPr/>
        <p:txBody>
          <a:bodyPr/>
          <a:lstStyle/>
          <a:p>
            <a:fld id="{6BE19FB5-3E22-4347-9D47-E764C09E46CC}" type="slidenum">
              <a:rPr lang="id-ID" smtClean="0"/>
              <a:t>4</a:t>
            </a:fld>
            <a:endParaRPr lang="id-ID"/>
          </a:p>
        </p:txBody>
      </p:sp>
    </p:spTree>
    <p:extLst>
      <p:ext uri="{BB962C8B-B14F-4D97-AF65-F5344CB8AC3E}">
        <p14:creationId xmlns:p14="http://schemas.microsoft.com/office/powerpoint/2010/main" val="5468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Tanpa pekerja berpengetahuan, tidak akan ada produk dan layanan baru, dan tidak ada pertumbuhan</a:t>
            </a:r>
          </a:p>
        </p:txBody>
      </p:sp>
      <p:sp>
        <p:nvSpPr>
          <p:cNvPr id="4" name="Slide Number Placeholder 3"/>
          <p:cNvSpPr>
            <a:spLocks noGrp="1"/>
          </p:cNvSpPr>
          <p:nvPr>
            <p:ph type="sldNum" sz="quarter" idx="5"/>
          </p:nvPr>
        </p:nvSpPr>
        <p:spPr/>
        <p:txBody>
          <a:bodyPr/>
          <a:lstStyle/>
          <a:p>
            <a:fld id="{6BE19FB5-3E22-4347-9D47-E764C09E46CC}" type="slidenum">
              <a:rPr lang="id-ID" smtClean="0"/>
              <a:t>5</a:t>
            </a:fld>
            <a:endParaRPr lang="id-ID"/>
          </a:p>
        </p:txBody>
      </p:sp>
    </p:spTree>
    <p:extLst>
      <p:ext uri="{BB962C8B-B14F-4D97-AF65-F5344CB8AC3E}">
        <p14:creationId xmlns:p14="http://schemas.microsoft.com/office/powerpoint/2010/main" val="356191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Cara meningkatkan segala bentuk pekerjaan adalah untuk memperlakukannya sebagai suatu proses.</a:t>
            </a:r>
          </a:p>
        </p:txBody>
      </p:sp>
      <p:sp>
        <p:nvSpPr>
          <p:cNvPr id="4" name="Slide Number Placeholder 3"/>
          <p:cNvSpPr>
            <a:spLocks noGrp="1"/>
          </p:cNvSpPr>
          <p:nvPr>
            <p:ph type="sldNum" sz="quarter" idx="10"/>
          </p:nvPr>
        </p:nvSpPr>
        <p:spPr/>
        <p:txBody>
          <a:bodyPr/>
          <a:lstStyle/>
          <a:p>
            <a:fld id="{6BE19FB5-3E22-4347-9D47-E764C09E46CC}" type="slidenum">
              <a:rPr lang="id-ID" smtClean="0"/>
              <a:t>9</a:t>
            </a:fld>
            <a:endParaRPr lang="id-ID"/>
          </a:p>
        </p:txBody>
      </p:sp>
    </p:spTree>
    <p:extLst>
      <p:ext uri="{BB962C8B-B14F-4D97-AF65-F5344CB8AC3E}">
        <p14:creationId xmlns:p14="http://schemas.microsoft.com/office/powerpoint/2010/main" val="393349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id-ID" b="1" dirty="0"/>
              <a:t>Bagaimana cara meningkatkan</a:t>
            </a:r>
            <a:endParaRPr lang="en-US" b="1" dirty="0"/>
          </a:p>
          <a:p>
            <a:pPr marL="0" indent="0">
              <a:buFont typeface="Arial" panose="020B0604020202020204" pitchFamily="34" charset="0"/>
              <a:buNone/>
            </a:pPr>
            <a:r>
              <a:rPr lang="id-ID" dirty="0"/>
              <a:t>Memperlakukan sesuatu sebagai proses berarti memaksakan struktur formal padanya</a:t>
            </a:r>
            <a:endParaRPr lang="en-US" b="1" dirty="0"/>
          </a:p>
          <a:p>
            <a:pPr marL="171450" indent="-171450">
              <a:buFont typeface="Arial" panose="020B0604020202020204" pitchFamily="34" charset="0"/>
              <a:buChar char="•"/>
            </a:pPr>
            <a:r>
              <a:rPr lang="id-ID" dirty="0"/>
              <a:t>untuk mengidentifikasi awal, akhir, dan langkah-langkah perantara, untuk memperjelas siapa pelanggan untuk itu,</a:t>
            </a:r>
          </a:p>
          <a:p>
            <a:pPr marL="171450" indent="-171450">
              <a:buFont typeface="Arial" panose="020B0604020202020204" pitchFamily="34" charset="0"/>
              <a:buChar char="•"/>
            </a:pPr>
            <a:r>
              <a:rPr lang="id-ID" dirty="0"/>
              <a:t>untuk mengukurnya,</a:t>
            </a:r>
          </a:p>
          <a:p>
            <a:pPr marL="171450" indent="-171450">
              <a:buFont typeface="Arial" panose="020B0604020202020204" pitchFamily="34" charset="0"/>
              <a:buChar char="•"/>
            </a:pPr>
            <a:r>
              <a:rPr lang="id-ID" dirty="0"/>
              <a:t>untuk mengambil stok seberapa baik saat ini sedang dilakukan,</a:t>
            </a:r>
          </a:p>
          <a:p>
            <a:pPr marL="171450" indent="-171450">
              <a:buFont typeface="Arial" panose="020B0604020202020204" pitchFamily="34" charset="0"/>
              <a:buChar char="•"/>
            </a:pPr>
            <a:r>
              <a:rPr lang="id-ID" dirty="0"/>
              <a:t>dan akhirnya untuk memperbaikinya.</a:t>
            </a:r>
          </a:p>
        </p:txBody>
      </p:sp>
      <p:sp>
        <p:nvSpPr>
          <p:cNvPr id="4" name="Slide Number Placeholder 3"/>
          <p:cNvSpPr>
            <a:spLocks noGrp="1"/>
          </p:cNvSpPr>
          <p:nvPr>
            <p:ph type="sldNum" sz="quarter" idx="10"/>
          </p:nvPr>
        </p:nvSpPr>
        <p:spPr/>
        <p:txBody>
          <a:bodyPr/>
          <a:lstStyle/>
          <a:p>
            <a:fld id="{6BE19FB5-3E22-4347-9D47-E764C09E46CC}" type="slidenum">
              <a:rPr lang="id-ID" smtClean="0"/>
              <a:t>10</a:t>
            </a:fld>
            <a:endParaRPr lang="id-ID"/>
          </a:p>
        </p:txBody>
      </p:sp>
    </p:spTree>
    <p:extLst>
      <p:ext uri="{BB962C8B-B14F-4D97-AF65-F5344CB8AC3E}">
        <p14:creationId xmlns:p14="http://schemas.microsoft.com/office/powerpoint/2010/main" val="357640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d-ID" dirty="0"/>
              <a:t>Pekerja pengetahuan sering memiliki kekuatan untuk menolak diberitahu apa yang harus dilakukan, dan analisis proses biasanya pendekatan yang canggih untuk memiliki orang lain memberitahu Anda bagaimana untuk melakukan pekerjaan Anda.</a:t>
            </a:r>
          </a:p>
          <a:p>
            <a:pPr marL="171450" indent="-171450">
              <a:buFont typeface="Arial" panose="020B0604020202020204" pitchFamily="34" charset="0"/>
              <a:buChar char="•"/>
            </a:pPr>
            <a:endParaRPr lang="id-ID" dirty="0"/>
          </a:p>
          <a:p>
            <a:pPr marL="171450" indent="-171450">
              <a:buFont typeface="Arial" panose="020B0604020202020204" pitchFamily="34" charset="0"/>
              <a:buChar char="•"/>
            </a:pPr>
            <a:r>
              <a:rPr lang="id-ID" dirty="0"/>
              <a:t>Hal ini tidak mudah untuk melihat pekerjaan pengetahuan dalam hal proses, karena banyak melibatkan pemikiran, dan sering kolaboratif dan berulang, yang membuatnya sulit untuk struktur.</a:t>
            </a:r>
          </a:p>
          <a:p>
            <a:pPr marL="171450" indent="-171450">
              <a:buFont typeface="Arial" panose="020B0604020202020204" pitchFamily="34" charset="0"/>
              <a:buChar char="•"/>
            </a:pPr>
            <a:endParaRPr lang="id-ID" dirty="0"/>
          </a:p>
          <a:p>
            <a:pPr marL="171450" indent="-171450">
              <a:buFont typeface="Arial" panose="020B0604020202020204" pitchFamily="34" charset="0"/>
              <a:buChar char="•"/>
            </a:pPr>
            <a:r>
              <a:rPr lang="id-ID" dirty="0"/>
              <a:t>Tapi Manajemen Proses untuk orientasi Pengetahuan Kerja dapat membuat pekerjaan pengetahuan lebih produktif serta "memungkinkan dan memberdayakan" jika dikelola dengan benar, yaitu, dengan partisipasi yang luas.</a:t>
            </a:r>
          </a:p>
        </p:txBody>
      </p:sp>
      <p:sp>
        <p:nvSpPr>
          <p:cNvPr id="4" name="Slide Number Placeholder 3"/>
          <p:cNvSpPr>
            <a:spLocks noGrp="1"/>
          </p:cNvSpPr>
          <p:nvPr>
            <p:ph type="sldNum" sz="quarter" idx="10"/>
          </p:nvPr>
        </p:nvSpPr>
        <p:spPr/>
        <p:txBody>
          <a:bodyPr/>
          <a:lstStyle/>
          <a:p>
            <a:fld id="{6BE19FB5-3E22-4347-9D47-E764C09E46CC}" type="slidenum">
              <a:rPr lang="id-ID" smtClean="0"/>
              <a:t>11</a:t>
            </a:fld>
            <a:endParaRPr lang="id-ID"/>
          </a:p>
        </p:txBody>
      </p:sp>
    </p:spTree>
    <p:extLst>
      <p:ext uri="{BB962C8B-B14F-4D97-AF65-F5344CB8AC3E}">
        <p14:creationId xmlns:p14="http://schemas.microsoft.com/office/powerpoint/2010/main" val="211594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BE19FB5-3E22-4347-9D47-E764C09E46CC}" type="slidenum">
              <a:rPr lang="id-ID" smtClean="0"/>
              <a:t>18</a:t>
            </a:fld>
            <a:endParaRPr lang="id-ID"/>
          </a:p>
        </p:txBody>
      </p:sp>
    </p:spTree>
    <p:extLst>
      <p:ext uri="{BB962C8B-B14F-4D97-AF65-F5344CB8AC3E}">
        <p14:creationId xmlns:p14="http://schemas.microsoft.com/office/powerpoint/2010/main" val="180340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d-ID" dirty="0"/>
              <a:t>Di era industri, ini adalah tugas yang relatif mudah; kinerja seorang pekerja individu dapat dinilai melalui keluaran, masukan yang terlihat, termasuk jam kerja atau upaya nyata yang dikeluarkan. </a:t>
            </a:r>
            <a:endParaRPr lang="en-US" dirty="0"/>
          </a:p>
          <a:p>
            <a:pPr marL="171450" indent="-171450">
              <a:buFont typeface="Arial" panose="020B0604020202020204" pitchFamily="34" charset="0"/>
              <a:buChar char="•"/>
            </a:pPr>
            <a:r>
              <a:rPr lang="id-ID" dirty="0"/>
              <a:t>Pengukuran keluaran atas ukuran masukan </a:t>
            </a:r>
            <a:r>
              <a:rPr lang="en-US" dirty="0">
                <a:sym typeface="Wingdings" panose="05000000000000000000" pitchFamily="2" charset="2"/>
              </a:rPr>
              <a:t></a:t>
            </a:r>
            <a:r>
              <a:rPr lang="id-ID" dirty="0"/>
              <a:t> Produktivitas. </a:t>
            </a:r>
            <a:endParaRPr lang="en-US" dirty="0"/>
          </a:p>
          <a:p>
            <a:pPr marL="171450" indent="-171450">
              <a:buFont typeface="Arial" panose="020B0604020202020204" pitchFamily="34" charset="0"/>
              <a:buChar char="•"/>
            </a:pPr>
            <a:r>
              <a:rPr lang="id-ID" dirty="0"/>
              <a:t>Pendekatan berorientasi produktivitas mengubah nilai output menjadi mata uang.</a:t>
            </a:r>
          </a:p>
        </p:txBody>
      </p:sp>
      <p:sp>
        <p:nvSpPr>
          <p:cNvPr id="4" name="Slide Number Placeholder 3"/>
          <p:cNvSpPr>
            <a:spLocks noGrp="1"/>
          </p:cNvSpPr>
          <p:nvPr>
            <p:ph type="sldNum" sz="quarter" idx="5"/>
          </p:nvPr>
        </p:nvSpPr>
        <p:spPr/>
        <p:txBody>
          <a:bodyPr/>
          <a:lstStyle/>
          <a:p>
            <a:fld id="{6BE19FB5-3E22-4347-9D47-E764C09E46CC}" type="slidenum">
              <a:rPr lang="id-ID" smtClean="0"/>
              <a:t>19</a:t>
            </a:fld>
            <a:endParaRPr lang="id-ID"/>
          </a:p>
        </p:txBody>
      </p:sp>
    </p:spTree>
    <p:extLst>
      <p:ext uri="{BB962C8B-B14F-4D97-AF65-F5344CB8AC3E}">
        <p14:creationId xmlns:p14="http://schemas.microsoft.com/office/powerpoint/2010/main" val="75447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d-ID" dirty="0"/>
              <a:t>Apa rumus untuk menilai kreativitas dan inovasi sebuah ide?</a:t>
            </a:r>
          </a:p>
          <a:p>
            <a:pPr marL="171450" indent="-171450">
              <a:buFont typeface="Arial" panose="020B0604020202020204" pitchFamily="34" charset="0"/>
              <a:buChar char="•"/>
            </a:pPr>
            <a:r>
              <a:rPr lang="id-ID" dirty="0"/>
              <a:t>manajer pekerja berpengetahuan secara tradisional kembali mengukur input yang terlihat, misalnya, jam kerja.</a:t>
            </a:r>
          </a:p>
          <a:p>
            <a:pPr marL="171450" indent="-171450">
              <a:buFont typeface="Arial" panose="020B0604020202020204" pitchFamily="34" charset="0"/>
              <a:buChar char="•"/>
            </a:pPr>
            <a:r>
              <a:rPr lang="id-ID" dirty="0"/>
              <a:t>Namun, meningkatnya pergerakan pengetahuan yang bekerja di luar kantor dan ke rumah, pesawat terbang, dan lokasi klien menyulitkan penggunaan jam kerja sebagai ukuran, dan kriteria tersebut tidak pernah banyak berkaitan dengan kualitas pengetahuan yang dihasilkan.</a:t>
            </a:r>
          </a:p>
        </p:txBody>
      </p:sp>
      <p:sp>
        <p:nvSpPr>
          <p:cNvPr id="4" name="Slide Number Placeholder 3"/>
          <p:cNvSpPr>
            <a:spLocks noGrp="1"/>
          </p:cNvSpPr>
          <p:nvPr>
            <p:ph type="sldNum" sz="quarter" idx="5"/>
          </p:nvPr>
        </p:nvSpPr>
        <p:spPr/>
        <p:txBody>
          <a:bodyPr/>
          <a:lstStyle/>
          <a:p>
            <a:fld id="{6BE19FB5-3E22-4347-9D47-E764C09E46CC}" type="slidenum">
              <a:rPr lang="id-ID" smtClean="0"/>
              <a:t>20</a:t>
            </a:fld>
            <a:endParaRPr lang="id-ID"/>
          </a:p>
        </p:txBody>
      </p:sp>
    </p:spTree>
    <p:extLst>
      <p:ext uri="{BB962C8B-B14F-4D97-AF65-F5344CB8AC3E}">
        <p14:creationId xmlns:p14="http://schemas.microsoft.com/office/powerpoint/2010/main" val="3850499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03/04/2021</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03/04/2021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03/04/2021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03/04/2021</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03/04/2021</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03/04/2021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03/04/2021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03/04/2021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815B4FD-92E0-4978-907F-923BCA868FE5}" type="datetimeFigureOut">
              <a:rPr lang="id-ID" smtClean="0"/>
              <a:t>03/04/2021</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sz="4800" dirty="0">
                <a:effectLst>
                  <a:outerShdw blurRad="38100" dist="38100" dir="2700000" algn="tl">
                    <a:srgbClr val="000000">
                      <a:alpha val="43137"/>
                    </a:srgbClr>
                  </a:outerShdw>
                </a:effectLst>
              </a:rPr>
              <a:t>Process Management &amp; Knowledge Work</a:t>
            </a:r>
          </a:p>
        </p:txBody>
      </p:sp>
      <p:sp>
        <p:nvSpPr>
          <p:cNvPr id="3" name="Subtitle 2"/>
          <p:cNvSpPr>
            <a:spLocks noGrp="1"/>
          </p:cNvSpPr>
          <p:nvPr>
            <p:ph type="subTitle" idx="1"/>
          </p:nvPr>
        </p:nvSpPr>
        <p:spPr/>
        <p:txBody>
          <a:bodyPr/>
          <a:lstStyle/>
          <a:p>
            <a:r>
              <a:rPr lang="en-US" dirty="0" err="1"/>
              <a:t>Analisis</a:t>
            </a:r>
            <a:r>
              <a:rPr lang="en-US" dirty="0"/>
              <a:t> Proses </a:t>
            </a:r>
            <a:r>
              <a:rPr lang="en-US" dirty="0" err="1"/>
              <a:t>Bisnis</a:t>
            </a:r>
            <a:endParaRPr lang="id-ID" dirty="0"/>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345976"/>
            <a:ext cx="8229600" cy="1066800"/>
          </a:xfrm>
        </p:spPr>
        <p:txBody>
          <a:bodyPr/>
          <a:lstStyle/>
          <a:p>
            <a:r>
              <a:rPr lang="en-US" b="1" dirty="0">
                <a:effectLst>
                  <a:outerShdw blurRad="38100" dist="38100" dir="2700000" algn="tl">
                    <a:srgbClr val="000000">
                      <a:alpha val="43137"/>
                    </a:srgbClr>
                  </a:outerShdw>
                </a:effectLst>
              </a:rPr>
              <a:t>How to improve</a:t>
            </a:r>
          </a:p>
        </p:txBody>
      </p:sp>
      <p:sp>
        <p:nvSpPr>
          <p:cNvPr id="3" name="Content Placeholder 2"/>
          <p:cNvSpPr>
            <a:spLocks noGrp="1"/>
          </p:cNvSpPr>
          <p:nvPr>
            <p:ph idx="1"/>
          </p:nvPr>
        </p:nvSpPr>
        <p:spPr>
          <a:xfrm>
            <a:off x="-36512" y="2276872"/>
            <a:ext cx="6923112" cy="4464496"/>
          </a:xfrm>
        </p:spPr>
        <p:txBody>
          <a:bodyPr>
            <a:normAutofit/>
          </a:bodyPr>
          <a:lstStyle/>
          <a:p>
            <a:pPr lvl="1"/>
            <a:r>
              <a:rPr lang="en-US" dirty="0"/>
              <a:t>to identify its beginning, end, and intermediate steps, to clarify who the customer is for it, </a:t>
            </a:r>
          </a:p>
          <a:p>
            <a:pPr lvl="1"/>
            <a:endParaRPr lang="en-US" dirty="0"/>
          </a:p>
          <a:p>
            <a:pPr lvl="1"/>
            <a:r>
              <a:rPr lang="en-US" dirty="0"/>
              <a:t>to measure it, </a:t>
            </a:r>
          </a:p>
          <a:p>
            <a:pPr lvl="1"/>
            <a:endParaRPr lang="en-US" dirty="0"/>
          </a:p>
          <a:p>
            <a:pPr lvl="1"/>
            <a:r>
              <a:rPr lang="en-US" dirty="0"/>
              <a:t>to take stock of how well it is currently being performed, </a:t>
            </a:r>
          </a:p>
          <a:p>
            <a:pPr lvl="1"/>
            <a:endParaRPr lang="en-US" dirty="0"/>
          </a:p>
          <a:p>
            <a:pPr lvl="1"/>
            <a:r>
              <a:rPr lang="en-US" dirty="0"/>
              <a:t>and ultimately to improve it.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2060848"/>
            <a:ext cx="152558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478" y="2204864"/>
            <a:ext cx="705818" cy="2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478" y="2819526"/>
            <a:ext cx="705818" cy="2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5229200"/>
            <a:ext cx="1295400"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797" y="3789040"/>
            <a:ext cx="2533699" cy="112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nvSpPr>
        <p:spPr>
          <a:xfrm>
            <a:off x="0" y="1268760"/>
            <a:ext cx="8964488" cy="1008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solidFill>
                  <a:schemeClr val="tx2"/>
                </a:solidFill>
              </a:rPr>
              <a:t>To treat something as a process is to impose a formal structure on it; </a:t>
            </a:r>
          </a:p>
        </p:txBody>
      </p:sp>
      <p:cxnSp>
        <p:nvCxnSpPr>
          <p:cNvPr id="7" name="Straight Connector 6"/>
          <p:cNvCxnSpPr/>
          <p:nvPr/>
        </p:nvCxnSpPr>
        <p:spPr>
          <a:xfrm>
            <a:off x="6372200" y="2060848"/>
            <a:ext cx="0" cy="45365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7437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lstStyle/>
          <a:p>
            <a:r>
              <a:rPr lang="en-US" b="1" dirty="0">
                <a:effectLst>
                  <a:outerShdw blurRad="38100" dist="38100" dir="2700000" algn="tl">
                    <a:srgbClr val="000000">
                      <a:alpha val="43137"/>
                    </a:srgbClr>
                  </a:outerShdw>
                </a:effectLst>
              </a:rPr>
              <a:t>How to improve</a:t>
            </a:r>
          </a:p>
        </p:txBody>
      </p:sp>
      <p:sp>
        <p:nvSpPr>
          <p:cNvPr id="3" name="Content Placeholder 2"/>
          <p:cNvSpPr>
            <a:spLocks noGrp="1"/>
          </p:cNvSpPr>
          <p:nvPr>
            <p:ph idx="1"/>
          </p:nvPr>
        </p:nvSpPr>
        <p:spPr>
          <a:xfrm>
            <a:off x="457200" y="1453848"/>
            <a:ext cx="8229600" cy="4855472"/>
          </a:xfrm>
        </p:spPr>
        <p:txBody>
          <a:bodyPr>
            <a:normAutofit fontScale="77500" lnSpcReduction="20000"/>
          </a:bodyPr>
          <a:lstStyle/>
          <a:p>
            <a:pPr>
              <a:lnSpc>
                <a:spcPct val="120000"/>
              </a:lnSpc>
            </a:pPr>
            <a:r>
              <a:rPr lang="en-US" dirty="0">
                <a:solidFill>
                  <a:schemeClr val="tx2"/>
                </a:solidFill>
              </a:rPr>
              <a:t>Knowledge workers often have the power to </a:t>
            </a:r>
            <a:r>
              <a:rPr lang="en-US" i="1" dirty="0">
                <a:solidFill>
                  <a:srgbClr val="C00000"/>
                </a:solidFill>
              </a:rPr>
              <a:t>resist being told what to do</a:t>
            </a:r>
            <a:r>
              <a:rPr lang="en-US" dirty="0">
                <a:solidFill>
                  <a:schemeClr val="tx2"/>
                </a:solidFill>
              </a:rPr>
              <a:t>, and process analysis is usually a sophisticated approach to having someone else tell you how to do your job.</a:t>
            </a:r>
          </a:p>
          <a:p>
            <a:pPr>
              <a:lnSpc>
                <a:spcPct val="120000"/>
              </a:lnSpc>
            </a:pPr>
            <a:endParaRPr lang="en-US" dirty="0">
              <a:solidFill>
                <a:schemeClr val="tx2"/>
              </a:solidFill>
            </a:endParaRPr>
          </a:p>
          <a:p>
            <a:pPr>
              <a:lnSpc>
                <a:spcPct val="120000"/>
              </a:lnSpc>
            </a:pPr>
            <a:r>
              <a:rPr lang="en-US" dirty="0">
                <a:solidFill>
                  <a:srgbClr val="C00000"/>
                </a:solidFill>
              </a:rPr>
              <a:t>It is not easy to view knowledge work in terms of processes, because much of  </a:t>
            </a:r>
            <a:r>
              <a:rPr lang="en-US" i="1" dirty="0">
                <a:solidFill>
                  <a:srgbClr val="FF0000"/>
                </a:solidFill>
              </a:rPr>
              <a:t>it involves thinking</a:t>
            </a:r>
            <a:r>
              <a:rPr lang="en-US" dirty="0">
                <a:solidFill>
                  <a:srgbClr val="C00000"/>
                </a:solidFill>
              </a:rPr>
              <a:t>, and it is often </a:t>
            </a:r>
            <a:r>
              <a:rPr lang="en-US" i="1" dirty="0">
                <a:solidFill>
                  <a:srgbClr val="FF0000"/>
                </a:solidFill>
              </a:rPr>
              <a:t>collaborative</a:t>
            </a:r>
            <a:r>
              <a:rPr lang="en-US" dirty="0">
                <a:solidFill>
                  <a:srgbClr val="FF0000"/>
                </a:solidFill>
              </a:rPr>
              <a:t> </a:t>
            </a:r>
            <a:r>
              <a:rPr lang="en-US" dirty="0">
                <a:solidFill>
                  <a:srgbClr val="C00000"/>
                </a:solidFill>
              </a:rPr>
              <a:t>and </a:t>
            </a:r>
            <a:r>
              <a:rPr lang="en-US" i="1" dirty="0">
                <a:solidFill>
                  <a:srgbClr val="FF0000"/>
                </a:solidFill>
              </a:rPr>
              <a:t>iterative</a:t>
            </a:r>
            <a:r>
              <a:rPr lang="en-US" dirty="0">
                <a:solidFill>
                  <a:srgbClr val="C00000"/>
                </a:solidFill>
              </a:rPr>
              <a:t>, which makes it </a:t>
            </a:r>
            <a:r>
              <a:rPr lang="en-US" i="1" dirty="0">
                <a:solidFill>
                  <a:schemeClr val="tx2"/>
                </a:solidFill>
              </a:rPr>
              <a:t>difficult to structure</a:t>
            </a:r>
            <a:r>
              <a:rPr lang="en-US" dirty="0">
                <a:solidFill>
                  <a:srgbClr val="C00000"/>
                </a:solidFill>
              </a:rPr>
              <a:t>.</a:t>
            </a:r>
          </a:p>
          <a:p>
            <a:pPr>
              <a:lnSpc>
                <a:spcPct val="120000"/>
              </a:lnSpc>
            </a:pPr>
            <a:endParaRPr lang="en-US" dirty="0">
              <a:solidFill>
                <a:schemeClr val="tx2"/>
              </a:solidFill>
            </a:endParaRPr>
          </a:p>
          <a:p>
            <a:pPr>
              <a:lnSpc>
                <a:spcPct val="120000"/>
              </a:lnSpc>
            </a:pPr>
            <a:r>
              <a:rPr lang="en-US" dirty="0">
                <a:solidFill>
                  <a:schemeClr val="tx2"/>
                </a:solidFill>
              </a:rPr>
              <a:t>But a </a:t>
            </a:r>
            <a:r>
              <a:rPr lang="en-US" i="1" dirty="0">
                <a:solidFill>
                  <a:schemeClr val="tx2"/>
                </a:solidFill>
              </a:rPr>
              <a:t>Process Management for Knowledge Work orientation can make knowledge work more productive as well as “enabling and empowering” </a:t>
            </a:r>
            <a:r>
              <a:rPr lang="en-US" dirty="0">
                <a:solidFill>
                  <a:schemeClr val="tx2"/>
                </a:solidFill>
              </a:rPr>
              <a:t>if managed correctly, i.e., with extensive participation.</a:t>
            </a:r>
          </a:p>
        </p:txBody>
      </p:sp>
    </p:spTree>
    <p:extLst>
      <p:ext uri="{BB962C8B-B14F-4D97-AF65-F5344CB8AC3E}">
        <p14:creationId xmlns:p14="http://schemas.microsoft.com/office/powerpoint/2010/main" val="3804926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09728" indent="0">
              <a:buNone/>
            </a:pPr>
            <a:endParaRPr lang="en-US"/>
          </a:p>
          <a:p>
            <a:pPr marL="109728" indent="0" algn="ctr">
              <a:buNone/>
            </a:pPr>
            <a:r>
              <a:rPr lang="en-US"/>
              <a:t>“</a:t>
            </a:r>
            <a:r>
              <a:rPr lang="en-US" sz="2600" i="1">
                <a:solidFill>
                  <a:schemeClr val="accent1"/>
                </a:solidFill>
                <a:effectLst>
                  <a:outerShdw blurRad="38100" dist="38100" dir="2700000" algn="tl">
                    <a:srgbClr val="000000">
                      <a:alpha val="43137"/>
                    </a:srgbClr>
                  </a:outerShdw>
                </a:effectLst>
              </a:rPr>
              <a:t>a process can be viewed as art rather than science</a:t>
            </a:r>
            <a:r>
              <a:rPr lang="en-US"/>
              <a:t>” </a:t>
            </a:r>
          </a:p>
          <a:p>
            <a:pPr marL="344488" indent="0">
              <a:buNone/>
            </a:pPr>
            <a:r>
              <a:rPr lang="en-US" sz="2000"/>
              <a:t>(Hall and Johnson, 2009)</a:t>
            </a:r>
          </a:p>
          <a:p>
            <a:endParaRPr lang="en-US"/>
          </a:p>
          <a:p>
            <a:endParaRPr lang="en-US"/>
          </a:p>
          <a:p>
            <a:r>
              <a:rPr lang="en-US" sz="2400"/>
              <a:t>Whether this is true, of course, varies by the process involved, by the way a process is implemented and managed, and by the particular individuals involved.</a:t>
            </a:r>
          </a:p>
        </p:txBody>
      </p:sp>
    </p:spTree>
    <p:extLst>
      <p:ext uri="{BB962C8B-B14F-4D97-AF65-F5344CB8AC3E}">
        <p14:creationId xmlns:p14="http://schemas.microsoft.com/office/powerpoint/2010/main" val="1829844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effectLst>
                  <a:outerShdw blurRad="38100" dist="38100" dir="2700000" algn="tl">
                    <a:srgbClr val="000000">
                      <a:alpha val="43137"/>
                    </a:srgbClr>
                  </a:outerShdw>
                </a:effectLst>
              </a:rPr>
              <a:t>Processes and Knowledge Work Segments</a:t>
            </a:r>
          </a:p>
        </p:txBody>
      </p:sp>
      <p:sp>
        <p:nvSpPr>
          <p:cNvPr id="3" name="Content Placeholder 2"/>
          <p:cNvSpPr>
            <a:spLocks noGrp="1"/>
          </p:cNvSpPr>
          <p:nvPr>
            <p:ph idx="1"/>
          </p:nvPr>
        </p:nvSpPr>
        <p:spPr>
          <a:xfrm>
            <a:off x="457200" y="2134765"/>
            <a:ext cx="946448" cy="4246563"/>
          </a:xfrm>
          <a:effectLst>
            <a:outerShdw blurRad="292100" dist="139700" dir="2700000" algn="tl" rotWithShape="0">
              <a:prstClr val="black">
                <a:alpha val="65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vert="vert270" anchor="ctr">
            <a:normAutofit fontScale="85000" lnSpcReduction="20000"/>
          </a:bodyPr>
          <a:lstStyle/>
          <a:p>
            <a:pPr marL="109728" indent="0" algn="ctr">
              <a:lnSpc>
                <a:spcPct val="120000"/>
              </a:lnSpc>
              <a:buNone/>
            </a:pPr>
            <a:r>
              <a:rPr lang="en-US" b="1">
                <a:effectLst>
                  <a:outerShdw blurRad="38100" dist="38100" dir="2700000" algn="tl">
                    <a:srgbClr val="000000">
                      <a:alpha val="43137"/>
                    </a:srgbClr>
                  </a:outerShdw>
                </a:effectLst>
              </a:rPr>
              <a:t>Four Approaches to Knowledge Work</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733" y="2134765"/>
            <a:ext cx="6797675" cy="4246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38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509120"/>
            <a:ext cx="3837432" cy="147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01960"/>
            <a:ext cx="8229600" cy="1066800"/>
          </a:xfrm>
        </p:spPr>
        <p:txBody>
          <a:bodyPr/>
          <a:lstStyle/>
          <a:p>
            <a:r>
              <a:rPr lang="en-US">
                <a:effectLst>
                  <a:outerShdw blurRad="38100" dist="38100" dir="2700000" algn="tl">
                    <a:srgbClr val="000000">
                      <a:alpha val="43137"/>
                    </a:srgbClr>
                  </a:outerShdw>
                </a:effectLst>
              </a:rPr>
              <a:t>Transaction Workers</a:t>
            </a:r>
          </a:p>
        </p:txBody>
      </p:sp>
      <p:sp>
        <p:nvSpPr>
          <p:cNvPr id="3" name="Content Placeholder 2"/>
          <p:cNvSpPr>
            <a:spLocks noGrp="1"/>
          </p:cNvSpPr>
          <p:nvPr>
            <p:ph idx="1"/>
          </p:nvPr>
        </p:nvSpPr>
        <p:spPr>
          <a:xfrm>
            <a:off x="457200" y="1223056"/>
            <a:ext cx="8229600" cy="1197832"/>
          </a:xfrm>
        </p:spPr>
        <p:txBody>
          <a:bodyPr>
            <a:normAutofit/>
          </a:bodyPr>
          <a:lstStyle/>
          <a:p>
            <a:pPr marL="109728" indent="0">
              <a:lnSpc>
                <a:spcPct val="110000"/>
              </a:lnSpc>
              <a:buNone/>
            </a:pPr>
            <a:r>
              <a:rPr lang="en-US" dirty="0" err="1">
                <a:solidFill>
                  <a:schemeClr val="tx2"/>
                </a:solidFill>
              </a:rPr>
              <a:t>Lebih</a:t>
            </a:r>
            <a:r>
              <a:rPr lang="en-US" dirty="0">
                <a:solidFill>
                  <a:schemeClr val="tx2"/>
                </a:solidFill>
              </a:rPr>
              <a:t> </a:t>
            </a:r>
            <a:r>
              <a:rPr lang="en-US" dirty="0" err="1">
                <a:solidFill>
                  <a:schemeClr val="tx2"/>
                </a:solidFill>
              </a:rPr>
              <a:t>mudah</a:t>
            </a:r>
            <a:r>
              <a:rPr lang="en-US" dirty="0">
                <a:solidFill>
                  <a:schemeClr val="tx2"/>
                </a:solidFill>
              </a:rPr>
              <a:t> di-</a:t>
            </a:r>
            <a:r>
              <a:rPr lang="en-US" dirty="0" err="1">
                <a:solidFill>
                  <a:schemeClr val="tx2"/>
                </a:solidFill>
              </a:rPr>
              <a:t>strukturisasi</a:t>
            </a:r>
            <a:r>
              <a:rPr lang="en-US" dirty="0">
                <a:solidFill>
                  <a:schemeClr val="tx2"/>
                </a:solidFill>
              </a:rPr>
              <a:t> </a:t>
            </a:r>
            <a:r>
              <a:rPr lang="en-US" dirty="0" err="1">
                <a:solidFill>
                  <a:schemeClr val="tx2"/>
                </a:solidFill>
              </a:rPr>
              <a:t>ke</a:t>
            </a:r>
            <a:r>
              <a:rPr lang="en-US" dirty="0">
                <a:solidFill>
                  <a:schemeClr val="tx2"/>
                </a:solidFill>
              </a:rPr>
              <a:t> proses, </a:t>
            </a:r>
            <a:r>
              <a:rPr lang="en-US" dirty="0" err="1">
                <a:solidFill>
                  <a:schemeClr val="tx2"/>
                </a:solidFill>
              </a:rPr>
              <a:t>karena</a:t>
            </a:r>
            <a:r>
              <a:rPr lang="en-US" dirty="0">
                <a:solidFill>
                  <a:schemeClr val="tx2"/>
                </a:solidFill>
              </a:rPr>
              <a:t> </a:t>
            </a:r>
            <a:r>
              <a:rPr lang="en-US" dirty="0" err="1">
                <a:solidFill>
                  <a:schemeClr val="tx2"/>
                </a:solidFill>
              </a:rPr>
              <a:t>pekerjaannya</a:t>
            </a:r>
            <a:r>
              <a:rPr lang="en-US" dirty="0">
                <a:solidFill>
                  <a:schemeClr val="tx2"/>
                </a:solidFill>
              </a:rPr>
              <a:t> </a:t>
            </a:r>
            <a:r>
              <a:rPr lang="en-US" dirty="0" err="1">
                <a:solidFill>
                  <a:schemeClr val="tx2"/>
                </a:solidFill>
              </a:rPr>
              <a:t>berulang-ulang</a:t>
            </a:r>
            <a:r>
              <a:rPr lang="en-US" dirty="0">
                <a:solidFill>
                  <a:schemeClr val="tx2"/>
                </a:solidFill>
              </a:rPr>
              <a:t> (</a:t>
            </a:r>
            <a:r>
              <a:rPr lang="en-US" i="1" dirty="0">
                <a:solidFill>
                  <a:schemeClr val="tx2"/>
                </a:solidFill>
              </a:rPr>
              <a:t>repeatable</a:t>
            </a:r>
            <a:r>
              <a:rPr lang="en-US" dirty="0">
                <a:solidFill>
                  <a:schemeClr val="tx2"/>
                </a:solidFill>
              </a:rPr>
              <a:t>).</a:t>
            </a:r>
          </a:p>
          <a:p>
            <a:pPr>
              <a:lnSpc>
                <a:spcPct val="110000"/>
              </a:lnSpc>
            </a:pPr>
            <a:endParaRPr lang="en-US" dirty="0">
              <a:solidFill>
                <a:schemeClr val="tx2"/>
              </a:solidFill>
            </a:endParaRPr>
          </a:p>
        </p:txBody>
      </p:sp>
      <p:sp>
        <p:nvSpPr>
          <p:cNvPr id="5" name="Content Placeholder 2"/>
          <p:cNvSpPr txBox="1">
            <a:spLocks/>
          </p:cNvSpPr>
          <p:nvPr/>
        </p:nvSpPr>
        <p:spPr>
          <a:xfrm>
            <a:off x="457200" y="2492896"/>
            <a:ext cx="8229600" cy="208823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10000"/>
              </a:lnSpc>
              <a:buNone/>
            </a:pPr>
            <a:r>
              <a:rPr lang="en-US" dirty="0">
                <a:solidFill>
                  <a:srgbClr val="C00000"/>
                </a:solidFill>
              </a:rPr>
              <a:t>Para </a:t>
            </a:r>
            <a:r>
              <a:rPr lang="en-US" dirty="0" err="1">
                <a:solidFill>
                  <a:srgbClr val="C00000"/>
                </a:solidFill>
              </a:rPr>
              <a:t>pekerja</a:t>
            </a:r>
            <a:r>
              <a:rPr lang="en-US" dirty="0">
                <a:solidFill>
                  <a:srgbClr val="C00000"/>
                </a:solidFill>
              </a:rPr>
              <a:t> </a:t>
            </a:r>
            <a:r>
              <a:rPr lang="en-US" dirty="0" err="1">
                <a:solidFill>
                  <a:srgbClr val="C00000"/>
                </a:solidFill>
              </a:rPr>
              <a:t>ini</a:t>
            </a:r>
            <a:r>
              <a:rPr lang="en-US" dirty="0">
                <a:solidFill>
                  <a:srgbClr val="C00000"/>
                </a:solidFill>
              </a:rPr>
              <a:t> </a:t>
            </a:r>
            <a:r>
              <a:rPr lang="en-US" dirty="0" err="1">
                <a:solidFill>
                  <a:srgbClr val="C00000"/>
                </a:solidFill>
              </a:rPr>
              <a:t>perlu</a:t>
            </a:r>
            <a:r>
              <a:rPr lang="en-US" dirty="0">
                <a:solidFill>
                  <a:srgbClr val="C00000"/>
                </a:solidFill>
              </a:rPr>
              <a:t> </a:t>
            </a:r>
            <a:r>
              <a:rPr lang="en-US" dirty="0" err="1">
                <a:solidFill>
                  <a:srgbClr val="C00000"/>
                </a:solidFill>
              </a:rPr>
              <a:t>memahami</a:t>
            </a:r>
            <a:r>
              <a:rPr lang="en-US" dirty="0">
                <a:solidFill>
                  <a:srgbClr val="C00000"/>
                </a:solidFill>
              </a:rPr>
              <a:t> </a:t>
            </a:r>
            <a:r>
              <a:rPr lang="en-US" dirty="0" err="1">
                <a:solidFill>
                  <a:srgbClr val="C00000"/>
                </a:solidFill>
              </a:rPr>
              <a:t>aliran</a:t>
            </a:r>
            <a:r>
              <a:rPr lang="en-US" dirty="0">
                <a:solidFill>
                  <a:srgbClr val="C00000"/>
                </a:solidFill>
              </a:rPr>
              <a:t> </a:t>
            </a:r>
            <a:r>
              <a:rPr lang="en-US" dirty="0" err="1">
                <a:solidFill>
                  <a:srgbClr val="C00000"/>
                </a:solidFill>
              </a:rPr>
              <a:t>pekerjaan</a:t>
            </a:r>
            <a:r>
              <a:rPr lang="en-US" dirty="0">
                <a:solidFill>
                  <a:srgbClr val="C00000"/>
                </a:solidFill>
              </a:rPr>
              <a:t> </a:t>
            </a:r>
            <a:r>
              <a:rPr lang="en-US" dirty="0" err="1">
                <a:solidFill>
                  <a:srgbClr val="C00000"/>
                </a:solidFill>
              </a:rPr>
              <a:t>mereka</a:t>
            </a:r>
            <a:r>
              <a:rPr lang="en-US" dirty="0">
                <a:solidFill>
                  <a:srgbClr val="C00000"/>
                </a:solidFill>
              </a:rPr>
              <a:t> </a:t>
            </a:r>
            <a:r>
              <a:rPr lang="en-US" dirty="0" err="1">
                <a:solidFill>
                  <a:srgbClr val="C00000"/>
                </a:solidFill>
              </a:rPr>
              <a:t>dan</a:t>
            </a:r>
            <a:r>
              <a:rPr lang="en-US" dirty="0">
                <a:solidFill>
                  <a:srgbClr val="C00000"/>
                </a:solidFill>
              </a:rPr>
              <a:t> </a:t>
            </a:r>
            <a:r>
              <a:rPr lang="en-US" dirty="0" err="1">
                <a:solidFill>
                  <a:srgbClr val="C00000"/>
                </a:solidFill>
              </a:rPr>
              <a:t>pengetahuan</a:t>
            </a:r>
            <a:r>
              <a:rPr lang="en-US" dirty="0">
                <a:solidFill>
                  <a:srgbClr val="C00000"/>
                </a:solidFill>
              </a:rPr>
              <a:t> yang </a:t>
            </a:r>
            <a:r>
              <a:rPr lang="en-US" dirty="0" err="1">
                <a:solidFill>
                  <a:srgbClr val="C00000"/>
                </a:solidFill>
              </a:rPr>
              <a:t>dibutuhkan</a:t>
            </a:r>
            <a:r>
              <a:rPr lang="en-US" dirty="0">
                <a:solidFill>
                  <a:srgbClr val="C00000"/>
                </a:solidFill>
              </a:rPr>
              <a:t> </a:t>
            </a:r>
            <a:r>
              <a:rPr lang="en-US" dirty="0" err="1">
                <a:solidFill>
                  <a:srgbClr val="C00000"/>
                </a:solidFill>
              </a:rPr>
              <a:t>untuk</a:t>
            </a:r>
            <a:r>
              <a:rPr lang="en-US" dirty="0">
                <a:solidFill>
                  <a:srgbClr val="C00000"/>
                </a:solidFill>
              </a:rPr>
              <a:t> </a:t>
            </a:r>
            <a:r>
              <a:rPr lang="en-US" dirty="0" err="1">
                <a:solidFill>
                  <a:srgbClr val="C00000"/>
                </a:solidFill>
              </a:rPr>
              <a:t>menjalankannya</a:t>
            </a:r>
            <a:r>
              <a:rPr lang="en-US" dirty="0">
                <a:solidFill>
                  <a:srgbClr val="C00000"/>
                </a:solidFill>
              </a:rPr>
              <a:t>, </a:t>
            </a:r>
            <a:r>
              <a:rPr lang="en-US" dirty="0" err="1">
                <a:solidFill>
                  <a:srgbClr val="C00000"/>
                </a:solidFill>
              </a:rPr>
              <a:t>tetapi</a:t>
            </a:r>
            <a:r>
              <a:rPr lang="en-US" dirty="0">
                <a:solidFill>
                  <a:srgbClr val="C00000"/>
                </a:solidFill>
              </a:rPr>
              <a:t> </a:t>
            </a:r>
            <a:r>
              <a:rPr lang="en-US" dirty="0" err="1">
                <a:solidFill>
                  <a:srgbClr val="C00000"/>
                </a:solidFill>
              </a:rPr>
              <a:t>mereka</a:t>
            </a:r>
            <a:r>
              <a:rPr lang="en-US" dirty="0">
                <a:solidFill>
                  <a:srgbClr val="C00000"/>
                </a:solidFill>
              </a:rPr>
              <a:t> </a:t>
            </a:r>
            <a:r>
              <a:rPr lang="en-US" dirty="0" err="1">
                <a:solidFill>
                  <a:srgbClr val="C00000"/>
                </a:solidFill>
              </a:rPr>
              <a:t>jarang</a:t>
            </a:r>
            <a:r>
              <a:rPr lang="en-US" dirty="0">
                <a:solidFill>
                  <a:srgbClr val="C00000"/>
                </a:solidFill>
              </a:rPr>
              <a:t> </a:t>
            </a:r>
            <a:r>
              <a:rPr lang="en-US" dirty="0" err="1">
                <a:solidFill>
                  <a:srgbClr val="C00000"/>
                </a:solidFill>
              </a:rPr>
              <a:t>memiliki</a:t>
            </a:r>
            <a:r>
              <a:rPr lang="en-US" dirty="0">
                <a:solidFill>
                  <a:srgbClr val="C00000"/>
                </a:solidFill>
              </a:rPr>
              <a:t> </a:t>
            </a:r>
            <a:r>
              <a:rPr lang="en-US" dirty="0" err="1">
                <a:solidFill>
                  <a:srgbClr val="C00000"/>
                </a:solidFill>
              </a:rPr>
              <a:t>waktu</a:t>
            </a:r>
            <a:r>
              <a:rPr lang="en-US" dirty="0">
                <a:solidFill>
                  <a:srgbClr val="C00000"/>
                </a:solidFill>
              </a:rPr>
              <a:t> </a:t>
            </a:r>
            <a:r>
              <a:rPr lang="en-US" dirty="0" err="1">
                <a:solidFill>
                  <a:srgbClr val="C00000"/>
                </a:solidFill>
              </a:rPr>
              <a:t>untuk</a:t>
            </a:r>
            <a:r>
              <a:rPr lang="en-US" dirty="0">
                <a:solidFill>
                  <a:srgbClr val="C00000"/>
                </a:solidFill>
              </a:rPr>
              <a:t> </a:t>
            </a:r>
            <a:r>
              <a:rPr lang="en-US" dirty="0" err="1">
                <a:solidFill>
                  <a:srgbClr val="C00000"/>
                </a:solidFill>
              </a:rPr>
              <a:t>membaca</a:t>
            </a:r>
            <a:r>
              <a:rPr lang="en-US" dirty="0">
                <a:solidFill>
                  <a:srgbClr val="C00000"/>
                </a:solidFill>
              </a:rPr>
              <a:t> </a:t>
            </a:r>
            <a:r>
              <a:rPr lang="en-US" dirty="0" err="1">
                <a:solidFill>
                  <a:srgbClr val="C00000"/>
                </a:solidFill>
              </a:rPr>
              <a:t>panduan</a:t>
            </a:r>
            <a:r>
              <a:rPr lang="en-US" dirty="0">
                <a:solidFill>
                  <a:srgbClr val="C00000"/>
                </a:solidFill>
              </a:rPr>
              <a:t>.</a:t>
            </a:r>
          </a:p>
          <a:p>
            <a:pPr>
              <a:lnSpc>
                <a:spcPct val="110000"/>
              </a:lnSpc>
            </a:pPr>
            <a:endParaRPr lang="en-US" dirty="0">
              <a:solidFill>
                <a:schemeClr val="tx2"/>
              </a:solidFill>
            </a:endParaRPr>
          </a:p>
        </p:txBody>
      </p:sp>
      <p:sp>
        <p:nvSpPr>
          <p:cNvPr id="6" name="Content Placeholder 2"/>
          <p:cNvSpPr txBox="1">
            <a:spLocks/>
          </p:cNvSpPr>
          <p:nvPr/>
        </p:nvSpPr>
        <p:spPr>
          <a:xfrm>
            <a:off x="449940" y="4619957"/>
            <a:ext cx="6414856" cy="1545347"/>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10000"/>
              </a:lnSpc>
              <a:buNone/>
            </a:pPr>
            <a:r>
              <a:rPr lang="en-US">
                <a:solidFill>
                  <a:schemeClr val="tx2"/>
                </a:solidFill>
              </a:rPr>
              <a:t>Untuk itu biasanya digunakan </a:t>
            </a:r>
            <a:r>
              <a:rPr lang="en-US">
                <a:solidFill>
                  <a:srgbClr val="FF0000"/>
                </a:solidFill>
              </a:rPr>
              <a:t>aplikasi berbasis komputer</a:t>
            </a:r>
            <a:r>
              <a:rPr lang="en-US">
                <a:solidFill>
                  <a:schemeClr val="tx2"/>
                </a:solidFill>
              </a:rPr>
              <a:t>, biasanya memerlukan alur kerja terstruktur.</a:t>
            </a:r>
          </a:p>
        </p:txBody>
      </p:sp>
    </p:spTree>
    <p:extLst>
      <p:ext uri="{BB962C8B-B14F-4D97-AF65-F5344CB8AC3E}">
        <p14:creationId xmlns:p14="http://schemas.microsoft.com/office/powerpoint/2010/main" val="2901364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4225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16632"/>
            <a:ext cx="8229600" cy="1066800"/>
          </a:xfrm>
        </p:spPr>
        <p:txBody>
          <a:bodyPr/>
          <a:lstStyle/>
          <a:p>
            <a:r>
              <a:rPr lang="en-US">
                <a:effectLst>
                  <a:outerShdw blurRad="38100" dist="38100" dir="2700000" algn="tl">
                    <a:srgbClr val="000000">
                      <a:alpha val="43137"/>
                    </a:srgbClr>
                  </a:outerShdw>
                </a:effectLst>
              </a:rPr>
              <a:t>Integration Workers</a:t>
            </a:r>
          </a:p>
        </p:txBody>
      </p:sp>
      <p:sp>
        <p:nvSpPr>
          <p:cNvPr id="3" name="Content Placeholder 2"/>
          <p:cNvSpPr>
            <a:spLocks noGrp="1"/>
          </p:cNvSpPr>
          <p:nvPr>
            <p:ph idx="1"/>
          </p:nvPr>
        </p:nvSpPr>
        <p:spPr>
          <a:xfrm>
            <a:off x="457200" y="980728"/>
            <a:ext cx="8229600" cy="4325112"/>
          </a:xfrm>
        </p:spPr>
        <p:txBody>
          <a:bodyPr>
            <a:normAutofit fontScale="77500" lnSpcReduction="20000"/>
          </a:bodyPr>
          <a:lstStyle/>
          <a:p>
            <a:pPr>
              <a:lnSpc>
                <a:spcPct val="120000"/>
              </a:lnSpc>
            </a:pPr>
            <a:r>
              <a:rPr lang="en-US" dirty="0" err="1">
                <a:solidFill>
                  <a:schemeClr val="tx2"/>
                </a:solidFill>
              </a:rPr>
              <a:t>Pekerja</a:t>
            </a:r>
            <a:r>
              <a:rPr lang="en-US" dirty="0">
                <a:solidFill>
                  <a:schemeClr val="tx2"/>
                </a:solidFill>
              </a:rPr>
              <a:t> </a:t>
            </a:r>
            <a:r>
              <a:rPr lang="en-US" dirty="0" err="1">
                <a:solidFill>
                  <a:schemeClr val="tx2"/>
                </a:solidFill>
              </a:rPr>
              <a:t>jenis</a:t>
            </a:r>
            <a:r>
              <a:rPr lang="en-US" dirty="0">
                <a:solidFill>
                  <a:schemeClr val="tx2"/>
                </a:solidFill>
              </a:rPr>
              <a:t> </a:t>
            </a:r>
            <a:r>
              <a:rPr lang="en-US" dirty="0" err="1">
                <a:solidFill>
                  <a:schemeClr val="tx2"/>
                </a:solidFill>
              </a:rPr>
              <a:t>ini</a:t>
            </a:r>
            <a:r>
              <a:rPr lang="en-US" dirty="0">
                <a:solidFill>
                  <a:schemeClr val="tx2"/>
                </a:solidFill>
              </a:rPr>
              <a:t> </a:t>
            </a:r>
            <a:r>
              <a:rPr lang="en-US" dirty="0" err="1">
                <a:solidFill>
                  <a:schemeClr val="tx2"/>
                </a:solidFill>
              </a:rPr>
              <a:t>sangat</a:t>
            </a:r>
            <a:r>
              <a:rPr lang="en-US" dirty="0">
                <a:solidFill>
                  <a:schemeClr val="tx2"/>
                </a:solidFill>
              </a:rPr>
              <a:t> </a:t>
            </a:r>
            <a:r>
              <a:rPr lang="en-US" dirty="0" err="1">
                <a:solidFill>
                  <a:schemeClr val="tx2"/>
                </a:solidFill>
              </a:rPr>
              <a:t>mungkin</a:t>
            </a:r>
            <a:r>
              <a:rPr lang="en-US" dirty="0">
                <a:solidFill>
                  <a:schemeClr val="tx2"/>
                </a:solidFill>
              </a:rPr>
              <a:t> </a:t>
            </a:r>
            <a:r>
              <a:rPr lang="en-US" dirty="0" err="1">
                <a:solidFill>
                  <a:schemeClr val="tx2"/>
                </a:solidFill>
              </a:rPr>
              <a:t>untuk</a:t>
            </a:r>
            <a:r>
              <a:rPr lang="en-US" dirty="0">
                <a:solidFill>
                  <a:schemeClr val="tx2"/>
                </a:solidFill>
              </a:rPr>
              <a:t> </a:t>
            </a:r>
            <a:r>
              <a:rPr lang="en-US" dirty="0" err="1">
                <a:solidFill>
                  <a:srgbClr val="FF0000"/>
                </a:solidFill>
              </a:rPr>
              <a:t>mengartikulasikan</a:t>
            </a:r>
            <a:r>
              <a:rPr lang="en-US" dirty="0">
                <a:solidFill>
                  <a:srgbClr val="FF0000"/>
                </a:solidFill>
              </a:rPr>
              <a:t> proses yang </a:t>
            </a:r>
            <a:r>
              <a:rPr lang="en-US" dirty="0" err="1">
                <a:solidFill>
                  <a:srgbClr val="FF0000"/>
                </a:solidFill>
              </a:rPr>
              <a:t>harus</a:t>
            </a:r>
            <a:r>
              <a:rPr lang="en-US" dirty="0">
                <a:solidFill>
                  <a:srgbClr val="FF0000"/>
                </a:solidFill>
              </a:rPr>
              <a:t> </a:t>
            </a:r>
            <a:r>
              <a:rPr lang="en-US" dirty="0" err="1">
                <a:solidFill>
                  <a:srgbClr val="FF0000"/>
                </a:solidFill>
              </a:rPr>
              <a:t>disertai</a:t>
            </a:r>
            <a:r>
              <a:rPr lang="en-US" dirty="0">
                <a:solidFill>
                  <a:srgbClr val="FF0000"/>
                </a:solidFill>
              </a:rPr>
              <a:t> </a:t>
            </a:r>
            <a:r>
              <a:rPr lang="en-US" dirty="0" err="1">
                <a:solidFill>
                  <a:srgbClr val="FF0000"/>
                </a:solidFill>
              </a:rPr>
              <a:t>dengan</a:t>
            </a:r>
            <a:r>
              <a:rPr lang="en-US" dirty="0">
                <a:solidFill>
                  <a:srgbClr val="FF0000"/>
                </a:solidFill>
              </a:rPr>
              <a:t> </a:t>
            </a:r>
            <a:r>
              <a:rPr lang="en-US" dirty="0" err="1">
                <a:solidFill>
                  <a:srgbClr val="FF0000"/>
                </a:solidFill>
              </a:rPr>
              <a:t>bentuk</a:t>
            </a:r>
            <a:r>
              <a:rPr lang="en-US" dirty="0">
                <a:solidFill>
                  <a:srgbClr val="FF0000"/>
                </a:solidFill>
              </a:rPr>
              <a:t> </a:t>
            </a:r>
            <a:r>
              <a:rPr lang="en-US" dirty="0" err="1">
                <a:solidFill>
                  <a:srgbClr val="FF0000"/>
                </a:solidFill>
              </a:rPr>
              <a:t>dokumennya</a:t>
            </a:r>
            <a:r>
              <a:rPr lang="en-US" dirty="0">
                <a:solidFill>
                  <a:schemeClr val="tx2"/>
                </a:solidFill>
              </a:rPr>
              <a:t>, </a:t>
            </a:r>
            <a:r>
              <a:rPr lang="en-US" dirty="0" err="1">
                <a:solidFill>
                  <a:schemeClr val="tx2"/>
                </a:solidFill>
              </a:rPr>
              <a:t>dan</a:t>
            </a:r>
            <a:r>
              <a:rPr lang="en-US" dirty="0">
                <a:solidFill>
                  <a:schemeClr val="tx2"/>
                </a:solidFill>
              </a:rPr>
              <a:t> </a:t>
            </a:r>
            <a:r>
              <a:rPr lang="en-US" dirty="0" err="1">
                <a:solidFill>
                  <a:schemeClr val="tx2"/>
                </a:solidFill>
              </a:rPr>
              <a:t>pekerja</a:t>
            </a:r>
            <a:r>
              <a:rPr lang="en-US" dirty="0">
                <a:solidFill>
                  <a:schemeClr val="tx2"/>
                </a:solidFill>
              </a:rPr>
              <a:t> </a:t>
            </a:r>
            <a:r>
              <a:rPr lang="en-US" dirty="0" err="1">
                <a:solidFill>
                  <a:schemeClr val="tx2"/>
                </a:solidFill>
              </a:rPr>
              <a:t>biasanya</a:t>
            </a:r>
            <a:r>
              <a:rPr lang="en-US" dirty="0">
                <a:solidFill>
                  <a:schemeClr val="tx2"/>
                </a:solidFill>
              </a:rPr>
              <a:t> </a:t>
            </a:r>
            <a:r>
              <a:rPr lang="en-US" dirty="0" err="1">
                <a:solidFill>
                  <a:schemeClr val="tx2"/>
                </a:solidFill>
              </a:rPr>
              <a:t>memiliki</a:t>
            </a:r>
            <a:r>
              <a:rPr lang="en-US" dirty="0">
                <a:solidFill>
                  <a:schemeClr val="tx2"/>
                </a:solidFill>
              </a:rPr>
              <a:t> </a:t>
            </a:r>
            <a:r>
              <a:rPr lang="en-US" dirty="0" err="1">
                <a:solidFill>
                  <a:schemeClr val="tx2"/>
                </a:solidFill>
              </a:rPr>
              <a:t>cukup</a:t>
            </a:r>
            <a:r>
              <a:rPr lang="en-US" dirty="0">
                <a:solidFill>
                  <a:schemeClr val="tx2"/>
                </a:solidFill>
              </a:rPr>
              <a:t> </a:t>
            </a:r>
            <a:r>
              <a:rPr lang="en-US" dirty="0" err="1">
                <a:solidFill>
                  <a:schemeClr val="tx2"/>
                </a:solidFill>
              </a:rPr>
              <a:t>waktu</a:t>
            </a:r>
            <a:r>
              <a:rPr lang="en-US" dirty="0">
                <a:solidFill>
                  <a:schemeClr val="tx2"/>
                </a:solidFill>
              </a:rPr>
              <a:t> </a:t>
            </a:r>
            <a:r>
              <a:rPr lang="en-US" dirty="0" err="1">
                <a:solidFill>
                  <a:schemeClr val="tx2"/>
                </a:solidFill>
              </a:rPr>
              <a:t>untuk</a:t>
            </a:r>
            <a:r>
              <a:rPr lang="en-US" dirty="0">
                <a:solidFill>
                  <a:schemeClr val="tx2"/>
                </a:solidFill>
              </a:rPr>
              <a:t> </a:t>
            </a:r>
            <a:r>
              <a:rPr lang="en-US" dirty="0" err="1">
                <a:solidFill>
                  <a:schemeClr val="tx2"/>
                </a:solidFill>
              </a:rPr>
              <a:t>mempelajari</a:t>
            </a:r>
            <a:r>
              <a:rPr lang="en-US" dirty="0">
                <a:solidFill>
                  <a:schemeClr val="tx2"/>
                </a:solidFill>
              </a:rPr>
              <a:t> </a:t>
            </a:r>
            <a:r>
              <a:rPr lang="en-US" dirty="0" err="1">
                <a:solidFill>
                  <a:schemeClr val="tx2"/>
                </a:solidFill>
              </a:rPr>
              <a:t>dokumen</a:t>
            </a:r>
            <a:r>
              <a:rPr lang="en-US" dirty="0">
                <a:solidFill>
                  <a:schemeClr val="tx2"/>
                </a:solidFill>
              </a:rPr>
              <a:t> proses </a:t>
            </a:r>
            <a:r>
              <a:rPr lang="en-US" dirty="0" err="1">
                <a:solidFill>
                  <a:schemeClr val="tx2"/>
                </a:solidFill>
              </a:rPr>
              <a:t>tersebut</a:t>
            </a:r>
            <a:r>
              <a:rPr lang="en-US" dirty="0">
                <a:solidFill>
                  <a:schemeClr val="tx2"/>
                </a:solidFill>
              </a:rPr>
              <a:t>. </a:t>
            </a:r>
          </a:p>
          <a:p>
            <a:pPr>
              <a:lnSpc>
                <a:spcPct val="110000"/>
              </a:lnSpc>
            </a:pPr>
            <a:endParaRPr lang="en-US" dirty="0">
              <a:solidFill>
                <a:schemeClr val="tx2"/>
              </a:solidFill>
            </a:endParaRPr>
          </a:p>
          <a:p>
            <a:pPr>
              <a:lnSpc>
                <a:spcPct val="120000"/>
              </a:lnSpc>
            </a:pPr>
            <a:r>
              <a:rPr lang="en-US" dirty="0" err="1">
                <a:solidFill>
                  <a:schemeClr val="tx2"/>
                </a:solidFill>
              </a:rPr>
              <a:t>Prakteknya</a:t>
            </a:r>
            <a:r>
              <a:rPr lang="en-US" dirty="0">
                <a:solidFill>
                  <a:schemeClr val="tx2"/>
                </a:solidFill>
              </a:rPr>
              <a:t> </a:t>
            </a:r>
            <a:r>
              <a:rPr lang="en-US" dirty="0" err="1">
                <a:solidFill>
                  <a:schemeClr val="tx2"/>
                </a:solidFill>
              </a:rPr>
              <a:t>tiap</a:t>
            </a:r>
            <a:r>
              <a:rPr lang="en-US" dirty="0">
                <a:solidFill>
                  <a:schemeClr val="tx2"/>
                </a:solidFill>
              </a:rPr>
              <a:t> </a:t>
            </a:r>
            <a:r>
              <a:rPr lang="en-US" dirty="0" err="1">
                <a:solidFill>
                  <a:schemeClr val="tx2"/>
                </a:solidFill>
              </a:rPr>
              <a:t>industri</a:t>
            </a:r>
            <a:r>
              <a:rPr lang="en-US" dirty="0">
                <a:solidFill>
                  <a:schemeClr val="tx2"/>
                </a:solidFill>
              </a:rPr>
              <a:t> </a:t>
            </a:r>
            <a:r>
              <a:rPr lang="en-US" dirty="0" err="1">
                <a:solidFill>
                  <a:schemeClr val="tx2"/>
                </a:solidFill>
              </a:rPr>
              <a:t>memiliki</a:t>
            </a:r>
            <a:r>
              <a:rPr lang="en-US" dirty="0">
                <a:solidFill>
                  <a:schemeClr val="tx2"/>
                </a:solidFill>
              </a:rPr>
              <a:t> proses </a:t>
            </a:r>
            <a:r>
              <a:rPr lang="en-US" dirty="0" err="1">
                <a:solidFill>
                  <a:schemeClr val="tx2"/>
                </a:solidFill>
              </a:rPr>
              <a:t>sendiri</a:t>
            </a:r>
            <a:r>
              <a:rPr lang="en-US" dirty="0">
                <a:solidFill>
                  <a:schemeClr val="tx2"/>
                </a:solidFill>
              </a:rPr>
              <a:t> yang </a:t>
            </a:r>
            <a:r>
              <a:rPr lang="en-US" dirty="0" err="1">
                <a:solidFill>
                  <a:schemeClr val="tx2"/>
                </a:solidFill>
              </a:rPr>
              <a:t>berbeda-beda</a:t>
            </a:r>
            <a:r>
              <a:rPr lang="en-US" dirty="0">
                <a:solidFill>
                  <a:schemeClr val="tx2"/>
                </a:solidFill>
              </a:rPr>
              <a:t> di </a:t>
            </a:r>
            <a:r>
              <a:rPr lang="en-US" dirty="0" err="1">
                <a:solidFill>
                  <a:schemeClr val="tx2"/>
                </a:solidFill>
              </a:rPr>
              <a:t>banyak</a:t>
            </a:r>
            <a:r>
              <a:rPr lang="en-US" dirty="0">
                <a:solidFill>
                  <a:schemeClr val="tx2"/>
                </a:solidFill>
              </a:rPr>
              <a:t> </a:t>
            </a:r>
            <a:r>
              <a:rPr lang="en-US" dirty="0" err="1">
                <a:solidFill>
                  <a:schemeClr val="tx2"/>
                </a:solidFill>
              </a:rPr>
              <a:t>industri</a:t>
            </a:r>
            <a:r>
              <a:rPr lang="en-US" dirty="0">
                <a:solidFill>
                  <a:schemeClr val="tx2"/>
                </a:solidFill>
              </a:rPr>
              <a:t>.</a:t>
            </a:r>
          </a:p>
          <a:p>
            <a:pPr marL="402336" lvl="1" indent="0">
              <a:lnSpc>
                <a:spcPct val="120000"/>
              </a:lnSpc>
              <a:buNone/>
            </a:pPr>
            <a:r>
              <a:rPr lang="en-US" dirty="0" err="1">
                <a:solidFill>
                  <a:schemeClr val="tx2"/>
                </a:solidFill>
              </a:rPr>
              <a:t>Contohnya</a:t>
            </a:r>
            <a:r>
              <a:rPr lang="en-US" dirty="0">
                <a:solidFill>
                  <a:schemeClr val="tx2"/>
                </a:solidFill>
              </a:rPr>
              <a:t>:</a:t>
            </a:r>
          </a:p>
          <a:p>
            <a:pPr marL="922338" lvl="1" indent="-228600">
              <a:lnSpc>
                <a:spcPct val="120000"/>
              </a:lnSpc>
            </a:pPr>
            <a:r>
              <a:rPr lang="en-US" dirty="0" err="1">
                <a:solidFill>
                  <a:schemeClr val="tx2"/>
                </a:solidFill>
              </a:rPr>
              <a:t>Teknisi</a:t>
            </a:r>
            <a:r>
              <a:rPr lang="en-US" dirty="0">
                <a:solidFill>
                  <a:schemeClr val="tx2"/>
                </a:solidFill>
              </a:rPr>
              <a:t> </a:t>
            </a:r>
            <a:r>
              <a:rPr lang="en-US" dirty="0" err="1">
                <a:solidFill>
                  <a:schemeClr val="tx2"/>
                </a:solidFill>
              </a:rPr>
              <a:t>Medis</a:t>
            </a:r>
            <a:r>
              <a:rPr lang="en-US" dirty="0">
                <a:solidFill>
                  <a:schemeClr val="tx2"/>
                </a:solidFill>
              </a:rPr>
              <a:t>, </a:t>
            </a:r>
            <a:r>
              <a:rPr lang="en-US" dirty="0" err="1">
                <a:solidFill>
                  <a:schemeClr val="tx2"/>
                </a:solidFill>
              </a:rPr>
              <a:t>biasanya</a:t>
            </a:r>
            <a:r>
              <a:rPr lang="en-US" dirty="0">
                <a:solidFill>
                  <a:schemeClr val="tx2"/>
                </a:solidFill>
              </a:rPr>
              <a:t> </a:t>
            </a:r>
            <a:r>
              <a:rPr lang="en-US" dirty="0" err="1">
                <a:solidFill>
                  <a:schemeClr val="tx2"/>
                </a:solidFill>
              </a:rPr>
              <a:t>mengikuti</a:t>
            </a:r>
            <a:r>
              <a:rPr lang="en-US" dirty="0">
                <a:solidFill>
                  <a:schemeClr val="tx2"/>
                </a:solidFill>
              </a:rPr>
              <a:t> </a:t>
            </a:r>
            <a:r>
              <a:rPr lang="en-US" dirty="0" err="1">
                <a:solidFill>
                  <a:schemeClr val="tx2"/>
                </a:solidFill>
              </a:rPr>
              <a:t>prosedur</a:t>
            </a:r>
            <a:r>
              <a:rPr lang="en-US" dirty="0">
                <a:solidFill>
                  <a:schemeClr val="tx2"/>
                </a:solidFill>
              </a:rPr>
              <a:t> </a:t>
            </a:r>
            <a:r>
              <a:rPr lang="en-US" dirty="0" err="1">
                <a:solidFill>
                  <a:schemeClr val="tx2"/>
                </a:solidFill>
              </a:rPr>
              <a:t>pada</a:t>
            </a:r>
            <a:r>
              <a:rPr lang="en-US" dirty="0">
                <a:solidFill>
                  <a:schemeClr val="tx2"/>
                </a:solidFill>
              </a:rPr>
              <a:t> </a:t>
            </a:r>
            <a:r>
              <a:rPr lang="en-US" dirty="0" err="1">
                <a:solidFill>
                  <a:schemeClr val="tx2"/>
                </a:solidFill>
              </a:rPr>
              <a:t>protokol</a:t>
            </a:r>
            <a:r>
              <a:rPr lang="en-US" dirty="0">
                <a:solidFill>
                  <a:schemeClr val="tx2"/>
                </a:solidFill>
              </a:rPr>
              <a:t> </a:t>
            </a:r>
            <a:r>
              <a:rPr lang="en-US" dirty="0" err="1">
                <a:solidFill>
                  <a:schemeClr val="tx2"/>
                </a:solidFill>
              </a:rPr>
              <a:t>kesehatan</a:t>
            </a:r>
            <a:r>
              <a:rPr lang="en-US" dirty="0">
                <a:solidFill>
                  <a:schemeClr val="tx2"/>
                </a:solidFill>
              </a:rPr>
              <a:t> </a:t>
            </a:r>
            <a:r>
              <a:rPr lang="en-US" dirty="0" err="1">
                <a:solidFill>
                  <a:schemeClr val="tx2"/>
                </a:solidFill>
              </a:rPr>
              <a:t>dalam</a:t>
            </a:r>
            <a:r>
              <a:rPr lang="en-US" dirty="0">
                <a:solidFill>
                  <a:schemeClr val="tx2"/>
                </a:solidFill>
              </a:rPr>
              <a:t> </a:t>
            </a:r>
            <a:r>
              <a:rPr lang="en-US" dirty="0" err="1">
                <a:solidFill>
                  <a:schemeClr val="tx2"/>
                </a:solidFill>
              </a:rPr>
              <a:t>melakukan</a:t>
            </a:r>
            <a:r>
              <a:rPr lang="en-US" dirty="0">
                <a:solidFill>
                  <a:schemeClr val="tx2"/>
                </a:solidFill>
              </a:rPr>
              <a:t> </a:t>
            </a:r>
            <a:r>
              <a:rPr lang="en-US" dirty="0" err="1">
                <a:solidFill>
                  <a:schemeClr val="tx2"/>
                </a:solidFill>
              </a:rPr>
              <a:t>administrasi</a:t>
            </a:r>
            <a:r>
              <a:rPr lang="en-US" dirty="0">
                <a:solidFill>
                  <a:schemeClr val="tx2"/>
                </a:solidFill>
              </a:rPr>
              <a:t>  </a:t>
            </a:r>
            <a:r>
              <a:rPr lang="en-US" dirty="0" err="1">
                <a:solidFill>
                  <a:schemeClr val="tx2"/>
                </a:solidFill>
              </a:rPr>
              <a:t>pekerjaannya</a:t>
            </a:r>
            <a:r>
              <a:rPr lang="en-US" dirty="0">
                <a:solidFill>
                  <a:schemeClr val="tx2"/>
                </a:solidFill>
              </a:rPr>
              <a:t>.</a:t>
            </a:r>
          </a:p>
          <a:p>
            <a:pPr marL="922338" lvl="1" indent="-228600">
              <a:lnSpc>
                <a:spcPct val="120000"/>
              </a:lnSpc>
            </a:pPr>
            <a:r>
              <a:rPr lang="en-US" dirty="0">
                <a:solidFill>
                  <a:schemeClr val="tx2"/>
                </a:solidFill>
              </a:rPr>
              <a:t>Salespeople, </a:t>
            </a:r>
            <a:r>
              <a:rPr lang="en-US" dirty="0" err="1">
                <a:solidFill>
                  <a:schemeClr val="tx2"/>
                </a:solidFill>
              </a:rPr>
              <a:t>mengikuti</a:t>
            </a:r>
            <a:r>
              <a:rPr lang="en-US" dirty="0">
                <a:solidFill>
                  <a:schemeClr val="tx2"/>
                </a:solidFill>
              </a:rPr>
              <a:t> “standard operating procedures” </a:t>
            </a:r>
            <a:r>
              <a:rPr lang="en-US" dirty="0" err="1">
                <a:solidFill>
                  <a:schemeClr val="tx2"/>
                </a:solidFill>
              </a:rPr>
              <a:t>dalam</a:t>
            </a:r>
            <a:r>
              <a:rPr lang="en-US" dirty="0">
                <a:solidFill>
                  <a:schemeClr val="tx2"/>
                </a:solidFill>
              </a:rPr>
              <a:t> </a:t>
            </a:r>
            <a:r>
              <a:rPr lang="en-US" dirty="0" err="1">
                <a:solidFill>
                  <a:schemeClr val="tx2"/>
                </a:solidFill>
              </a:rPr>
              <a:t>bekerja</a:t>
            </a:r>
            <a:r>
              <a:rPr lang="en-US" dirty="0">
                <a:solidFill>
                  <a:schemeClr val="tx2"/>
                </a:solidFill>
              </a:rPr>
              <a:t> </a:t>
            </a:r>
            <a:r>
              <a:rPr lang="en-US" dirty="0" err="1">
                <a:solidFill>
                  <a:schemeClr val="tx2"/>
                </a:solidFill>
              </a:rPr>
              <a:t>melayani</a:t>
            </a:r>
            <a:r>
              <a:rPr lang="en-US" dirty="0">
                <a:solidFill>
                  <a:schemeClr val="tx2"/>
                </a:solidFill>
              </a:rPr>
              <a:t> </a:t>
            </a:r>
            <a:r>
              <a:rPr lang="en-US" dirty="0" err="1">
                <a:solidFill>
                  <a:schemeClr val="tx2"/>
                </a:solidFill>
              </a:rPr>
              <a:t>pelanggan</a:t>
            </a:r>
            <a:r>
              <a:rPr lang="en-US" dirty="0">
                <a:solidFill>
                  <a:schemeClr val="tx2"/>
                </a:solidFill>
              </a:rPr>
              <a:t> </a:t>
            </a:r>
            <a:r>
              <a:rPr lang="en-US" dirty="0" err="1">
                <a:solidFill>
                  <a:schemeClr val="tx2"/>
                </a:solidFill>
              </a:rPr>
              <a:t>dan</a:t>
            </a:r>
            <a:r>
              <a:rPr lang="en-US" dirty="0">
                <a:solidFill>
                  <a:schemeClr val="tx2"/>
                </a:solidFill>
              </a:rPr>
              <a:t> </a:t>
            </a:r>
            <a:r>
              <a:rPr lang="en-US" dirty="0" err="1">
                <a:solidFill>
                  <a:schemeClr val="tx2"/>
                </a:solidFill>
              </a:rPr>
              <a:t>melakukan</a:t>
            </a:r>
            <a:r>
              <a:rPr lang="en-US" dirty="0">
                <a:solidFill>
                  <a:schemeClr val="tx2"/>
                </a:solidFill>
              </a:rPr>
              <a:t> </a:t>
            </a:r>
            <a:r>
              <a:rPr lang="en-US" dirty="0" err="1">
                <a:solidFill>
                  <a:schemeClr val="tx2"/>
                </a:solidFill>
              </a:rPr>
              <a:t>penjualan</a:t>
            </a:r>
            <a:endParaRPr lang="en-US" dirty="0">
              <a:solidFill>
                <a:schemeClr val="tx2"/>
              </a:solidFill>
            </a:endParaRPr>
          </a:p>
          <a:p>
            <a:pPr marL="402336" lvl="1" indent="0">
              <a:lnSpc>
                <a:spcPct val="110000"/>
              </a:lnSpc>
              <a:buNone/>
            </a:pPr>
            <a:endParaRPr lang="en-US" dirty="0">
              <a:solidFill>
                <a:schemeClr val="tx2"/>
              </a:solidFill>
            </a:endParaRPr>
          </a:p>
        </p:txBody>
      </p:sp>
    </p:spTree>
    <p:extLst>
      <p:ext uri="{BB962C8B-B14F-4D97-AF65-F5344CB8AC3E}">
        <p14:creationId xmlns:p14="http://schemas.microsoft.com/office/powerpoint/2010/main" val="3090530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41" y="4847605"/>
            <a:ext cx="2176463"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7704"/>
            <a:ext cx="8229600" cy="1066800"/>
          </a:xfrm>
        </p:spPr>
        <p:txBody>
          <a:bodyPr/>
          <a:lstStyle/>
          <a:p>
            <a:r>
              <a:rPr lang="en-US">
                <a:effectLst>
                  <a:outerShdw blurRad="38100" dist="38100" dir="2700000" algn="tl">
                    <a:srgbClr val="000000">
                      <a:alpha val="43137"/>
                    </a:srgbClr>
                  </a:outerShdw>
                </a:effectLst>
              </a:rPr>
              <a:t>Expert Workers</a:t>
            </a:r>
          </a:p>
        </p:txBody>
      </p:sp>
      <p:sp>
        <p:nvSpPr>
          <p:cNvPr id="3" name="Content Placeholder 2"/>
          <p:cNvSpPr>
            <a:spLocks noGrp="1"/>
          </p:cNvSpPr>
          <p:nvPr>
            <p:ph idx="1"/>
          </p:nvPr>
        </p:nvSpPr>
        <p:spPr>
          <a:xfrm>
            <a:off x="457200" y="1052736"/>
            <a:ext cx="8229600" cy="4325112"/>
          </a:xfrm>
        </p:spPr>
        <p:txBody>
          <a:bodyPr>
            <a:normAutofit fontScale="85000" lnSpcReduction="20000"/>
          </a:bodyPr>
          <a:lstStyle/>
          <a:p>
            <a:pPr>
              <a:lnSpc>
                <a:spcPct val="110000"/>
              </a:lnSpc>
            </a:pPr>
            <a:r>
              <a:rPr lang="en-US" dirty="0" err="1">
                <a:solidFill>
                  <a:schemeClr val="tx2"/>
                </a:solidFill>
              </a:rPr>
              <a:t>Pekerja</a:t>
            </a:r>
            <a:r>
              <a:rPr lang="en-US" dirty="0">
                <a:solidFill>
                  <a:schemeClr val="tx2"/>
                </a:solidFill>
              </a:rPr>
              <a:t> </a:t>
            </a:r>
            <a:r>
              <a:rPr lang="en-US" dirty="0" err="1">
                <a:solidFill>
                  <a:schemeClr val="tx2"/>
                </a:solidFill>
              </a:rPr>
              <a:t>jenis</a:t>
            </a:r>
            <a:r>
              <a:rPr lang="en-US" dirty="0">
                <a:solidFill>
                  <a:schemeClr val="tx2"/>
                </a:solidFill>
              </a:rPr>
              <a:t> </a:t>
            </a:r>
            <a:r>
              <a:rPr lang="en-US" dirty="0" err="1">
                <a:solidFill>
                  <a:schemeClr val="tx2"/>
                </a:solidFill>
              </a:rPr>
              <a:t>ini</a:t>
            </a:r>
            <a:r>
              <a:rPr lang="en-US" dirty="0">
                <a:solidFill>
                  <a:schemeClr val="tx2"/>
                </a:solidFill>
              </a:rPr>
              <a:t> </a:t>
            </a:r>
            <a:r>
              <a:rPr lang="en-US" dirty="0" err="1">
                <a:solidFill>
                  <a:schemeClr val="tx2"/>
                </a:solidFill>
              </a:rPr>
              <a:t>memiliki</a:t>
            </a:r>
            <a:r>
              <a:rPr lang="en-US" dirty="0">
                <a:solidFill>
                  <a:schemeClr val="tx2"/>
                </a:solidFill>
              </a:rPr>
              <a:t> </a:t>
            </a:r>
            <a:r>
              <a:rPr lang="en-US" dirty="0" err="1">
                <a:solidFill>
                  <a:schemeClr val="tx2"/>
                </a:solidFill>
              </a:rPr>
              <a:t>otonomi</a:t>
            </a:r>
            <a:r>
              <a:rPr lang="en-US" dirty="0">
                <a:solidFill>
                  <a:schemeClr val="tx2"/>
                </a:solidFill>
              </a:rPr>
              <a:t> </a:t>
            </a:r>
            <a:r>
              <a:rPr lang="en-US" dirty="0" err="1">
                <a:solidFill>
                  <a:schemeClr val="tx2"/>
                </a:solidFill>
              </a:rPr>
              <a:t>dan</a:t>
            </a:r>
            <a:r>
              <a:rPr lang="en-US" dirty="0">
                <a:solidFill>
                  <a:schemeClr val="tx2"/>
                </a:solidFill>
              </a:rPr>
              <a:t> </a:t>
            </a:r>
            <a:r>
              <a:rPr lang="en-US" dirty="0" err="1">
                <a:solidFill>
                  <a:schemeClr val="tx2"/>
                </a:solidFill>
              </a:rPr>
              <a:t>kebijakan</a:t>
            </a:r>
            <a:r>
              <a:rPr lang="en-US" dirty="0">
                <a:solidFill>
                  <a:schemeClr val="tx2"/>
                </a:solidFill>
              </a:rPr>
              <a:t> </a:t>
            </a:r>
            <a:r>
              <a:rPr lang="en-US" dirty="0" err="1">
                <a:solidFill>
                  <a:schemeClr val="tx2"/>
                </a:solidFill>
              </a:rPr>
              <a:t>tersendiri</a:t>
            </a:r>
            <a:r>
              <a:rPr lang="en-US" dirty="0">
                <a:solidFill>
                  <a:schemeClr val="tx2"/>
                </a:solidFill>
              </a:rPr>
              <a:t> </a:t>
            </a:r>
            <a:r>
              <a:rPr lang="en-US" dirty="0" err="1">
                <a:solidFill>
                  <a:schemeClr val="tx2"/>
                </a:solidFill>
              </a:rPr>
              <a:t>dalam</a:t>
            </a:r>
            <a:r>
              <a:rPr lang="en-US" dirty="0">
                <a:solidFill>
                  <a:schemeClr val="tx2"/>
                </a:solidFill>
              </a:rPr>
              <a:t> </a:t>
            </a:r>
            <a:r>
              <a:rPr lang="en-US" dirty="0" err="1">
                <a:solidFill>
                  <a:schemeClr val="tx2"/>
                </a:solidFill>
              </a:rPr>
              <a:t>pekerjaannya</a:t>
            </a:r>
            <a:r>
              <a:rPr lang="en-US" dirty="0">
                <a:solidFill>
                  <a:schemeClr val="tx2"/>
                </a:solidFill>
              </a:rPr>
              <a:t> (</a:t>
            </a:r>
            <a:r>
              <a:rPr lang="en-US" dirty="0" err="1">
                <a:solidFill>
                  <a:schemeClr val="tx2"/>
                </a:solidFill>
              </a:rPr>
              <a:t>sehingga</a:t>
            </a:r>
            <a:r>
              <a:rPr lang="en-US" dirty="0">
                <a:solidFill>
                  <a:schemeClr val="tx2"/>
                </a:solidFill>
              </a:rPr>
              <a:t> </a:t>
            </a:r>
            <a:r>
              <a:rPr lang="en-US" dirty="0" err="1">
                <a:solidFill>
                  <a:srgbClr val="FF0000"/>
                </a:solidFill>
              </a:rPr>
              <a:t>sulit</a:t>
            </a:r>
            <a:r>
              <a:rPr lang="en-US" dirty="0">
                <a:solidFill>
                  <a:srgbClr val="FF0000"/>
                </a:solidFill>
              </a:rPr>
              <a:t> </a:t>
            </a:r>
            <a:r>
              <a:rPr lang="en-US" dirty="0" err="1">
                <a:solidFill>
                  <a:srgbClr val="FF0000"/>
                </a:solidFill>
              </a:rPr>
              <a:t>untuk</a:t>
            </a:r>
            <a:r>
              <a:rPr lang="en-US" dirty="0">
                <a:solidFill>
                  <a:srgbClr val="FF0000"/>
                </a:solidFill>
              </a:rPr>
              <a:t> </a:t>
            </a:r>
            <a:r>
              <a:rPr lang="en-US" dirty="0" err="1">
                <a:solidFill>
                  <a:srgbClr val="FF0000"/>
                </a:solidFill>
              </a:rPr>
              <a:t>dikelola</a:t>
            </a:r>
            <a:r>
              <a:rPr lang="en-US" dirty="0">
                <a:solidFill>
                  <a:srgbClr val="FF0000"/>
                </a:solidFill>
              </a:rPr>
              <a:t> </a:t>
            </a:r>
            <a:r>
              <a:rPr lang="en-US" dirty="0" err="1">
                <a:solidFill>
                  <a:srgbClr val="FF0000"/>
                </a:solidFill>
              </a:rPr>
              <a:t>prosesnya</a:t>
            </a:r>
            <a:r>
              <a:rPr lang="en-US" dirty="0">
                <a:solidFill>
                  <a:schemeClr val="tx2"/>
                </a:solidFill>
              </a:rPr>
              <a:t>).</a:t>
            </a:r>
          </a:p>
          <a:p>
            <a:pPr>
              <a:lnSpc>
                <a:spcPct val="110000"/>
              </a:lnSpc>
            </a:pPr>
            <a:endParaRPr lang="en-US" dirty="0">
              <a:solidFill>
                <a:schemeClr val="tx2"/>
              </a:solidFill>
            </a:endParaRPr>
          </a:p>
          <a:p>
            <a:pPr>
              <a:lnSpc>
                <a:spcPct val="110000"/>
              </a:lnSpc>
            </a:pPr>
            <a:r>
              <a:rPr lang="en-US" dirty="0">
                <a:solidFill>
                  <a:schemeClr val="tx2"/>
                </a:solidFill>
              </a:rPr>
              <a:t>Salah </a:t>
            </a:r>
            <a:r>
              <a:rPr lang="en-US" dirty="0" err="1">
                <a:solidFill>
                  <a:schemeClr val="tx2"/>
                </a:solidFill>
              </a:rPr>
              <a:t>suatu</a:t>
            </a:r>
            <a:r>
              <a:rPr lang="en-US" dirty="0">
                <a:solidFill>
                  <a:schemeClr val="tx2"/>
                </a:solidFill>
              </a:rPr>
              <a:t> </a:t>
            </a:r>
            <a:r>
              <a:rPr lang="en-US" dirty="0" err="1">
                <a:solidFill>
                  <a:schemeClr val="tx2"/>
                </a:solidFill>
              </a:rPr>
              <a:t>cara</a:t>
            </a:r>
            <a:r>
              <a:rPr lang="en-US" dirty="0">
                <a:solidFill>
                  <a:schemeClr val="tx2"/>
                </a:solidFill>
              </a:rPr>
              <a:t> </a:t>
            </a:r>
            <a:r>
              <a:rPr lang="en-US" dirty="0" err="1">
                <a:solidFill>
                  <a:schemeClr val="tx2"/>
                </a:solidFill>
              </a:rPr>
              <a:t>untuk</a:t>
            </a:r>
            <a:r>
              <a:rPr lang="en-US" dirty="0">
                <a:solidFill>
                  <a:schemeClr val="tx2"/>
                </a:solidFill>
              </a:rPr>
              <a:t> </a:t>
            </a:r>
            <a:r>
              <a:rPr lang="en-US" dirty="0" err="1">
                <a:solidFill>
                  <a:schemeClr val="tx2"/>
                </a:solidFill>
              </a:rPr>
              <a:t>membuat</a:t>
            </a:r>
            <a:r>
              <a:rPr lang="en-US" dirty="0">
                <a:solidFill>
                  <a:schemeClr val="tx2"/>
                </a:solidFill>
              </a:rPr>
              <a:t> </a:t>
            </a:r>
            <a:r>
              <a:rPr lang="en-US" dirty="0" err="1">
                <a:solidFill>
                  <a:schemeClr val="tx2"/>
                </a:solidFill>
              </a:rPr>
              <a:t>pekerjaannya</a:t>
            </a:r>
            <a:r>
              <a:rPr lang="en-US" dirty="0">
                <a:solidFill>
                  <a:schemeClr val="tx2"/>
                </a:solidFill>
              </a:rPr>
              <a:t> </a:t>
            </a:r>
            <a:r>
              <a:rPr lang="en-US" dirty="0" err="1">
                <a:solidFill>
                  <a:schemeClr val="tx2"/>
                </a:solidFill>
              </a:rPr>
              <a:t>tersetruktur</a:t>
            </a:r>
            <a:r>
              <a:rPr lang="en-US" dirty="0">
                <a:solidFill>
                  <a:schemeClr val="tx2"/>
                </a:solidFill>
              </a:rPr>
              <a:t> </a:t>
            </a:r>
            <a:r>
              <a:rPr lang="en-US" dirty="0" err="1">
                <a:solidFill>
                  <a:schemeClr val="tx2"/>
                </a:solidFill>
              </a:rPr>
              <a:t>adalah</a:t>
            </a:r>
            <a:r>
              <a:rPr lang="en-US" dirty="0">
                <a:solidFill>
                  <a:schemeClr val="tx2"/>
                </a:solidFill>
              </a:rPr>
              <a:t> </a:t>
            </a:r>
            <a:r>
              <a:rPr lang="en-US" dirty="0" err="1">
                <a:solidFill>
                  <a:schemeClr val="tx2"/>
                </a:solidFill>
              </a:rPr>
              <a:t>dengan</a:t>
            </a:r>
            <a:r>
              <a:rPr lang="en-US" dirty="0">
                <a:solidFill>
                  <a:schemeClr val="tx2"/>
                </a:solidFill>
              </a:rPr>
              <a:t> </a:t>
            </a:r>
            <a:r>
              <a:rPr lang="en-US" dirty="0" err="1">
                <a:solidFill>
                  <a:srgbClr val="FF0000"/>
                </a:solidFill>
              </a:rPr>
              <a:t>menanamkan</a:t>
            </a:r>
            <a:r>
              <a:rPr lang="en-US" dirty="0">
                <a:solidFill>
                  <a:srgbClr val="FF0000"/>
                </a:solidFill>
              </a:rPr>
              <a:t> proses </a:t>
            </a:r>
            <a:r>
              <a:rPr lang="en-US" dirty="0" err="1">
                <a:solidFill>
                  <a:srgbClr val="FF0000"/>
                </a:solidFill>
              </a:rPr>
              <a:t>kerjanya</a:t>
            </a:r>
            <a:r>
              <a:rPr lang="en-US" dirty="0">
                <a:solidFill>
                  <a:srgbClr val="FF0000"/>
                </a:solidFill>
              </a:rPr>
              <a:t> </a:t>
            </a:r>
            <a:r>
              <a:rPr lang="en-US" dirty="0" err="1">
                <a:solidFill>
                  <a:srgbClr val="FF0000"/>
                </a:solidFill>
              </a:rPr>
              <a:t>ke</a:t>
            </a:r>
            <a:r>
              <a:rPr lang="en-US" dirty="0">
                <a:solidFill>
                  <a:srgbClr val="FF0000"/>
                </a:solidFill>
              </a:rPr>
              <a:t> </a:t>
            </a:r>
            <a:r>
              <a:rPr lang="en-US" dirty="0" err="1">
                <a:solidFill>
                  <a:srgbClr val="FF0000"/>
                </a:solidFill>
              </a:rPr>
              <a:t>dalam</a:t>
            </a:r>
            <a:r>
              <a:rPr lang="en-US" dirty="0">
                <a:solidFill>
                  <a:srgbClr val="FF0000"/>
                </a:solidFill>
              </a:rPr>
              <a:t> </a:t>
            </a:r>
            <a:r>
              <a:rPr lang="en-US" dirty="0" err="1">
                <a:solidFill>
                  <a:srgbClr val="FF0000"/>
                </a:solidFill>
              </a:rPr>
              <a:t>komputer</a:t>
            </a:r>
            <a:r>
              <a:rPr lang="en-US" dirty="0">
                <a:solidFill>
                  <a:schemeClr val="tx2"/>
                </a:solidFill>
              </a:rPr>
              <a:t>, </a:t>
            </a:r>
            <a:r>
              <a:rPr lang="en-US" dirty="0" err="1">
                <a:solidFill>
                  <a:schemeClr val="tx2"/>
                </a:solidFill>
              </a:rPr>
              <a:t>hal</a:t>
            </a:r>
            <a:r>
              <a:rPr lang="en-US" dirty="0">
                <a:solidFill>
                  <a:schemeClr val="tx2"/>
                </a:solidFill>
              </a:rPr>
              <a:t> </a:t>
            </a:r>
            <a:r>
              <a:rPr lang="en-US" dirty="0" err="1">
                <a:solidFill>
                  <a:schemeClr val="tx2"/>
                </a:solidFill>
              </a:rPr>
              <a:t>ini</a:t>
            </a:r>
            <a:r>
              <a:rPr lang="en-US" dirty="0">
                <a:solidFill>
                  <a:schemeClr val="tx2"/>
                </a:solidFill>
              </a:rPr>
              <a:t> </a:t>
            </a:r>
            <a:r>
              <a:rPr lang="en-US" dirty="0" err="1">
                <a:solidFill>
                  <a:schemeClr val="tx2"/>
                </a:solidFill>
              </a:rPr>
              <a:t>merupakan</a:t>
            </a:r>
            <a:r>
              <a:rPr lang="en-US" dirty="0">
                <a:solidFill>
                  <a:schemeClr val="tx2"/>
                </a:solidFill>
              </a:rPr>
              <a:t> </a:t>
            </a:r>
            <a:r>
              <a:rPr lang="en-US" dirty="0" err="1">
                <a:solidFill>
                  <a:schemeClr val="tx2"/>
                </a:solidFill>
              </a:rPr>
              <a:t>suatu</a:t>
            </a:r>
            <a:r>
              <a:rPr lang="en-US" dirty="0">
                <a:solidFill>
                  <a:schemeClr val="tx2"/>
                </a:solidFill>
              </a:rPr>
              <a:t> </a:t>
            </a:r>
            <a:r>
              <a:rPr lang="en-US" dirty="0" err="1">
                <a:solidFill>
                  <a:schemeClr val="tx2"/>
                </a:solidFill>
              </a:rPr>
              <a:t>tantangan</a:t>
            </a:r>
            <a:r>
              <a:rPr lang="en-US" dirty="0">
                <a:solidFill>
                  <a:schemeClr val="tx2"/>
                </a:solidFill>
              </a:rPr>
              <a:t> </a:t>
            </a:r>
            <a:r>
              <a:rPr lang="en-US" dirty="0" err="1">
                <a:solidFill>
                  <a:schemeClr val="tx2"/>
                </a:solidFill>
              </a:rPr>
              <a:t>dalam</a:t>
            </a:r>
            <a:r>
              <a:rPr lang="en-US" dirty="0">
                <a:solidFill>
                  <a:schemeClr val="tx2"/>
                </a:solidFill>
              </a:rPr>
              <a:t> </a:t>
            </a:r>
            <a:r>
              <a:rPr lang="en-US" dirty="0" err="1">
                <a:solidFill>
                  <a:schemeClr val="tx2"/>
                </a:solidFill>
              </a:rPr>
              <a:t>melakukan</a:t>
            </a:r>
            <a:r>
              <a:rPr lang="en-US" dirty="0">
                <a:solidFill>
                  <a:schemeClr val="tx2"/>
                </a:solidFill>
              </a:rPr>
              <a:t> </a:t>
            </a:r>
            <a:r>
              <a:rPr lang="en-US" dirty="0" err="1">
                <a:solidFill>
                  <a:schemeClr val="tx2"/>
                </a:solidFill>
              </a:rPr>
              <a:t>penataan</a:t>
            </a:r>
            <a:r>
              <a:rPr lang="en-US" dirty="0">
                <a:solidFill>
                  <a:schemeClr val="tx2"/>
                </a:solidFill>
              </a:rPr>
              <a:t> </a:t>
            </a:r>
            <a:r>
              <a:rPr lang="en-US" dirty="0" err="1">
                <a:solidFill>
                  <a:schemeClr val="tx2"/>
                </a:solidFill>
              </a:rPr>
              <a:t>kerja</a:t>
            </a:r>
            <a:r>
              <a:rPr lang="en-US" dirty="0">
                <a:solidFill>
                  <a:schemeClr val="tx2"/>
                </a:solidFill>
              </a:rPr>
              <a:t> expert.</a:t>
            </a:r>
          </a:p>
          <a:p>
            <a:pPr>
              <a:lnSpc>
                <a:spcPct val="110000"/>
              </a:lnSpc>
            </a:pPr>
            <a:endParaRPr lang="en-US" dirty="0">
              <a:solidFill>
                <a:schemeClr val="tx2"/>
              </a:solidFill>
            </a:endParaRPr>
          </a:p>
          <a:p>
            <a:pPr>
              <a:lnSpc>
                <a:spcPct val="110000"/>
              </a:lnSpc>
            </a:pPr>
            <a:r>
              <a:rPr lang="en-US" dirty="0" err="1">
                <a:solidFill>
                  <a:schemeClr val="tx2"/>
                </a:solidFill>
              </a:rPr>
              <a:t>Untuk</a:t>
            </a:r>
            <a:r>
              <a:rPr lang="en-US" dirty="0">
                <a:solidFill>
                  <a:schemeClr val="tx2"/>
                </a:solidFill>
              </a:rPr>
              <a:t> </a:t>
            </a:r>
            <a:r>
              <a:rPr lang="en-US" dirty="0" err="1">
                <a:solidFill>
                  <a:schemeClr val="tx2"/>
                </a:solidFill>
              </a:rPr>
              <a:t>melakukan</a:t>
            </a:r>
            <a:r>
              <a:rPr lang="en-US" dirty="0">
                <a:solidFill>
                  <a:schemeClr val="tx2"/>
                </a:solidFill>
              </a:rPr>
              <a:t> </a:t>
            </a:r>
            <a:r>
              <a:rPr lang="en-US" dirty="0" err="1">
                <a:solidFill>
                  <a:schemeClr val="tx2"/>
                </a:solidFill>
              </a:rPr>
              <a:t>peningkatan</a:t>
            </a:r>
            <a:r>
              <a:rPr lang="en-US" dirty="0">
                <a:solidFill>
                  <a:schemeClr val="tx2"/>
                </a:solidFill>
              </a:rPr>
              <a:t> </a:t>
            </a:r>
            <a:r>
              <a:rPr lang="en-US" dirty="0" err="1">
                <a:solidFill>
                  <a:schemeClr val="tx2"/>
                </a:solidFill>
              </a:rPr>
              <a:t>kerja</a:t>
            </a:r>
            <a:r>
              <a:rPr lang="en-US" dirty="0">
                <a:solidFill>
                  <a:schemeClr val="tx2"/>
                </a:solidFill>
              </a:rPr>
              <a:t> expert, </a:t>
            </a:r>
            <a:r>
              <a:rPr lang="en-US" dirty="0" err="1">
                <a:solidFill>
                  <a:schemeClr val="tx2"/>
                </a:solidFill>
              </a:rPr>
              <a:t>harus</a:t>
            </a:r>
            <a:r>
              <a:rPr lang="en-US" dirty="0">
                <a:solidFill>
                  <a:schemeClr val="tx2"/>
                </a:solidFill>
              </a:rPr>
              <a:t> </a:t>
            </a:r>
            <a:r>
              <a:rPr lang="en-US" dirty="0" err="1">
                <a:solidFill>
                  <a:schemeClr val="tx2"/>
                </a:solidFill>
              </a:rPr>
              <a:t>disediakan</a:t>
            </a:r>
            <a:r>
              <a:rPr lang="en-US" dirty="0">
                <a:solidFill>
                  <a:schemeClr val="tx2"/>
                </a:solidFill>
              </a:rPr>
              <a:t> </a:t>
            </a:r>
            <a:r>
              <a:rPr lang="en-US" dirty="0">
                <a:solidFill>
                  <a:srgbClr val="FF0000"/>
                </a:solidFill>
              </a:rPr>
              <a:t>template</a:t>
            </a:r>
            <a:r>
              <a:rPr lang="en-US" dirty="0">
                <a:solidFill>
                  <a:schemeClr val="tx2"/>
                </a:solidFill>
              </a:rPr>
              <a:t>, </a:t>
            </a:r>
            <a:r>
              <a:rPr lang="en-US" dirty="0" err="1">
                <a:solidFill>
                  <a:srgbClr val="FF0000"/>
                </a:solidFill>
              </a:rPr>
              <a:t>contoh</a:t>
            </a:r>
            <a:r>
              <a:rPr lang="en-US" dirty="0">
                <a:solidFill>
                  <a:srgbClr val="FF0000"/>
                </a:solidFill>
              </a:rPr>
              <a:t> output </a:t>
            </a:r>
            <a:r>
              <a:rPr lang="en-US" dirty="0" err="1">
                <a:solidFill>
                  <a:schemeClr val="tx2"/>
                </a:solidFill>
              </a:rPr>
              <a:t>dan</a:t>
            </a:r>
            <a:r>
              <a:rPr lang="en-US" dirty="0">
                <a:solidFill>
                  <a:schemeClr val="tx2"/>
                </a:solidFill>
              </a:rPr>
              <a:t> </a:t>
            </a:r>
            <a:r>
              <a:rPr lang="en-US" dirty="0" err="1">
                <a:solidFill>
                  <a:srgbClr val="FF0000"/>
                </a:solidFill>
              </a:rPr>
              <a:t>panduan</a:t>
            </a:r>
            <a:r>
              <a:rPr lang="en-US" dirty="0">
                <a:solidFill>
                  <a:srgbClr val="FF0000"/>
                </a:solidFill>
              </a:rPr>
              <a:t> </a:t>
            </a:r>
            <a:r>
              <a:rPr lang="en-US" dirty="0" err="1">
                <a:solidFill>
                  <a:srgbClr val="FF0000"/>
                </a:solidFill>
              </a:rPr>
              <a:t>tingkat</a:t>
            </a:r>
            <a:r>
              <a:rPr lang="en-US" dirty="0">
                <a:solidFill>
                  <a:srgbClr val="FF0000"/>
                </a:solidFill>
              </a:rPr>
              <a:t> </a:t>
            </a:r>
            <a:r>
              <a:rPr lang="en-US" dirty="0" err="1">
                <a:solidFill>
                  <a:srgbClr val="FF0000"/>
                </a:solidFill>
              </a:rPr>
              <a:t>tinggi</a:t>
            </a:r>
            <a:endParaRPr lang="en-US" dirty="0">
              <a:solidFill>
                <a:srgbClr val="FF0000"/>
              </a:solidFill>
            </a:endParaRPr>
          </a:p>
          <a:p>
            <a:pPr>
              <a:lnSpc>
                <a:spcPct val="110000"/>
              </a:lnSpc>
            </a:pPr>
            <a:endParaRPr lang="en-US" dirty="0">
              <a:solidFill>
                <a:schemeClr val="tx2"/>
              </a:solidFill>
            </a:endParaRPr>
          </a:p>
        </p:txBody>
      </p:sp>
    </p:spTree>
    <p:extLst>
      <p:ext uri="{BB962C8B-B14F-4D97-AF65-F5344CB8AC3E}">
        <p14:creationId xmlns:p14="http://schemas.microsoft.com/office/powerpoint/2010/main" val="2585168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85184"/>
            <a:ext cx="4320480" cy="213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188640"/>
            <a:ext cx="8229600" cy="1066800"/>
          </a:xfrm>
        </p:spPr>
        <p:txBody>
          <a:bodyPr/>
          <a:lstStyle/>
          <a:p>
            <a:r>
              <a:rPr lang="en-US">
                <a:effectLst>
                  <a:outerShdw blurRad="38100" dist="38100" dir="2700000" algn="tl">
                    <a:srgbClr val="000000">
                      <a:alpha val="43137"/>
                    </a:srgbClr>
                  </a:outerShdw>
                </a:effectLst>
              </a:rPr>
              <a:t>Collaboration Workers</a:t>
            </a:r>
          </a:p>
        </p:txBody>
      </p:sp>
      <p:sp>
        <p:nvSpPr>
          <p:cNvPr id="3" name="Content Placeholder 2"/>
          <p:cNvSpPr>
            <a:spLocks noGrp="1"/>
          </p:cNvSpPr>
          <p:nvPr>
            <p:ph idx="1"/>
          </p:nvPr>
        </p:nvSpPr>
        <p:spPr>
          <a:xfrm>
            <a:off x="179512" y="1052736"/>
            <a:ext cx="8229600" cy="4325112"/>
          </a:xfrm>
        </p:spPr>
        <p:txBody>
          <a:bodyPr>
            <a:noAutofit/>
          </a:bodyPr>
          <a:lstStyle/>
          <a:p>
            <a:r>
              <a:rPr lang="en-US" sz="2400" dirty="0">
                <a:solidFill>
                  <a:schemeClr val="tx2"/>
                </a:solidFill>
              </a:rPr>
              <a:t>Model </a:t>
            </a:r>
            <a:r>
              <a:rPr lang="en-US" sz="2400" dirty="0" err="1">
                <a:solidFill>
                  <a:schemeClr val="tx2"/>
                </a:solidFill>
              </a:rPr>
              <a:t>pekerja</a:t>
            </a:r>
            <a:r>
              <a:rPr lang="en-US" sz="2400" dirty="0">
                <a:solidFill>
                  <a:schemeClr val="tx2"/>
                </a:solidFill>
              </a:rPr>
              <a:t> yang </a:t>
            </a:r>
            <a:r>
              <a:rPr lang="en-US" sz="2400" dirty="0">
                <a:solidFill>
                  <a:srgbClr val="FF0000"/>
                </a:solidFill>
              </a:rPr>
              <a:t>paling </a:t>
            </a:r>
            <a:r>
              <a:rPr lang="en-US" sz="2400" dirty="0" err="1">
                <a:solidFill>
                  <a:srgbClr val="FF0000"/>
                </a:solidFill>
              </a:rPr>
              <a:t>sulit</a:t>
            </a:r>
            <a:r>
              <a:rPr lang="en-US" sz="2400" dirty="0">
                <a:solidFill>
                  <a:srgbClr val="FF0000"/>
                </a:solidFill>
              </a:rPr>
              <a:t> </a:t>
            </a:r>
            <a:r>
              <a:rPr lang="en-US" sz="2400" dirty="0" err="1">
                <a:solidFill>
                  <a:srgbClr val="FF0000"/>
                </a:solidFill>
              </a:rPr>
              <a:t>untuk</a:t>
            </a:r>
            <a:r>
              <a:rPr lang="en-US" sz="2400" dirty="0">
                <a:solidFill>
                  <a:srgbClr val="FF0000"/>
                </a:solidFill>
              </a:rPr>
              <a:t> </a:t>
            </a:r>
            <a:r>
              <a:rPr lang="en-US" sz="2400" dirty="0" err="1">
                <a:solidFill>
                  <a:srgbClr val="FF0000"/>
                </a:solidFill>
              </a:rPr>
              <a:t>kelola</a:t>
            </a:r>
            <a:r>
              <a:rPr lang="en-US" sz="2400" dirty="0">
                <a:solidFill>
                  <a:srgbClr val="FF0000"/>
                </a:solidFill>
              </a:rPr>
              <a:t> </a:t>
            </a:r>
            <a:r>
              <a:rPr lang="en-US" sz="2400" dirty="0" err="1">
                <a:solidFill>
                  <a:srgbClr val="FF0000"/>
                </a:solidFill>
              </a:rPr>
              <a:t>prosesnya</a:t>
            </a:r>
            <a:r>
              <a:rPr lang="en-US" sz="2400" dirty="0">
                <a:solidFill>
                  <a:schemeClr val="tx2"/>
                </a:solidFill>
              </a:rPr>
              <a:t>.</a:t>
            </a:r>
          </a:p>
          <a:p>
            <a:r>
              <a:rPr lang="en-US" sz="2400" dirty="0" err="1">
                <a:solidFill>
                  <a:schemeClr val="tx2"/>
                </a:solidFill>
              </a:rPr>
              <a:t>Memiliki</a:t>
            </a:r>
            <a:r>
              <a:rPr lang="en-US" sz="2400" dirty="0">
                <a:solidFill>
                  <a:schemeClr val="tx2"/>
                </a:solidFill>
              </a:rPr>
              <a:t> </a:t>
            </a:r>
            <a:r>
              <a:rPr lang="en-US" sz="2400" dirty="0" err="1">
                <a:solidFill>
                  <a:schemeClr val="tx2"/>
                </a:solidFill>
              </a:rPr>
              <a:t>banyak</a:t>
            </a:r>
            <a:r>
              <a:rPr lang="en-US" sz="2400" dirty="0">
                <a:solidFill>
                  <a:schemeClr val="tx2"/>
                </a:solidFill>
              </a:rPr>
              <a:t> model </a:t>
            </a:r>
            <a:r>
              <a:rPr lang="en-US" sz="2400" dirty="0" err="1">
                <a:solidFill>
                  <a:schemeClr val="tx2"/>
                </a:solidFill>
              </a:rPr>
              <a:t>iterasi</a:t>
            </a:r>
            <a:r>
              <a:rPr lang="en-US" sz="2400" dirty="0">
                <a:solidFill>
                  <a:schemeClr val="tx2"/>
                </a:solidFill>
              </a:rPr>
              <a:t>/</a:t>
            </a:r>
            <a:r>
              <a:rPr lang="en-US" sz="2400" dirty="0" err="1">
                <a:solidFill>
                  <a:schemeClr val="tx2"/>
                </a:solidFill>
              </a:rPr>
              <a:t>urutan</a:t>
            </a:r>
            <a:r>
              <a:rPr lang="en-US" sz="2400" dirty="0">
                <a:solidFill>
                  <a:schemeClr val="tx2"/>
                </a:solidFill>
              </a:rPr>
              <a:t> </a:t>
            </a:r>
            <a:r>
              <a:rPr lang="en-US" sz="2400" dirty="0" err="1">
                <a:solidFill>
                  <a:schemeClr val="tx2"/>
                </a:solidFill>
              </a:rPr>
              <a:t>kerja</a:t>
            </a:r>
            <a:r>
              <a:rPr lang="en-US" sz="2400" dirty="0">
                <a:solidFill>
                  <a:schemeClr val="tx2"/>
                </a:solidFill>
              </a:rPr>
              <a:t> </a:t>
            </a:r>
            <a:r>
              <a:rPr lang="en-US" sz="2400" dirty="0" err="1">
                <a:solidFill>
                  <a:schemeClr val="tx2"/>
                </a:solidFill>
              </a:rPr>
              <a:t>berulang</a:t>
            </a:r>
            <a:r>
              <a:rPr lang="en-US" sz="2400" dirty="0">
                <a:solidFill>
                  <a:schemeClr val="tx2"/>
                </a:solidFill>
              </a:rPr>
              <a:t>.</a:t>
            </a:r>
          </a:p>
          <a:p>
            <a:r>
              <a:rPr lang="en-US" sz="2400" dirty="0" err="1">
                <a:solidFill>
                  <a:srgbClr val="C00000"/>
                </a:solidFill>
              </a:rPr>
              <a:t>Pola</a:t>
            </a:r>
            <a:r>
              <a:rPr lang="en-US" sz="2400" dirty="0">
                <a:solidFill>
                  <a:srgbClr val="C00000"/>
                </a:solidFill>
              </a:rPr>
              <a:t> </a:t>
            </a:r>
            <a:r>
              <a:rPr lang="en-US" sz="2400" dirty="0" err="1">
                <a:solidFill>
                  <a:srgbClr val="C00000"/>
                </a:solidFill>
              </a:rPr>
              <a:t>kerja</a:t>
            </a:r>
            <a:r>
              <a:rPr lang="en-US" sz="2400" dirty="0">
                <a:solidFill>
                  <a:srgbClr val="C00000"/>
                </a:solidFill>
              </a:rPr>
              <a:t> </a:t>
            </a:r>
            <a:r>
              <a:rPr lang="en-US" sz="2400" dirty="0" err="1">
                <a:solidFill>
                  <a:srgbClr val="C00000"/>
                </a:solidFill>
              </a:rPr>
              <a:t>kolaborasi-nya</a:t>
            </a:r>
            <a:r>
              <a:rPr lang="en-US" sz="2400" dirty="0">
                <a:solidFill>
                  <a:srgbClr val="C00000"/>
                </a:solidFill>
              </a:rPr>
              <a:t> </a:t>
            </a:r>
            <a:r>
              <a:rPr lang="en-US" sz="2400" dirty="0" err="1">
                <a:solidFill>
                  <a:srgbClr val="C00000"/>
                </a:solidFill>
              </a:rPr>
              <a:t>susah</a:t>
            </a:r>
            <a:r>
              <a:rPr lang="en-US" sz="2400" dirty="0">
                <a:solidFill>
                  <a:srgbClr val="C00000"/>
                </a:solidFill>
              </a:rPr>
              <a:t> </a:t>
            </a:r>
            <a:r>
              <a:rPr lang="en-US" sz="2400" dirty="0" err="1">
                <a:solidFill>
                  <a:srgbClr val="C00000"/>
                </a:solidFill>
              </a:rPr>
              <a:t>untuk</a:t>
            </a:r>
            <a:r>
              <a:rPr lang="en-US" sz="2400" dirty="0">
                <a:solidFill>
                  <a:srgbClr val="C00000"/>
                </a:solidFill>
              </a:rPr>
              <a:t> </a:t>
            </a:r>
            <a:r>
              <a:rPr lang="en-US" sz="2400" dirty="0" err="1">
                <a:solidFill>
                  <a:srgbClr val="C00000"/>
                </a:solidFill>
              </a:rPr>
              <a:t>dipahami</a:t>
            </a:r>
            <a:r>
              <a:rPr lang="en-US" sz="2400" dirty="0">
                <a:solidFill>
                  <a:srgbClr val="C00000"/>
                </a:solidFill>
              </a:rPr>
              <a:t>.</a:t>
            </a:r>
          </a:p>
          <a:p>
            <a:r>
              <a:rPr lang="en-US" sz="2400" dirty="0" err="1">
                <a:solidFill>
                  <a:schemeClr val="tx2"/>
                </a:solidFill>
              </a:rPr>
              <a:t>Setiap</a:t>
            </a:r>
            <a:r>
              <a:rPr lang="en-US" sz="2400" dirty="0">
                <a:solidFill>
                  <a:schemeClr val="tx2"/>
                </a:solidFill>
              </a:rPr>
              <a:t> hari </a:t>
            </a:r>
            <a:r>
              <a:rPr lang="en-US" sz="2400" dirty="0" err="1">
                <a:solidFill>
                  <a:schemeClr val="tx2"/>
                </a:solidFill>
              </a:rPr>
              <a:t>struktur</a:t>
            </a:r>
            <a:r>
              <a:rPr lang="en-US" sz="2400" dirty="0">
                <a:solidFill>
                  <a:schemeClr val="tx2"/>
                </a:solidFill>
              </a:rPr>
              <a:t> </a:t>
            </a:r>
            <a:r>
              <a:rPr lang="en-US" sz="2400" dirty="0" err="1">
                <a:solidFill>
                  <a:schemeClr val="tx2"/>
                </a:solidFill>
              </a:rPr>
              <a:t>kerjanya</a:t>
            </a:r>
            <a:r>
              <a:rPr lang="en-US" sz="2400" dirty="0">
                <a:solidFill>
                  <a:schemeClr val="tx2"/>
                </a:solidFill>
              </a:rPr>
              <a:t> </a:t>
            </a:r>
            <a:r>
              <a:rPr lang="en-US" sz="2400" dirty="0" err="1">
                <a:solidFill>
                  <a:schemeClr val="tx2"/>
                </a:solidFill>
              </a:rPr>
              <a:t>berbeda</a:t>
            </a:r>
            <a:r>
              <a:rPr lang="en-US" sz="2400" dirty="0">
                <a:solidFill>
                  <a:schemeClr val="tx2"/>
                </a:solidFill>
              </a:rPr>
              <a:t>.</a:t>
            </a:r>
          </a:p>
          <a:p>
            <a:r>
              <a:rPr lang="en-US" sz="2400" dirty="0" err="1">
                <a:solidFill>
                  <a:srgbClr val="C00000"/>
                </a:solidFill>
              </a:rPr>
              <a:t>Memiliki</a:t>
            </a:r>
            <a:r>
              <a:rPr lang="en-US" sz="2400" dirty="0">
                <a:solidFill>
                  <a:srgbClr val="C00000"/>
                </a:solidFill>
              </a:rPr>
              <a:t> </a:t>
            </a:r>
            <a:r>
              <a:rPr lang="en-US" sz="2400" dirty="0" err="1">
                <a:solidFill>
                  <a:srgbClr val="C00000"/>
                </a:solidFill>
              </a:rPr>
              <a:t>kekuatan</a:t>
            </a:r>
            <a:r>
              <a:rPr lang="en-US" sz="2400" dirty="0">
                <a:solidFill>
                  <a:srgbClr val="C00000"/>
                </a:solidFill>
              </a:rPr>
              <a:t> </a:t>
            </a:r>
            <a:r>
              <a:rPr lang="en-US" sz="2400" dirty="0" err="1">
                <a:solidFill>
                  <a:srgbClr val="C00000"/>
                </a:solidFill>
              </a:rPr>
              <a:t>dan</a:t>
            </a:r>
            <a:r>
              <a:rPr lang="en-US" sz="2400" dirty="0">
                <a:solidFill>
                  <a:srgbClr val="C00000"/>
                </a:solidFill>
              </a:rPr>
              <a:t> </a:t>
            </a:r>
            <a:r>
              <a:rPr lang="en-US" sz="2400" dirty="0" err="1">
                <a:solidFill>
                  <a:srgbClr val="C00000"/>
                </a:solidFill>
              </a:rPr>
              <a:t>hak</a:t>
            </a:r>
            <a:r>
              <a:rPr lang="en-US" sz="2400" dirty="0">
                <a:solidFill>
                  <a:srgbClr val="C00000"/>
                </a:solidFill>
              </a:rPr>
              <a:t> </a:t>
            </a:r>
            <a:r>
              <a:rPr lang="en-US" sz="2400" dirty="0" err="1">
                <a:solidFill>
                  <a:srgbClr val="C00000"/>
                </a:solidFill>
              </a:rPr>
              <a:t>independen</a:t>
            </a:r>
            <a:r>
              <a:rPr lang="en-US" sz="2400" dirty="0">
                <a:solidFill>
                  <a:srgbClr val="C00000"/>
                </a:solidFill>
              </a:rPr>
              <a:t> </a:t>
            </a:r>
            <a:r>
              <a:rPr lang="en-US" sz="2400" dirty="0" err="1">
                <a:solidFill>
                  <a:srgbClr val="C00000"/>
                </a:solidFill>
              </a:rPr>
              <a:t>untuk</a:t>
            </a:r>
            <a:r>
              <a:rPr lang="en-US" sz="2400" dirty="0">
                <a:solidFill>
                  <a:srgbClr val="C00000"/>
                </a:solidFill>
              </a:rPr>
              <a:t> </a:t>
            </a:r>
            <a:r>
              <a:rPr lang="en-US" sz="2400" dirty="0" err="1">
                <a:solidFill>
                  <a:srgbClr val="C00000"/>
                </a:solidFill>
              </a:rPr>
              <a:t>menolak</a:t>
            </a:r>
            <a:r>
              <a:rPr lang="en-US" sz="2400" dirty="0">
                <a:solidFill>
                  <a:schemeClr val="tx2"/>
                </a:solidFill>
              </a:rPr>
              <a:t>.</a:t>
            </a:r>
          </a:p>
          <a:p>
            <a:r>
              <a:rPr lang="en-US" sz="2400" dirty="0" err="1">
                <a:solidFill>
                  <a:schemeClr val="tx2"/>
                </a:solidFill>
              </a:rPr>
              <a:t>Menetapkan</a:t>
            </a:r>
            <a:r>
              <a:rPr lang="en-US" sz="2400" dirty="0">
                <a:solidFill>
                  <a:schemeClr val="tx2"/>
                </a:solidFill>
              </a:rPr>
              <a:t> </a:t>
            </a:r>
            <a:r>
              <a:rPr lang="en-US" sz="2400" dirty="0" err="1">
                <a:solidFill>
                  <a:schemeClr val="tx2"/>
                </a:solidFill>
              </a:rPr>
              <a:t>dan</a:t>
            </a:r>
            <a:r>
              <a:rPr lang="en-US" sz="2400" dirty="0">
                <a:solidFill>
                  <a:schemeClr val="tx2"/>
                </a:solidFill>
              </a:rPr>
              <a:t> </a:t>
            </a:r>
            <a:r>
              <a:rPr lang="en-US" sz="2400" dirty="0" err="1">
                <a:solidFill>
                  <a:schemeClr val="tx2"/>
                </a:solidFill>
              </a:rPr>
              <a:t>mengukur</a:t>
            </a:r>
            <a:r>
              <a:rPr lang="en-US" sz="2400" dirty="0">
                <a:solidFill>
                  <a:schemeClr val="tx2"/>
                </a:solidFill>
              </a:rPr>
              <a:t> output (</a:t>
            </a:r>
            <a:r>
              <a:rPr lang="en-US" sz="2400" dirty="0" err="1">
                <a:solidFill>
                  <a:schemeClr val="tx2"/>
                </a:solidFill>
              </a:rPr>
              <a:t>spt</a:t>
            </a:r>
            <a:r>
              <a:rPr lang="en-US" sz="2400" dirty="0">
                <a:solidFill>
                  <a:schemeClr val="tx2"/>
                </a:solidFill>
              </a:rPr>
              <a:t>: </a:t>
            </a:r>
            <a:r>
              <a:rPr lang="en-US" sz="2400" dirty="0" err="1">
                <a:solidFill>
                  <a:schemeClr val="tx2"/>
                </a:solidFill>
              </a:rPr>
              <a:t>menetapkan</a:t>
            </a:r>
            <a:r>
              <a:rPr lang="en-US" sz="2400" dirty="0">
                <a:solidFill>
                  <a:schemeClr val="tx2"/>
                </a:solidFill>
              </a:rPr>
              <a:t> </a:t>
            </a:r>
            <a:r>
              <a:rPr lang="en-US" sz="2400" dirty="0" err="1">
                <a:solidFill>
                  <a:schemeClr val="tx2"/>
                </a:solidFill>
              </a:rPr>
              <a:t>dan</a:t>
            </a:r>
            <a:r>
              <a:rPr lang="en-US" sz="2400" dirty="0">
                <a:solidFill>
                  <a:schemeClr val="tx2"/>
                </a:solidFill>
              </a:rPr>
              <a:t> </a:t>
            </a:r>
            <a:r>
              <a:rPr lang="en-US" sz="2400" dirty="0" err="1">
                <a:solidFill>
                  <a:schemeClr val="tx2"/>
                </a:solidFill>
              </a:rPr>
              <a:t>menargetkan</a:t>
            </a:r>
            <a:r>
              <a:rPr lang="en-US" sz="2400" dirty="0">
                <a:solidFill>
                  <a:schemeClr val="tx2"/>
                </a:solidFill>
              </a:rPr>
              <a:t> </a:t>
            </a:r>
            <a:r>
              <a:rPr lang="en-US" sz="2400" dirty="0" err="1">
                <a:solidFill>
                  <a:schemeClr val="tx2"/>
                </a:solidFill>
              </a:rPr>
              <a:t>orientasi</a:t>
            </a:r>
            <a:r>
              <a:rPr lang="en-US" sz="2400" dirty="0">
                <a:solidFill>
                  <a:schemeClr val="tx2"/>
                </a:solidFill>
              </a:rPr>
              <a:t> </a:t>
            </a:r>
            <a:r>
              <a:rPr lang="en-US" sz="2400" dirty="0" err="1">
                <a:solidFill>
                  <a:schemeClr val="tx2"/>
                </a:solidFill>
              </a:rPr>
              <a:t>pelanggan</a:t>
            </a:r>
            <a:r>
              <a:rPr lang="en-US" sz="2400" dirty="0">
                <a:solidFill>
                  <a:schemeClr val="tx2"/>
                </a:solidFill>
              </a:rPr>
              <a:t>, </a:t>
            </a:r>
            <a:r>
              <a:rPr lang="en-US" sz="2400" dirty="0" err="1">
                <a:solidFill>
                  <a:schemeClr val="tx2"/>
                </a:solidFill>
              </a:rPr>
              <a:t>dan</a:t>
            </a:r>
            <a:r>
              <a:rPr lang="en-US" sz="2400" dirty="0">
                <a:solidFill>
                  <a:schemeClr val="tx2"/>
                </a:solidFill>
              </a:rPr>
              <a:t> </a:t>
            </a:r>
            <a:r>
              <a:rPr lang="en-US" sz="2400" dirty="0" err="1">
                <a:solidFill>
                  <a:schemeClr val="tx2"/>
                </a:solidFill>
              </a:rPr>
              <a:t>tingkat</a:t>
            </a:r>
            <a:r>
              <a:rPr lang="en-US" sz="2400" dirty="0">
                <a:solidFill>
                  <a:schemeClr val="tx2"/>
                </a:solidFill>
              </a:rPr>
              <a:t> </a:t>
            </a:r>
            <a:r>
              <a:rPr lang="en-US" sz="2400" dirty="0" err="1">
                <a:solidFill>
                  <a:schemeClr val="tx2"/>
                </a:solidFill>
              </a:rPr>
              <a:t>urgensi</a:t>
            </a:r>
            <a:r>
              <a:rPr lang="en-US" sz="2400" dirty="0">
                <a:solidFill>
                  <a:schemeClr val="tx2"/>
                </a:solidFill>
              </a:rPr>
              <a:t>) </a:t>
            </a:r>
            <a:r>
              <a:rPr lang="en-US" sz="2400" dirty="0" err="1">
                <a:solidFill>
                  <a:schemeClr val="tx2"/>
                </a:solidFill>
              </a:rPr>
              <a:t>adalah</a:t>
            </a:r>
            <a:r>
              <a:rPr lang="en-US" sz="2400" dirty="0">
                <a:solidFill>
                  <a:schemeClr val="tx2"/>
                </a:solidFill>
              </a:rPr>
              <a:t> </a:t>
            </a:r>
            <a:r>
              <a:rPr lang="en-US" sz="2400" dirty="0" err="1">
                <a:solidFill>
                  <a:schemeClr val="tx2"/>
                </a:solidFill>
              </a:rPr>
              <a:t>suatu</a:t>
            </a:r>
            <a:r>
              <a:rPr lang="en-US" sz="2400" dirty="0">
                <a:solidFill>
                  <a:schemeClr val="tx2"/>
                </a:solidFill>
              </a:rPr>
              <a:t> </a:t>
            </a:r>
            <a:r>
              <a:rPr lang="en-US" sz="2400" dirty="0" err="1">
                <a:solidFill>
                  <a:schemeClr val="tx2"/>
                </a:solidFill>
              </a:rPr>
              <a:t>intervensi</a:t>
            </a:r>
            <a:r>
              <a:rPr lang="en-US" sz="2400" dirty="0">
                <a:solidFill>
                  <a:schemeClr val="tx2"/>
                </a:solidFill>
              </a:rPr>
              <a:t> yang paling </a:t>
            </a:r>
            <a:r>
              <a:rPr lang="en-US" sz="2400" dirty="0" err="1">
                <a:solidFill>
                  <a:schemeClr val="tx2"/>
                </a:solidFill>
              </a:rPr>
              <a:t>tepat</a:t>
            </a:r>
            <a:r>
              <a:rPr lang="en-US" sz="2400" dirty="0">
                <a:solidFill>
                  <a:schemeClr val="tx2"/>
                </a:solidFill>
              </a:rPr>
              <a:t> </a:t>
            </a:r>
            <a:r>
              <a:rPr lang="en-US" sz="2400" dirty="0" err="1">
                <a:solidFill>
                  <a:schemeClr val="tx2"/>
                </a:solidFill>
              </a:rPr>
              <a:t>diberikan</a:t>
            </a:r>
            <a:r>
              <a:rPr lang="en-US" sz="2400" dirty="0">
                <a:solidFill>
                  <a:schemeClr val="tx2"/>
                </a:solidFill>
              </a:rPr>
              <a:t> </a:t>
            </a:r>
            <a:r>
              <a:rPr lang="en-US" sz="2400" dirty="0" err="1">
                <a:solidFill>
                  <a:schemeClr val="tx2"/>
                </a:solidFill>
              </a:rPr>
              <a:t>daripada</a:t>
            </a:r>
            <a:r>
              <a:rPr lang="en-US" sz="2400" dirty="0">
                <a:solidFill>
                  <a:schemeClr val="tx2"/>
                </a:solidFill>
              </a:rPr>
              <a:t> </a:t>
            </a:r>
            <a:r>
              <a:rPr lang="en-US" sz="2400" dirty="0" err="1">
                <a:solidFill>
                  <a:schemeClr val="tx2"/>
                </a:solidFill>
              </a:rPr>
              <a:t>memberikan</a:t>
            </a:r>
            <a:r>
              <a:rPr lang="en-US" sz="2400" dirty="0">
                <a:solidFill>
                  <a:schemeClr val="tx2"/>
                </a:solidFill>
              </a:rPr>
              <a:t> flowchart proses.</a:t>
            </a:r>
          </a:p>
          <a:p>
            <a:r>
              <a:rPr lang="en-US" sz="2400" dirty="0" err="1">
                <a:solidFill>
                  <a:srgbClr val="C00000"/>
                </a:solidFill>
              </a:rPr>
              <a:t>Mediasi</a:t>
            </a:r>
            <a:r>
              <a:rPr lang="en-US" sz="2400" dirty="0">
                <a:solidFill>
                  <a:srgbClr val="C00000"/>
                </a:solidFill>
              </a:rPr>
              <a:t> yang paling </a:t>
            </a:r>
            <a:r>
              <a:rPr lang="en-US" sz="2400" dirty="0" err="1">
                <a:solidFill>
                  <a:srgbClr val="C00000"/>
                </a:solidFill>
              </a:rPr>
              <a:t>tepat</a:t>
            </a:r>
            <a:r>
              <a:rPr lang="en-US" sz="2400" dirty="0">
                <a:solidFill>
                  <a:srgbClr val="C00000"/>
                </a:solidFill>
              </a:rPr>
              <a:t> </a:t>
            </a:r>
            <a:r>
              <a:rPr lang="en-US" sz="2400" dirty="0" err="1">
                <a:solidFill>
                  <a:srgbClr val="C00000"/>
                </a:solidFill>
              </a:rPr>
              <a:t>adalah</a:t>
            </a:r>
            <a:r>
              <a:rPr lang="en-US" sz="2400" dirty="0">
                <a:solidFill>
                  <a:srgbClr val="C00000"/>
                </a:solidFill>
              </a:rPr>
              <a:t> </a:t>
            </a:r>
            <a:r>
              <a:rPr lang="en-US" sz="2400" dirty="0" err="1">
                <a:solidFill>
                  <a:srgbClr val="C00000"/>
                </a:solidFill>
              </a:rPr>
              <a:t>dengan</a:t>
            </a:r>
            <a:r>
              <a:rPr lang="en-US" sz="2400" dirty="0">
                <a:solidFill>
                  <a:srgbClr val="C00000"/>
                </a:solidFill>
              </a:rPr>
              <a:t> </a:t>
            </a:r>
            <a:r>
              <a:rPr lang="en-US" sz="2400" dirty="0" err="1">
                <a:solidFill>
                  <a:srgbClr val="C00000"/>
                </a:solidFill>
              </a:rPr>
              <a:t>cara</a:t>
            </a:r>
            <a:r>
              <a:rPr lang="en-US" sz="2400" dirty="0">
                <a:solidFill>
                  <a:srgbClr val="C00000"/>
                </a:solidFill>
              </a:rPr>
              <a:t> </a:t>
            </a:r>
            <a:r>
              <a:rPr lang="en-US" sz="2400" dirty="0" err="1">
                <a:solidFill>
                  <a:srgbClr val="C00000"/>
                </a:solidFill>
              </a:rPr>
              <a:t>terstruktur</a:t>
            </a:r>
            <a:r>
              <a:rPr lang="en-US" sz="2400" dirty="0">
                <a:solidFill>
                  <a:srgbClr val="C00000"/>
                </a:solidFill>
              </a:rPr>
              <a:t> </a:t>
            </a:r>
            <a:r>
              <a:rPr lang="en-US" sz="2400" dirty="0" err="1">
                <a:solidFill>
                  <a:srgbClr val="C00000"/>
                </a:solidFill>
              </a:rPr>
              <a:t>menggunakan</a:t>
            </a:r>
            <a:r>
              <a:rPr lang="en-US" sz="2400" dirty="0">
                <a:solidFill>
                  <a:srgbClr val="C00000"/>
                </a:solidFill>
              </a:rPr>
              <a:t> </a:t>
            </a:r>
            <a:r>
              <a:rPr lang="en-US" sz="2400" dirty="0" err="1">
                <a:solidFill>
                  <a:srgbClr val="C00000"/>
                </a:solidFill>
              </a:rPr>
              <a:t>komputer</a:t>
            </a:r>
            <a:endParaRPr lang="en-US" sz="2400" dirty="0">
              <a:solidFill>
                <a:srgbClr val="C00000"/>
              </a:solidFill>
            </a:endParaRPr>
          </a:p>
        </p:txBody>
      </p:sp>
    </p:spTree>
    <p:extLst>
      <p:ext uri="{BB962C8B-B14F-4D97-AF65-F5344CB8AC3E}">
        <p14:creationId xmlns:p14="http://schemas.microsoft.com/office/powerpoint/2010/main" val="957274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pPr marL="109728" indent="0" algn="ctr">
              <a:buNone/>
            </a:pPr>
            <a:r>
              <a:rPr lang="en-US" sz="4000" b="1" dirty="0">
                <a:solidFill>
                  <a:srgbClr val="C00000"/>
                </a:solidFill>
                <a:effectLst>
                  <a:outerShdw blurRad="38100" dist="38100" dir="2700000" algn="tl">
                    <a:srgbClr val="000000">
                      <a:alpha val="43137"/>
                    </a:srgbClr>
                  </a:outerShdw>
                </a:effectLst>
                <a:latin typeface="Calibri" panose="020F0502020204030204" pitchFamily="34" charset="0"/>
              </a:rPr>
              <a:t>Measurements</a:t>
            </a:r>
            <a:endParaRPr lang="en-US" sz="40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4087031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rPr>
              <a:t>Productivity</a:t>
            </a:r>
          </a:p>
        </p:txBody>
      </p:sp>
      <p:sp>
        <p:nvSpPr>
          <p:cNvPr id="3" name="Content Placeholder 2"/>
          <p:cNvSpPr>
            <a:spLocks noGrp="1"/>
          </p:cNvSpPr>
          <p:nvPr>
            <p:ph idx="1"/>
          </p:nvPr>
        </p:nvSpPr>
        <p:spPr/>
        <p:txBody>
          <a:bodyPr/>
          <a:lstStyle/>
          <a:p>
            <a:r>
              <a:rPr lang="en-US" dirty="0">
                <a:solidFill>
                  <a:schemeClr val="tx2"/>
                </a:solidFill>
                <a:effectLst>
                  <a:outerShdw blurRad="38100" dist="38100" dir="2700000" algn="tl">
                    <a:srgbClr val="000000">
                      <a:alpha val="43137"/>
                    </a:srgbClr>
                  </a:outerShdw>
                </a:effectLst>
              </a:rPr>
              <a:t>In the industrial age, this was a relatively easy task; an individual worker’s performance could be assessed through outputs, visible inputs, including hours worked or apparent effort expended.</a:t>
            </a:r>
          </a:p>
          <a:p>
            <a:r>
              <a:rPr lang="en-US" dirty="0">
                <a:solidFill>
                  <a:srgbClr val="C00000"/>
                </a:solidFill>
                <a:effectLst>
                  <a:outerShdw blurRad="38100" dist="38100" dir="2700000" algn="tl">
                    <a:srgbClr val="000000">
                      <a:alpha val="43137"/>
                    </a:srgbClr>
                  </a:outerShdw>
                </a:effectLst>
              </a:rPr>
              <a:t>Output measures over input measures </a:t>
            </a:r>
            <a:r>
              <a:rPr lang="en-US" dirty="0">
                <a:solidFill>
                  <a:srgbClr val="C00000"/>
                </a:solidFill>
                <a:effectLst>
                  <a:outerShdw blurRad="38100" dist="38100" dir="2700000" algn="tl">
                    <a:srgbClr val="000000">
                      <a:alpha val="43137"/>
                    </a:srgbClr>
                  </a:outerShdw>
                </a:effectLst>
                <a:sym typeface="Wingdings" panose="05000000000000000000" pitchFamily="2" charset="2"/>
              </a:rPr>
              <a:t> </a:t>
            </a:r>
            <a:r>
              <a:rPr lang="en-US" dirty="0">
                <a:solidFill>
                  <a:srgbClr val="FF0000"/>
                </a:solidFill>
                <a:effectLst>
                  <a:outerShdw blurRad="38100" dist="38100" dir="2700000" algn="tl">
                    <a:srgbClr val="000000">
                      <a:alpha val="43137"/>
                    </a:srgbClr>
                  </a:outerShdw>
                </a:effectLst>
                <a:sym typeface="Wingdings" panose="05000000000000000000" pitchFamily="2" charset="2"/>
              </a:rPr>
              <a:t>Productivity</a:t>
            </a:r>
            <a:r>
              <a:rPr lang="en-US" dirty="0">
                <a:solidFill>
                  <a:srgbClr val="C00000"/>
                </a:solidFill>
                <a:effectLst>
                  <a:outerShdw blurRad="38100" dist="38100" dir="2700000" algn="tl">
                    <a:srgbClr val="000000">
                      <a:alpha val="43137"/>
                    </a:srgbClr>
                  </a:outerShdw>
                </a:effectLst>
                <a:sym typeface="Wingdings" panose="05000000000000000000" pitchFamily="2" charset="2"/>
              </a:rPr>
              <a:t>.</a:t>
            </a:r>
          </a:p>
          <a:p>
            <a:r>
              <a:rPr lang="en-US" dirty="0">
                <a:solidFill>
                  <a:schemeClr val="tx2"/>
                </a:solidFill>
                <a:effectLst>
                  <a:outerShdw blurRad="38100" dist="38100" dir="2700000" algn="tl">
                    <a:srgbClr val="000000">
                      <a:alpha val="43137"/>
                    </a:srgbClr>
                  </a:outerShdw>
                </a:effectLst>
              </a:rPr>
              <a:t>Productivity-oriented approaches convert the value of outputs to currency.</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2534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i="1" dirty="0"/>
              <a:t>Knowledge Workers</a:t>
            </a:r>
          </a:p>
        </p:txBody>
      </p:sp>
      <p:sp>
        <p:nvSpPr>
          <p:cNvPr id="3" name="Content Placeholder 2"/>
          <p:cNvSpPr>
            <a:spLocks noGrp="1"/>
          </p:cNvSpPr>
          <p:nvPr>
            <p:ph type="body" idx="1"/>
          </p:nvPr>
        </p:nvSpPr>
        <p:spPr/>
        <p:txBody>
          <a:bodyPr anchor="ctr"/>
          <a:lstStyle/>
          <a:p>
            <a:pPr marL="109728" indent="0" algn="ctr">
              <a:buNone/>
            </a:pPr>
            <a:endParaRPr lang="en-US" sz="4000" b="1" i="1" dirty="0">
              <a:solidFill>
                <a:srgbClr val="C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705890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effectLst>
                  <a:outerShdw blurRad="38100" dist="38100" dir="2700000" algn="tl">
                    <a:srgbClr val="000000">
                      <a:alpha val="43137"/>
                    </a:srgbClr>
                  </a:outerShdw>
                </a:effectLst>
              </a:rPr>
              <a:t>Creativity &amp; Innovation</a:t>
            </a:r>
          </a:p>
        </p:txBody>
      </p:sp>
      <p:sp>
        <p:nvSpPr>
          <p:cNvPr id="3" name="Content Placeholder 2"/>
          <p:cNvSpPr>
            <a:spLocks noGrp="1"/>
          </p:cNvSpPr>
          <p:nvPr>
            <p:ph idx="1"/>
          </p:nvPr>
        </p:nvSpPr>
        <p:spPr/>
        <p:txBody>
          <a:bodyPr>
            <a:normAutofit fontScale="92500"/>
          </a:bodyPr>
          <a:lstStyle/>
          <a:p>
            <a:r>
              <a:rPr lang="en-US" dirty="0"/>
              <a:t>What is the formula for assessing the creativity and innovation of an idea?</a:t>
            </a:r>
          </a:p>
          <a:p>
            <a:r>
              <a:rPr lang="en-US" dirty="0"/>
              <a:t>Managers of knowledge workers have  traditionally fallen back on measuring visible inputs, e.g., hours worked. </a:t>
            </a:r>
          </a:p>
          <a:p>
            <a:r>
              <a:rPr lang="en-US" dirty="0"/>
              <a:t>However, the increasing movement of knowledge work out of the office and into homes, airplanes, and client sites makes it difficult to use hours worked as a measure, and that criterion never had much to do with the quality of knowledge produced.</a:t>
            </a:r>
          </a:p>
        </p:txBody>
      </p:sp>
    </p:spTree>
    <p:extLst>
      <p:ext uri="{BB962C8B-B14F-4D97-AF65-F5344CB8AC3E}">
        <p14:creationId xmlns:p14="http://schemas.microsoft.com/office/powerpoint/2010/main" val="3835489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rPr>
              <a:t>Quality</a:t>
            </a:r>
          </a:p>
        </p:txBody>
      </p:sp>
      <p:sp>
        <p:nvSpPr>
          <p:cNvPr id="3" name="Content Placeholder 2"/>
          <p:cNvSpPr>
            <a:spLocks noGrp="1"/>
          </p:cNvSpPr>
          <p:nvPr>
            <p:ph idx="1"/>
          </p:nvPr>
        </p:nvSpPr>
        <p:spPr/>
        <p:txBody>
          <a:bodyPr>
            <a:normAutofit fontScale="92500" lnSpcReduction="20000"/>
          </a:bodyPr>
          <a:lstStyle/>
          <a:p>
            <a:r>
              <a:rPr lang="en-US" dirty="0">
                <a:solidFill>
                  <a:schemeClr val="tx2"/>
                </a:solidFill>
              </a:rPr>
              <a:t>Quality is perhaps the greatest problem in measuring knowledge work. </a:t>
            </a:r>
          </a:p>
          <a:p>
            <a:pPr marL="402336" lvl="1" indent="0">
              <a:buNone/>
            </a:pPr>
            <a:r>
              <a:rPr lang="en-US" dirty="0"/>
              <a:t>Why is one research paper, one advertising slogan, or one new chemical compound better than another?</a:t>
            </a:r>
          </a:p>
          <a:p>
            <a:endParaRPr lang="en-US" dirty="0"/>
          </a:p>
          <a:p>
            <a:r>
              <a:rPr lang="en-US" dirty="0">
                <a:solidFill>
                  <a:srgbClr val="C00000"/>
                </a:solidFill>
                <a:effectLst>
                  <a:outerShdw blurRad="38100" dist="38100" dir="2700000" algn="tl">
                    <a:srgbClr val="000000">
                      <a:alpha val="43137"/>
                    </a:srgbClr>
                  </a:outerShdw>
                </a:effectLst>
              </a:rPr>
              <a:t>Subjective method </a:t>
            </a:r>
            <a:r>
              <a:rPr lang="en-US" dirty="0">
                <a:solidFill>
                  <a:schemeClr val="tx2"/>
                </a:solidFill>
              </a:rPr>
              <a:t>is one of the method that makes the quality of knowledge work possible to measure.</a:t>
            </a:r>
          </a:p>
          <a:p>
            <a:endParaRPr lang="en-US" dirty="0"/>
          </a:p>
          <a:p>
            <a:r>
              <a:rPr lang="en-US" dirty="0">
                <a:solidFill>
                  <a:srgbClr val="C00000"/>
                </a:solidFill>
              </a:rPr>
              <a:t>Subjective Method with </a:t>
            </a:r>
            <a:r>
              <a:rPr lang="en-US" dirty="0">
                <a:solidFill>
                  <a:schemeClr val="tx2"/>
                </a:solidFill>
                <a:effectLst>
                  <a:outerShdw blurRad="38100" dist="38100" dir="2700000" algn="tl">
                    <a:srgbClr val="000000">
                      <a:alpha val="43137"/>
                    </a:srgbClr>
                  </a:outerShdw>
                </a:effectLst>
              </a:rPr>
              <a:t>peer evaluation</a:t>
            </a:r>
            <a:r>
              <a:rPr lang="en-US" dirty="0">
                <a:solidFill>
                  <a:srgbClr val="C00000"/>
                </a:solidFill>
              </a:rPr>
              <a:t>; it involves determining who is a relevant peer group for the particular work involved, and asking them what they think of it</a:t>
            </a:r>
          </a:p>
        </p:txBody>
      </p:sp>
    </p:spTree>
    <p:extLst>
      <p:ext uri="{BB962C8B-B14F-4D97-AF65-F5344CB8AC3E}">
        <p14:creationId xmlns:p14="http://schemas.microsoft.com/office/powerpoint/2010/main" val="3689742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000000">
                      <a:alpha val="43137"/>
                    </a:srgbClr>
                  </a:outerShdw>
                </a:effectLst>
              </a:rPr>
              <a:t>Quality</a:t>
            </a:r>
            <a:endParaRPr lang="en-US"/>
          </a:p>
        </p:txBody>
      </p:sp>
      <p:sp>
        <p:nvSpPr>
          <p:cNvPr id="3" name="Content Placeholder 2"/>
          <p:cNvSpPr>
            <a:spLocks noGrp="1"/>
          </p:cNvSpPr>
          <p:nvPr>
            <p:ph idx="1"/>
          </p:nvPr>
        </p:nvSpPr>
        <p:spPr/>
        <p:txBody>
          <a:bodyPr>
            <a:normAutofit fontScale="85000" lnSpcReduction="20000"/>
          </a:bodyPr>
          <a:lstStyle/>
          <a:p>
            <a:r>
              <a:rPr lang="en-US" dirty="0">
                <a:solidFill>
                  <a:schemeClr val="tx2"/>
                </a:solidFill>
              </a:rPr>
              <a:t>There does not seem to be a universal measure for the quality or quantity of knowledge work outputs.</a:t>
            </a:r>
          </a:p>
          <a:p>
            <a:endParaRPr lang="en-US" dirty="0"/>
          </a:p>
          <a:p>
            <a:r>
              <a:rPr lang="en-US" dirty="0">
                <a:solidFill>
                  <a:srgbClr val="C00000"/>
                </a:solidFill>
              </a:rPr>
              <a:t>What matters is high-quality outputs per unit of time and cost, and the specific outputs vary widely across knowledge worker types</a:t>
            </a:r>
          </a:p>
          <a:p>
            <a:endParaRPr lang="en-US" dirty="0">
              <a:solidFill>
                <a:srgbClr val="C00000"/>
              </a:solidFill>
            </a:endParaRPr>
          </a:p>
          <a:p>
            <a:r>
              <a:rPr lang="en-US" dirty="0">
                <a:solidFill>
                  <a:schemeClr val="tx2"/>
                </a:solidFill>
              </a:rPr>
              <a:t>The appropriate output (and sometimes input) measures for knowledge work will vary by the industry, process, and job.</a:t>
            </a:r>
          </a:p>
          <a:p>
            <a:endParaRPr lang="en-US" dirty="0">
              <a:solidFill>
                <a:schemeClr val="tx2"/>
              </a:solidFill>
            </a:endParaRPr>
          </a:p>
          <a:p>
            <a:r>
              <a:rPr lang="en-US" dirty="0">
                <a:solidFill>
                  <a:srgbClr val="C00000"/>
                </a:solidFill>
              </a:rPr>
              <a:t>It is important to determine what measures make sense for the particular type of work being addressed</a:t>
            </a:r>
          </a:p>
        </p:txBody>
      </p:sp>
    </p:spTree>
    <p:extLst>
      <p:ext uri="{BB962C8B-B14F-4D97-AF65-F5344CB8AC3E}">
        <p14:creationId xmlns:p14="http://schemas.microsoft.com/office/powerpoint/2010/main" val="1868295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a:effectLst>
                  <a:outerShdw blurRad="38100" dist="38100" dir="2700000" algn="tl">
                    <a:srgbClr val="000000">
                      <a:alpha val="43137"/>
                    </a:srgbClr>
                  </a:outerShdw>
                </a:effectLst>
              </a:rPr>
              <a:t>THAT’S ALL</a:t>
            </a:r>
          </a:p>
        </p:txBody>
      </p:sp>
      <p:sp>
        <p:nvSpPr>
          <p:cNvPr id="3" name="Content Placeholder 2"/>
          <p:cNvSpPr>
            <a:spLocks noGrp="1"/>
          </p:cNvSpPr>
          <p:nvPr>
            <p:ph idx="1"/>
          </p:nvPr>
        </p:nvSpPr>
        <p:spPr/>
        <p:txBody>
          <a:bodyPr/>
          <a:lstStyle/>
          <a:p>
            <a:pPr marL="109728" indent="0">
              <a:buNone/>
            </a:pPr>
            <a:r>
              <a:rPr lang="en-US"/>
              <a:t>See You Next Session</a:t>
            </a:r>
          </a:p>
        </p:txBody>
      </p:sp>
    </p:spTree>
    <p:extLst>
      <p:ext uri="{BB962C8B-B14F-4D97-AF65-F5344CB8AC3E}">
        <p14:creationId xmlns:p14="http://schemas.microsoft.com/office/powerpoint/2010/main" val="3758197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816" y="4838096"/>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365" y="4779359"/>
            <a:ext cx="2907787" cy="217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92" y="4886325"/>
            <a:ext cx="23241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57449"/>
            <a:ext cx="4429476" cy="294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7504" y="404664"/>
            <a:ext cx="8229600" cy="1066800"/>
          </a:xfrm>
        </p:spPr>
        <p:txBody>
          <a:bodyPr/>
          <a:lstStyle/>
          <a:p>
            <a:r>
              <a:rPr lang="en-US" b="1">
                <a:effectLst>
                  <a:outerShdw blurRad="38100" dist="38100" dir="2700000" algn="tl">
                    <a:srgbClr val="000000">
                      <a:alpha val="43137"/>
                    </a:srgbClr>
                  </a:outerShdw>
                </a:effectLst>
              </a:rPr>
              <a:t>Knowledge Worker</a:t>
            </a:r>
          </a:p>
        </p:txBody>
      </p:sp>
      <p:sp>
        <p:nvSpPr>
          <p:cNvPr id="3" name="Content Placeholder 2"/>
          <p:cNvSpPr>
            <a:spLocks noGrp="1"/>
          </p:cNvSpPr>
          <p:nvPr>
            <p:ph idx="1"/>
          </p:nvPr>
        </p:nvSpPr>
        <p:spPr>
          <a:xfrm>
            <a:off x="-36512" y="1700808"/>
            <a:ext cx="4608512" cy="4325112"/>
          </a:xfrm>
        </p:spPr>
        <p:txBody>
          <a:bodyPr>
            <a:normAutofit/>
          </a:bodyPr>
          <a:lstStyle/>
          <a:p>
            <a:r>
              <a:rPr lang="en-US" sz="2400" dirty="0">
                <a:solidFill>
                  <a:schemeClr val="accent5"/>
                </a:solidFill>
              </a:rPr>
              <a:t>Knowledge workers are the key to innovation and growth in today’s organization.</a:t>
            </a:r>
          </a:p>
          <a:p>
            <a:pPr marL="402336" lvl="1" indent="0">
              <a:buNone/>
            </a:pPr>
            <a:r>
              <a:rPr lang="en-US" sz="2400" dirty="0"/>
              <a:t>(T.H. Davenport, 2009).</a:t>
            </a:r>
          </a:p>
          <a:p>
            <a:endParaRPr lang="en-US" sz="2400" dirty="0"/>
          </a:p>
          <a:p>
            <a:r>
              <a:rPr lang="en-US" sz="2400" dirty="0">
                <a:solidFill>
                  <a:schemeClr val="accent5"/>
                </a:solidFill>
              </a:rPr>
              <a:t>They invent products and services, design marketing programs, and create strategies.</a:t>
            </a:r>
          </a:p>
        </p:txBody>
      </p:sp>
    </p:spTree>
    <p:extLst>
      <p:ext uri="{BB962C8B-B14F-4D97-AF65-F5344CB8AC3E}">
        <p14:creationId xmlns:p14="http://schemas.microsoft.com/office/powerpoint/2010/main" val="1048517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6672"/>
            <a:ext cx="528141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16912" y="1282080"/>
            <a:ext cx="3827088" cy="135483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b="1" dirty="0">
                <a:effectLst>
                  <a:outerShdw blurRad="38100" dist="38100" dir="2700000" algn="tl">
                    <a:srgbClr val="000000">
                      <a:alpha val="43137"/>
                    </a:srgbClr>
                  </a:outerShdw>
                </a:effectLst>
              </a:rPr>
              <a:t>Knowledge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Workers</a:t>
            </a:r>
          </a:p>
        </p:txBody>
      </p:sp>
      <p:sp>
        <p:nvSpPr>
          <p:cNvPr id="3" name="Content Placeholder 2"/>
          <p:cNvSpPr>
            <a:spLocks noGrp="1"/>
          </p:cNvSpPr>
          <p:nvPr>
            <p:ph idx="1"/>
          </p:nvPr>
        </p:nvSpPr>
        <p:spPr>
          <a:xfrm>
            <a:off x="60244" y="692696"/>
            <a:ext cx="5184574" cy="2421968"/>
          </a:xfrm>
        </p:spPr>
        <p:txBody>
          <a:bodyPr>
            <a:noAutofit/>
          </a:bodyPr>
          <a:lstStyle/>
          <a:p>
            <a:pPr marL="109728" indent="0" algn="ctr">
              <a:lnSpc>
                <a:spcPct val="120000"/>
              </a:lnSpc>
              <a:buNone/>
            </a:pP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rPr>
              <a:t>knowledge workers primary tasks involve the manipulation of knowledge and information.</a:t>
            </a:r>
          </a:p>
        </p:txBody>
      </p:sp>
      <p:sp>
        <p:nvSpPr>
          <p:cNvPr id="5" name="Content Placeholder 2"/>
          <p:cNvSpPr txBox="1">
            <a:spLocks/>
          </p:cNvSpPr>
          <p:nvPr/>
        </p:nvSpPr>
        <p:spPr>
          <a:xfrm>
            <a:off x="5148064" y="3284984"/>
            <a:ext cx="4536504" cy="223224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20000"/>
              </a:lnSpc>
              <a:buNone/>
            </a:pPr>
            <a:r>
              <a:rPr lang="en-US" sz="2600" b="1" dirty="0">
                <a:latin typeface="Calibri" panose="020F0502020204030204" pitchFamily="34" charset="0"/>
              </a:rPr>
              <a:t>knowledge </a:t>
            </a:r>
            <a:r>
              <a:rPr lang="en-US" sz="2600" dirty="0">
                <a:latin typeface="Calibri" panose="020F0502020204030204" pitchFamily="34" charset="0"/>
              </a:rPr>
              <a:t>used to differentiate physical goods and to diversify them into product-related services.</a:t>
            </a:r>
          </a:p>
          <a:p>
            <a:pPr marL="109728" indent="0">
              <a:lnSpc>
                <a:spcPct val="120000"/>
              </a:lnSpc>
              <a:buNone/>
            </a:pPr>
            <a:endParaRPr lang="en-US" sz="2600" b="1" dirty="0">
              <a:latin typeface="Calibri" panose="020F0502020204030204"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7" y="3429000"/>
            <a:ext cx="5281416" cy="342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753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effectLst>
                  <a:outerShdw blurRad="38100" dist="38100" dir="2700000" algn="tl">
                    <a:srgbClr val="000000">
                      <a:alpha val="43137"/>
                    </a:srgbClr>
                  </a:outerShdw>
                </a:effectLst>
              </a:rPr>
              <a:t>Knowledge Workers and The Organization’s Growth Prospects </a:t>
            </a:r>
          </a:p>
        </p:txBody>
      </p:sp>
      <p:sp>
        <p:nvSpPr>
          <p:cNvPr id="3" name="Content Placeholder 2"/>
          <p:cNvSpPr>
            <a:spLocks noGrp="1"/>
          </p:cNvSpPr>
          <p:nvPr>
            <p:ph idx="1"/>
          </p:nvPr>
        </p:nvSpPr>
        <p:spPr>
          <a:xfrm>
            <a:off x="457200" y="2128224"/>
            <a:ext cx="8229600" cy="3244992"/>
          </a:xfrm>
        </p:spPr>
        <p:txBody>
          <a:bodyPr>
            <a:normAutofit/>
          </a:bodyPr>
          <a:lstStyle/>
          <a:p>
            <a:r>
              <a:rPr lang="en-US" dirty="0">
                <a:solidFill>
                  <a:schemeClr val="accent1"/>
                </a:solidFill>
              </a:rPr>
              <a:t>Knowledge workers in management roles come up with </a:t>
            </a:r>
            <a:r>
              <a:rPr lang="en-US" b="1" dirty="0">
                <a:solidFill>
                  <a:srgbClr val="C00000"/>
                </a:solidFill>
              </a:rPr>
              <a:t>new strategies</a:t>
            </a:r>
            <a:r>
              <a:rPr lang="en-US" dirty="0">
                <a:solidFill>
                  <a:schemeClr val="accent1"/>
                </a:solidFill>
              </a:rPr>
              <a:t>. </a:t>
            </a:r>
          </a:p>
          <a:p>
            <a:r>
              <a:rPr lang="en-US" dirty="0">
                <a:solidFill>
                  <a:schemeClr val="accent1"/>
                </a:solidFill>
              </a:rPr>
              <a:t>Knowledge workers in R&amp;D and engineering create </a:t>
            </a:r>
            <a:r>
              <a:rPr lang="en-US" b="1" dirty="0">
                <a:solidFill>
                  <a:srgbClr val="C00000"/>
                </a:solidFill>
              </a:rPr>
              <a:t>new products</a:t>
            </a:r>
            <a:r>
              <a:rPr lang="en-US" dirty="0">
                <a:solidFill>
                  <a:schemeClr val="accent1"/>
                </a:solidFill>
              </a:rPr>
              <a:t>. </a:t>
            </a:r>
          </a:p>
          <a:p>
            <a:r>
              <a:rPr lang="en-US" dirty="0">
                <a:solidFill>
                  <a:schemeClr val="accent1"/>
                </a:solidFill>
              </a:rPr>
              <a:t>Knowledge workers in marketing </a:t>
            </a:r>
            <a:r>
              <a:rPr lang="en-US" b="1" dirty="0">
                <a:solidFill>
                  <a:srgbClr val="C00000"/>
                </a:solidFill>
              </a:rPr>
              <a:t>package up products and services</a:t>
            </a:r>
            <a:r>
              <a:rPr lang="en-US" dirty="0">
                <a:solidFill>
                  <a:schemeClr val="accent1"/>
                </a:solidFill>
              </a:rPr>
              <a:t> in ways that appeal to customers. </a:t>
            </a:r>
          </a:p>
        </p:txBody>
      </p:sp>
      <p:sp>
        <p:nvSpPr>
          <p:cNvPr id="4" name="Rectangle 3"/>
          <p:cNvSpPr/>
          <p:nvPr/>
        </p:nvSpPr>
        <p:spPr>
          <a:xfrm>
            <a:off x="251520" y="5445224"/>
            <a:ext cx="8712968" cy="954107"/>
          </a:xfrm>
          <a:prstGeom prst="rect">
            <a:avLst/>
          </a:prstGeom>
        </p:spPr>
        <p:txBody>
          <a:bodyPr wrap="square">
            <a:spAutoFit/>
          </a:bodyPr>
          <a:lstStyle/>
          <a:p>
            <a:pPr marL="109728" indent="0">
              <a:buNone/>
            </a:pPr>
            <a:r>
              <a:rPr lang="en-US" sz="2800" i="1" dirty="0">
                <a:solidFill>
                  <a:srgbClr val="C00000"/>
                </a:solidFill>
                <a:effectLst>
                  <a:outerShdw blurRad="38100" dist="38100" dir="2700000" algn="tl">
                    <a:srgbClr val="000000">
                      <a:alpha val="43137"/>
                    </a:srgbClr>
                  </a:outerShdw>
                </a:effectLst>
              </a:rPr>
              <a:t>Without knowledge workers, there would be no new products and services, and no growth</a:t>
            </a:r>
          </a:p>
        </p:txBody>
      </p:sp>
    </p:spTree>
    <p:extLst>
      <p:ext uri="{BB962C8B-B14F-4D97-AF65-F5344CB8AC3E}">
        <p14:creationId xmlns:p14="http://schemas.microsoft.com/office/powerpoint/2010/main" val="3478530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 y="1988840"/>
            <a:ext cx="9078199" cy="394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058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109728" indent="0" algn="ctr">
              <a:buNone/>
            </a:pPr>
            <a:r>
              <a:rPr lang="en-US"/>
              <a:t>“</a:t>
            </a:r>
            <a:r>
              <a:rPr lang="en-US" i="1">
                <a:solidFill>
                  <a:srgbClr val="0070C0"/>
                </a:solidFill>
                <a:effectLst>
                  <a:outerShdw blurRad="38100" dist="38100" dir="2700000" algn="tl">
                    <a:srgbClr val="000000">
                      <a:alpha val="43137"/>
                    </a:srgbClr>
                  </a:outerShdw>
                </a:effectLst>
              </a:rPr>
              <a:t>Improving knowledge worker performance is the most important economic issue of the age</a:t>
            </a:r>
            <a:r>
              <a:rPr lang="en-US"/>
              <a:t>” </a:t>
            </a:r>
          </a:p>
          <a:p>
            <a:pPr marL="109728" indent="0">
              <a:buNone/>
            </a:pPr>
            <a:endParaRPr lang="en-US"/>
          </a:p>
          <a:p>
            <a:pPr marL="463550" indent="0">
              <a:buNone/>
            </a:pPr>
            <a:r>
              <a:rPr lang="en-US"/>
              <a:t>(</a:t>
            </a:r>
            <a:r>
              <a:rPr lang="en-US" i="1"/>
              <a:t>Drucker, 1968</a:t>
            </a:r>
            <a:r>
              <a:rPr lang="en-US"/>
              <a:t>)</a:t>
            </a:r>
          </a:p>
        </p:txBody>
      </p:sp>
    </p:spTree>
    <p:extLst>
      <p:ext uri="{BB962C8B-B14F-4D97-AF65-F5344CB8AC3E}">
        <p14:creationId xmlns:p14="http://schemas.microsoft.com/office/powerpoint/2010/main" val="1787315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pPr marL="109728" indent="0" algn="ctr">
              <a:buNone/>
            </a:pPr>
            <a:r>
              <a:rPr lang="en-US" sz="4000" b="1" dirty="0">
                <a:solidFill>
                  <a:srgbClr val="C00000"/>
                </a:solidFill>
                <a:effectLst>
                  <a:outerShdw blurRad="38100" dist="38100" dir="2700000" algn="tl">
                    <a:srgbClr val="000000">
                      <a:alpha val="43137"/>
                    </a:srgbClr>
                  </a:outerShdw>
                </a:effectLst>
                <a:latin typeface="Calibri" panose="020F0502020204030204" pitchFamily="34" charset="0"/>
              </a:rPr>
              <a:t>Improving Knowledge Work Through Process Management</a:t>
            </a:r>
          </a:p>
        </p:txBody>
      </p:sp>
    </p:spTree>
    <p:extLst>
      <p:ext uri="{BB962C8B-B14F-4D97-AF65-F5344CB8AC3E}">
        <p14:creationId xmlns:p14="http://schemas.microsoft.com/office/powerpoint/2010/main" val="3670714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348422"/>
            <a:ext cx="8229600" cy="1066800"/>
          </a:xfrm>
        </p:spPr>
        <p:txBody>
          <a:bodyPr/>
          <a:lstStyle/>
          <a:p>
            <a:r>
              <a:rPr lang="en-US" b="1">
                <a:effectLst>
                  <a:outerShdw blurRad="38100" dist="38100" dir="2700000" algn="tl">
                    <a:srgbClr val="000000">
                      <a:alpha val="43137"/>
                    </a:srgbClr>
                  </a:outerShdw>
                </a:effectLst>
              </a:rPr>
              <a:t>How to improve</a:t>
            </a:r>
          </a:p>
        </p:txBody>
      </p:sp>
      <p:sp>
        <p:nvSpPr>
          <p:cNvPr id="3" name="Content Placeholder 2"/>
          <p:cNvSpPr>
            <a:spLocks noGrp="1"/>
          </p:cNvSpPr>
          <p:nvPr>
            <p:ph idx="1"/>
          </p:nvPr>
        </p:nvSpPr>
        <p:spPr>
          <a:xfrm>
            <a:off x="457200" y="2128224"/>
            <a:ext cx="8229600" cy="1084752"/>
          </a:xfrm>
        </p:spPr>
        <p:txBody>
          <a:bodyPr>
            <a:normAutofit/>
          </a:bodyPr>
          <a:lstStyle/>
          <a:p>
            <a:r>
              <a:rPr lang="en-US" dirty="0">
                <a:solidFill>
                  <a:schemeClr val="tx2"/>
                </a:solidFill>
                <a:effectLst>
                  <a:outerShdw blurRad="38100" dist="38100" dir="2700000" algn="tl">
                    <a:srgbClr val="000000">
                      <a:alpha val="43137"/>
                    </a:srgbClr>
                  </a:outerShdw>
                </a:effectLst>
              </a:rPr>
              <a:t>Way of improving any form of work is to treat it as a process.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713727"/>
            <a:ext cx="2166392" cy="140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08" y="3644999"/>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482075" y="4111668"/>
            <a:ext cx="648072" cy="540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5" y="34861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5940152" y="4111668"/>
            <a:ext cx="648072" cy="540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247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6728</TotalTime>
  <Words>1470</Words>
  <Application>Microsoft Office PowerPoint</Application>
  <PresentationFormat>On-screen Show (4:3)</PresentationFormat>
  <Paragraphs>146</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Georgia</vt:lpstr>
      <vt:lpstr>Trebuchet MS</vt:lpstr>
      <vt:lpstr>Wingdings 2</vt:lpstr>
      <vt:lpstr>Urban</vt:lpstr>
      <vt:lpstr>Process Management &amp; Knowledge Work</vt:lpstr>
      <vt:lpstr>Knowledge Workers</vt:lpstr>
      <vt:lpstr>Knowledge Worker</vt:lpstr>
      <vt:lpstr>Knowledge  Workers</vt:lpstr>
      <vt:lpstr>Knowledge Workers and The Organization’s Growth Prospects </vt:lpstr>
      <vt:lpstr>PowerPoint Presentation</vt:lpstr>
      <vt:lpstr>PowerPoint Presentation</vt:lpstr>
      <vt:lpstr>PowerPoint Presentation</vt:lpstr>
      <vt:lpstr>How to improve</vt:lpstr>
      <vt:lpstr>How to improve</vt:lpstr>
      <vt:lpstr>How to improve</vt:lpstr>
      <vt:lpstr>PowerPoint Presentation</vt:lpstr>
      <vt:lpstr>Processes and Knowledge Work Segments</vt:lpstr>
      <vt:lpstr>Transaction Workers</vt:lpstr>
      <vt:lpstr>Integration Workers</vt:lpstr>
      <vt:lpstr>Expert Workers</vt:lpstr>
      <vt:lpstr>Collaboration Workers</vt:lpstr>
      <vt:lpstr>PowerPoint Presentation</vt:lpstr>
      <vt:lpstr>Productivity</vt:lpstr>
      <vt:lpstr>Creativity &amp; Innovation</vt:lpstr>
      <vt:lpstr>Quality</vt:lpstr>
      <vt:lpstr>Quality</vt:lpstr>
      <vt:lpstr>THAT’S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Marcello Singadji</cp:lastModifiedBy>
  <cp:revision>431</cp:revision>
  <dcterms:created xsi:type="dcterms:W3CDTF">2011-09-16T02:11:44Z</dcterms:created>
  <dcterms:modified xsi:type="dcterms:W3CDTF">2021-04-03T03:46:59Z</dcterms:modified>
</cp:coreProperties>
</file>