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9"/>
  </p:notesMasterIdLst>
  <p:sldIdLst>
    <p:sldId id="256" r:id="rId2"/>
    <p:sldId id="262" r:id="rId3"/>
    <p:sldId id="312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03" r:id="rId18"/>
  </p:sldIdLst>
  <p:sldSz cx="9144000" cy="6858000" type="screen4x3"/>
  <p:notesSz cx="6858000" cy="9144000"/>
  <p:defaultTextStyle>
    <a:defPPr>
      <a:defRPr lang="id-ID"/>
    </a:defPPr>
    <a:lvl1pPr marL="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5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89946" autoAdjust="0"/>
  </p:normalViewPr>
  <p:slideViewPr>
    <p:cSldViewPr>
      <p:cViewPr varScale="1">
        <p:scale>
          <a:sx n="67" d="100"/>
          <a:sy n="67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212972-45E0-4A02-9098-D0EBB0199C4B}" type="datetimeFigureOut">
              <a:rPr lang="id-ID" smtClean="0"/>
              <a:t>04/02/2020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19FB5-3E22-4347-9D47-E764C09E46C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862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4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07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61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15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268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22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376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30" algn="l" defTabSz="9141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1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rgbClr val="0070C0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" y="3675528"/>
            <a:ext cx="9144001" cy="14067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8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901087"/>
            <a:ext cx="4953000" cy="1752600"/>
          </a:xfrm>
        </p:spPr>
        <p:txBody>
          <a:bodyPr/>
          <a:lstStyle>
            <a:lvl1pPr marL="63987" indent="0" algn="l">
              <a:buNone/>
              <a:defRPr sz="2400">
                <a:solidFill>
                  <a:schemeClr val="tx2"/>
                </a:solidFill>
              </a:defRPr>
            </a:lvl1pPr>
            <a:lvl2pPr marL="457054" indent="0" algn="ctr">
              <a:buNone/>
            </a:lvl2pPr>
            <a:lvl3pPr marL="914107" indent="0" algn="ctr">
              <a:buNone/>
            </a:lvl3pPr>
            <a:lvl4pPr marL="1371161" indent="0" algn="ctr">
              <a:buNone/>
            </a:lvl4pPr>
            <a:lvl5pPr marL="1828215" indent="0" algn="ctr">
              <a:buNone/>
            </a:lvl5pPr>
            <a:lvl6pPr marL="2285268" indent="0" algn="ctr">
              <a:buNone/>
            </a:lvl6pPr>
            <a:lvl7pPr marL="2742322" indent="0" algn="ctr">
              <a:buNone/>
            </a:lvl7pPr>
            <a:lvl8pPr marL="3199376" indent="0" algn="ctr">
              <a:buNone/>
            </a:lvl8pPr>
            <a:lvl9pPr marL="365643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6AE70A2-8305-4903-ACEE-093213144D23}" type="datetime1">
              <a:rPr lang="id-ID" smtClean="0"/>
              <a:t>04/02/2020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07" y="5038229"/>
            <a:ext cx="1828800" cy="1837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576B-5DCB-46BD-B960-FD1B045D338E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9137-D9C5-41B2-8283-E34CAF3A2495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9BF45C-6927-4918-8CE1-B68F80756E08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-23408"/>
            <a:ext cx="8121080" cy="356065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2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1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05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06C0-FC33-474F-BAD8-6B19424796DB}" type="datetime1">
              <a:rPr lang="id-ID" smtClean="0"/>
              <a:t>04/02/2020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5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F2EB3-146C-4B95-A34B-5FB3B6B06C74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05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1A10EF2-188F-428A-A0B6-CF543A8CB232}" type="datetime1">
              <a:rPr lang="id-ID" smtClean="0"/>
              <a:t>04/02/2020</a:t>
            </a:fld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306014A-B788-4825-8F5A-C2DF57315ED3}" type="datetime1">
              <a:rPr lang="id-ID" smtClean="0"/>
              <a:t>04/02/2020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FF2B6-4E69-4065-85E6-15FCFE880703}" type="datetime1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1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F940C-016E-49AB-8CD7-98504CD48986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1"/>
            <a:ext cx="586803" cy="4681637"/>
          </a:xfrm>
        </p:spPr>
        <p:txBody>
          <a:bodyPr vert="vert270" lIns="45705" tIns="0" rIns="45705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9"/>
            <a:ext cx="2590800" cy="2516489"/>
          </a:xfrm>
        </p:spPr>
        <p:txBody>
          <a:bodyPr lIns="0" tIns="0" rIns="45705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D73624-6067-4C29-8C84-7801F5936874}" type="datetime1">
              <a:rPr lang="id-ID" smtClean="0"/>
              <a:t>04/02/2020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9"/>
            <a:ext cx="9144000" cy="84407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0663"/>
          </a:xfrm>
          <a:prstGeom prst="rect">
            <a:avLst/>
          </a:prstGeom>
          <a:solidFill>
            <a:srgbClr val="C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1" y="308277"/>
            <a:ext cx="9144001" cy="91441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7"/>
            <a:ext cx="3733819" cy="91087"/>
          </a:xfrm>
          <a:prstGeom prst="rect">
            <a:avLst/>
          </a:prstGeom>
          <a:solidFill>
            <a:srgbClr val="0070C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3"/>
            <a:ext cx="3733801" cy="180035"/>
          </a:xfrm>
          <a:prstGeom prst="rect">
            <a:avLst/>
          </a:prstGeom>
          <a:solidFill>
            <a:srgbClr val="00B050">
              <a:alpha val="5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66800"/>
          </a:xfrm>
          <a:prstGeom prst="rect">
            <a:avLst/>
          </a:prstGeom>
        </p:spPr>
        <p:txBody>
          <a:bodyPr vert="horz" lIns="91411" tIns="45705" rIns="91411" bIns="45705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943136"/>
            <a:ext cx="8229600" cy="4325112"/>
          </a:xfrm>
          <a:prstGeom prst="rect">
            <a:avLst/>
          </a:prstGeom>
        </p:spPr>
        <p:txBody>
          <a:bodyPr vert="horz" lIns="91411" tIns="45705" rIns="91411" bIns="4570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C99488FC-EDED-4058-9988-82D22CA5B29A}" type="datetime1">
              <a:rPr lang="id-ID" smtClean="0"/>
              <a:t>04/02/2020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 lIns="91411" tIns="45705" rIns="91411" bIns="45705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lIns="91411" tIns="45705" rIns="91411" bIns="45705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D71EAF9-DB67-464C-8987-984D7DE842F6}" type="slidenum">
              <a:rPr lang="id-ID" smtClean="0"/>
              <a:t>‹#›</a:t>
            </a:fld>
            <a:endParaRPr lang="id-ID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5949280"/>
            <a:ext cx="914400" cy="9189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65643" indent="-255950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157" indent="-246809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249" indent="-21938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198" indent="-201104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44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8829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215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318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39563" indent="-182821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Perancangan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Pemrograman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Web</a:t>
            </a:r>
            <a:endParaRPr lang="id-ID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Week 13</a:t>
            </a:r>
          </a:p>
          <a:p>
            <a:r>
              <a:rPr lang="id-ID" dirty="0" smtClean="0"/>
              <a:t>Model View Controller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085184"/>
            <a:ext cx="2964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chemeClr val="tx2"/>
                </a:solidFill>
              </a:rPr>
              <a:t>Oleh</a:t>
            </a:r>
            <a:r>
              <a:rPr lang="en-US" i="1" dirty="0" smtClean="0">
                <a:solidFill>
                  <a:schemeClr val="tx2"/>
                </a:solidFill>
              </a:rPr>
              <a:t>: </a:t>
            </a:r>
            <a:r>
              <a:rPr lang="en-US" i="1" dirty="0" err="1" smtClean="0">
                <a:solidFill>
                  <a:schemeClr val="tx2"/>
                </a:solidFill>
              </a:rPr>
              <a:t>Chaerul</a:t>
            </a:r>
            <a:r>
              <a:rPr lang="en-US" i="1" dirty="0" smtClean="0">
                <a:solidFill>
                  <a:schemeClr val="tx2"/>
                </a:solidFill>
              </a:rPr>
              <a:t> Anwar, MTI</a:t>
            </a:r>
            <a:endParaRPr lang="id-ID" i="1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7457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68313" y="333375"/>
            <a:ext cx="7024687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model/Model.php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04800" y="1163638"/>
            <a:ext cx="8839200" cy="569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&lt;?php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include_once("model/Book.php");</a:t>
            </a:r>
          </a:p>
          <a:p>
            <a:pPr eaLnBrk="1" hangingPunct="1"/>
            <a:endParaRPr kumimoji="1" lang="en-US" altLang="en-US" sz="1400" b="1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class Model {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public function getBookList()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// here goes some hardcoded values to simulate the database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return array(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  "Jungle Book" =&gt; new Book("Jungle Book", "R. Kipling", "A classic book."),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  "Moonwalker" =&gt; new Book("Moonwalker", "J. Walker", ""),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  "PHP for Dummies" =&gt; new Book("PHP for Dummies", "Some Smart Guy", "")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);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public function getBook($title)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// we use the previous function to get all the books 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// and then we return the requested one.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// in a real life scenario this will be done through 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// a database select command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$allBooks = $this-&gt;getBookList();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return $allBooks[$title];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eaLnBrk="1" hangingPunct="1"/>
            <a:r>
              <a:rPr kumimoji="1" lang="en-US" altLang="en-US" sz="14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423447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view/</a:t>
            </a:r>
            <a:r>
              <a:rPr lang="en-US" altLang="en-US" dirty="0" err="1" smtClean="0"/>
              <a:t>viewbook.php</a:t>
            </a:r>
            <a:endParaRPr lang="en-US" altLang="en-US" dirty="0" smtClean="0"/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42900" y="1196752"/>
            <a:ext cx="8458200" cy="458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&lt;html&gt;</a:t>
            </a: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&lt;head&gt;&lt;/head&gt;</a:t>
            </a: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&lt;body&gt;</a:t>
            </a: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&lt;?</a:t>
            </a:r>
            <a:r>
              <a:rPr kumimoji="1" lang="en-US" altLang="en-US" sz="20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php</a:t>
            </a:r>
            <a:endParaRPr kumimoji="1" lang="en-US" altLang="en-US" sz="2000" b="1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eaLnBrk="1" hangingPunct="1"/>
            <a:endParaRPr kumimoji="1" lang="en-US" altLang="en-US" sz="2000" b="1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echo 'Title:' . $book-&gt;title . '&lt;</a:t>
            </a:r>
            <a:r>
              <a:rPr kumimoji="1" lang="en-US" altLang="en-US" sz="20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br</a:t>
            </a:r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/&gt;';</a:t>
            </a: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echo 'Author:' . $book-&gt;author . '&lt;</a:t>
            </a:r>
            <a:r>
              <a:rPr kumimoji="1" lang="en-US" altLang="en-US" sz="20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br</a:t>
            </a:r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/&gt;';</a:t>
            </a: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echo 'Description:' . $book-&gt;description . '&lt;</a:t>
            </a:r>
            <a:r>
              <a:rPr kumimoji="1" lang="en-US" altLang="en-US" sz="20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br</a:t>
            </a:r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/&gt;';</a:t>
            </a:r>
          </a:p>
          <a:p>
            <a:pPr eaLnBrk="1" hangingPunct="1"/>
            <a:endParaRPr kumimoji="1" lang="en-US" altLang="en-US" sz="2000" b="1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?&gt;</a:t>
            </a: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&lt;/body&gt;</a:t>
            </a: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&lt;/html&gt;</a:t>
            </a:r>
          </a:p>
          <a:p>
            <a:pPr eaLnBrk="1" hangingPunct="1"/>
            <a:endParaRPr kumimoji="1" lang="en-US" altLang="en-US" sz="32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8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01761" y="312071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view/</a:t>
            </a:r>
            <a:r>
              <a:rPr lang="en-US" altLang="en-US" dirty="0" err="1" smtClean="0"/>
              <a:t>booklist.php</a:t>
            </a:r>
            <a:endParaRPr lang="en-US" altLang="en-US" dirty="0" smtClean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228600" y="1371600"/>
            <a:ext cx="89154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&lt;html&gt;</a:t>
            </a:r>
          </a:p>
          <a:p>
            <a:pPr eaLnBrk="1" hangingPunct="1"/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&lt;head&gt;&lt;/head&gt;</a:t>
            </a:r>
          </a:p>
          <a:p>
            <a:pPr eaLnBrk="1" hangingPunct="1"/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&lt;body&gt;</a:t>
            </a:r>
          </a:p>
          <a:p>
            <a:pPr eaLnBrk="1" hangingPunct="1"/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&lt;table&gt;</a:t>
            </a:r>
          </a:p>
          <a:p>
            <a:pPr eaLnBrk="1" hangingPunct="1"/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&lt;</a:t>
            </a:r>
            <a:r>
              <a:rPr kumimoji="1" lang="en-US" altLang="en-US" sz="16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tbody</a:t>
            </a:r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&gt;</a:t>
            </a:r>
          </a:p>
          <a:p>
            <a:pPr eaLnBrk="1" hangingPunct="1"/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&lt;</a:t>
            </a:r>
            <a:r>
              <a:rPr kumimoji="1" lang="en-US" altLang="en-US" sz="16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tr</a:t>
            </a:r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&gt;&lt;td&gt;Title&lt;/td&gt;&lt;td&gt;Author&lt;/td&gt;&lt;td&gt;Description&lt;/td&gt;&lt;/</a:t>
            </a:r>
            <a:r>
              <a:rPr kumimoji="1" lang="en-US" altLang="en-US" sz="16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tr</a:t>
            </a:r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&gt;</a:t>
            </a:r>
          </a:p>
          <a:p>
            <a:pPr eaLnBrk="1" hangingPunct="1"/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&lt;/</a:t>
            </a:r>
            <a:r>
              <a:rPr kumimoji="1" lang="en-US" altLang="en-US" sz="16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tbody</a:t>
            </a:r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&gt;</a:t>
            </a:r>
          </a:p>
          <a:p>
            <a:pPr eaLnBrk="1" hangingPunct="1"/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&lt;?</a:t>
            </a:r>
            <a:r>
              <a:rPr kumimoji="1" lang="en-US" altLang="en-US" sz="16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php</a:t>
            </a:r>
            <a:endParaRPr kumimoji="1" lang="en-US" altLang="en-US" sz="1600" b="1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eaLnBrk="1" hangingPunct="1"/>
            <a:endParaRPr kumimoji="1" lang="en-US" altLang="en-US" sz="1600" b="1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eaLnBrk="1" hangingPunct="1"/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  </a:t>
            </a:r>
            <a:r>
              <a:rPr kumimoji="1" lang="en-US" altLang="en-US" sz="16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foreach</a:t>
            </a:r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($books as $book)            {               </a:t>
            </a:r>
          </a:p>
          <a:p>
            <a:pPr eaLnBrk="1" hangingPunct="1"/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       echo '&lt;</a:t>
            </a:r>
            <a:r>
              <a:rPr kumimoji="1" lang="en-US" altLang="en-US" sz="16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tr</a:t>
            </a:r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&gt;&lt;td&gt;&lt;a </a:t>
            </a:r>
            <a:r>
              <a:rPr kumimoji="1" lang="en-US" altLang="en-US" sz="16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href</a:t>
            </a:r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="</a:t>
            </a:r>
            <a:r>
              <a:rPr kumimoji="1" lang="en-US" altLang="en-US" sz="16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index.php?book</a:t>
            </a:r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=' . </a:t>
            </a:r>
          </a:p>
          <a:p>
            <a:pPr eaLnBrk="1" hangingPunct="1"/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           $book-&gt;title . '"&gt;' . $book-&gt;title . '&lt;/a&gt;&lt;/td&gt;&lt;td&gt;' .</a:t>
            </a:r>
          </a:p>
          <a:p>
            <a:pPr eaLnBrk="1" hangingPunct="1"/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           $book-&gt;author . '&lt;/td&gt;&lt;td&gt;' . $book-&gt;description . '&lt;/td&gt;&lt;/</a:t>
            </a:r>
            <a:r>
              <a:rPr kumimoji="1" lang="en-US" altLang="en-US" sz="16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tr</a:t>
            </a:r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&gt;';</a:t>
            </a:r>
          </a:p>
          <a:p>
            <a:pPr eaLnBrk="1" hangingPunct="1"/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  }</a:t>
            </a:r>
          </a:p>
          <a:p>
            <a:pPr eaLnBrk="1" hangingPunct="1"/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?&gt;</a:t>
            </a:r>
          </a:p>
          <a:p>
            <a:pPr eaLnBrk="1" hangingPunct="1"/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&lt;/table&gt;</a:t>
            </a:r>
          </a:p>
          <a:p>
            <a:pPr eaLnBrk="1" hangingPunct="1"/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&lt;/body&gt;</a:t>
            </a:r>
          </a:p>
          <a:p>
            <a:pPr eaLnBrk="1" hangingPunct="1"/>
            <a:r>
              <a:rPr kumimoji="1" lang="en-US" altLang="en-US" sz="16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&lt;/html&gt;</a:t>
            </a:r>
          </a:p>
          <a:p>
            <a:pPr eaLnBrk="1" hangingPunct="1"/>
            <a:endParaRPr kumimoji="1" lang="en-US" altLang="en-US" sz="1600" b="1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controller/</a:t>
            </a:r>
            <a:r>
              <a:rPr lang="en-US" altLang="en-US" dirty="0" err="1" smtClean="0"/>
              <a:t>Controller.php</a:t>
            </a:r>
            <a:endParaRPr lang="en-US" altLang="en-US" dirty="0" smtClean="0"/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38411" y="1772816"/>
            <a:ext cx="70056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kumimoji="1"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&lt;?</a:t>
            </a:r>
            <a:r>
              <a:rPr kumimoji="1" lang="en-US" altLang="en-US" sz="24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php</a:t>
            </a:r>
            <a:endParaRPr kumimoji="1" lang="en-US" altLang="en-US" sz="2400" b="1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eaLnBrk="1" hangingPunct="1"/>
            <a:r>
              <a:rPr kumimoji="1" lang="en-US" altLang="en-US" sz="24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include_once</a:t>
            </a:r>
            <a:r>
              <a:rPr kumimoji="1"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("model/</a:t>
            </a:r>
            <a:r>
              <a:rPr kumimoji="1" lang="en-US" altLang="en-US" sz="24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Model.php</a:t>
            </a:r>
            <a:r>
              <a:rPr kumimoji="1"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");</a:t>
            </a:r>
          </a:p>
          <a:p>
            <a:pPr eaLnBrk="1" hangingPunct="1"/>
            <a:endParaRPr kumimoji="1" lang="en-US" altLang="en-US" sz="2400" b="1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eaLnBrk="1" hangingPunct="1"/>
            <a:r>
              <a:rPr kumimoji="1"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class Controller {</a:t>
            </a:r>
          </a:p>
          <a:p>
            <a:pPr eaLnBrk="1" hangingPunct="1"/>
            <a:r>
              <a:rPr kumimoji="1"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public $model;</a:t>
            </a:r>
          </a:p>
          <a:p>
            <a:pPr eaLnBrk="1" hangingPunct="1"/>
            <a:endParaRPr kumimoji="1" lang="en-US" altLang="en-US" sz="2400" b="1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eaLnBrk="1" hangingPunct="1"/>
            <a:r>
              <a:rPr kumimoji="1"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public function __construct()</a:t>
            </a:r>
          </a:p>
          <a:p>
            <a:pPr eaLnBrk="1" hangingPunct="1"/>
            <a:r>
              <a:rPr kumimoji="1"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{</a:t>
            </a:r>
          </a:p>
          <a:p>
            <a:pPr eaLnBrk="1" hangingPunct="1"/>
            <a:r>
              <a:rPr kumimoji="1"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$this-&gt;model = new Model();</a:t>
            </a:r>
          </a:p>
          <a:p>
            <a:pPr eaLnBrk="1" hangingPunct="1"/>
            <a:r>
              <a:rPr kumimoji="1" lang="en-US" altLang="en-US" sz="24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}</a:t>
            </a:r>
          </a:p>
          <a:p>
            <a:pPr eaLnBrk="1" hangingPunct="1"/>
            <a:endParaRPr kumimoji="1" lang="en-US" altLang="en-US" sz="2400" b="1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eaLnBrk="1" hangingPunct="1"/>
            <a:endParaRPr kumimoji="1" lang="en-US" altLang="en-US" sz="2400" b="1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eaLnBrk="1" hangingPunct="1"/>
            <a:endParaRPr kumimoji="1" lang="en-US" altLang="en-US" sz="2400" b="1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31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controller/</a:t>
            </a:r>
            <a:r>
              <a:rPr lang="en-US" altLang="en-US" dirty="0" err="1" smtClean="0"/>
              <a:t>Controller.php</a:t>
            </a:r>
            <a:endParaRPr lang="en-US" altLang="en-US" dirty="0" smtClean="0"/>
          </a:p>
        </p:txBody>
      </p:sp>
      <p:sp>
        <p:nvSpPr>
          <p:cNvPr id="14339" name="TextBox 2"/>
          <p:cNvSpPr txBox="1">
            <a:spLocks noChangeArrowheads="1"/>
          </p:cNvSpPr>
          <p:nvPr/>
        </p:nvSpPr>
        <p:spPr bwMode="auto">
          <a:xfrm>
            <a:off x="323528" y="1298498"/>
            <a:ext cx="8382000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public function invoke()</a:t>
            </a:r>
          </a:p>
          <a:p>
            <a:pPr eaLnBrk="1" hangingPunct="1"/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{</a:t>
            </a:r>
          </a:p>
          <a:p>
            <a:pPr eaLnBrk="1" hangingPunct="1"/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if (!</a:t>
            </a:r>
            <a:r>
              <a:rPr kumimoji="1" lang="en-US" altLang="en-US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isset</a:t>
            </a:r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($_GET['book']))</a:t>
            </a:r>
          </a:p>
          <a:p>
            <a:pPr eaLnBrk="1" hangingPunct="1"/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{</a:t>
            </a:r>
          </a:p>
          <a:p>
            <a:pPr eaLnBrk="1" hangingPunct="1"/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     // no special book is requested, we'll show a list of all available books</a:t>
            </a:r>
          </a:p>
          <a:p>
            <a:pPr eaLnBrk="1" hangingPunct="1"/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     $books = $this-&gt;model-&gt;</a:t>
            </a:r>
            <a:r>
              <a:rPr kumimoji="1" lang="en-US" altLang="en-US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getBookList</a:t>
            </a:r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();</a:t>
            </a:r>
          </a:p>
          <a:p>
            <a:pPr eaLnBrk="1" hangingPunct="1"/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     include 'view/</a:t>
            </a:r>
            <a:r>
              <a:rPr kumimoji="1" lang="en-US" altLang="en-US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booklist.php</a:t>
            </a:r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';</a:t>
            </a:r>
          </a:p>
          <a:p>
            <a:pPr eaLnBrk="1" hangingPunct="1"/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}</a:t>
            </a:r>
          </a:p>
          <a:p>
            <a:pPr eaLnBrk="1" hangingPunct="1"/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else</a:t>
            </a:r>
          </a:p>
          <a:p>
            <a:pPr eaLnBrk="1" hangingPunct="1"/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{</a:t>
            </a:r>
          </a:p>
          <a:p>
            <a:pPr eaLnBrk="1" hangingPunct="1"/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     // show the requested book</a:t>
            </a:r>
          </a:p>
          <a:p>
            <a:pPr eaLnBrk="1" hangingPunct="1"/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     $book = $this-&gt;model-&gt;</a:t>
            </a:r>
            <a:r>
              <a:rPr kumimoji="1" lang="en-US" altLang="en-US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getBook</a:t>
            </a:r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($_GET['book']);</a:t>
            </a:r>
          </a:p>
          <a:p>
            <a:pPr eaLnBrk="1" hangingPunct="1"/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     include 'view/</a:t>
            </a:r>
            <a:r>
              <a:rPr kumimoji="1" lang="en-US" altLang="en-US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viewbook.php</a:t>
            </a:r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';</a:t>
            </a:r>
          </a:p>
          <a:p>
            <a:pPr eaLnBrk="1" hangingPunct="1"/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  }</a:t>
            </a:r>
          </a:p>
          <a:p>
            <a:pPr eaLnBrk="1" hangingPunct="1"/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}</a:t>
            </a:r>
          </a:p>
          <a:p>
            <a:pPr eaLnBrk="1" hangingPunct="1"/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eaLnBrk="1" hangingPunct="1"/>
            <a:r>
              <a:rPr kumimoji="1" lang="en-US" altLang="en-US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357653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 err="1" smtClean="0"/>
              <a:t>index.php</a:t>
            </a:r>
            <a:endParaRPr lang="en-US" altLang="en-US" dirty="0" smtClean="0"/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57200" y="1828800"/>
            <a:ext cx="84582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&lt;?php</a:t>
            </a:r>
          </a:p>
          <a:p>
            <a:pPr eaLnBrk="1" hangingPunct="1"/>
            <a:endParaRPr kumimoji="1" lang="en-US" altLang="en-US" sz="2000" b="1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eaLnBrk="1" hangingPunct="1"/>
            <a:r>
              <a:rPr kumimoji="1"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// All interaction goes through the index and is forwarded</a:t>
            </a:r>
          </a:p>
          <a:p>
            <a:pPr eaLnBrk="1" hangingPunct="1"/>
            <a:r>
              <a:rPr kumimoji="1"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// directly to the controller</a:t>
            </a:r>
          </a:p>
          <a:p>
            <a:pPr eaLnBrk="1" hangingPunct="1"/>
            <a:endParaRPr kumimoji="1" lang="en-US" altLang="en-US" sz="2000" b="1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eaLnBrk="1" hangingPunct="1"/>
            <a:r>
              <a:rPr kumimoji="1"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include_once("controller/Controller.php");</a:t>
            </a:r>
          </a:p>
          <a:p>
            <a:pPr eaLnBrk="1" hangingPunct="1"/>
            <a:endParaRPr kumimoji="1" lang="en-US" altLang="en-US" sz="2000" b="1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eaLnBrk="1" hangingPunct="1"/>
            <a:r>
              <a:rPr kumimoji="1"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$controller = new Controller();</a:t>
            </a:r>
          </a:p>
          <a:p>
            <a:pPr eaLnBrk="1" hangingPunct="1"/>
            <a:r>
              <a:rPr kumimoji="1"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$controller-&gt;invoke();</a:t>
            </a:r>
          </a:p>
          <a:p>
            <a:pPr eaLnBrk="1" hangingPunct="1"/>
            <a:endParaRPr kumimoji="1" lang="en-US" altLang="en-US" sz="2000" b="1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eaLnBrk="1" hangingPunct="1"/>
            <a:r>
              <a:rPr kumimoji="1" lang="en-US" altLang="en-US" sz="2000" b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?&gt;</a:t>
            </a:r>
          </a:p>
          <a:p>
            <a:pPr eaLnBrk="1" hangingPunct="1"/>
            <a:endParaRPr kumimoji="1" lang="en-US" altLang="en-US" sz="2000" b="1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32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PHP &amp; MVC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362200"/>
            <a:ext cx="6553200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3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01FA8477-6F45-4C67-81BD-75BDD41149C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   Sekian - Terima Kasih</a:t>
            </a:r>
          </a:p>
        </p:txBody>
      </p:sp>
    </p:spTree>
    <p:extLst>
      <p:ext uri="{BB962C8B-B14F-4D97-AF65-F5344CB8AC3E}">
        <p14:creationId xmlns:p14="http://schemas.microsoft.com/office/powerpoint/2010/main" val="41625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80728"/>
            <a:ext cx="4392488" cy="5114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27954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cs typeface="Courier New" panose="02070309020205020404" pitchFamily="49" charset="0"/>
              </a:rPr>
              <a:t>Bekerja</a:t>
            </a:r>
            <a:r>
              <a:rPr lang="en-US" altLang="en-US" dirty="0" smtClean="0"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cs typeface="Courier New" panose="02070309020205020404" pitchFamily="49" charset="0"/>
              </a:rPr>
              <a:t>dengan</a:t>
            </a:r>
            <a:r>
              <a:rPr lang="en-US" altLang="en-US" dirty="0" smtClean="0">
                <a:cs typeface="Courier New" panose="02070309020205020404" pitchFamily="49" charset="0"/>
              </a:rPr>
              <a:t> database </a:t>
            </a:r>
            <a:r>
              <a:rPr lang="en-US" altLang="en-US" dirty="0" err="1" smtClean="0">
                <a:cs typeface="Courier New" panose="02070309020205020404" pitchFamily="49" charset="0"/>
              </a:rPr>
              <a:t>menggunakan</a:t>
            </a:r>
            <a:r>
              <a:rPr lang="en-US" altLang="en-US" dirty="0" smtClean="0">
                <a:cs typeface="Courier New" panose="02070309020205020404" pitchFamily="49" charset="0"/>
              </a:rPr>
              <a:t> PHP</a:t>
            </a:r>
            <a:endParaRPr lang="en-US" altLang="en-US" dirty="0">
              <a:cs typeface="Courier New" panose="02070309020205020404" pitchFamily="49" charset="0"/>
            </a:endParaRPr>
          </a:p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cs typeface="Courier New" panose="02070309020205020404" pitchFamily="49" charset="0"/>
              </a:rPr>
              <a:t>Create, modify, and delete </a:t>
            </a:r>
            <a:r>
              <a:rPr lang="en-US" altLang="en-US" dirty="0" smtClean="0">
                <a:cs typeface="Courier New" panose="02070309020205020404" pitchFamily="49" charset="0"/>
              </a:rPr>
              <a:t>table </a:t>
            </a:r>
            <a:r>
              <a:rPr lang="en-US" altLang="en-US" dirty="0" err="1" smtClean="0">
                <a:cs typeface="Courier New" panose="02070309020205020404" pitchFamily="49" charset="0"/>
              </a:rPr>
              <a:t>menggunakan</a:t>
            </a:r>
            <a:r>
              <a:rPr lang="en-US" altLang="en-US" dirty="0" smtClean="0">
                <a:cs typeface="Courier New" panose="02070309020205020404" pitchFamily="49" charset="0"/>
              </a:rPr>
              <a:t> PHP</a:t>
            </a:r>
            <a:r>
              <a:rPr lang="id-ID" altLang="en-US" dirty="0" smtClean="0">
                <a:cs typeface="Courier New" panose="02070309020205020404" pitchFamily="49" charset="0"/>
              </a:rPr>
              <a:t> - Framework</a:t>
            </a:r>
            <a:endParaRPr lang="en-US" altLang="en-US" dirty="0">
              <a:cs typeface="Courier New" panose="02070309020205020404" pitchFamily="49" charset="0"/>
            </a:endParaRPr>
          </a:p>
          <a:p>
            <a:pPr marL="339725" indent="-33655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n-US" altLang="en-US" dirty="0" err="1" smtClean="0">
                <a:cs typeface="Courier New" panose="02070309020205020404" pitchFamily="49" charset="0"/>
              </a:rPr>
              <a:t>Menggunakan</a:t>
            </a:r>
            <a:r>
              <a:rPr lang="en-US" altLang="en-US" dirty="0" smtClean="0">
                <a:cs typeface="Courier New" panose="02070309020205020404" pitchFamily="49" charset="0"/>
              </a:rPr>
              <a:t> PHP </a:t>
            </a:r>
            <a:r>
              <a:rPr lang="id-ID" altLang="en-US" dirty="0" smtClean="0">
                <a:cs typeface="Courier New" panose="02070309020205020404" pitchFamily="49" charset="0"/>
              </a:rPr>
              <a:t>– Framework </a:t>
            </a:r>
            <a:r>
              <a:rPr lang="en-US" altLang="en-US" dirty="0" err="1" smtClean="0">
                <a:cs typeface="Courier New" panose="02070309020205020404" pitchFamily="49" charset="0"/>
              </a:rPr>
              <a:t>untuk</a:t>
            </a:r>
            <a:r>
              <a:rPr lang="en-US" altLang="en-US" dirty="0" smtClean="0">
                <a:cs typeface="Courier New" panose="02070309020205020404" pitchFamily="49" charset="0"/>
              </a:rPr>
              <a:t> </a:t>
            </a:r>
            <a:r>
              <a:rPr lang="en-US" altLang="en-US" dirty="0" err="1" smtClean="0">
                <a:cs typeface="Courier New" panose="02070309020205020404" pitchFamily="49" charset="0"/>
              </a:rPr>
              <a:t>mengolah</a:t>
            </a:r>
            <a:r>
              <a:rPr lang="en-US" altLang="en-US" dirty="0" smtClean="0">
                <a:cs typeface="Courier New" panose="02070309020205020404" pitchFamily="49" charset="0"/>
              </a:rPr>
              <a:t> database</a:t>
            </a:r>
            <a:endParaRPr lang="en-US" altLang="en-US" dirty="0">
              <a:cs typeface="Courier New" panose="02070309020205020404" pitchFamily="49" charset="0"/>
            </a:endParaRPr>
          </a:p>
          <a:p>
            <a:pPr marL="109693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1EAF9-DB67-464C-8987-984D7DE842F6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3240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pPr eaLnBrk="1" hangingPunct="1"/>
            <a:r>
              <a:rPr lang="en-US" altLang="en-US" sz="3000" smtClean="0">
                <a:latin typeface="Trebuchet MS" panose="020B0603020202020204" pitchFamily="34" charset="0"/>
              </a:rPr>
              <a:t>Tipe framework yang dominan: MVC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4294967295"/>
          </p:nvPr>
        </p:nvSpPr>
        <p:spPr>
          <a:xfrm>
            <a:off x="77788" y="1362075"/>
            <a:ext cx="9066212" cy="9144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100" smtClean="0">
                <a:latin typeface="Trebuchet MS" panose="020B0603020202020204" pitchFamily="34" charset="0"/>
              </a:rPr>
              <a:t>Framework yang berdasarkan MVC membagi komponen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z="2100" smtClean="0">
                <a:latin typeface="Trebuchet MS" panose="020B0603020202020204" pitchFamily="34" charset="0"/>
              </a:rPr>
              <a:t>dalam 3 bagian – </a:t>
            </a:r>
            <a:r>
              <a:rPr lang="en-US" altLang="en-US" sz="2100" b="1" i="1" smtClean="0">
                <a:latin typeface="Trebuchet MS" panose="020B0603020202020204" pitchFamily="34" charset="0"/>
              </a:rPr>
              <a:t>Model, View, Controller</a:t>
            </a:r>
          </a:p>
        </p:txBody>
      </p:sp>
      <p:pic>
        <p:nvPicPr>
          <p:cNvPr id="410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43400"/>
            <a:ext cx="182721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3352800" y="4779963"/>
            <a:ext cx="1676400" cy="7826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Controller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934200" y="4779963"/>
            <a:ext cx="1676400" cy="7826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Template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3352800" y="2514600"/>
            <a:ext cx="1676400" cy="7826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Model</a:t>
            </a:r>
          </a:p>
        </p:txBody>
      </p:sp>
      <p:cxnSp>
        <p:nvCxnSpPr>
          <p:cNvPr id="10" name="Straight Arrow Connector 9"/>
          <p:cNvCxnSpPr>
            <a:endCxn id="6" idx="1"/>
          </p:cNvCxnSpPr>
          <p:nvPr/>
        </p:nvCxnSpPr>
        <p:spPr>
          <a:xfrm flipV="1">
            <a:off x="2284413" y="5172075"/>
            <a:ext cx="1068387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0"/>
            <a:endCxn id="8" idx="2"/>
          </p:cNvCxnSpPr>
          <p:nvPr/>
        </p:nvCxnSpPr>
        <p:spPr>
          <a:xfrm rot="5400000" flipH="1" flipV="1">
            <a:off x="3448845" y="4037806"/>
            <a:ext cx="1484312" cy="31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3"/>
            <a:endCxn id="7" idx="1"/>
          </p:cNvCxnSpPr>
          <p:nvPr/>
        </p:nvCxnSpPr>
        <p:spPr>
          <a:xfrm>
            <a:off x="5029200" y="5172075"/>
            <a:ext cx="1905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Can 15"/>
          <p:cNvSpPr/>
          <p:nvPr/>
        </p:nvSpPr>
        <p:spPr>
          <a:xfrm>
            <a:off x="5791200" y="2438400"/>
            <a:ext cx="914400" cy="990600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DB</a:t>
            </a:r>
          </a:p>
        </p:txBody>
      </p:sp>
      <p:cxnSp>
        <p:nvCxnSpPr>
          <p:cNvPr id="18" name="Straight Arrow Connector 17"/>
          <p:cNvCxnSpPr>
            <a:stCxn id="8" idx="3"/>
          </p:cNvCxnSpPr>
          <p:nvPr/>
        </p:nvCxnSpPr>
        <p:spPr>
          <a:xfrm flipV="1">
            <a:off x="5029200" y="2895600"/>
            <a:ext cx="762000" cy="9525"/>
          </a:xfrm>
          <a:prstGeom prst="straightConnector1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6934200" y="3733800"/>
            <a:ext cx="16764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HTML, CSS,  Templates</a:t>
            </a:r>
          </a:p>
        </p:txBody>
      </p:sp>
      <p:cxnSp>
        <p:nvCxnSpPr>
          <p:cNvPr id="23" name="Straight Arrow Connector 22"/>
          <p:cNvCxnSpPr>
            <a:stCxn id="7" idx="0"/>
            <a:endCxn id="21" idx="2"/>
          </p:cNvCxnSpPr>
          <p:nvPr/>
        </p:nvCxnSpPr>
        <p:spPr>
          <a:xfrm rot="5400000" flipH="1" flipV="1">
            <a:off x="7554913" y="4562475"/>
            <a:ext cx="436562" cy="1588"/>
          </a:xfrm>
          <a:prstGeom prst="straightConnector1">
            <a:avLst/>
          </a:prstGeom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06550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smtClean="0"/>
              <a:t>PHP &amp; MVC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07494" y="584994"/>
            <a:ext cx="3455988" cy="6985000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The model view controller pattern is the most used pattern for today’s world web applications</a:t>
            </a:r>
            <a:endParaRPr lang="id-ID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It has been used for the first time in Smalltalk and then adopted and popularized by Java</a:t>
            </a:r>
            <a:endParaRPr lang="id-ID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/>
              <a:t>At present there are more than a dozen PHP web frameworks based on MVC pattern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14338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altLang="en-US" smtClean="0"/>
              <a:t>PHP &amp; MVC</a:t>
            </a:r>
          </a:p>
        </p:txBody>
      </p:sp>
      <p:sp>
        <p:nvSpPr>
          <p:cNvPr id="7171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831306" y="-88106"/>
            <a:ext cx="3455988" cy="6985000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urier New" charset="0"/>
                <a:cs typeface="Courier New" charset="0"/>
              </a:rPr>
              <a:t>The </a:t>
            </a:r>
            <a:r>
              <a:rPr lang="en-US" b="1" dirty="0" smtClean="0">
                <a:latin typeface="Courier New" charset="0"/>
                <a:cs typeface="Courier New" charset="0"/>
              </a:rPr>
              <a:t>model </a:t>
            </a:r>
            <a:r>
              <a:rPr lang="en-US" dirty="0" smtClean="0">
                <a:latin typeface="Courier New" charset="0"/>
                <a:cs typeface="Courier New" charset="0"/>
              </a:rPr>
              <a:t>is responsible to manage the data</a:t>
            </a:r>
            <a:endParaRPr lang="id-ID" dirty="0" smtClean="0">
              <a:latin typeface="Courier New" charset="0"/>
              <a:cs typeface="Courier New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urier New" charset="0"/>
                <a:cs typeface="Courier New" charset="0"/>
              </a:rPr>
              <a:t>The </a:t>
            </a:r>
            <a:r>
              <a:rPr lang="en-US" b="1" dirty="0" smtClean="0">
                <a:latin typeface="Courier New" charset="0"/>
                <a:cs typeface="Courier New" charset="0"/>
              </a:rPr>
              <a:t>view (presentation)</a:t>
            </a:r>
            <a:r>
              <a:rPr lang="en-US" dirty="0" smtClean="0">
                <a:latin typeface="Courier New" charset="0"/>
                <a:cs typeface="Courier New" charset="0"/>
              </a:rPr>
              <a:t> is responsible to display the data provided by the model in a specific format</a:t>
            </a:r>
            <a:endParaRPr lang="id-ID" dirty="0" smtClean="0">
              <a:latin typeface="Courier New" charset="0"/>
              <a:cs typeface="Courier New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latin typeface="Courier New" charset="0"/>
                <a:cs typeface="Courier New" charset="0"/>
              </a:rPr>
              <a:t>The </a:t>
            </a:r>
            <a:r>
              <a:rPr lang="en-US" b="1" dirty="0" smtClean="0">
                <a:latin typeface="Courier New" charset="0"/>
                <a:cs typeface="Courier New" charset="0"/>
              </a:rPr>
              <a:t>controller </a:t>
            </a:r>
            <a:r>
              <a:rPr lang="en-US" dirty="0" smtClean="0">
                <a:latin typeface="Courier New" charset="0"/>
                <a:cs typeface="Courier New" charset="0"/>
              </a:rPr>
              <a:t>handles the model and view layers to work together</a:t>
            </a:r>
            <a:endParaRPr lang="id-ID" dirty="0" smtClean="0">
              <a:latin typeface="Courier New" charset="0"/>
              <a:cs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80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PHP &amp; MVC</a:t>
            </a:r>
          </a:p>
        </p:txBody>
      </p:sp>
      <p:pic>
        <p:nvPicPr>
          <p:cNvPr id="7171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492375"/>
            <a:ext cx="749141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746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PHP &amp; MVC</a:t>
            </a:r>
            <a:endParaRPr lang="id-ID" altLang="en-US" smtClean="0"/>
          </a:p>
        </p:txBody>
      </p:sp>
      <p:pic>
        <p:nvPicPr>
          <p:cNvPr id="819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2370138"/>
            <a:ext cx="4392612" cy="354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65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445219" y="332656"/>
            <a:ext cx="8229600" cy="1069848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model/</a:t>
            </a:r>
            <a:r>
              <a:rPr lang="en-US" altLang="en-US" dirty="0" err="1" smtClean="0"/>
              <a:t>Book.php</a:t>
            </a:r>
            <a:endParaRPr lang="en-US" altLang="en-US" dirty="0" smtClean="0"/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445219" y="1556792"/>
            <a:ext cx="7472363" cy="467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&lt;?</a:t>
            </a:r>
            <a:r>
              <a:rPr kumimoji="1" lang="en-US" altLang="en-US" sz="2000" b="1" dirty="0" err="1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php</a:t>
            </a:r>
            <a:endParaRPr kumimoji="1" lang="en-US" altLang="en-US" sz="2000" b="1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class Book {</a:t>
            </a: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public $title;</a:t>
            </a: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public $author;</a:t>
            </a: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public $description;</a:t>
            </a:r>
          </a:p>
          <a:p>
            <a:pPr eaLnBrk="1" hangingPunct="1"/>
            <a:endParaRPr kumimoji="1" lang="en-US" altLang="en-US" sz="2000" b="1" dirty="0">
              <a:latin typeface="Courier New" panose="02070309020205020404" pitchFamily="49" charset="0"/>
              <a:ea typeface="ＭＳ Ｐゴシック" panose="020B0600070205080204" pitchFamily="34" charset="-128"/>
              <a:cs typeface="Courier New" panose="02070309020205020404" pitchFamily="49" charset="0"/>
            </a:endParaRP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public function __construct($title, $author, $description)</a:t>
            </a: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{</a:t>
            </a: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$this-&gt;title = $title;</a:t>
            </a: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$this-&gt;author = $author;</a:t>
            </a: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    $this-&gt;description = $description;</a:t>
            </a: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    }</a:t>
            </a: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}</a:t>
            </a:r>
          </a:p>
          <a:p>
            <a:pPr eaLnBrk="1" hangingPunct="1"/>
            <a:r>
              <a:rPr kumimoji="1" lang="en-US" altLang="en-US" sz="2000" b="1" dirty="0">
                <a:latin typeface="Courier New" panose="02070309020205020404" pitchFamily="49" charset="0"/>
                <a:ea typeface="ＭＳ Ｐゴシック" panose="020B0600070205080204" pitchFamily="34" charset="-128"/>
                <a:cs typeface="Courier New" panose="02070309020205020404" pitchFamily="49" charset="0"/>
              </a:rPr>
              <a:t>?&gt;</a:t>
            </a:r>
          </a:p>
        </p:txBody>
      </p:sp>
    </p:spTree>
    <p:extLst>
      <p:ext uri="{BB962C8B-B14F-4D97-AF65-F5344CB8AC3E}">
        <p14:creationId xmlns:p14="http://schemas.microsoft.com/office/powerpoint/2010/main" val="267299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9836</TotalTime>
  <Words>749</Words>
  <Application>Microsoft Office PowerPoint</Application>
  <PresentationFormat>On-screen Show (4:3)</PresentationFormat>
  <Paragraphs>146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ＭＳ Ｐゴシック</vt:lpstr>
      <vt:lpstr>Arial</vt:lpstr>
      <vt:lpstr>Calibri</vt:lpstr>
      <vt:lpstr>Courier New</vt:lpstr>
      <vt:lpstr>Georgia</vt:lpstr>
      <vt:lpstr>Tahoma</vt:lpstr>
      <vt:lpstr>Times New Roman</vt:lpstr>
      <vt:lpstr>Trebuchet MS</vt:lpstr>
      <vt:lpstr>Wingdings</vt:lpstr>
      <vt:lpstr>Wingdings 2</vt:lpstr>
      <vt:lpstr>Urban</vt:lpstr>
      <vt:lpstr>Perancangan dan Pemrograman Web</vt:lpstr>
      <vt:lpstr>PowerPoint Presentation</vt:lpstr>
      <vt:lpstr>Objective</vt:lpstr>
      <vt:lpstr>Tipe framework yang dominan: MVC</vt:lpstr>
      <vt:lpstr>PHP &amp; MVC</vt:lpstr>
      <vt:lpstr>PHP &amp; MVC</vt:lpstr>
      <vt:lpstr>PHP &amp; MVC</vt:lpstr>
      <vt:lpstr>PHP &amp; MVC</vt:lpstr>
      <vt:lpstr>model/Book.php</vt:lpstr>
      <vt:lpstr>model/Model.php</vt:lpstr>
      <vt:lpstr>view/viewbook.php</vt:lpstr>
      <vt:lpstr>view/booklist.php</vt:lpstr>
      <vt:lpstr>controller/Controller.php</vt:lpstr>
      <vt:lpstr>controller/Controller.php</vt:lpstr>
      <vt:lpstr>index.php</vt:lpstr>
      <vt:lpstr>PHP &amp; MVC</vt:lpstr>
      <vt:lpstr>   Sekian - 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Sistem Informasi</dc:title>
  <dc:creator>Marcello Singadji</dc:creator>
  <cp:lastModifiedBy>Windows User</cp:lastModifiedBy>
  <cp:revision>605</cp:revision>
  <dcterms:created xsi:type="dcterms:W3CDTF">2011-09-16T02:11:44Z</dcterms:created>
  <dcterms:modified xsi:type="dcterms:W3CDTF">2020-02-04T07:20:44Z</dcterms:modified>
</cp:coreProperties>
</file>