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4"/>
  </p:notesMasterIdLst>
  <p:sldIdLst>
    <p:sldId id="256" r:id="rId2"/>
    <p:sldId id="262" r:id="rId3"/>
    <p:sldId id="312" r:id="rId4"/>
    <p:sldId id="348" r:id="rId5"/>
    <p:sldId id="350" r:id="rId6"/>
    <p:sldId id="351" r:id="rId7"/>
    <p:sldId id="352" r:id="rId8"/>
    <p:sldId id="353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265" r:id="rId18"/>
    <p:sldId id="266" r:id="rId19"/>
    <p:sldId id="267" r:id="rId20"/>
    <p:sldId id="309" r:id="rId21"/>
    <p:sldId id="268" r:id="rId22"/>
    <p:sldId id="269" r:id="rId23"/>
    <p:sldId id="271" r:id="rId24"/>
    <p:sldId id="270" r:id="rId25"/>
    <p:sldId id="272" r:id="rId26"/>
    <p:sldId id="307" r:id="rId27"/>
    <p:sldId id="308" r:id="rId28"/>
    <p:sldId id="305" r:id="rId29"/>
    <p:sldId id="346" r:id="rId30"/>
    <p:sldId id="320" r:id="rId31"/>
    <p:sldId id="306" r:id="rId32"/>
    <p:sldId id="321" r:id="rId33"/>
    <p:sldId id="313" r:id="rId34"/>
    <p:sldId id="274" r:id="rId35"/>
    <p:sldId id="315" r:id="rId36"/>
    <p:sldId id="278" r:id="rId37"/>
    <p:sldId id="325" r:id="rId38"/>
    <p:sldId id="326" r:id="rId39"/>
    <p:sldId id="279" r:id="rId40"/>
    <p:sldId id="280" r:id="rId41"/>
    <p:sldId id="281" r:id="rId42"/>
    <p:sldId id="284" r:id="rId43"/>
    <p:sldId id="329" r:id="rId44"/>
    <p:sldId id="327" r:id="rId45"/>
    <p:sldId id="328" r:id="rId46"/>
    <p:sldId id="330" r:id="rId47"/>
    <p:sldId id="331" r:id="rId48"/>
    <p:sldId id="288" r:id="rId49"/>
    <p:sldId id="332" r:id="rId50"/>
    <p:sldId id="334" r:id="rId51"/>
    <p:sldId id="333" r:id="rId52"/>
    <p:sldId id="335" r:id="rId53"/>
    <p:sldId id="336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03" r:id="rId63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setAttribute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an attribute on the database handle.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PDO::ATTR_ERRMODE: This attribute is used for error reporting. It can have one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following values.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PDO::ERRMODE_SILENT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the ATTR_ERRMODE is not set in the code, ERRMODE_SILENT is the default value of ATTR_ERRMODE attribute. It sets error codes. In silent mode, if there is an error in SQL, PDO will throw no exceptions; PDO will issue no warnings; it will simply return false. Value of PDO::ERRMODE_SILENT is 0. The script will run without generating any error or warning.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PDO::ERRMODE_WARNING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raises E_WARNING. In warning mode, if there is an error in SQL, PDO will issue warnings but script will continue running. Value of PDO::ERRMODE_WARNING is 1. The script will run with generating warning about the error.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PDO::ERRMODE_EXCEPTION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throws exceptions. In exception mode, if there is an error in SQL, PDO will throw exceptions and script will stop running. Value of PDO::ERRMODE_EXCEPTION is 2. The script will stop executing generating the error which throws the exception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FB0DE-3557-476F-96CC-42C507F6671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3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00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7 </a:t>
            </a:r>
          </a:p>
          <a:p>
            <a:r>
              <a:rPr lang="id-ID" dirty="0" smtClean="0"/>
              <a:t>PHP </a:t>
            </a:r>
            <a:r>
              <a:rPr lang="id-ID" dirty="0"/>
              <a:t>– </a:t>
            </a:r>
            <a:r>
              <a:rPr lang="id-ID" dirty="0" smtClean="0"/>
              <a:t>Function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Contoh</a:t>
            </a:r>
            <a:r>
              <a:rPr lang="id-ID" altLang="id-ID" dirty="0" smtClean="0"/>
              <a:t> : </a:t>
            </a:r>
            <a:endParaRPr lang="en-US" altLang="id-ID" dirty="0" smtClean="0"/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&lt;?</a:t>
            </a:r>
            <a:r>
              <a:rPr lang="en-US" altLang="id-ID" dirty="0" err="1" smtClean="0">
                <a:latin typeface="Courier New" panose="02070309020205020404" pitchFamily="49" charset="0"/>
              </a:rPr>
              <a:t>php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  </a:t>
            </a:r>
            <a:r>
              <a:rPr lang="en-US" altLang="id-ID" dirty="0" smtClean="0">
                <a:latin typeface="Courier New" panose="02070309020205020404" pitchFamily="49" charset="0"/>
              </a:rPr>
              <a:t>$</a:t>
            </a:r>
            <a:r>
              <a:rPr lang="id-ID" altLang="id-ID" dirty="0" smtClean="0">
                <a:latin typeface="Courier New" panose="02070309020205020404" pitchFamily="49" charset="0"/>
              </a:rPr>
              <a:t>myName</a:t>
            </a:r>
            <a:r>
              <a:rPr lang="en-US" altLang="id-ID" dirty="0" smtClean="0">
                <a:latin typeface="Courier New" panose="02070309020205020404" pitchFamily="49" charset="0"/>
              </a:rPr>
              <a:t> </a:t>
            </a:r>
            <a:r>
              <a:rPr lang="en-US" altLang="id-ID" dirty="0" smtClean="0">
                <a:latin typeface="Courier New" panose="02070309020205020404" pitchFamily="49" charset="0"/>
              </a:rPr>
              <a:t>= </a:t>
            </a:r>
            <a:r>
              <a:rPr lang="en-US" altLang="id-ID" dirty="0">
                <a:latin typeface="Courier New" panose="02070309020205020404" pitchFamily="49" charset="0"/>
              </a:rPr>
              <a:t>"</a:t>
            </a:r>
            <a:r>
              <a:rPr lang="id-ID" altLang="id-ID" dirty="0" smtClean="0">
                <a:latin typeface="Courier New" panose="02070309020205020404" pitchFamily="49" charset="0"/>
              </a:rPr>
              <a:t>Chan</a:t>
            </a:r>
            <a:r>
              <a:rPr lang="en-US" altLang="id-ID" dirty="0" smtClean="0">
                <a:latin typeface="Courier New" panose="02070309020205020404" pitchFamily="49" charset="0"/>
              </a:rPr>
              <a:t>";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  echo </a:t>
            </a:r>
            <a:r>
              <a:rPr lang="en-US" altLang="id-ID" dirty="0" smtClean="0">
                <a:latin typeface="Courier New" panose="02070309020205020404" pitchFamily="49" charset="0"/>
              </a:rPr>
              <a:t>$</a:t>
            </a:r>
            <a:r>
              <a:rPr lang="id-ID" altLang="id-ID" dirty="0" smtClean="0">
                <a:latin typeface="Courier New" panose="02070309020205020404" pitchFamily="49" charset="0"/>
              </a:rPr>
              <a:t>myName</a:t>
            </a:r>
            <a:r>
              <a:rPr lang="en-US" altLang="id-ID" dirty="0" smtClean="0">
                <a:latin typeface="Courier New" panose="02070309020205020404" pitchFamily="49" charset="0"/>
              </a:rPr>
              <a:t>;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?&gt;</a:t>
            </a:r>
          </a:p>
          <a:p>
            <a:pPr eaLnBrk="1" hangingPunct="1"/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id-ID" altLang="id-ID" dirty="0" smtClean="0"/>
              <a:t>Jika file tersebut dipecah menjadi </a:t>
            </a:r>
            <a:r>
              <a:rPr lang="en-US" altLang="id-ID" dirty="0" err="1" smtClean="0"/>
              <a:t>dua</a:t>
            </a:r>
            <a:r>
              <a:rPr lang="en-US" altLang="id-ID" dirty="0" smtClean="0"/>
              <a:t> </a:t>
            </a:r>
            <a:r>
              <a:rPr lang="en-US" altLang="id-ID" dirty="0" smtClean="0"/>
              <a:t>file, </a:t>
            </a:r>
            <a:r>
              <a:rPr lang="en-US" altLang="id-ID" dirty="0" err="1" smtClean="0"/>
              <a:t>yaitu</a:t>
            </a:r>
            <a:r>
              <a:rPr lang="en-US" altLang="id-ID" dirty="0" smtClean="0"/>
              <a:t> file </a:t>
            </a:r>
            <a:r>
              <a:rPr lang="id-ID" altLang="id-ID" dirty="0" smtClean="0"/>
              <a:t>namaku.php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id-ID" altLang="id-ID" dirty="0" smtClean="0"/>
              <a:t>tampil</a:t>
            </a:r>
            <a:r>
              <a:rPr lang="en-US" altLang="id-ID" dirty="0" smtClean="0"/>
              <a:t>.</a:t>
            </a:r>
            <a:r>
              <a:rPr lang="en-US" altLang="id-ID" dirty="0" err="1" smtClean="0"/>
              <a:t>php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seperti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berikut</a:t>
            </a:r>
            <a:r>
              <a:rPr lang="en-US" altLang="id-ID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7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eaLnBrk="1" hangingPunct="1"/>
            <a:r>
              <a:rPr lang="en-US" altLang="id-ID" dirty="0" smtClean="0"/>
              <a:t>Isi file </a:t>
            </a:r>
            <a:r>
              <a:rPr lang="id-ID" altLang="id-ID" dirty="0"/>
              <a:t> </a:t>
            </a:r>
            <a:r>
              <a:rPr lang="id-ID" altLang="id-ID" dirty="0" smtClean="0"/>
              <a:t>tampil</a:t>
            </a:r>
            <a:r>
              <a:rPr lang="en-US" altLang="id-ID" dirty="0" smtClean="0"/>
              <a:t>.</a:t>
            </a:r>
            <a:r>
              <a:rPr lang="en-US" altLang="id-ID" dirty="0" err="1" smtClean="0"/>
              <a:t>php</a:t>
            </a:r>
            <a:r>
              <a:rPr lang="en-US" altLang="id-ID" dirty="0" smtClean="0"/>
              <a:t> </a:t>
            </a:r>
            <a:r>
              <a:rPr lang="en-US" altLang="id-ID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&lt;?</a:t>
            </a:r>
            <a:r>
              <a:rPr lang="en-US" altLang="id-ID" dirty="0" err="1" smtClean="0">
                <a:latin typeface="Courier New" panose="02070309020205020404" pitchFamily="49" charset="0"/>
              </a:rPr>
              <a:t>php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  </a:t>
            </a:r>
            <a:r>
              <a:rPr lang="en-US" altLang="id-ID" dirty="0">
                <a:latin typeface="Courier New" panose="02070309020205020404" pitchFamily="49" charset="0"/>
              </a:rPr>
              <a:t>require</a:t>
            </a:r>
            <a:r>
              <a:rPr lang="en-US" altLang="id-ID" dirty="0" smtClean="0">
                <a:latin typeface="Courier New" panose="02070309020205020404" pitchFamily="49" charset="0"/>
              </a:rPr>
              <a:t>("</a:t>
            </a:r>
            <a:r>
              <a:rPr lang="id-ID" altLang="id-ID" dirty="0" smtClean="0">
                <a:latin typeface="Courier New" panose="02070309020205020404" pitchFamily="49" charset="0"/>
              </a:rPr>
              <a:t>namaku</a:t>
            </a:r>
            <a:r>
              <a:rPr lang="en-US" altLang="id-ID" dirty="0" smtClean="0">
                <a:latin typeface="Courier New" panose="02070309020205020404" pitchFamily="49" charset="0"/>
              </a:rPr>
              <a:t>.</a:t>
            </a:r>
            <a:r>
              <a:rPr lang="en-US" altLang="id-ID" dirty="0" err="1" smtClean="0">
                <a:latin typeface="Courier New" panose="02070309020205020404" pitchFamily="49" charset="0"/>
              </a:rPr>
              <a:t>php</a:t>
            </a:r>
            <a:r>
              <a:rPr lang="en-US" altLang="id-ID" dirty="0" smtClean="0">
                <a:latin typeface="Courier New" panose="02070309020205020404" pitchFamily="49" charset="0"/>
              </a:rPr>
              <a:t>");</a:t>
            </a: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  echo </a:t>
            </a:r>
            <a:r>
              <a:rPr lang="en-US" altLang="id-ID" dirty="0" smtClean="0">
                <a:latin typeface="Courier New" panose="02070309020205020404" pitchFamily="49" charset="0"/>
              </a:rPr>
              <a:t>$</a:t>
            </a:r>
            <a:r>
              <a:rPr lang="id-ID" altLang="id-ID" dirty="0" smtClean="0">
                <a:latin typeface="Courier New" panose="02070309020205020404" pitchFamily="49" charset="0"/>
              </a:rPr>
              <a:t>myName</a:t>
            </a:r>
            <a:r>
              <a:rPr lang="en-US" altLang="id-ID" dirty="0" smtClean="0">
                <a:latin typeface="Courier New" panose="02070309020205020404" pitchFamily="49" charset="0"/>
              </a:rPr>
              <a:t>;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?&gt;</a:t>
            </a:r>
          </a:p>
          <a:p>
            <a:pPr eaLnBrk="1" hangingPunct="1">
              <a:buFontTx/>
              <a:buNone/>
            </a:pPr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id-ID" dirty="0" smtClean="0"/>
              <a:t>Isi file </a:t>
            </a:r>
            <a:r>
              <a:rPr lang="id-ID" altLang="id-ID" dirty="0" smtClean="0"/>
              <a:t>nama.php</a:t>
            </a:r>
            <a:r>
              <a:rPr lang="en-US" altLang="id-ID" dirty="0" smtClean="0"/>
              <a:t>:</a:t>
            </a:r>
            <a:endParaRPr lang="en-US" altLang="id-ID" dirty="0" smtClean="0"/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&lt;?</a:t>
            </a:r>
            <a:r>
              <a:rPr lang="en-US" altLang="id-ID" dirty="0" err="1" smtClean="0">
                <a:latin typeface="Courier New" panose="02070309020205020404" pitchFamily="49" charset="0"/>
              </a:rPr>
              <a:t>php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  </a:t>
            </a:r>
            <a:r>
              <a:rPr lang="en-US" altLang="id-ID" dirty="0" smtClean="0">
                <a:latin typeface="Courier New" panose="02070309020205020404" pitchFamily="49" charset="0"/>
              </a:rPr>
              <a:t>$</a:t>
            </a:r>
            <a:r>
              <a:rPr lang="id-ID" altLang="id-ID" dirty="0" smtClean="0">
                <a:latin typeface="Courier New" panose="02070309020205020404" pitchFamily="49" charset="0"/>
              </a:rPr>
              <a:t>myName</a:t>
            </a:r>
            <a:r>
              <a:rPr lang="en-US" altLang="id-ID" dirty="0" smtClean="0">
                <a:latin typeface="Courier New" panose="02070309020205020404" pitchFamily="49" charset="0"/>
              </a:rPr>
              <a:t> </a:t>
            </a:r>
            <a:r>
              <a:rPr lang="en-US" altLang="id-ID" dirty="0" smtClean="0">
                <a:latin typeface="Courier New" panose="02070309020205020404" pitchFamily="49" charset="0"/>
              </a:rPr>
              <a:t>= </a:t>
            </a:r>
            <a:r>
              <a:rPr lang="en-US" altLang="id-ID" dirty="0" smtClean="0">
                <a:latin typeface="Courier New" panose="02070309020205020404" pitchFamily="49" charset="0"/>
              </a:rPr>
              <a:t>"</a:t>
            </a:r>
            <a:r>
              <a:rPr lang="id-ID" altLang="id-ID" dirty="0" smtClean="0">
                <a:latin typeface="Courier New" panose="02070309020205020404" pitchFamily="49" charset="0"/>
              </a:rPr>
              <a:t>C</a:t>
            </a:r>
            <a:r>
              <a:rPr lang="id-ID" altLang="id-ID" dirty="0" smtClean="0">
                <a:latin typeface="Courier New" panose="02070309020205020404" pitchFamily="49" charset="0"/>
              </a:rPr>
              <a:t>han</a:t>
            </a:r>
            <a:r>
              <a:rPr lang="en-US" altLang="id-ID" dirty="0" smtClean="0">
                <a:latin typeface="Courier New" panose="02070309020205020404" pitchFamily="49" charset="0"/>
              </a:rPr>
              <a:t>";</a:t>
            </a:r>
            <a:endParaRPr lang="en-US" altLang="id-ID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id-ID" dirty="0" smtClean="0">
                <a:latin typeface="Courier New" panose="02070309020205020404" pitchFamily="49" charset="0"/>
              </a:rPr>
              <a:t>?&gt;</a:t>
            </a:r>
          </a:p>
          <a:p>
            <a:pPr eaLnBrk="1" hangingPunct="1"/>
            <a:endParaRPr lang="en-US" altLang="id-ID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id-ID" smtClean="0"/>
              <a:t>Statement include()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eaLnBrk="1" hangingPunct="1"/>
            <a:r>
              <a:rPr lang="en-US" altLang="id-ID" smtClean="0"/>
              <a:t>Statement include() menyertakan dan mengevaluasi file pada argumen</a:t>
            </a:r>
          </a:p>
          <a:p>
            <a:pPr eaLnBrk="1" hangingPunct="1"/>
            <a:r>
              <a:rPr lang="en-US" altLang="id-ID" smtClean="0"/>
              <a:t>include() berbeda dari require() dimana statement include dievaluasi ulang setiap kali statement tersebut ditemukan (dan hanya jika dieksekusi)</a:t>
            </a:r>
          </a:p>
          <a:p>
            <a:pPr eaLnBrk="1" hangingPunct="1"/>
            <a:r>
              <a:rPr lang="en-US" altLang="id-ID" smtClean="0"/>
              <a:t>Statement include() harus dijadikan sebagai sebuah blok statement ( { } ) jika dijalankan di dalam sebuah control structure</a:t>
            </a:r>
          </a:p>
        </p:txBody>
      </p:sp>
    </p:spTree>
    <p:extLst>
      <p:ext uri="{BB962C8B-B14F-4D97-AF65-F5344CB8AC3E}">
        <p14:creationId xmlns:p14="http://schemas.microsoft.com/office/powerpoint/2010/main" val="4181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mtClean="0"/>
              <a:t>Contoh penggunaan include()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$nama = array ('satu.php', 'dua.php',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               'tiga.php');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for ($i = 0; $i &lt; count($nama); $i++){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  include $nama[$i];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280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mtClean="0"/>
              <a:t>Contoh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if ($kondisi)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  include("masuk.php");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  include("keluar.php");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800" smtClean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03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Statement require_once()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Perbedaan utama dengan statement require() adalah bahwa penggunaan require_once() akan memastikan bahwa kode ditambahkan ke dalam script hanya satu kali, dan menghindari tabrakan yang dapat terjadi dengan nilai variabel atau nama fungsi</a:t>
            </a:r>
          </a:p>
        </p:txBody>
      </p:sp>
    </p:spTree>
    <p:extLst>
      <p:ext uri="{BB962C8B-B14F-4D97-AF65-F5344CB8AC3E}">
        <p14:creationId xmlns:p14="http://schemas.microsoft.com/office/powerpoint/2010/main" val="8642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Statement include_once()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id-ID" sz="2800" smtClean="0"/>
              <a:t>Perbedaan dengan statement include() adalah jika kode dari sebuah file telah di-include(), maka kode tersebut tidak akan di-include() lagi</a:t>
            </a:r>
          </a:p>
          <a:p>
            <a:pPr eaLnBrk="1" hangingPunct="1"/>
            <a:r>
              <a:rPr lang="en-US" altLang="id-ID" sz="2800" smtClean="0"/>
              <a:t>include_once() seharusnya digunakan pada kasus dimana file yang sama dapat di-include atau dievaluasi lebih dari sekali selama eksekusi script tertentu, dan ingin dipastikan file tersebut hanya di-include satu kali saja untuk menghindari masalah dengan redefinisi fungsi, pemberian ulang nilai variabel, dan lain-lain</a:t>
            </a:r>
          </a:p>
        </p:txBody>
      </p:sp>
    </p:spTree>
    <p:extLst>
      <p:ext uri="{BB962C8B-B14F-4D97-AF65-F5344CB8AC3E}">
        <p14:creationId xmlns:p14="http://schemas.microsoft.com/office/powerpoint/2010/main" val="24714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Buatlah menu.php berisi menu</a:t>
            </a:r>
          </a:p>
          <a:p>
            <a:r>
              <a:rPr lang="id-ID" dirty="0" smtClean="0"/>
              <a:t>Index.php -&gt; page utama , termasuk didalamnya menu.php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69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325112"/>
          </a:xfrm>
        </p:spPr>
        <p:txBody>
          <a:bodyPr>
            <a:normAutofit/>
          </a:bodyPr>
          <a:lstStyle/>
          <a:p>
            <a:pPr lvl="1"/>
            <a:r>
              <a:rPr lang="id-ID" dirty="0" smtClean="0"/>
              <a:t>PHP – MySql </a:t>
            </a:r>
            <a:r>
              <a:rPr lang="id-ID" dirty="0" smtClean="0">
                <a:solidFill>
                  <a:srgbClr val="FF0000"/>
                </a:solidFill>
              </a:rPr>
              <a:t>installed</a:t>
            </a:r>
          </a:p>
          <a:p>
            <a:pPr lvl="1"/>
            <a:r>
              <a:rPr lang="id-ID" dirty="0" smtClean="0"/>
              <a:t>MySql telah running (cek xampp control panel)</a:t>
            </a:r>
          </a:p>
          <a:p>
            <a:pPr lvl="1"/>
            <a:r>
              <a:rPr lang="id-ID" dirty="0" smtClean="0"/>
              <a:t>Database</a:t>
            </a:r>
          </a:p>
          <a:p>
            <a:pPr lvl="1"/>
            <a:r>
              <a:rPr lang="id-ID" dirty="0" smtClean="0"/>
              <a:t>Tabel </a:t>
            </a:r>
          </a:p>
          <a:p>
            <a:pPr lvl="1"/>
            <a:r>
              <a:rPr lang="id-ID" dirty="0" smtClean="0"/>
              <a:t>Query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 SQL (Structured Query Language)</a:t>
            </a:r>
          </a:p>
          <a:p>
            <a:pPr lvl="1"/>
            <a:r>
              <a:rPr lang="id-ID" dirty="0" smtClean="0"/>
              <a:t>Script PHP untuk pengolahan database</a:t>
            </a:r>
          </a:p>
          <a:p>
            <a:pPr lvl="1"/>
            <a:r>
              <a:rPr lang="id-ID" dirty="0" smtClean="0"/>
              <a:t>Output (HTML)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Koneksi</a:t>
            </a:r>
            <a:r>
              <a:rPr lang="en-US" dirty="0" smtClean="0"/>
              <a:t> Database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98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Database </a:t>
            </a:r>
            <a:r>
              <a:rPr lang="en-US" dirty="0" err="1" smtClean="0"/>
              <a:t>menggunakan</a:t>
            </a:r>
            <a:r>
              <a:rPr lang="en-US" dirty="0" smtClean="0"/>
              <a:t> PHP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id-ID" dirty="0" smtClean="0"/>
              <a:t>Memilih database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(</a:t>
            </a:r>
            <a:r>
              <a:rPr lang="en-US" dirty="0" err="1" smtClean="0"/>
              <a:t>sql</a:t>
            </a:r>
            <a:r>
              <a:rPr lang="en-US" dirty="0" smtClean="0"/>
              <a:t> command)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Eksekusi</a:t>
            </a:r>
            <a:r>
              <a:rPr lang="en-US" dirty="0" smtClean="0"/>
              <a:t> command / </a:t>
            </a:r>
            <a:r>
              <a:rPr lang="id-ID" dirty="0" smtClean="0"/>
              <a:t>perintah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id-ID" dirty="0" smtClean="0"/>
              <a:t>Mengakses hasil eksekusi perintah 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output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Koneksi</a:t>
            </a:r>
            <a:r>
              <a:rPr lang="en-US" dirty="0" smtClean="0"/>
              <a:t> Database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68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Form login</a:t>
            </a:r>
            <a:endParaRPr lang="en-US" dirty="0" smtClean="0"/>
          </a:p>
          <a:p>
            <a:pPr marL="109693" indent="0">
              <a:buNone/>
            </a:pPr>
            <a:r>
              <a:rPr lang="en-US" dirty="0" smtClean="0"/>
              <a:t>Login user </a:t>
            </a:r>
            <a:r>
              <a:rPr lang="en-US" dirty="0" err="1" smtClean="0"/>
              <a:t>dicocokan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input </a:t>
            </a:r>
            <a:r>
              <a:rPr lang="en-US" dirty="0" err="1" smtClean="0"/>
              <a:t>dari</a:t>
            </a:r>
            <a:r>
              <a:rPr lang="en-US" dirty="0" smtClean="0"/>
              <a:t> user</a:t>
            </a:r>
          </a:p>
          <a:p>
            <a:r>
              <a:rPr lang="en-US" dirty="0" smtClean="0"/>
              <a:t>Form Input Data</a:t>
            </a:r>
            <a:endParaRPr lang="en-US" dirty="0"/>
          </a:p>
          <a:p>
            <a:pPr marL="109693" indent="0">
              <a:buNone/>
            </a:pPr>
            <a:r>
              <a:rPr lang="en-US" dirty="0" smtClean="0"/>
              <a:t>Input Data </a:t>
            </a:r>
            <a:r>
              <a:rPr lang="en-US" dirty="0" err="1" smtClean="0"/>
              <a:t>dari</a:t>
            </a:r>
            <a:r>
              <a:rPr lang="en-US" dirty="0" smtClean="0"/>
              <a:t> User</a:t>
            </a:r>
            <a:endParaRPr lang="id-ID" dirty="0" smtClean="0"/>
          </a:p>
          <a:p>
            <a:r>
              <a:rPr lang="id-ID" dirty="0" smtClean="0"/>
              <a:t>List tabel</a:t>
            </a:r>
            <a:endParaRPr lang="en-US" dirty="0" smtClean="0"/>
          </a:p>
          <a:p>
            <a:pPr marL="109693" indent="0">
              <a:buNone/>
            </a:pPr>
            <a:r>
              <a:rPr lang="id-ID" dirty="0" smtClean="0"/>
              <a:t>Menampilkan data dalam sebuah tabel</a:t>
            </a:r>
            <a:r>
              <a:rPr lang="en-US" dirty="0" smtClean="0"/>
              <a:t> </a:t>
            </a:r>
            <a:r>
              <a:rPr lang="en-US" dirty="0" err="1" smtClean="0"/>
              <a:t>misalkan</a:t>
            </a:r>
            <a:r>
              <a:rPr lang="en-US" dirty="0" smtClean="0"/>
              <a:t> data </a:t>
            </a:r>
            <a:r>
              <a:rPr lang="en-US" dirty="0" err="1" smtClean="0"/>
              <a:t>keuangan</a:t>
            </a:r>
            <a:r>
              <a:rPr lang="en-US" dirty="0" smtClean="0"/>
              <a:t> , list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id-ID" dirty="0" smtClean="0"/>
          </a:p>
          <a:p>
            <a:r>
              <a:rPr lang="id-ID" dirty="0" smtClean="0"/>
              <a:t>Detail data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Shoping</a:t>
            </a:r>
            <a:r>
              <a:rPr lang="en-US" dirty="0" smtClean="0"/>
              <a:t> cart</a:t>
            </a:r>
            <a:endParaRPr lang="id-ID" dirty="0" smtClean="0"/>
          </a:p>
          <a:p>
            <a:pPr lvl="1"/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Contoh implementasi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8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0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(Structured Query Language) adalah bahasa yang </a:t>
            </a:r>
            <a:r>
              <a:rPr lang="id-ID" dirty="0" smtClean="0"/>
              <a:t>khusus </a:t>
            </a:r>
            <a:r>
              <a:rPr lang="nn-NO" dirty="0" smtClean="0"/>
              <a:t>digunakan </a:t>
            </a:r>
            <a:r>
              <a:rPr lang="nn-NO" dirty="0"/>
              <a:t>untuk mengoperasikan database. 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nn-NO" dirty="0" smtClean="0"/>
              <a:t>Untuk memudahkan</a:t>
            </a:r>
            <a:r>
              <a:rPr lang="id-ID" dirty="0" smtClean="0"/>
              <a:t>, </a:t>
            </a:r>
            <a:r>
              <a:rPr lang="id-ID" dirty="0"/>
              <a:t>SQL query </a:t>
            </a:r>
            <a:r>
              <a:rPr lang="id-ID" dirty="0" smtClean="0"/>
              <a:t>dapat dikelompokkan </a:t>
            </a:r>
            <a:r>
              <a:rPr lang="id-ID" dirty="0"/>
              <a:t>menjadi </a:t>
            </a:r>
            <a:r>
              <a:rPr lang="id-ID" dirty="0" smtClean="0"/>
              <a:t>tiga jenis :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mengelola data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dalam 1 tabel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lebih dari 1 tabel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Manager : Software yang digunakan untuk mengolah database dalam server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PHPMyAdmin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SQLyog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EMS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SQL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mtClean="0"/>
              <a:t>Yang termasuk dalam kelompok query ini adalah :</a:t>
            </a:r>
          </a:p>
          <a:p>
            <a:pPr lvl="1"/>
            <a:r>
              <a:rPr lang="id-ID" smtClean="0"/>
              <a:t>Membuat database</a:t>
            </a:r>
          </a:p>
          <a:p>
            <a:pPr lvl="1"/>
            <a:r>
              <a:rPr lang="id-ID" smtClean="0"/>
              <a:t>Menghapus database</a:t>
            </a:r>
          </a:p>
          <a:p>
            <a:pPr lvl="1"/>
            <a:r>
              <a:rPr lang="id-ID" smtClean="0"/>
              <a:t>Membuat tabel</a:t>
            </a:r>
          </a:p>
          <a:p>
            <a:pPr lvl="1"/>
            <a:r>
              <a:rPr lang="id-ID" smtClean="0"/>
              <a:t>Memodifikasi tabel</a:t>
            </a:r>
          </a:p>
          <a:p>
            <a:pPr lvl="1"/>
            <a:r>
              <a:rPr lang="id-ID" smtClean="0"/>
              <a:t>Menghapus tabel</a:t>
            </a:r>
          </a:p>
          <a:p>
            <a:pPr lvl="1"/>
            <a:r>
              <a:rPr lang="id-ID" smtClean="0"/>
              <a:t>Menambah user (user database)</a:t>
            </a:r>
          </a:p>
          <a:p>
            <a:pPr lvl="1"/>
            <a:r>
              <a:rPr lang="id-ID" smtClean="0"/>
              <a:t>Mengatur permission (user database)</a:t>
            </a:r>
          </a:p>
          <a:p>
            <a:pPr lvl="1"/>
            <a:r>
              <a:rPr lang="id-ID" smtClean="0"/>
              <a:t>Menghapus user (user database)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0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Query satu tabel digunakan untuk mengelola data dalam satu </a:t>
            </a:r>
            <a:r>
              <a:rPr lang="pt-BR" dirty="0" smtClean="0"/>
              <a:t>tabel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Beberapa perintah yang dapat digunakan 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2997200"/>
          <a:ext cx="7416800" cy="372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3708400"/>
              </a:tblGrid>
              <a:tr h="41944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Fungsi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Query</a:t>
                      </a:r>
                      <a:endParaRPr lang="id-ID" sz="18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Input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INSERT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Modifikasi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UPDATE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Mengambil</a:t>
                      </a:r>
                      <a:r>
                        <a:rPr lang="id-ID" sz="1800" baseline="0" dirty="0" smtClean="0"/>
                        <a:t> data 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SELECT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Menghapus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DELETE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 banyaknya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COUNT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Menjumlah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SUM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</a:t>
                      </a:r>
                      <a:r>
                        <a:rPr lang="id-ID" sz="1800" baseline="0" dirty="0" smtClean="0"/>
                        <a:t> rata-rata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AVG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dll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database&gt;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DROP DATABASE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CREATE TABLE userTable(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UserId INT (3),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UserName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Password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NamaLengkap VARCHAR (50)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b="1" dirty="0">
                <a:latin typeface="Courier New" pitchFamily="49" charset="0"/>
                <a:cs typeface="Courier New" pitchFamily="49" charset="0"/>
              </a:rPr>
              <a:t>DROP TABLE &lt;nama tabel&gt;;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 (cont.)</a:t>
            </a:r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0" y="1720427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5" y="2116471"/>
            <a:ext cx="5238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512515"/>
            <a:ext cx="417646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27244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INSERT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INSERT INTO userTable VALUES 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1,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'upeje',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'upj123',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‘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Sistem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Informasi UPJ'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SELECT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UserId=1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UPDATE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UPDATE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SET password=’test’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UserName=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5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DELETE</a:t>
            </a:r>
            <a:endParaRPr lang="id-ID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DELETE 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=‘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endParaRPr lang="id-ID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601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 (cont.)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0" y="3573016"/>
            <a:ext cx="3609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64" y="893529"/>
            <a:ext cx="4392488" cy="11467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Database UPJ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table: </a:t>
            </a:r>
            <a:r>
              <a:rPr lang="en-US" dirty="0" err="1" smtClean="0"/>
              <a:t>Pendaftaran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>
                <a:cs typeface="Courier New" pitchFamily="49" charset="0"/>
              </a:rPr>
              <a:t>Isi 5  data table : </a:t>
            </a:r>
            <a:r>
              <a:rPr lang="en-US" dirty="0" err="1" smtClean="0">
                <a:cs typeface="Courier New" pitchFamily="49" charset="0"/>
              </a:rPr>
              <a:t>Pendaftaran</a:t>
            </a:r>
            <a:endParaRPr lang="en-US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26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234" y="2276872"/>
            <a:ext cx="8244408" cy="3933056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</a:t>
            </a:r>
            <a:r>
              <a:rPr lang="id-ID" sz="1400" dirty="0" err="1" smtClean="0">
                <a:latin typeface="Courier New" pitchFamily="49" charset="0"/>
                <a:cs typeface="Courier New" pitchFamily="49" charset="0"/>
              </a:rPr>
              <a:t>database&gt;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 2"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CREATE DATABASE UPJ;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>
              <a:buFont typeface="Wingdings 2"/>
              <a:buNone/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CREATE TABLE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Pendaftaran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( `id`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(11) NOT NULL AUTO_INCREMENT,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Alamat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`Gender` varchar(6),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Pekerjaan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varchar(10), PRIMARY KEY (`id`)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953" y="371730"/>
            <a:ext cx="2747863" cy="536990"/>
          </a:xfrm>
          <a:prstGeom prst="rect">
            <a:avLst/>
          </a:prstGeom>
        </p:spPr>
        <p:txBody>
          <a:bodyPr vert="horz" lIns="91411" tIns="45705" rIns="91411" bIns="45705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> :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815121"/>
            <a:ext cx="465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Field	   null	type	   Key    increment</a:t>
            </a:r>
          </a:p>
          <a:p>
            <a:r>
              <a:rPr lang="en-US" sz="1400" dirty="0" smtClean="0"/>
              <a:t>Id	not 	</a:t>
            </a:r>
            <a:r>
              <a:rPr lang="en-US" sz="1400" dirty="0" err="1" smtClean="0"/>
              <a:t>int</a:t>
            </a:r>
            <a:r>
              <a:rPr lang="en-US" sz="1400" dirty="0" smtClean="0"/>
              <a:t>(11)	   </a:t>
            </a:r>
            <a:r>
              <a:rPr lang="en-US" sz="1400" dirty="0" err="1" smtClean="0"/>
              <a:t>pri</a:t>
            </a:r>
            <a:r>
              <a:rPr lang="en-US" sz="1400" dirty="0" smtClean="0"/>
              <a:t>	auto</a:t>
            </a:r>
          </a:p>
          <a:p>
            <a:r>
              <a:rPr lang="en-US" sz="1400" dirty="0" smtClean="0"/>
              <a:t>Nama	yes	varchar(50)</a:t>
            </a:r>
          </a:p>
          <a:p>
            <a:r>
              <a:rPr lang="en-US" sz="1400" dirty="0" err="1" smtClean="0"/>
              <a:t>Alamat</a:t>
            </a:r>
            <a:r>
              <a:rPr lang="en-US" sz="1400" dirty="0" smtClean="0"/>
              <a:t>	yes	varchar(50)</a:t>
            </a:r>
          </a:p>
          <a:p>
            <a:r>
              <a:rPr lang="en-US" sz="1400" dirty="0" smtClean="0"/>
              <a:t>Gender	yes	varchar (6)</a:t>
            </a:r>
          </a:p>
          <a:p>
            <a:r>
              <a:rPr lang="en-US" sz="1400" dirty="0" err="1" smtClean="0"/>
              <a:t>Pekerjaan</a:t>
            </a:r>
            <a:r>
              <a:rPr lang="en-US" sz="1400" dirty="0" smtClean="0"/>
              <a:t>	yes	varchar(10)</a:t>
            </a:r>
          </a:p>
          <a:p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49064" y="4463087"/>
            <a:ext cx="869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INSERT</a:t>
            </a:r>
          </a:p>
          <a:p>
            <a:pPr>
              <a:defRPr/>
            </a:pPr>
            <a:r>
              <a:rPr lang="id-ID" b="1" dirty="0" err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into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Pendaftaran(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lamat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,Gender,Pekerjaan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values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('Fernando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Sergio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'Palem Asri Depok','Pria','Mahasiswa'),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Rizki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Putra', 'Kebayoran Baru','Pria','Mahasiswa'),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('M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Aldi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Cluster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Mutiara Bintaro','Pria','Mahasiswa'),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Riskha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Putri', 'Pondok Bintaro','Wanita','Mahasiswa'),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('Agus Sela Putri', 'Pontianak Kalbar','Wanita','Karyawan') 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Koneksi</a:t>
            </a:r>
            <a:r>
              <a:rPr lang="en-US" dirty="0" smtClean="0"/>
              <a:t> PHP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9693" indent="0" eaLnBrk="1" hangingPunct="1">
              <a:buNone/>
            </a:pPr>
            <a:r>
              <a:rPr lang="en-US" dirty="0" err="1" smtClean="0"/>
              <a:t>Koneksi</a:t>
            </a:r>
            <a:r>
              <a:rPr lang="en-US" dirty="0" smtClean="0"/>
              <a:t> database PHP :</a:t>
            </a:r>
          </a:p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 -&gt;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server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posgresql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 database agar compatible.</a:t>
            </a:r>
            <a:endParaRPr lang="en-US" dirty="0"/>
          </a:p>
          <a:p>
            <a:pPr eaLnBrk="1" hangingPunct="1"/>
            <a:r>
              <a:rPr lang="en-US" dirty="0" smtClean="0"/>
              <a:t>PDO -&gt; universal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server database </a:t>
            </a:r>
            <a:r>
              <a:rPr lang="en-US" dirty="0" err="1" smtClean="0"/>
              <a:t>mysql</a:t>
            </a:r>
            <a:r>
              <a:rPr lang="en-US" dirty="0" smtClean="0"/>
              <a:t>, postgresql,db2,sqlserver </a:t>
            </a:r>
            <a:r>
              <a:rPr lang="en-US" dirty="0" err="1" smtClean="0"/>
              <a:t>dll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db2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3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-&gt; My </a:t>
            </a:r>
            <a:r>
              <a:rPr lang="en-US" dirty="0" err="1" smtClean="0"/>
              <a:t>sql</a:t>
            </a:r>
            <a:r>
              <a:rPr lang="en-US" dirty="0" smtClean="0"/>
              <a:t> improve, </a:t>
            </a:r>
            <a:r>
              <a:rPr lang="en-US" dirty="0" err="1" smtClean="0"/>
              <a:t>peningkatan</a:t>
            </a:r>
            <a:r>
              <a:rPr lang="en-US" dirty="0" smtClean="0"/>
              <a:t> feature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b="1" dirty="0" err="1"/>
              <a:t>mysqli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 style,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b="1" dirty="0"/>
              <a:t>procedural style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b="1" dirty="0"/>
              <a:t> object-oriented style</a:t>
            </a:r>
            <a:endParaRPr lang="en-US" dirty="0" smtClean="0"/>
          </a:p>
          <a:p>
            <a:pPr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PHP </a:t>
            </a:r>
            <a:r>
              <a:rPr lang="en-US" dirty="0" err="1" smtClean="0"/>
              <a:t>dengan</a:t>
            </a:r>
            <a:r>
              <a:rPr lang="en-US" dirty="0" smtClean="0"/>
              <a:t> MySQL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hlink"/>
                </a:solidFill>
              </a:rPr>
              <a:t>mysqli_connect</a:t>
            </a:r>
            <a:r>
              <a:rPr lang="en-US" dirty="0" smtClean="0"/>
              <a:t>() -&gt; </a:t>
            </a:r>
            <a:r>
              <a:rPr lang="en-US" dirty="0" err="1" smtClean="0"/>
              <a:t>skrip</a:t>
            </a:r>
            <a:r>
              <a:rPr lang="en-US" dirty="0" smtClean="0"/>
              <a:t> PHP.</a:t>
            </a:r>
          </a:p>
          <a:p>
            <a:pPr eaLnBrk="1" hangingPunct="1"/>
            <a:r>
              <a:rPr lang="en-US" dirty="0" err="1" smtClean="0"/>
              <a:t>Mysqli_connect</a:t>
            </a:r>
            <a:r>
              <a:rPr lang="en-US" dirty="0" smtClean="0"/>
              <a:t>()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integer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terkoneksi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Syntak</a:t>
            </a:r>
            <a:r>
              <a:rPr lang="en-US" dirty="0" smtClean="0"/>
              <a:t>: </a:t>
            </a:r>
            <a:r>
              <a:rPr lang="en-US" dirty="0" err="1" smtClean="0"/>
              <a:t>mysql_connect</a:t>
            </a:r>
            <a:r>
              <a:rPr lang="en-US" dirty="0" smtClean="0"/>
              <a:t>(“</a:t>
            </a:r>
            <a:r>
              <a:rPr lang="en-US" dirty="0" err="1" smtClean="0"/>
              <a:t>hostname”,”username”,”password”,”database</a:t>
            </a:r>
            <a:r>
              <a:rPr lang="en-US" dirty="0" smtClean="0"/>
              <a:t>”);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2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Membuat function</a:t>
            </a: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Memanggil File PHP terpisah</a:t>
            </a: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PDO : PHP Data Object</a:t>
            </a:r>
          </a:p>
          <a:p>
            <a:r>
              <a:rPr lang="en-US" dirty="0" smtClean="0"/>
              <a:t>Interface </a:t>
            </a:r>
            <a:r>
              <a:rPr lang="en-US" dirty="0"/>
              <a:t>universal yang </a:t>
            </a:r>
            <a:r>
              <a:rPr lang="en-US" dirty="0" err="1"/>
              <a:t>disediakan</a:t>
            </a:r>
            <a:r>
              <a:rPr lang="en-US" dirty="0"/>
              <a:t> PHP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database </a:t>
            </a:r>
            <a:r>
              <a:rPr lang="en-US" dirty="0" smtClean="0"/>
              <a:t>server</a:t>
            </a:r>
          </a:p>
          <a:p>
            <a:r>
              <a:rPr lang="en-US" dirty="0"/>
              <a:t>PDO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“</a:t>
            </a:r>
            <a:r>
              <a:rPr lang="en-US" b="1" dirty="0"/>
              <a:t>data-access abstraction layer</a:t>
            </a:r>
            <a:r>
              <a:rPr lang="en-US" dirty="0"/>
              <a:t>”.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database server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PHP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Berpindah-pindah</a:t>
            </a:r>
            <a:r>
              <a:rPr lang="en-US" dirty="0" smtClean="0"/>
              <a:t> database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coding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smtClean="0"/>
              <a:t>Support :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mssql</a:t>
            </a:r>
            <a:r>
              <a:rPr lang="en-US" dirty="0" smtClean="0"/>
              <a:t>, oracle, </a:t>
            </a:r>
            <a:r>
              <a:rPr lang="en-US" dirty="0" err="1" smtClean="0"/>
              <a:t>postgress</a:t>
            </a:r>
            <a:r>
              <a:rPr lang="en-US" dirty="0" smtClean="0"/>
              <a:t> ,db2 </a:t>
            </a:r>
            <a:r>
              <a:rPr lang="en-US" dirty="0" err="1" smtClean="0"/>
              <a:t>ibm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11348" lvl="1" indent="0">
              <a:buNone/>
            </a:pPr>
            <a:r>
              <a:rPr lang="en-US" sz="2100" dirty="0" smtClean="0"/>
              <a:t>Cara 1: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hostname”,”username”,”password”,”database</a:t>
            </a:r>
            <a:r>
              <a:rPr lang="en-US" sz="2100" dirty="0" smtClean="0"/>
              <a:t>”);</a:t>
            </a:r>
          </a:p>
          <a:p>
            <a:pPr marL="411348" lvl="1" indent="0">
              <a:buNone/>
            </a:pPr>
            <a:r>
              <a:rPr lang="en-US" sz="2100" dirty="0" smtClean="0"/>
              <a:t>Cara 2 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</a:t>
            </a:r>
            <a:r>
              <a:rPr lang="en-US" sz="2100" dirty="0" smtClean="0"/>
              <a:t>”)</a:t>
            </a:r>
          </a:p>
          <a:p>
            <a:pPr lvl="1"/>
            <a:r>
              <a:rPr lang="id-ID" sz="2100" b="1" dirty="0" smtClean="0">
                <a:cs typeface="Courier New" pitchFamily="49" charset="0"/>
              </a:rPr>
              <a:t>mysql</a:t>
            </a:r>
            <a:r>
              <a:rPr lang="en-US" sz="2100" b="1" dirty="0" err="1" smtClean="0">
                <a:cs typeface="Courier New" pitchFamily="49" charset="0"/>
              </a:rPr>
              <a:t>i</a:t>
            </a:r>
            <a:r>
              <a:rPr lang="id-ID" sz="2100" b="1" dirty="0" smtClean="0">
                <a:cs typeface="Courier New" pitchFamily="49" charset="0"/>
              </a:rPr>
              <a:t>_select_db</a:t>
            </a:r>
            <a:r>
              <a:rPr lang="id-ID" sz="2100" dirty="0">
                <a:cs typeface="Courier New" pitchFamily="49" charset="0"/>
              </a:rPr>
              <a:t>($dbName</a:t>
            </a:r>
            <a:r>
              <a:rPr lang="id-ID" sz="2100" dirty="0" smtClean="0">
                <a:cs typeface="Courier New" pitchFamily="49" charset="0"/>
              </a:rPr>
              <a:t>);</a:t>
            </a:r>
            <a:endParaRPr lang="en-US" sz="2100" dirty="0">
              <a:cs typeface="Courier New" pitchFamily="49" charset="0"/>
            </a:endParaRPr>
          </a:p>
          <a:p>
            <a:pPr marL="411348" lvl="1" indent="0">
              <a:buNone/>
            </a:pPr>
            <a:r>
              <a:rPr lang="en-US" sz="2100" dirty="0" smtClean="0">
                <a:cs typeface="Courier New" pitchFamily="49" charset="0"/>
              </a:rPr>
              <a:t>Cara 3 :</a:t>
            </a:r>
          </a:p>
          <a:p>
            <a:pPr lvl="1"/>
            <a:r>
              <a:rPr lang="en-US" sz="1900" dirty="0" err="1" smtClean="0">
                <a:cs typeface="Courier New" pitchFamily="49" charset="0"/>
              </a:rPr>
              <a:t>Menggunakan</a:t>
            </a:r>
            <a:r>
              <a:rPr lang="en-US" sz="1900" dirty="0" smtClean="0">
                <a:cs typeface="Courier New" pitchFamily="49" charset="0"/>
              </a:rPr>
              <a:t> </a:t>
            </a:r>
            <a:r>
              <a:rPr lang="en-US" sz="1900" dirty="0" err="1" smtClean="0">
                <a:cs typeface="Courier New" pitchFamily="49" charset="0"/>
              </a:rPr>
              <a:t>oop</a:t>
            </a:r>
            <a:r>
              <a:rPr lang="en-US" sz="1900" dirty="0" smtClean="0">
                <a:cs typeface="Courier New" pitchFamily="49" charset="0"/>
              </a:rPr>
              <a:t> style :</a:t>
            </a:r>
          </a:p>
          <a:p>
            <a:pPr marL="676440" lvl="2" indent="0">
              <a:buNone/>
            </a:pPr>
            <a:r>
              <a:rPr lang="en-US" sz="1900" dirty="0" err="1" smtClean="0">
                <a:cs typeface="Courier New" pitchFamily="49" charset="0"/>
              </a:rPr>
              <a:t>Buat</a:t>
            </a:r>
            <a:r>
              <a:rPr lang="en-US" sz="1900" dirty="0" smtClean="0">
                <a:cs typeface="Courier New" pitchFamily="49" charset="0"/>
              </a:rPr>
              <a:t> constructor </a:t>
            </a:r>
            <a:r>
              <a:rPr lang="en-US" sz="1900" dirty="0" err="1" smtClean="0">
                <a:cs typeface="Courier New" pitchFamily="49" charset="0"/>
              </a:rPr>
              <a:t>mysqli</a:t>
            </a:r>
            <a:endParaRPr lang="en-US" sz="1900" dirty="0" smtClean="0">
              <a:cs typeface="Courier New" pitchFamily="49" charset="0"/>
            </a:endParaRPr>
          </a:p>
          <a:p>
            <a:pPr marL="676440" lvl="2" indent="0">
              <a:buNone/>
            </a:pPr>
            <a:r>
              <a:rPr lang="en-US" sz="1900" dirty="0" smtClean="0">
                <a:cs typeface="Courier New" pitchFamily="49" charset="0"/>
              </a:rPr>
              <a:t>$</a:t>
            </a:r>
            <a:r>
              <a:rPr lang="en-US" sz="1900" dirty="0" err="1" smtClean="0">
                <a:cs typeface="Courier New" pitchFamily="49" charset="0"/>
              </a:rPr>
              <a:t>dataku</a:t>
            </a:r>
            <a:r>
              <a:rPr lang="en-US" sz="1900" dirty="0" smtClean="0">
                <a:cs typeface="Courier New" pitchFamily="49" charset="0"/>
              </a:rPr>
              <a:t>=new </a:t>
            </a:r>
            <a:r>
              <a:rPr lang="en-US" sz="1900" dirty="0" err="1" smtClean="0">
                <a:cs typeface="Courier New" pitchFamily="49" charset="0"/>
              </a:rPr>
              <a:t>m</a:t>
            </a:r>
            <a:r>
              <a:rPr lang="en-US" sz="1900" dirty="0" err="1" smtClean="0"/>
              <a:t>ysqli</a:t>
            </a:r>
            <a:r>
              <a:rPr lang="en-US" sz="1900" dirty="0" smtClean="0"/>
              <a:t> (“</a:t>
            </a:r>
            <a:r>
              <a:rPr lang="en-US" sz="1900" dirty="0" err="1"/>
              <a:t>hostname”,”username”,”password”,”database</a:t>
            </a:r>
            <a:r>
              <a:rPr lang="en-US" sz="1900" dirty="0"/>
              <a:t>”);</a:t>
            </a:r>
            <a:endParaRPr lang="id-ID" sz="1900" dirty="0">
              <a:cs typeface="Courier New" pitchFamily="49" charset="0"/>
            </a:endParaRP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eaLnBrk="1" hangingPunct="1"/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mysqli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12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09693" indent="0">
              <a:buNone/>
            </a:pPr>
            <a:endParaRPr lang="en-US" dirty="0" smtClean="0"/>
          </a:p>
          <a:p>
            <a:pPr marL="109693" indent="0">
              <a:buNone/>
            </a:pPr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pPr marL="109693" indent="0">
              <a:buNone/>
            </a:pPr>
            <a:r>
              <a:rPr lang="en-US" dirty="0"/>
              <a:t>  # MS SQL Server and Sybase with PDO_DBLIB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mssql:host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 $DBH = new PDO("</a:t>
            </a:r>
            <a:r>
              <a:rPr lang="en-US" dirty="0" err="1"/>
              <a:t>sybase:host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MySQL with PDO_MYSQL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mysql:host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", $user, $pass);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SQLite Database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sqlite:my</a:t>
            </a:r>
            <a:r>
              <a:rPr lang="en-US" dirty="0"/>
              <a:t>/database/path/</a:t>
            </a:r>
            <a:r>
              <a:rPr lang="en-US" dirty="0" err="1"/>
              <a:t>database.db</a:t>
            </a:r>
            <a:r>
              <a:rPr lang="en-US" dirty="0"/>
              <a:t>");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catch(</a:t>
            </a:r>
            <a:r>
              <a:rPr lang="en-US" dirty="0" err="1"/>
              <a:t>PDOException</a:t>
            </a:r>
            <a:r>
              <a:rPr lang="en-US" dirty="0"/>
              <a:t> $e) {</a:t>
            </a:r>
          </a:p>
          <a:p>
            <a:pPr marL="109693" indent="0">
              <a:buNone/>
            </a:pPr>
            <a:r>
              <a:rPr lang="en-US" dirty="0"/>
              <a:t>    echo $e-&gt;</a:t>
            </a:r>
            <a:r>
              <a:rPr lang="en-US" dirty="0" err="1"/>
              <a:t>getMessage</a:t>
            </a:r>
            <a:r>
              <a:rPr lang="en-US" dirty="0"/>
              <a:t>();</a:t>
            </a:r>
          </a:p>
          <a:p>
            <a:pPr marL="109693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pdo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62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Menutup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Function :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sz="3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DBConnect</a:t>
            </a:r>
            <a:r>
              <a:rPr lang="en-US" altLang="en-US" sz="3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PDO:</a:t>
            </a:r>
          </a:p>
          <a:p>
            <a:pPr marL="109693" indent="0">
              <a:buNone/>
            </a:pPr>
            <a:r>
              <a:rPr lang="en-US" dirty="0" smtClean="0"/>
              <a:t>  $</a:t>
            </a:r>
            <a:r>
              <a:rPr lang="en-US" dirty="0"/>
              <a:t>DBH </a:t>
            </a:r>
            <a:r>
              <a:rPr lang="en-US" dirty="0" smtClean="0"/>
              <a:t>= null 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6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2" y="1916832"/>
            <a:ext cx="8229600" cy="443819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jika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mau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ganti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database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Postgres,oracle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upj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pdo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koneksi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di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bungkus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try – catch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PDO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};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}",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$db-&gt;setAttribute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ATTR_ERRMODE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ERRMODE_EXCEPTION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boleh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ditulis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setAttribute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handle error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PDOException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die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error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: " .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$exception-&gt;getMessage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?&gt;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Koneksi dengan Database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85882" y="1062252"/>
            <a:ext cx="6878405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Koneksi.php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1600"/>
              <a:t> </a:t>
            </a:r>
            <a:fld id="{A34E7894-9D02-4397-9F6C-6A7262E3210F}" type="slidenum">
              <a:rPr lang="en-US" altLang="en-US" sz="1600"/>
              <a:pPr algn="r">
                <a:buClrTx/>
                <a:buFontTx/>
                <a:buNone/>
              </a:pPr>
              <a:t>35</a:t>
            </a:fld>
            <a:endParaRPr lang="en-US" altLang="en-US" sz="16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0" y="411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dirty="0" err="1" smtClean="0">
                <a:solidFill>
                  <a:schemeClr val="accent2"/>
                </a:solidFill>
              </a:rPr>
              <a:t>Informasi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Jika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terjadi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kesalahan</a:t>
            </a:r>
            <a:r>
              <a:rPr lang="en-US" altLang="en-US" sz="4000" dirty="0" smtClean="0">
                <a:solidFill>
                  <a:schemeClr val="accent2"/>
                </a:solidFill>
              </a:rPr>
              <a:t> MySQL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err="1" smtClean="0">
                <a:cs typeface="Courier New" panose="02070309020205020404" pitchFamily="49" charset="0"/>
              </a:rPr>
              <a:t>Beberapa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kejadian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yang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menyebabkan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terkoneksinya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server : 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Courier New" panose="02070309020205020404" pitchFamily="49" charset="0"/>
              </a:rPr>
              <a:t>Database server down/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berjalan</a:t>
            </a:r>
            <a:endParaRPr lang="en-US" altLang="en-US" sz="2600" dirty="0">
              <a:cs typeface="Courier New" panose="02070309020205020404" pitchFamily="49" charset="0"/>
            </a:endParaRP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mendapatkan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hak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akses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600" dirty="0" smtClean="0">
                <a:cs typeface="Courier New" panose="02070309020205020404" pitchFamily="49" charset="0"/>
              </a:rPr>
              <a:t> database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salah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>
                <a:solidFill>
                  <a:srgbClr val="000080"/>
                </a:solidFill>
                <a:cs typeface="Courier New" panose="02070309020205020404" pitchFamily="49" charset="0"/>
              </a:rPr>
              <a:t>username</a:t>
            </a:r>
            <a:r>
              <a:rPr lang="en-US" altLang="en-US" sz="2600" dirty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atau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smtClean="0">
                <a:solidFill>
                  <a:srgbClr val="000080"/>
                </a:solidFill>
                <a:cs typeface="Courier New" panose="02070309020205020404" pitchFamily="49" charset="0"/>
              </a:rPr>
              <a:t>password</a:t>
            </a:r>
            <a:endParaRPr lang="en-US" altLang="en-US" sz="2600" dirty="0">
              <a:solidFill>
                <a:srgbClr val="000080"/>
              </a:solidFill>
              <a:cs typeface="Courier New" panose="02070309020205020404" pitchFamily="49" charset="0"/>
            </a:endParaRPr>
          </a:p>
          <a:p>
            <a:pPr marL="741363" lvl="1">
              <a:spcBef>
                <a:spcPts val="65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8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MySQL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juga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database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 </a:t>
            </a:r>
            <a:r>
              <a:rPr lang="en-US" b="1" dirty="0"/>
              <a:t>query</a:t>
            </a:r>
            <a:r>
              <a:rPr lang="en-US" dirty="0"/>
              <a:t> (</a:t>
            </a:r>
            <a:r>
              <a:rPr lang="en-US" dirty="0" err="1"/>
              <a:t>perintah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query inti </a:t>
            </a:r>
            <a:r>
              <a:rPr lang="en-US" dirty="0" err="1"/>
              <a:t>dengan</a:t>
            </a:r>
            <a:r>
              <a:rPr lang="en-US" dirty="0"/>
              <a:t> “data” </a:t>
            </a:r>
            <a:r>
              <a:rPr lang="en-US" dirty="0" err="1"/>
              <a:t>dari</a:t>
            </a:r>
            <a:r>
              <a:rPr lang="en-US" dirty="0"/>
              <a:t> query. </a:t>
            </a:r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kali).</a:t>
            </a:r>
          </a:p>
          <a:p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SQL injection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Langkah</a:t>
            </a:r>
            <a:r>
              <a:rPr lang="en-US" dirty="0" smtClean="0"/>
              <a:t> prepared statement : 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prepare  : $query = $</a:t>
            </a:r>
            <a:r>
              <a:rPr lang="en-US" dirty="0" err="1" smtClean="0"/>
              <a:t>db</a:t>
            </a:r>
            <a:r>
              <a:rPr lang="en-US" dirty="0" smtClean="0"/>
              <a:t>-&gt;prepare(query where field1 = ? field2=? )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bind  : </a:t>
            </a:r>
            <a:r>
              <a:rPr lang="en-US" sz="2800" dirty="0"/>
              <a:t>$query-&gt;</a:t>
            </a:r>
            <a:r>
              <a:rPr lang="en-US" sz="2800" dirty="0" err="1"/>
              <a:t>bindParam</a:t>
            </a:r>
            <a:r>
              <a:rPr lang="en-US" sz="2800" dirty="0"/>
              <a:t>(1, </a:t>
            </a:r>
            <a:r>
              <a:rPr lang="en-US" sz="2800" dirty="0" smtClean="0"/>
              <a:t>$</a:t>
            </a:r>
            <a:r>
              <a:rPr lang="en-US" sz="2800" dirty="0" err="1" smtClean="0"/>
              <a:t>var</a:t>
            </a:r>
            <a:r>
              <a:rPr lang="en-US" sz="2800" dirty="0"/>
              <a:t>); </a:t>
            </a:r>
            <a:endParaRPr lang="en-US" sz="2800" dirty="0" smtClean="0"/>
          </a:p>
          <a:p>
            <a:pPr marL="411348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$</a:t>
            </a:r>
            <a:r>
              <a:rPr lang="en-US" sz="2800" dirty="0"/>
              <a:t>query-&gt;</a:t>
            </a:r>
            <a:r>
              <a:rPr lang="en-US" sz="2800" dirty="0" err="1" smtClean="0"/>
              <a:t>bindParam</a:t>
            </a:r>
            <a:r>
              <a:rPr lang="en-US" sz="2800" dirty="0" smtClean="0"/>
              <a:t>(2, </a:t>
            </a:r>
            <a:r>
              <a:rPr lang="en-US" sz="2800" dirty="0"/>
              <a:t>$</a:t>
            </a:r>
            <a:r>
              <a:rPr lang="en-US" sz="2800" dirty="0" err="1"/>
              <a:t>var</a:t>
            </a:r>
            <a:r>
              <a:rPr lang="en-US" sz="2800" dirty="0"/>
              <a:t>); </a:t>
            </a:r>
            <a:r>
              <a:rPr lang="en-US" sz="2800" dirty="0" smtClean="0"/>
              <a:t> </a:t>
            </a:r>
          </a:p>
          <a:p>
            <a:pPr marL="411348" lvl="1" indent="0">
              <a:buNone/>
            </a:pPr>
            <a:r>
              <a:rPr lang="en-US" sz="2800" dirty="0" smtClean="0"/>
              <a:t>//</a:t>
            </a:r>
            <a:r>
              <a:rPr lang="en-US" sz="2800" dirty="0" err="1" smtClean="0"/>
              <a:t>angka</a:t>
            </a:r>
            <a:r>
              <a:rPr lang="en-US" sz="2800" dirty="0" smtClean="0"/>
              <a:t> 1,2, </a:t>
            </a:r>
            <a:r>
              <a:rPr lang="en-US" sz="2800" dirty="0" err="1" smtClean="0"/>
              <a:t>dst</a:t>
            </a:r>
            <a:r>
              <a:rPr lang="en-US" sz="2800" dirty="0" smtClean="0"/>
              <a:t> </a:t>
            </a:r>
            <a:r>
              <a:rPr lang="en-US" sz="2800" dirty="0" err="1" smtClean="0"/>
              <a:t>urut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 ?</a:t>
            </a:r>
            <a:endParaRPr lang="en-US" sz="2800" dirty="0"/>
          </a:p>
          <a:p>
            <a:pPr marL="411348" lvl="1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? </a:t>
            </a:r>
            <a:r>
              <a:rPr lang="en-US" dirty="0" err="1" smtClean="0"/>
              <a:t>Bisa</a:t>
            </a:r>
            <a:r>
              <a:rPr lang="en-US" dirty="0" smtClean="0"/>
              <a:t> juga </a:t>
            </a:r>
            <a:r>
              <a:rPr lang="en-US" dirty="0" err="1" smtClean="0"/>
              <a:t>menggunakan</a:t>
            </a:r>
            <a:r>
              <a:rPr lang="en-US" dirty="0" smtClean="0"/>
              <a:t> variable yang </a:t>
            </a:r>
            <a:r>
              <a:rPr lang="en-US" dirty="0" err="1" smtClean="0"/>
              <a:t>ditulis</a:t>
            </a:r>
            <a:r>
              <a:rPr lang="en-US" dirty="0" smtClean="0"/>
              <a:t>     </a:t>
            </a:r>
          </a:p>
          <a:p>
            <a:pPr marL="41134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  <a:r>
              <a:rPr lang="en-US" dirty="0" err="1" smtClean="0"/>
              <a:t>var</a:t>
            </a:r>
            <a:r>
              <a:rPr lang="en-US" dirty="0" smtClean="0"/>
              <a:t>  </a:t>
            </a:r>
            <a:r>
              <a:rPr lang="en-US" dirty="0" err="1" smtClean="0"/>
              <a:t>mis</a:t>
            </a:r>
            <a:r>
              <a:rPr lang="en-US" dirty="0" smtClean="0"/>
              <a:t> : $query=$</a:t>
            </a:r>
            <a:r>
              <a:rPr lang="en-US" dirty="0" err="1" smtClean="0"/>
              <a:t>db</a:t>
            </a:r>
            <a:r>
              <a:rPr lang="en-US" dirty="0" smtClean="0"/>
              <a:t>-&gt;(query where field1=:</a:t>
            </a:r>
            <a:r>
              <a:rPr lang="en-US" dirty="0" err="1" smtClean="0"/>
              <a:t>var</a:t>
            </a:r>
            <a:r>
              <a:rPr lang="en-US" dirty="0" smtClean="0"/>
              <a:t>) ;</a:t>
            </a:r>
          </a:p>
          <a:p>
            <a:pPr marL="411348" lvl="1" indent="0">
              <a:buNone/>
            </a:pPr>
            <a:r>
              <a:rPr lang="en-US" dirty="0" smtClean="0"/>
              <a:t>     bind : $query-&gt;</a:t>
            </a:r>
            <a:r>
              <a:rPr lang="en-US" dirty="0" err="1" smtClean="0"/>
              <a:t>bindParam</a:t>
            </a:r>
            <a:r>
              <a:rPr lang="en-US" dirty="0" smtClean="0"/>
              <a:t>(:</a:t>
            </a:r>
            <a:r>
              <a:rPr lang="en-US" dirty="0" err="1" smtClean="0"/>
              <a:t>var</a:t>
            </a:r>
            <a:r>
              <a:rPr lang="en-US" dirty="0" smtClean="0"/>
              <a:t> , $</a:t>
            </a:r>
            <a:r>
              <a:rPr lang="en-US" dirty="0" err="1" smtClean="0"/>
              <a:t>var</a:t>
            </a:r>
            <a:r>
              <a:rPr lang="en-US" dirty="0" smtClean="0"/>
              <a:t>);</a:t>
            </a:r>
          </a:p>
          <a:p>
            <a:pPr marL="411348" lvl="1" indent="0">
              <a:buNone/>
            </a:pPr>
            <a:r>
              <a:rPr lang="en-US" dirty="0" smtClean="0"/>
              <a:t>3. execute  : $</a:t>
            </a:r>
            <a:r>
              <a:rPr lang="en-US" dirty="0"/>
              <a:t>query -&gt; execute</a:t>
            </a:r>
            <a:r>
              <a:rPr lang="en-US" dirty="0" smtClean="0"/>
              <a:t>();</a:t>
            </a:r>
          </a:p>
          <a:p>
            <a:pPr marL="41134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Prepared Statement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3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 </a:t>
            </a:r>
            <a:r>
              <a:rPr lang="en-US" dirty="0" err="1" smtClean="0"/>
              <a:t>buat</a:t>
            </a:r>
            <a:r>
              <a:rPr lang="en-US" dirty="0" smtClean="0"/>
              <a:t> prepared statement </a:t>
            </a:r>
            <a:r>
              <a:rPr lang="en-US" dirty="0" err="1" smtClean="0"/>
              <a:t>kemudian</a:t>
            </a:r>
            <a:r>
              <a:rPr lang="en-US" dirty="0" smtClean="0"/>
              <a:t> di </a:t>
            </a:r>
            <a:r>
              <a:rPr lang="en-US" dirty="0" err="1" smtClean="0"/>
              <a:t>eksekusi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data di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array </a:t>
            </a:r>
            <a:r>
              <a:rPr lang="en-US" dirty="0" err="1" smtClean="0"/>
              <a:t>seperti</a:t>
            </a:r>
            <a:r>
              <a:rPr lang="en-US" dirty="0" smtClean="0"/>
              <a:t> $data.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 smtClean="0"/>
              <a:t>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query-&gt;execute</a:t>
            </a:r>
            <a:r>
              <a:rPr lang="en-US" dirty="0" smtClean="0"/>
              <a:t>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data = $query-&gt;</a:t>
            </a:r>
            <a:r>
              <a:rPr lang="en-US" dirty="0" err="1"/>
              <a:t>fetchAll</a:t>
            </a:r>
            <a:r>
              <a:rPr lang="en-US" dirty="0" smtClean="0"/>
              <a:t>(); //</a:t>
            </a:r>
            <a:r>
              <a:rPr lang="en-US" dirty="0" err="1" smtClean="0"/>
              <a:t>memasukan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variable $data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Contoh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lain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 Aldi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 = $</a:t>
            </a:r>
            <a:r>
              <a:rPr lang="en-US" sz="2400" dirty="0" err="1"/>
              <a:t>db</a:t>
            </a:r>
            <a:r>
              <a:rPr lang="en-US" sz="2400" dirty="0"/>
              <a:t>-&gt;prepare("SELECT * FROM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where  </a:t>
            </a:r>
            <a:r>
              <a:rPr lang="en-US" sz="2400" dirty="0" err="1" smtClean="0"/>
              <a:t>nama</a:t>
            </a:r>
            <a:r>
              <a:rPr lang="en-US" sz="2400" dirty="0" smtClean="0"/>
              <a:t>= ?");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// </a:t>
            </a:r>
            <a:r>
              <a:rPr lang="en-US" sz="2400" dirty="0" err="1"/>
              <a:t>hubungkan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(bind)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$query-</a:t>
            </a:r>
            <a:r>
              <a:rPr lang="en-US" sz="2400" dirty="0"/>
              <a:t>&gt;</a:t>
            </a:r>
            <a:r>
              <a:rPr lang="en-US" sz="2400" dirty="0" err="1" smtClean="0"/>
              <a:t>bindParam</a:t>
            </a:r>
            <a:r>
              <a:rPr lang="en-US" sz="2400" dirty="0" smtClean="0"/>
              <a:t>(1, $</a:t>
            </a:r>
            <a:r>
              <a:rPr lang="en-US" sz="2400" dirty="0" err="1" smtClean="0"/>
              <a:t>nama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$query-&gt;execute();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$data = $query-&gt;</a:t>
            </a:r>
            <a:r>
              <a:rPr lang="en-US" sz="2400" dirty="0" err="1"/>
              <a:t>fetchAll</a:t>
            </a:r>
            <a:r>
              <a:rPr lang="en-US" sz="2400" dirty="0" smtClean="0"/>
              <a:t>(); //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var</a:t>
            </a:r>
            <a:r>
              <a:rPr lang="en-US" sz="2400" dirty="0" smtClean="0"/>
              <a:t> $data</a:t>
            </a:r>
            <a:endParaRPr lang="id-ID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Mengakses Hasil </a:t>
            </a:r>
            <a:r>
              <a:rPr lang="id-ID" dirty="0" err="1" smtClean="0"/>
              <a:t>Query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5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etch and </a:t>
            </a:r>
            <a:r>
              <a:rPr lang="en-US" dirty="0" err="1" smtClean="0"/>
              <a:t>fetchAll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 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1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</a:t>
            </a:r>
          </a:p>
          <a:p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array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table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Nilai kembalian </a:t>
            </a:r>
            <a:r>
              <a:rPr lang="id-ID" dirty="0" err="1"/>
              <a:t>$data</a:t>
            </a:r>
            <a:r>
              <a:rPr lang="id-ID" dirty="0"/>
              <a:t> = </a:t>
            </a:r>
            <a:r>
              <a:rPr lang="id-ID" dirty="0" err="1"/>
              <a:t>$query-&gt;fetchAll</a:t>
            </a:r>
            <a:r>
              <a:rPr lang="id-ID" dirty="0"/>
              <a:t>(); </a:t>
            </a:r>
          </a:p>
          <a:p>
            <a:pPr marL="109693" indent="0">
              <a:buNone/>
            </a:pPr>
            <a:r>
              <a:rPr lang="en-US" dirty="0" smtClean="0"/>
              <a:t>   </a:t>
            </a:r>
            <a:r>
              <a:rPr lang="id-ID" dirty="0" smtClean="0"/>
              <a:t>adalah berupa array (1 dimensi / multi dimensi)</a:t>
            </a:r>
          </a:p>
          <a:p>
            <a:r>
              <a:rPr lang="id-ID" dirty="0" smtClean="0"/>
              <a:t>Dapat digunakan kombinasi antara looping dan array untuk membentuk tampilan output HTML dari data.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$value) :   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 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tatement;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juga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r>
              <a:rPr lang="en-US" b="1" dirty="0" smtClean="0"/>
              <a:t>    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{</a:t>
            </a:r>
            <a:r>
              <a:rPr lang="en-US" dirty="0" smtClean="0"/>
              <a:t>statement </a:t>
            </a:r>
            <a:r>
              <a:rPr lang="en-US" dirty="0"/>
              <a:t>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statement; </a:t>
            </a:r>
            <a:r>
              <a:rPr lang="en-US" b="1" dirty="0" smtClean="0"/>
              <a:t>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Output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8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accent1">
                    <a:satMod val="150000"/>
                  </a:schemeClr>
                </a:solidFill>
              </a:rPr>
              <a:t>Mengenal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</a:rPr>
              <a:t> Function</a:t>
            </a: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2800" b="1" smtClean="0"/>
              <a:t>Function merupakan sejumlah pernyataan yang dikemas dalam sebuah nama.</a:t>
            </a:r>
          </a:p>
          <a:p>
            <a:pPr eaLnBrk="1" hangingPunct="1"/>
            <a:r>
              <a:rPr lang="en-US" altLang="id-ID" sz="2800" b="1" smtClean="0"/>
              <a:t>Nama ini selanjutnya dapat dipanggil berkali-kali di beberapa tempat pada program.  </a:t>
            </a:r>
          </a:p>
        </p:txBody>
      </p:sp>
    </p:spTree>
    <p:extLst>
      <p:ext uri="{BB962C8B-B14F-4D97-AF65-F5344CB8AC3E}">
        <p14:creationId xmlns:p14="http://schemas.microsoft.com/office/powerpoint/2010/main" val="35798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table, </a:t>
            </a:r>
            <a:r>
              <a:rPr lang="en-US" dirty="0" err="1" smtClean="0"/>
              <a:t>gunakan</a:t>
            </a:r>
            <a:r>
              <a:rPr lang="en-US" dirty="0"/>
              <a:t> </a:t>
            </a:r>
            <a:r>
              <a:rPr lang="en-US" dirty="0" smtClean="0"/>
              <a:t>loop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</a:t>
            </a:r>
            <a:r>
              <a:rPr lang="en-US" b="1" dirty="0" smtClean="0"/>
              <a:t>) :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 { statement;}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d-ID" dirty="0" smtClean="0"/>
              <a:t>Contoh :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$data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['nama'] ?&gt;&lt;/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['alamat']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['Gender']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['Pekerjaan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']?&gt;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endforeach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err="1" smtClean="0"/>
              <a:t>Output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90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mtClean="0"/>
              <a:t>Perhatikan kompleksitas query</a:t>
            </a:r>
          </a:p>
          <a:p>
            <a:pPr lvl="1"/>
            <a:r>
              <a:rPr lang="id-ID" smtClean="0"/>
              <a:t>Semakin kompleks query yang digunakan, semakin lama waktu eksekusi</a:t>
            </a:r>
          </a:p>
          <a:p>
            <a:r>
              <a:rPr lang="id-ID" smtClean="0"/>
              <a:t>Perhatikan koneksi open-close</a:t>
            </a:r>
          </a:p>
          <a:p>
            <a:pPr lvl="1"/>
            <a:r>
              <a:rPr lang="id-ID" smtClean="0"/>
              <a:t>Non-presistent connection mencegah beban berlebihan di server</a:t>
            </a:r>
          </a:p>
          <a:p>
            <a:pPr lvl="1"/>
            <a:r>
              <a:rPr lang="id-ID" b="1" smtClean="0"/>
              <a:t>Beban di server berbanding lurus dengan jumlah user yang mengakses</a:t>
            </a:r>
          </a:p>
          <a:p>
            <a:r>
              <a:rPr lang="id-ID" smtClean="0"/>
              <a:t>Perhatikan sekuritas </a:t>
            </a:r>
          </a:p>
          <a:p>
            <a:pPr lvl="1"/>
            <a:r>
              <a:rPr lang="id-ID" smtClean="0"/>
              <a:t>Hindari kemungkinan sql-injection</a:t>
            </a:r>
          </a:p>
          <a:p>
            <a:pPr lvl="1"/>
            <a:r>
              <a:rPr lang="id-ID" smtClean="0"/>
              <a:t>Escape characters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Issues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337705" cy="3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10886"/>
            <a:ext cx="5184575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&lt;!</a:t>
            </a:r>
            <a:r>
              <a:rPr lang="en-US" dirty="0"/>
              <a:t>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="mystyle.css" media="all"&gt;</a:t>
            </a:r>
          </a:p>
          <a:p>
            <a:r>
              <a:rPr lang="en-US" dirty="0"/>
              <a:t>&lt;title&gt;Data </a:t>
            </a:r>
            <a:r>
              <a:rPr lang="en-US" dirty="0" err="1"/>
              <a:t>Pendaftar</a:t>
            </a:r>
            <a:r>
              <a:rPr lang="en-US" dirty="0"/>
              <a:t> &lt;/title&gt;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include "</a:t>
            </a:r>
            <a:r>
              <a:rPr lang="en-US" dirty="0" err="1"/>
              <a:t>menu.php</a:t>
            </a:r>
            <a:r>
              <a:rPr lang="en-US" dirty="0"/>
              <a:t>"; ?&gt;</a:t>
            </a:r>
          </a:p>
          <a:p>
            <a:r>
              <a:rPr lang="en-US" dirty="0"/>
              <a:t>&lt;center&gt; </a:t>
            </a:r>
          </a:p>
          <a:p>
            <a:r>
              <a:rPr lang="en-US" dirty="0" smtClean="0"/>
              <a:t>&lt;</a:t>
            </a:r>
            <a:r>
              <a:rPr lang="en-US" dirty="0"/>
              <a:t>h1&gt;&lt;strong&gt;Data </a:t>
            </a:r>
            <a:r>
              <a:rPr lang="en-US" dirty="0" err="1"/>
              <a:t>Pendaftar</a:t>
            </a:r>
            <a:r>
              <a:rPr lang="en-US" dirty="0"/>
              <a:t> Seminar&lt;/strong&gt;&lt;/h1&gt;</a:t>
            </a:r>
          </a:p>
          <a:p>
            <a:r>
              <a:rPr lang="en-US" dirty="0"/>
              <a:t>&lt;div class="box"&gt; </a:t>
            </a:r>
          </a:p>
          <a:p>
            <a:r>
              <a:rPr lang="en-US" dirty="0"/>
              <a:t>&lt;form action="" method="post"&gt;</a:t>
            </a:r>
          </a:p>
          <a:p>
            <a:r>
              <a:rPr lang="en-US" dirty="0"/>
              <a:t>&lt;input type="text" name="text" placeholder="</a:t>
            </a:r>
            <a:r>
              <a:rPr lang="en-US" dirty="0" err="1"/>
              <a:t>Cari</a:t>
            </a:r>
            <a:r>
              <a:rPr lang="en-US" dirty="0"/>
              <a:t> data" size="50"&gt;</a:t>
            </a:r>
          </a:p>
          <a:p>
            <a:r>
              <a:rPr lang="en-US" dirty="0"/>
              <a:t>&lt;input type="submit" name="</a:t>
            </a:r>
            <a:r>
              <a:rPr lang="en-US" dirty="0" err="1"/>
              <a:t>cari</a:t>
            </a:r>
            <a:r>
              <a:rPr lang="en-US" dirty="0"/>
              <a:t>" value="</a:t>
            </a:r>
            <a:r>
              <a:rPr lang="en-US" dirty="0" err="1"/>
              <a:t>Cari</a:t>
            </a:r>
            <a:r>
              <a:rPr lang="en-US" dirty="0"/>
              <a:t>"&gt; 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  <a:p>
            <a:r>
              <a:rPr lang="en-US" dirty="0"/>
              <a:t>&lt;/form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9392" y="1268760"/>
            <a:ext cx="3577104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&lt;table width='95%' border="1" </a:t>
            </a:r>
            <a:r>
              <a:rPr lang="en-US" dirty="0" err="1"/>
              <a:t>cellpadding</a:t>
            </a:r>
            <a:r>
              <a:rPr lang="en-US" dirty="0"/>
              <a:t>="0" </a:t>
            </a:r>
            <a:r>
              <a:rPr lang="en-US" dirty="0" err="1"/>
              <a:t>cellspacing</a:t>
            </a:r>
            <a:r>
              <a:rPr lang="en-US" dirty="0"/>
              <a:t>="0"&gt;</a:t>
            </a:r>
          </a:p>
          <a:p>
            <a:r>
              <a:rPr lang="en-US" dirty="0"/>
              <a:t>  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 Nama&lt;/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Alamat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&gt;Gender&lt;/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Pekerjaan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formpendaftar.php</a:t>
            </a:r>
            <a:r>
              <a:rPr lang="en-US" dirty="0"/>
              <a:t>"&gt;&lt;button&gt;TAMBAH&lt;/button&gt;&lt;/a&gt;&lt;/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&lt;/</a:t>
            </a:r>
            <a:r>
              <a:rPr lang="en-US" dirty="0" err="1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query table </a:t>
            </a:r>
            <a:r>
              <a:rPr lang="en-US" b="1" dirty="0" err="1" smtClean="0"/>
              <a:t>nya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r>
              <a:rPr lang="en-US" dirty="0"/>
              <a:t>    include '</a:t>
            </a:r>
            <a:r>
              <a:rPr lang="en-US" dirty="0" err="1"/>
              <a:t>koneksi.php</a:t>
            </a:r>
            <a:r>
              <a:rPr lang="en-US" dirty="0"/>
              <a:t>'; //</a:t>
            </a:r>
            <a:r>
              <a:rPr lang="en-US" dirty="0" err="1"/>
              <a:t>ada</a:t>
            </a:r>
            <a:r>
              <a:rPr lang="en-US" dirty="0"/>
              <a:t> di slide </a:t>
            </a:r>
            <a:r>
              <a:rPr lang="en-US" dirty="0" err="1"/>
              <a:t>sebelumnya</a:t>
            </a:r>
            <a:endParaRPr lang="en-US" dirty="0"/>
          </a:p>
          <a:p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r>
              <a:rPr lang="en-US" dirty="0"/>
              <a:t>if (</a:t>
            </a:r>
            <a:r>
              <a:rPr lang="en-US" dirty="0" err="1"/>
              <a:t>isset</a:t>
            </a:r>
            <a:r>
              <a:rPr lang="en-US" dirty="0"/>
              <a:t>($_POST['</a:t>
            </a:r>
            <a:r>
              <a:rPr lang="en-US" dirty="0" err="1"/>
              <a:t>cari</a:t>
            </a:r>
            <a:r>
              <a:rPr lang="en-US" dirty="0"/>
              <a:t>']))</a:t>
            </a:r>
          </a:p>
          <a:p>
            <a:r>
              <a:rPr lang="en-US" dirty="0"/>
              <a:t>{$text = "%" . $_POST['text'] . "%";</a:t>
            </a:r>
          </a:p>
          <a:p>
            <a:r>
              <a:rPr lang="en-US" dirty="0"/>
              <a:t> 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where </a:t>
            </a:r>
            <a:r>
              <a:rPr lang="en-US" dirty="0" smtClean="0"/>
              <a:t>Nama </a:t>
            </a:r>
            <a:r>
              <a:rPr lang="en-US" dirty="0"/>
              <a:t>like ? or </a:t>
            </a:r>
            <a:r>
              <a:rPr lang="en-US" dirty="0" err="1"/>
              <a:t>Pekerjaan</a:t>
            </a:r>
            <a:r>
              <a:rPr lang="en-US" dirty="0"/>
              <a:t> like ? ");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(1,$text);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(2,$text);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{$query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");}</a:t>
            </a:r>
          </a:p>
          <a:p>
            <a:endParaRPr lang="en-US" dirty="0"/>
          </a:p>
          <a:p>
            <a:r>
              <a:rPr lang="en-US" dirty="0"/>
              <a:t>    $query-&gt;execute();</a:t>
            </a:r>
          </a:p>
          <a:p>
            <a:r>
              <a:rPr lang="en-US" dirty="0"/>
              <a:t>    $data = $query-&gt;</a:t>
            </a:r>
            <a:r>
              <a:rPr lang="en-US" dirty="0" err="1"/>
              <a:t>fetchAll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catch (</a:t>
            </a:r>
            <a:r>
              <a:rPr lang="en-US" dirty="0" err="1"/>
              <a:t>PDOException</a:t>
            </a:r>
            <a:r>
              <a:rPr lang="en-US" dirty="0"/>
              <a:t> $exception){</a:t>
            </a:r>
          </a:p>
          <a:p>
            <a:r>
              <a:rPr lang="en-US" dirty="0"/>
              <a:t>       die("Connection error: " . $exception-&gt;</a:t>
            </a:r>
            <a:r>
              <a:rPr lang="en-US" dirty="0" err="1"/>
              <a:t>getMessage</a:t>
            </a:r>
            <a:r>
              <a:rPr lang="en-US" dirty="0"/>
              <a:t>());}</a:t>
            </a:r>
          </a:p>
          <a:p>
            <a:r>
              <a:rPr lang="en-US" dirty="0"/>
              <a:t>?&gt;    </a:t>
            </a:r>
          </a:p>
        </p:txBody>
      </p:sp>
    </p:spTree>
    <p:extLst>
      <p:ext uri="{BB962C8B-B14F-4D97-AF65-F5344CB8AC3E}">
        <p14:creationId xmlns:p14="http://schemas.microsoft.com/office/powerpoint/2010/main" val="14857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</a:t>
            </a:r>
            <a:r>
              <a:rPr lang="en-US" b="1" dirty="0" err="1" smtClean="0"/>
              <a:t>isi</a:t>
            </a:r>
            <a:r>
              <a:rPr lang="en-US" b="1" dirty="0" smtClean="0"/>
              <a:t>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foreach</a:t>
            </a:r>
            <a:r>
              <a:rPr lang="en-US" dirty="0"/>
              <a:t> ($data as $value): ?&gt;</a:t>
            </a:r>
          </a:p>
          <a:p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[‘Nama</a:t>
            </a:r>
            <a:r>
              <a:rPr lang="en-US" dirty="0"/>
              <a:t>'] ;?&gt;&lt;/td&gt;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</a:t>
            </a:r>
            <a:r>
              <a:rPr lang="en-US" dirty="0" err="1" smtClean="0"/>
              <a:t>Alamat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$value['Gender'];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</a:t>
            </a:r>
            <a:r>
              <a:rPr lang="en-US" dirty="0" err="1"/>
              <a:t>Pekerjaan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 align='center'&gt;&lt;a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editpendaftar.php?id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$value['id']?&gt;"&gt;&lt;button&gt;Edit&lt;/button&gt;&lt;/a&gt; 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deletependaftar.php?id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$value['id']?&gt;"&gt;&lt;button&gt;Delete&lt;/button&gt;&lt;/a&gt; &lt;/td&gt;</a:t>
            </a:r>
          </a:p>
          <a:p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endforeach</a:t>
            </a:r>
            <a:r>
              <a:rPr lang="en-US" dirty="0"/>
              <a:t>; ?&gt;</a:t>
            </a:r>
          </a:p>
          <a:p>
            <a:r>
              <a:rPr lang="en-US" dirty="0"/>
              <a:t>&lt;/table&gt;</a:t>
            </a:r>
          </a:p>
          <a:p>
            <a:r>
              <a:rPr lang="en-US" dirty="0"/>
              <a:t> &lt;/div&gt;&lt;/center&gt;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032"/>
            <a:ext cx="8229600" cy="1066800"/>
          </a:xfrm>
        </p:spPr>
        <p:txBody>
          <a:bodyPr/>
          <a:lstStyle/>
          <a:p>
            <a:r>
              <a:rPr lang="en-US" dirty="0" err="1" smtClean="0"/>
              <a:t>Menu.php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85" y="1469612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img</a:t>
            </a:r>
            <a:r>
              <a:rPr lang="en-US" sz="1600" b="1" dirty="0"/>
              <a:t> </a:t>
            </a:r>
            <a:r>
              <a:rPr lang="en-US" sz="1600" b="1" dirty="0" err="1"/>
              <a:t>src</a:t>
            </a:r>
            <a:r>
              <a:rPr lang="en-US" sz="1600" b="1" dirty="0"/>
              <a:t>="upj.png" alt="</a:t>
            </a:r>
            <a:r>
              <a:rPr lang="en-US" sz="1600" b="1" dirty="0" err="1"/>
              <a:t>Universitas</a:t>
            </a:r>
            <a:r>
              <a:rPr lang="en-US" sz="1600" b="1" dirty="0"/>
              <a:t> Pembangunan Jaya" width="420" height="100"&gt;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ul</a:t>
            </a:r>
            <a:r>
              <a:rPr lang="en-US" sz="1600" b="1" dirty="0"/>
              <a:t> class="</a:t>
            </a:r>
            <a:r>
              <a:rPr lang="en-US" sz="1600" b="1" dirty="0" err="1"/>
              <a:t>dropmenu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="#1"&gt;File&lt;/a&gt;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listpendaftar.php</a:t>
            </a:r>
            <a:r>
              <a:rPr lang="en-US" sz="1600" b="1" dirty="0"/>
              <a:t>"&gt;</a:t>
            </a:r>
            <a:r>
              <a:rPr lang="en-US" sz="1600" b="1" dirty="0" err="1"/>
              <a:t>Pendaftaran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="#22"&gt;</a:t>
            </a:r>
            <a:r>
              <a:rPr lang="en-US" sz="1600" b="1" dirty="0" err="1"/>
              <a:t>Absensi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="#33"&gt;_______&lt;/a&gt;&lt;/li&gt;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login.php</a:t>
            </a:r>
            <a:r>
              <a:rPr lang="en-US" sz="1600" b="1" dirty="0"/>
              <a:t>"&gt;Logout&lt;/a&gt;&lt;/li&gt;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="#3"&gt;</a:t>
            </a:r>
            <a:r>
              <a:rPr lang="en-US" sz="1600" b="1" dirty="0" err="1"/>
              <a:t>Tentang</a:t>
            </a:r>
            <a:r>
              <a:rPr lang="en-US" sz="1600" b="1" dirty="0"/>
              <a:t>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="tentang.html"&gt;</a:t>
            </a:r>
            <a:r>
              <a:rPr lang="en-US" sz="1600" b="1" dirty="0" err="1"/>
              <a:t>Tentang</a:t>
            </a:r>
            <a:r>
              <a:rPr lang="en-US" sz="1600" b="1" dirty="0"/>
              <a:t> Kami&lt;/a&gt;&lt;/li&gt;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" y="855005"/>
            <a:ext cx="4258816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800" dirty="0"/>
              <a:t>table {border-collapse: collapse; border: 1px;}</a:t>
            </a:r>
          </a:p>
          <a:p>
            <a:pPr marL="109693" indent="0">
              <a:buNone/>
            </a:pPr>
            <a:r>
              <a:rPr lang="en-US" sz="800" dirty="0" err="1"/>
              <a:t>tr</a:t>
            </a:r>
            <a:r>
              <a:rPr lang="en-US" sz="800" dirty="0"/>
              <a:t> td{ border: 1px solid black;}</a:t>
            </a:r>
          </a:p>
          <a:p>
            <a:pPr marL="109693" indent="0">
              <a:buNone/>
            </a:pPr>
            <a:r>
              <a:rPr lang="en-US" sz="800" dirty="0" err="1"/>
              <a:t>tr:nth-child</a:t>
            </a:r>
            <a:r>
              <a:rPr lang="en-US" sz="800" dirty="0"/>
              <a:t>(even) {background-color: #f2f2f2;}</a:t>
            </a:r>
          </a:p>
          <a:p>
            <a:pPr marL="109693" indent="0">
              <a:buNone/>
            </a:pPr>
            <a:r>
              <a:rPr lang="en-US" sz="800" dirty="0" err="1"/>
              <a:t>tr:hover</a:t>
            </a:r>
            <a:r>
              <a:rPr lang="en-US" sz="800" dirty="0"/>
              <a:t> {background-color: red;}</a:t>
            </a:r>
          </a:p>
          <a:p>
            <a:pPr marL="109693" indent="0">
              <a:buNone/>
            </a:pPr>
            <a:r>
              <a:rPr lang="en-US" sz="800" dirty="0" err="1"/>
              <a:t>th</a:t>
            </a:r>
            <a:r>
              <a:rPr lang="en-US" sz="800" dirty="0"/>
              <a:t> {border:1px solid black; padding: 5px; text-align: center; </a:t>
            </a:r>
            <a:r>
              <a:rPr lang="en-US" sz="800" dirty="0" err="1"/>
              <a:t>background-color:green</a:t>
            </a:r>
            <a:r>
              <a:rPr lang="en-US" sz="800" dirty="0"/>
              <a:t>; color : white;}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body {</a:t>
            </a:r>
          </a:p>
          <a:p>
            <a:pPr marL="109693" indent="0">
              <a:buNone/>
            </a:pPr>
            <a:r>
              <a:rPr lang="en-US" sz="800" dirty="0"/>
              <a:t>    background-color: </a:t>
            </a:r>
            <a:r>
              <a:rPr lang="en-US" sz="800" dirty="0" err="1"/>
              <a:t>lightyellow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.box {</a:t>
            </a:r>
          </a:p>
          <a:p>
            <a:pPr marL="109693" indent="0">
              <a:buNone/>
            </a:pPr>
            <a:r>
              <a:rPr lang="en-US" sz="800" dirty="0"/>
              <a:t>    border: 2px solid grey;</a:t>
            </a:r>
          </a:p>
          <a:p>
            <a:pPr marL="109693" indent="0">
              <a:buNone/>
            </a:pPr>
            <a:r>
              <a:rPr lang="en-US" sz="800" dirty="0"/>
              <a:t>	position : relative;</a:t>
            </a:r>
          </a:p>
          <a:p>
            <a:pPr marL="109693" indent="0">
              <a:buNone/>
            </a:pPr>
            <a:r>
              <a:rPr lang="en-US" sz="800" dirty="0"/>
              <a:t>    width: 70% ;</a:t>
            </a:r>
          </a:p>
          <a:p>
            <a:pPr marL="109693" indent="0">
              <a:buNone/>
            </a:pPr>
            <a:r>
              <a:rPr lang="en-US" sz="800" dirty="0"/>
              <a:t>    height : 70% ;</a:t>
            </a:r>
          </a:p>
          <a:p>
            <a:pPr marL="109693" indent="0">
              <a:buNone/>
            </a:pPr>
            <a:r>
              <a:rPr lang="en-US" sz="800" dirty="0"/>
              <a:t>    padding: 10px;</a:t>
            </a:r>
          </a:p>
          <a:p>
            <a:pPr marL="109693" indent="0">
              <a:buNone/>
            </a:pPr>
            <a:r>
              <a:rPr lang="en-US" sz="800" dirty="0"/>
              <a:t>    border-radius: 10px ;</a:t>
            </a:r>
          </a:p>
          <a:p>
            <a:pPr marL="109693" indent="0">
              <a:buNone/>
            </a:pPr>
            <a:r>
              <a:rPr lang="en-US" sz="800" dirty="0"/>
              <a:t>    box-shadow : 10px </a:t>
            </a:r>
            <a:r>
              <a:rPr lang="en-US" sz="800" dirty="0" err="1"/>
              <a:t>10px</a:t>
            </a:r>
            <a:r>
              <a:rPr lang="en-US" sz="800" dirty="0"/>
              <a:t> grey;</a:t>
            </a:r>
          </a:p>
          <a:p>
            <a:pPr marL="109693" indent="0">
              <a:buNone/>
            </a:pPr>
            <a:r>
              <a:rPr lang="en-US" sz="800" dirty="0"/>
              <a:t>    </a:t>
            </a:r>
            <a:r>
              <a:rPr lang="en-US" sz="800" dirty="0" err="1"/>
              <a:t>overflow-x:auto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* {margin:0; padding:0;}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kotak</a:t>
            </a:r>
            <a:r>
              <a:rPr lang="en-US" sz="800" dirty="0"/>
              <a:t>{</a:t>
            </a:r>
          </a:p>
          <a:p>
            <a:pPr marL="109693" indent="0">
              <a:buNone/>
            </a:pPr>
            <a:r>
              <a:rPr lang="en-US" sz="800" dirty="0"/>
              <a:t>	padding: 50px;</a:t>
            </a:r>
          </a:p>
          <a:p>
            <a:pPr marL="109693" indent="0">
              <a:buNone/>
            </a:pPr>
            <a:r>
              <a:rPr lang="en-US" sz="800" dirty="0"/>
              <a:t>	width: 100px;</a:t>
            </a:r>
          </a:p>
          <a:p>
            <a:pPr marL="109693" indent="0">
              <a:buNone/>
            </a:pPr>
            <a:r>
              <a:rPr lang="en-US" sz="800" dirty="0"/>
              <a:t>	color: #</a:t>
            </a:r>
            <a:r>
              <a:rPr lang="en-US" sz="800" dirty="0" err="1"/>
              <a:t>fff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	margin: 10px;</a:t>
            </a:r>
          </a:p>
          <a:p>
            <a:pPr marL="109693" indent="0">
              <a:buNone/>
            </a:pPr>
            <a:r>
              <a:rPr lang="en-US" sz="800" dirty="0"/>
              <a:t>	background: orange;	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dropmenu</a:t>
            </a:r>
            <a:r>
              <a:rPr lang="en-US" sz="800" dirty="0"/>
              <a:t> {</a:t>
            </a:r>
          </a:p>
          <a:p>
            <a:pPr marL="109693" indent="0">
              <a:buNone/>
            </a:pPr>
            <a:r>
              <a:rPr lang="en-US" sz="800" dirty="0"/>
              <a:t>    background: #616161;</a:t>
            </a:r>
          </a:p>
          <a:p>
            <a:pPr marL="109693" indent="0">
              <a:buNone/>
            </a:pPr>
            <a:r>
              <a:rPr lang="en-US" sz="800" dirty="0"/>
              <a:t>    height: 30px;</a:t>
            </a:r>
          </a:p>
          <a:p>
            <a:pPr marL="109693" indent="0">
              <a:buNone/>
            </a:pPr>
            <a:r>
              <a:rPr lang="en-US" sz="800" dirty="0"/>
              <a:t>    list-style-type: none;</a:t>
            </a:r>
          </a:p>
          <a:p>
            <a:pPr marL="109693" indent="0">
              <a:buNone/>
            </a:pPr>
            <a:r>
              <a:rPr lang="en-US" sz="800" dirty="0"/>
              <a:t>    margin: 0;</a:t>
            </a:r>
          </a:p>
          <a:p>
            <a:pPr marL="109693" indent="0">
              <a:buNone/>
            </a:pPr>
            <a:r>
              <a:rPr lang="en-US" sz="800" dirty="0"/>
              <a:t>    padding: 0px;</a:t>
            </a:r>
          </a:p>
          <a:p>
            <a:pPr marL="109693" indent="0">
              <a:buNone/>
            </a:pPr>
            <a:r>
              <a:rPr lang="en-US" sz="800" dirty="0" smtClean="0"/>
              <a:t>}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47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476672"/>
            <a:ext cx="4258816" cy="4325112"/>
          </a:xfrm>
          <a:prstGeom prst="rect">
            <a:avLst/>
          </a:prstGeom>
        </p:spPr>
        <p:txBody>
          <a:bodyPr vert="horz" lIns="91411" tIns="45705" rIns="91411" bIns="45705">
            <a:normAutofit fontScale="250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{</a:t>
            </a:r>
          </a:p>
          <a:p>
            <a:pPr marL="109693" indent="0">
              <a:buNone/>
            </a:pPr>
            <a:r>
              <a:rPr lang="en-US" dirty="0"/>
              <a:t>    border-right: solid 1px white;</a:t>
            </a:r>
          </a:p>
          <a:p>
            <a:pPr marL="109693" indent="0">
              <a:buNone/>
            </a:pPr>
            <a:r>
              <a:rPr lang="en-US" dirty="0"/>
              <a:t>    float: left;</a:t>
            </a:r>
          </a:p>
          <a:p>
            <a:pPr marL="109693" indent="0">
              <a:buNone/>
            </a:pPr>
            <a:r>
              <a:rPr lang="en-US" dirty="0"/>
              <a:t>    height: 30px;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font: 12px </a:t>
            </a:r>
            <a:r>
              <a:rPr lang="en-US" dirty="0" err="1"/>
              <a:t>arial</a:t>
            </a:r>
            <a:r>
              <a:rPr lang="en-US" dirty="0"/>
              <a:t>, </a:t>
            </a:r>
            <a:r>
              <a:rPr lang="en-US" dirty="0" err="1"/>
              <a:t>verdana</a:t>
            </a:r>
            <a:r>
              <a:rPr lang="en-US" dirty="0"/>
              <a:t>, sans-serif;</a:t>
            </a:r>
          </a:p>
          <a:p>
            <a:pPr marL="109693" indent="0">
              <a:buNone/>
            </a:pPr>
            <a:r>
              <a:rPr lang="en-US" dirty="0"/>
              <a:t>    font-weight: bold;</a:t>
            </a:r>
          </a:p>
          <a:p>
            <a:pPr marL="109693" indent="0">
              <a:buNone/>
            </a:pPr>
            <a:r>
              <a:rPr lang="en-US" dirty="0"/>
              <a:t>    padding: 9px 20px;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{ background: #778899; position: relative;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a { text-decoration: underline;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background-color: #3f4a54;</a:t>
            </a:r>
          </a:p>
          <a:p>
            <a:pPr marL="109693" indent="0">
              <a:buNone/>
            </a:pPr>
            <a:r>
              <a:rPr lang="en-US" dirty="0"/>
              <a:t>    border: 1px solid grey;</a:t>
            </a:r>
          </a:p>
          <a:p>
            <a:pPr marL="109693" indent="0">
              <a:buNone/>
            </a:pPr>
            <a:r>
              <a:rPr lang="en-US" dirty="0"/>
              <a:t>    left: 0px;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    top: 30px;</a:t>
            </a:r>
          </a:p>
          <a:p>
            <a:pPr marL="109693" indent="0">
              <a:buNone/>
            </a:pPr>
            <a:r>
              <a:rPr lang="en-US" dirty="0"/>
              <a:t>    width: 160px;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{ border: none; height: 18px;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background-color: #778899;</a:t>
            </a:r>
          </a:p>
          <a:p>
            <a:pPr marL="109693" indent="0">
              <a:buNone/>
            </a:pPr>
            <a:r>
              <a:rPr lang="en-US" dirty="0"/>
              <a:t>    border: 1px solid transparent;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font-size: 11px;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line-height: 18px;</a:t>
            </a:r>
          </a:p>
          <a:p>
            <a:pPr marL="109693" indent="0">
              <a:buNone/>
            </a:pPr>
            <a:r>
              <a:rPr lang="en-US" dirty="0"/>
              <a:t>    padding: 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    text-indent: 5px;</a:t>
            </a:r>
          </a:p>
          <a:p>
            <a:pPr marL="109693" indent="0">
              <a:buNone/>
            </a:pPr>
            <a:r>
              <a:rPr lang="en-US" dirty="0"/>
              <a:t>    width: 158px;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a:hover {</a:t>
            </a:r>
          </a:p>
          <a:p>
            <a:pPr marL="109693" indent="0">
              <a:buNone/>
            </a:pPr>
            <a:r>
              <a:rPr lang="en-US" dirty="0"/>
              <a:t>    background: silver;</a:t>
            </a:r>
          </a:p>
          <a:p>
            <a:pPr marL="109693" indent="0">
              <a:buNone/>
            </a:pPr>
            <a:r>
              <a:rPr lang="en-US" dirty="0"/>
              <a:t>    border: solid 1px #444;</a:t>
            </a:r>
          </a:p>
          <a:p>
            <a:pPr marL="109693" indent="0">
              <a:buNone/>
            </a:pPr>
            <a:r>
              <a:rPr lang="en-US" dirty="0"/>
              <a:t>    color: #000;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left: -9999px;</a:t>
            </a:r>
          </a:p>
          <a:p>
            <a:pPr marL="109693" indent="0">
              <a:buNone/>
            </a:pPr>
            <a:r>
              <a:rPr lang="en-US" dirty="0"/>
              <a:t>    list-style-type: none;</a:t>
            </a:r>
          </a:p>
          <a:p>
            <a:pPr marL="109693" indent="0">
              <a:buNone/>
            </a:pPr>
            <a:r>
              <a:rPr lang="en-US" dirty="0"/>
              <a:t>    position: absolute;</a:t>
            </a:r>
          </a:p>
          <a:p>
            <a:pPr marL="109693" indent="0">
              <a:buNone/>
            </a:pPr>
            <a:r>
              <a:rPr lang="en-US" dirty="0"/>
              <a:t>    top: -9999px;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2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C5EC81F-E5A1-4275-93AC-74AC8E6ECB2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sebagai</a:t>
            </a:r>
            <a:r>
              <a:rPr lang="en-US" dirty="0" smtClean="0"/>
              <a:t> input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database.</a:t>
            </a:r>
          </a:p>
          <a:p>
            <a:pPr eaLnBrk="1" hangingPunct="1"/>
            <a:r>
              <a:rPr lang="en-US" dirty="0" smtClean="0"/>
              <a:t>Input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action </a:t>
            </a:r>
            <a:r>
              <a:rPr lang="en-US" dirty="0" err="1" smtClean="0"/>
              <a:t>ditentukan</a:t>
            </a:r>
            <a:r>
              <a:rPr lang="en-US" dirty="0" smtClean="0"/>
              <a:t> file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PHP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input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database.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FORM input</a:t>
            </a:r>
          </a:p>
        </p:txBody>
      </p:sp>
    </p:spTree>
    <p:extLst>
      <p:ext uri="{BB962C8B-B14F-4D97-AF65-F5344CB8AC3E}">
        <p14:creationId xmlns:p14="http://schemas.microsoft.com/office/powerpoint/2010/main" val="42818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49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84735"/>
            <a:ext cx="8294194" cy="39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accent1">
                    <a:satMod val="150000"/>
                  </a:schemeClr>
                </a:solidFill>
              </a:rPr>
              <a:t>Membuat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satMod val="150000"/>
                  </a:schemeClr>
                </a:solidFill>
              </a:rPr>
              <a:t>Fungsi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satMod val="150000"/>
                  </a:schemeClr>
                </a:solidFill>
              </a:rPr>
              <a:t>sendiri</a:t>
            </a: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2800" smtClean="0"/>
              <a:t>Dalam PHP dimungkinkan membuat fungsi sendiri.</a:t>
            </a:r>
          </a:p>
          <a:p>
            <a:pPr eaLnBrk="1" hangingPunct="1"/>
            <a:r>
              <a:rPr lang="en-US" altLang="id-ID" sz="2800" smtClean="0"/>
              <a:t>Nama fungsi tidak boleh sama dengan nama fungsi yang sudah ada.</a:t>
            </a:r>
          </a:p>
          <a:p>
            <a:pPr eaLnBrk="1" hangingPunct="1"/>
            <a:r>
              <a:rPr lang="en-US" altLang="id-ID" sz="2800" smtClean="0"/>
              <a:t>Deklarasi fungsi: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800" smtClean="0"/>
              <a:t>	</a:t>
            </a:r>
            <a:r>
              <a:rPr lang="en-US" altLang="id-ID" sz="2800" b="1" smtClean="0">
                <a:solidFill>
                  <a:srgbClr val="002060"/>
                </a:solidFill>
              </a:rPr>
              <a:t>function namaFungsi()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800" b="1" smtClean="0">
                <a:solidFill>
                  <a:srgbClr val="002060"/>
                </a:solidFill>
              </a:rPr>
              <a:t>	{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800" b="1" smtClean="0">
                <a:solidFill>
                  <a:srgbClr val="002060"/>
                </a:solidFill>
              </a:rPr>
              <a:t>		pernyataan;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800" b="1" smtClean="0">
                <a:solidFill>
                  <a:srgbClr val="002060"/>
                </a:solidFill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2154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50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560840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51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&lt;td</a:t>
            </a:r>
            <a:r>
              <a:rPr lang="en-US" sz="1600" b="1" dirty="0" smtClean="0"/>
              <a:t>&gt;  &lt;</a:t>
            </a:r>
            <a:r>
              <a:rPr lang="en-US" sz="1600" b="1" dirty="0"/>
              <a:t>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</a:t>
            </a:r>
            <a:r>
              <a:rPr lang="en-US" sz="1600" b="1" dirty="0" smtClean="0"/>
              <a:t>=“</a:t>
            </a:r>
            <a:r>
              <a:rPr lang="en-US" sz="1600" b="1" dirty="0" err="1" smtClean="0"/>
              <a:t>Pelajar</a:t>
            </a:r>
            <a:r>
              <a:rPr lang="en-US" sz="1600" b="1" dirty="0" smtClean="0"/>
              <a:t>"&gt;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</a:p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value="submit" name="submit"&gt;</a:t>
            </a:r>
          </a:p>
          <a:p>
            <a:pPr marL="109693" indent="0">
              <a:buNone/>
            </a:pPr>
            <a:r>
              <a:rPr lang="en-US" sz="1600" b="1" dirty="0"/>
              <a:t>   &lt;input type="reset" value="reset" name="reset"&gt;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7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52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($_POST['submit</a:t>
            </a:r>
            <a:r>
              <a:rPr lang="en-US" sz="1600" b="1" dirty="0" smtClean="0"/>
              <a:t>']))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 smtClean="0"/>
              <a:t>{  include </a:t>
            </a:r>
            <a:r>
              <a:rPr lang="en-US" sz="1600" b="1" dirty="0"/>
              <a:t>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 smtClean="0"/>
              <a:t>    </a:t>
            </a:r>
            <a:r>
              <a:rPr lang="en-US" sz="1600" b="1" dirty="0"/>
              <a:t>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$</a:t>
            </a:r>
            <a:r>
              <a:rPr lang="en-US" sz="1600" b="1" dirty="0"/>
              <a:t>gender = $_POST['gender'];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try { $</a:t>
            </a:r>
            <a:r>
              <a:rPr lang="en-US" sz="1600" b="1" dirty="0"/>
              <a:t>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-&gt;prepare("insert into </a:t>
            </a:r>
            <a:r>
              <a:rPr lang="en-US" sz="1600" b="1" dirty="0" err="1"/>
              <a:t>Pendaftaran</a:t>
            </a:r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(</a:t>
            </a:r>
            <a:r>
              <a:rPr lang="en-US" sz="1600" b="1" dirty="0" err="1" smtClean="0"/>
              <a:t>Nama,Alamat,Gender,Pekerjaan</a:t>
            </a:r>
            <a:r>
              <a:rPr lang="en-US" sz="1600" b="1" dirty="0"/>
              <a:t>) values (?,?,?,?) ");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 $</a:t>
            </a:r>
            <a:r>
              <a:rPr lang="en-US" sz="1600" b="1" dirty="0"/>
              <a:t>query-&gt;execute();</a:t>
            </a:r>
          </a:p>
          <a:p>
            <a:pPr marL="109693" indent="0">
              <a:buNone/>
            </a:pPr>
            <a:r>
              <a:rPr lang="en-US" sz="1600" b="1" dirty="0" smtClean="0"/>
              <a:t>            </a:t>
            </a:r>
            <a:r>
              <a:rPr lang="en-US" sz="1600" b="1" dirty="0"/>
              <a:t>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echo </a:t>
            </a:r>
            <a:r>
              <a:rPr lang="en-US" sz="1600" b="1" dirty="0"/>
              <a:t>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disave</a:t>
            </a:r>
            <a:r>
              <a:rPr lang="en-US" sz="1600" b="1" dirty="0"/>
              <a:t>!!'); </a:t>
            </a:r>
            <a:r>
              <a:rPr lang="en-US" sz="1600" b="1" dirty="0" smtClean="0"/>
              <a:t>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</a:t>
            </a:r>
            <a:r>
              <a:rPr lang="en-US" sz="1600" b="1" dirty="0" err="1" smtClean="0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</a:t>
            </a:r>
            <a:r>
              <a:rPr lang="en-US" sz="1600" b="1" dirty="0" smtClean="0"/>
              <a:t>&gt;"; die();   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</a:t>
            </a:r>
            <a:r>
              <a:rPr lang="en-US" sz="1600" b="1" dirty="0" smtClean="0"/>
              <a:t>) {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175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43" y="356122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53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4" y="1742692"/>
            <a:ext cx="8854486" cy="42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54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 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  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name="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63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55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</a:t>
            </a:r>
            <a:r>
              <a:rPr lang="en-US" sz="1600" b="1" dirty="0" smtClean="0"/>
              <a:t>&lt;/</a:t>
            </a:r>
            <a:r>
              <a:rPr lang="en-US" sz="1600" b="1" dirty="0"/>
              <a:t>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/>
              <a:t>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</a:t>
            </a:r>
            <a:r>
              <a:rPr lang="en-US" sz="1600" b="1" dirty="0" smtClean="0"/>
              <a:t>ame= 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</a:t>
            </a:r>
            <a:r>
              <a:rPr lang="en-US" sz="1600" b="1" dirty="0" smtClean="0"/>
              <a:t>&gt;  &lt;</a:t>
            </a:r>
            <a:r>
              <a:rPr lang="en-US" sz="1600" b="1" dirty="0"/>
              <a:t>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8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56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891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57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081"/>
            <a:ext cx="9144000" cy="4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58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&lt;input type="hidden" name="id"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$data['id']; ?&gt;'&gt;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8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59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Pria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Wanita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smtClean="0"/>
              <a:t>td&gt;    </a:t>
            </a:r>
            <a:r>
              <a:rPr lang="en-US" sz="1600" b="1" dirty="0"/>
              <a:t>&lt;select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Pelajar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Pelajar</a:t>
            </a:r>
            <a:r>
              <a:rPr lang="en-US" sz="1600" b="1" dirty="0"/>
              <a:t>') echo 'selected' ;?&gt; 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Mahasiswa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Karyawan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Wiraswasta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try 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2701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Contoh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1.1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Fungsi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Tanpa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Variabel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&lt;?php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membuat fungsi tanpa variabel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function tulis1()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{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	print "Tulisan ini menggunakan fungsi tulis1()&lt;br&gt;";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}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id-ID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menggunakan fungsi tulis1()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tulis1();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0558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60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</a:t>
            </a:r>
            <a:r>
              <a:rPr lang="en-US" sz="1600" b="1" dirty="0" smtClean="0"/>
              <a:t>"&gt;    </a:t>
            </a:r>
            <a:r>
              <a:rPr lang="en-US" sz="1600" b="1" dirty="0"/>
              <a:t>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 smtClean="0"/>
              <a:t>"&gt;    </a:t>
            </a:r>
            <a:r>
              <a:rPr lang="en-US" sz="1600" b="1" dirty="0"/>
              <a:t>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</a:t>
            </a:r>
            <a:r>
              <a:rPr lang="en-US" sz="1600" b="1" dirty="0" smtClean="0"/>
              <a:t>&gt;    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 smtClean="0"/>
          </a:p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61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try </a:t>
            </a:r>
            <a:r>
              <a:rPr lang="en-US" sz="1600" b="1" dirty="0"/>
              <a:t>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0389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FA8477-6F45-4C67-81BD-75BDD41149C8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Sekian - Terima Kasih</a:t>
            </a:r>
          </a:p>
        </p:txBody>
      </p:sp>
    </p:spTree>
    <p:extLst>
      <p:ext uri="{BB962C8B-B14F-4D97-AF65-F5344CB8AC3E}">
        <p14:creationId xmlns:p14="http://schemas.microsoft.com/office/powerpoint/2010/main" val="41625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Contoh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1.</a:t>
            </a:r>
            <a:r>
              <a:rPr lang="id-ID" sz="3200" dirty="0" smtClean="0">
                <a:solidFill>
                  <a:schemeClr val="accent1">
                    <a:satMod val="150000"/>
                  </a:schemeClr>
                </a:solidFill>
              </a:rPr>
              <a:t>2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Fungsi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Satu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Variabel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&lt;?php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membuat fungsi dengan satu variabel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function tulis2($teks2)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{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	print "$teks2";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	print "&lt;br&gt;";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}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id-ID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menggunakan fungsi tulis2()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tulis2("Tulisan ini menggunakan fungsi tulis2()");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8364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Contoh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1.3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Fungsi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Banyak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satMod val="150000"/>
                  </a:schemeClr>
                </a:solidFill>
              </a:rPr>
              <a:t>Variabel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&lt;?php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membuat fungsi dengan banyak variabel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function tulis3($tulisan,$warna='black',$ukuran=3)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{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	</a:t>
            </a:r>
            <a:r>
              <a:rPr lang="en-US" altLang="id-ID" sz="2000" b="1" smtClean="0">
                <a:solidFill>
                  <a:srgbClr val="002060"/>
                </a:solidFill>
              </a:rPr>
              <a:t>print "&lt;font color=\"$warna\" size=\"$ukuran\"&gt;$tulisan&lt;/font&gt;";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000" b="1" smtClean="0">
                <a:solidFill>
                  <a:srgbClr val="002060"/>
                </a:solidFill>
              </a:rPr>
              <a:t>	print "&lt;br&gt;";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}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id-ID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// menggunakan fungsi tulis3()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tulis3("Tulisan ini menggunakan fungsi tulis3()","red",6);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2400" b="1" smtClean="0">
                <a:solidFill>
                  <a:srgbClr val="002060"/>
                </a:solidFill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0299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7149"/>
            <a:ext cx="8229600" cy="1066800"/>
          </a:xfrm>
        </p:spPr>
        <p:txBody>
          <a:bodyPr/>
          <a:lstStyle/>
          <a:p>
            <a:pPr eaLnBrk="1" hangingPunct="1"/>
            <a:r>
              <a:rPr lang="id-ID" altLang="id-ID" dirty="0"/>
              <a:t>r</a:t>
            </a:r>
            <a:r>
              <a:rPr lang="id-ID" altLang="id-ID" dirty="0" smtClean="0"/>
              <a:t>equire()</a:t>
            </a:r>
            <a:endParaRPr lang="en-US" altLang="id-ID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id-ID" altLang="id-ID" dirty="0" smtClean="0"/>
              <a:t>require() memanggil file external PHP</a:t>
            </a:r>
          </a:p>
          <a:p>
            <a:r>
              <a:rPr lang="en-US" altLang="id-ID" dirty="0" smtClean="0"/>
              <a:t>require</a:t>
            </a:r>
            <a:r>
              <a:rPr lang="en-US" altLang="id-ID" dirty="0"/>
              <a:t>()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selalu</a:t>
            </a:r>
            <a:r>
              <a:rPr lang="en-US" altLang="id-ID" dirty="0"/>
              <a:t> </a:t>
            </a:r>
            <a:r>
              <a:rPr lang="en-US" altLang="id-ID" dirty="0" err="1"/>
              <a:t>membaca</a:t>
            </a:r>
            <a:r>
              <a:rPr lang="en-US" altLang="id-ID" dirty="0"/>
              <a:t> file target, </a:t>
            </a:r>
            <a:r>
              <a:rPr lang="en-US" altLang="id-ID" dirty="0" err="1"/>
              <a:t>bahkan</a:t>
            </a:r>
            <a:r>
              <a:rPr lang="en-US" altLang="id-ID" dirty="0"/>
              <a:t> </a:t>
            </a:r>
            <a:r>
              <a:rPr lang="en-US" altLang="id-ID" dirty="0" err="1"/>
              <a:t>jika</a:t>
            </a:r>
            <a:r>
              <a:rPr lang="en-US" altLang="id-ID" dirty="0"/>
              <a:t> </a:t>
            </a:r>
            <a:r>
              <a:rPr lang="en-US" altLang="id-ID" dirty="0" err="1"/>
              <a:t>baris</a:t>
            </a:r>
            <a:r>
              <a:rPr lang="en-US" altLang="id-ID" dirty="0"/>
              <a:t> yang </a:t>
            </a:r>
            <a:r>
              <a:rPr lang="en-US" altLang="id-ID" dirty="0" err="1"/>
              <a:t>memuat</a:t>
            </a:r>
            <a:r>
              <a:rPr lang="en-US" altLang="id-ID" dirty="0"/>
              <a:t> statement require()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pernah</a:t>
            </a:r>
            <a:r>
              <a:rPr lang="en-US" altLang="id-ID" dirty="0"/>
              <a:t> </a:t>
            </a:r>
            <a:r>
              <a:rPr lang="en-US" altLang="id-ID" dirty="0" err="1"/>
              <a:t>dieksekusi</a:t>
            </a:r>
            <a:endParaRPr lang="en-US" altLang="id-ID" dirty="0"/>
          </a:p>
          <a:p>
            <a:r>
              <a:rPr lang="en-US" altLang="id-ID" dirty="0" err="1"/>
              <a:t>Jika</a:t>
            </a:r>
            <a:r>
              <a:rPr lang="en-US" altLang="id-ID" dirty="0"/>
              <a:t> </a:t>
            </a:r>
            <a:r>
              <a:rPr lang="en-US" altLang="id-ID" dirty="0" err="1"/>
              <a:t>ingin</a:t>
            </a:r>
            <a:r>
              <a:rPr lang="en-US" altLang="id-ID" dirty="0"/>
              <a:t>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kondisional</a:t>
            </a:r>
            <a:r>
              <a:rPr lang="en-US" altLang="id-ID" dirty="0"/>
              <a:t> </a:t>
            </a:r>
            <a:r>
              <a:rPr lang="en-US" altLang="id-ID" dirty="0" err="1"/>
              <a:t>menyertakan</a:t>
            </a:r>
            <a:r>
              <a:rPr lang="en-US" altLang="id-ID" dirty="0"/>
              <a:t> file, </a:t>
            </a:r>
            <a:r>
              <a:rPr lang="en-US" altLang="id-ID" dirty="0" err="1"/>
              <a:t>maka</a:t>
            </a:r>
            <a:r>
              <a:rPr lang="en-US" altLang="id-ID" dirty="0"/>
              <a:t> </a:t>
            </a:r>
            <a:r>
              <a:rPr lang="en-US" altLang="id-ID" dirty="0" err="1"/>
              <a:t>gunakan</a:t>
            </a:r>
            <a:r>
              <a:rPr lang="en-US" altLang="id-ID" dirty="0"/>
              <a:t> statement include()</a:t>
            </a:r>
          </a:p>
          <a:p>
            <a:pPr eaLnBrk="1" hangingPunct="1"/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888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9746</TotalTime>
  <Words>5136</Words>
  <Application>Microsoft Office PowerPoint</Application>
  <PresentationFormat>On-screen Show (4:3)</PresentationFormat>
  <Paragraphs>834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Calibri</vt:lpstr>
      <vt:lpstr>Constantia</vt:lpstr>
      <vt:lpstr>Courier New</vt:lpstr>
      <vt:lpstr>Droid Sans</vt:lpstr>
      <vt:lpstr>Georgia</vt:lpstr>
      <vt:lpstr>Tahoma</vt:lpstr>
      <vt:lpstr>Trebuchet MS</vt:lpstr>
      <vt:lpstr>Wingdings</vt:lpstr>
      <vt:lpstr>Wingdings 2</vt:lpstr>
      <vt:lpstr>Urban</vt:lpstr>
      <vt:lpstr>Perancangan dan Pemrograman Web</vt:lpstr>
      <vt:lpstr>PowerPoint Presentation</vt:lpstr>
      <vt:lpstr>Objective</vt:lpstr>
      <vt:lpstr>Mengenal Function</vt:lpstr>
      <vt:lpstr>Membuat Fungsi sendiri</vt:lpstr>
      <vt:lpstr>Contoh 1.1 Fungsi Tanpa Variabel</vt:lpstr>
      <vt:lpstr>Contoh 1.2 Fungsi dengan Satu Variabel</vt:lpstr>
      <vt:lpstr>Contoh 1.3 Fungsi dengan Banyak Variabel</vt:lpstr>
      <vt:lpstr>require()</vt:lpstr>
      <vt:lpstr>PowerPoint Presentation</vt:lpstr>
      <vt:lpstr>PowerPoint Presentation</vt:lpstr>
      <vt:lpstr>Statement include()</vt:lpstr>
      <vt:lpstr>PowerPoint Presentation</vt:lpstr>
      <vt:lpstr>Statement require_once()</vt:lpstr>
      <vt:lpstr>Statement include_once()</vt:lpstr>
      <vt:lpstr>Latihan</vt:lpstr>
      <vt:lpstr>Koneksi Database</vt:lpstr>
      <vt:lpstr>Koneksi Database</vt:lpstr>
      <vt:lpstr>Contoh implementasi</vt:lpstr>
      <vt:lpstr>MYSQL</vt:lpstr>
      <vt:lpstr>SQL</vt:lpstr>
      <vt:lpstr>Query u/ Mengelola Database</vt:lpstr>
      <vt:lpstr>Query u/ 1 Tabel</vt:lpstr>
      <vt:lpstr>Query u/ Mengelola Database (cont.)</vt:lpstr>
      <vt:lpstr>Query u/ 1 Tabel (cont.)</vt:lpstr>
      <vt:lpstr>PowerPoint Presentation</vt:lpstr>
      <vt:lpstr>Koneksi PHP</vt:lpstr>
      <vt:lpstr>Koneksi PHP - Database</vt:lpstr>
      <vt:lpstr>Koneksi PHP - Database</vt:lpstr>
      <vt:lpstr>Koneksi PHP - Database</vt:lpstr>
      <vt:lpstr>Koneksi Database - mysqli</vt:lpstr>
      <vt:lpstr>Koneksi Database - pdo</vt:lpstr>
      <vt:lpstr>Tutup Koneksi</vt:lpstr>
      <vt:lpstr>Koneksi dengan Database</vt:lpstr>
      <vt:lpstr>PowerPoint Presentation</vt:lpstr>
      <vt:lpstr>Prepared Statement</vt:lpstr>
      <vt:lpstr>Mengakses Hasil Query</vt:lpstr>
      <vt:lpstr>fetch and fetchAll()</vt:lpstr>
      <vt:lpstr>Output</vt:lpstr>
      <vt:lpstr>Output</vt:lpstr>
      <vt:lpstr>Issues</vt:lpstr>
      <vt:lpstr>Menampilkan data via table (listpendaftar.php)</vt:lpstr>
      <vt:lpstr>Menampilkan data via table (listpendaftar.php)</vt:lpstr>
      <vt:lpstr>Menampilkan data via table (listpendaftar.php) – query table nya</vt:lpstr>
      <vt:lpstr>Menampilkan data via table (listpendaftar.php) – isi table</vt:lpstr>
      <vt:lpstr>Menu.php</vt:lpstr>
      <vt:lpstr>css</vt:lpstr>
      <vt:lpstr>FORM input</vt:lpstr>
      <vt:lpstr>Form Input – formPendaftar.php</vt:lpstr>
      <vt:lpstr>Form Input – formPendaftar.php</vt:lpstr>
      <vt:lpstr>Form Input – formPendaftar.php</vt:lpstr>
      <vt:lpstr>Form Input – formPendaftar.php</vt:lpstr>
      <vt:lpstr>Delete – deletependaftar.php</vt:lpstr>
      <vt:lpstr>Delete – deletependaftar.php</vt:lpstr>
      <vt:lpstr>Delete – deletependaftar.php</vt:lpstr>
      <vt:lpstr>Delete – deletependaftar.php</vt:lpstr>
      <vt:lpstr>Edit – editpendaftar.php</vt:lpstr>
      <vt:lpstr>Edit – editpendaftar.php</vt:lpstr>
      <vt:lpstr>Edit – editpendaftar.php</vt:lpstr>
      <vt:lpstr>Edit – editpendaftar.php</vt:lpstr>
      <vt:lpstr>Edit – editpendaftar.php</vt:lpstr>
      <vt:lpstr>   Sekian -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600</cp:revision>
  <dcterms:created xsi:type="dcterms:W3CDTF">2011-09-16T02:11:44Z</dcterms:created>
  <dcterms:modified xsi:type="dcterms:W3CDTF">2020-02-04T06:40:55Z</dcterms:modified>
</cp:coreProperties>
</file>