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3"/>
  </p:notesMasterIdLst>
  <p:sldIdLst>
    <p:sldId id="256" r:id="rId2"/>
    <p:sldId id="262" r:id="rId3"/>
    <p:sldId id="315" r:id="rId4"/>
    <p:sldId id="270" r:id="rId5"/>
    <p:sldId id="271" r:id="rId6"/>
    <p:sldId id="272" r:id="rId7"/>
    <p:sldId id="273" r:id="rId8"/>
    <p:sldId id="274" r:id="rId9"/>
    <p:sldId id="275" r:id="rId10"/>
    <p:sldId id="314" r:id="rId11"/>
    <p:sldId id="276" r:id="rId12"/>
  </p:sldIdLst>
  <p:sldSz cx="9144000" cy="6858000" type="screen4x3"/>
  <p:notesSz cx="6858000" cy="9144000"/>
  <p:defaultTextStyle>
    <a:defPPr>
      <a:defRPr lang="id-ID"/>
    </a:defPPr>
    <a:lvl1pPr marL="0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54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07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61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215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268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322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376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430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35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0" autoAdjust="0"/>
    <p:restoredTop sz="89946" autoAdjust="0"/>
  </p:normalViewPr>
  <p:slideViewPr>
    <p:cSldViewPr>
      <p:cViewPr varScale="1">
        <p:scale>
          <a:sx n="67" d="100"/>
          <a:sy n="67" d="100"/>
        </p:scale>
        <p:origin x="149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12972-45E0-4A02-9098-D0EBB0199C4B}" type="datetimeFigureOut">
              <a:rPr lang="id-ID" smtClean="0"/>
              <a:t>04/02/2020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E19FB5-3E22-4347-9D47-E764C09E46C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08625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54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07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61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215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268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22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376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30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1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1" y="3897010"/>
            <a:ext cx="3733801" cy="192024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1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rgbClr val="0070C0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" y="3675528"/>
            <a:ext cx="9144001" cy="140677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rgbClr val="C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8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901087"/>
            <a:ext cx="4953000" cy="1752600"/>
          </a:xfrm>
        </p:spPr>
        <p:txBody>
          <a:bodyPr/>
          <a:lstStyle>
            <a:lvl1pPr marL="63987" indent="0" algn="l">
              <a:buNone/>
              <a:defRPr sz="2400">
                <a:solidFill>
                  <a:schemeClr val="tx2"/>
                </a:solidFill>
              </a:defRPr>
            </a:lvl1pPr>
            <a:lvl2pPr marL="457054" indent="0" algn="ctr">
              <a:buNone/>
            </a:lvl2pPr>
            <a:lvl3pPr marL="914107" indent="0" algn="ctr">
              <a:buNone/>
            </a:lvl3pPr>
            <a:lvl4pPr marL="1371161" indent="0" algn="ctr">
              <a:buNone/>
            </a:lvl4pPr>
            <a:lvl5pPr marL="1828215" indent="0" algn="ctr">
              <a:buNone/>
            </a:lvl5pPr>
            <a:lvl6pPr marL="2285268" indent="0" algn="ctr">
              <a:buNone/>
            </a:lvl6pPr>
            <a:lvl7pPr marL="2742322" indent="0" algn="ctr">
              <a:buNone/>
            </a:lvl7pPr>
            <a:lvl8pPr marL="3199376" indent="0" algn="ctr">
              <a:buNone/>
            </a:lvl8pPr>
            <a:lvl9pPr marL="365643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46AE70A2-8305-4903-ACEE-093213144D23}" type="datetime1">
              <a:rPr lang="id-ID" smtClean="0"/>
              <a:t>04/02/2020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207" y="5038229"/>
            <a:ext cx="1828800" cy="18379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3576B-5DCB-46BD-B960-FD1B045D338E}" type="datetime1">
              <a:rPr lang="id-ID" smtClean="0"/>
              <a:t>04/02/2020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9137-D9C5-41B2-8283-E34CAF3A2495}" type="datetime1">
              <a:rPr lang="id-ID" smtClean="0"/>
              <a:t>04/02/2020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BF45C-6927-4918-8CE1-B68F80756E08}" type="datetime1">
              <a:rPr lang="id-ID" smtClean="0"/>
              <a:t>04/02/2020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-23408"/>
            <a:ext cx="8121080" cy="356065"/>
          </a:xfrm>
          <a:prstGeom prst="rect">
            <a:avLst/>
          </a:prstGeom>
        </p:spPr>
        <p:txBody>
          <a:bodyPr vert="horz" lIns="91411" tIns="45705" rIns="91411" bIns="45705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1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05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006C0-FC33-474F-BAD8-6B19424796DB}" type="datetime1">
              <a:rPr lang="id-ID" smtClean="0"/>
              <a:t>04/02/2020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F2EB3-146C-4B95-A34B-5FB3B6B06C74}" type="datetime1">
              <a:rPr lang="id-ID" smtClean="0"/>
              <a:t>04/02/2020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05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6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05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1A10EF2-188F-428A-A0B6-CF543A8CB232}" type="datetime1">
              <a:rPr lang="id-ID" smtClean="0"/>
              <a:t>04/02/2020</a:t>
            </a:fld>
            <a:endParaRPr lang="id-ID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306014A-B788-4825-8F5A-C2DF57315ED3}" type="datetime1">
              <a:rPr lang="id-ID" smtClean="0"/>
              <a:t>04/02/2020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FF2B6-4E69-4065-85E6-15FCFE880703}" type="datetime1">
              <a:rPr lang="id-ID" smtClean="0"/>
              <a:t>04/02/2020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1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F940C-016E-49AB-8CD7-98504CD48986}" type="datetime1">
              <a:rPr lang="id-ID" smtClean="0"/>
              <a:t>04/02/2020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5" y="1109161"/>
            <a:ext cx="586803" cy="4681637"/>
          </a:xfrm>
        </p:spPr>
        <p:txBody>
          <a:bodyPr vert="vert270" lIns="45705" tIns="0" rIns="45705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9"/>
            <a:ext cx="2590800" cy="2516489"/>
          </a:xfrm>
        </p:spPr>
        <p:txBody>
          <a:bodyPr lIns="0" tIns="0" rIns="45705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73624-6067-4C29-8C84-7801F5936874}" type="datetime1">
              <a:rPr lang="id-ID" smtClean="0"/>
              <a:t>04/02/2020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9"/>
            <a:ext cx="9144000" cy="84407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0663"/>
          </a:xfrm>
          <a:prstGeom prst="rect">
            <a:avLst/>
          </a:prstGeom>
          <a:solidFill>
            <a:srgbClr val="C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9144001" cy="91441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7"/>
            <a:ext cx="3733819" cy="91087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1" y="440113"/>
            <a:ext cx="3733801" cy="180035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  <a:prstGeom prst="rect">
            <a:avLst/>
          </a:prstGeom>
        </p:spPr>
        <p:txBody>
          <a:bodyPr vert="horz" lIns="91411" tIns="45705" rIns="91411" bIns="45705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943136"/>
            <a:ext cx="8229600" cy="4325112"/>
          </a:xfrm>
          <a:prstGeom prst="rect">
            <a:avLst/>
          </a:prstGeom>
        </p:spPr>
        <p:txBody>
          <a:bodyPr vert="horz" lIns="91411" tIns="45705" rIns="91411" bIns="45705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 lIns="91411" tIns="45705" rIns="91411" bIns="45705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99488FC-EDED-4058-9988-82D22CA5B29A}" type="datetime1">
              <a:rPr lang="id-ID" smtClean="0"/>
              <a:t>04/02/2020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 lIns="91411" tIns="45705" rIns="91411" bIns="45705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lIns="91411" tIns="45705" rIns="91411" bIns="45705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949280"/>
            <a:ext cx="914400" cy="9189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65643" indent="-255950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157" indent="-246809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249" indent="-21938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198" indent="-201104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443" indent="-182821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8829" indent="-182821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215" indent="-182821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318" indent="-182821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39563" indent="-182821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1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2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Perancangan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Pemrograman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Web</a:t>
            </a:r>
            <a:endParaRPr lang="id-ID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Week </a:t>
            </a:r>
            <a:r>
              <a:rPr lang="id-ID" dirty="0" smtClean="0"/>
              <a:t>6 </a:t>
            </a:r>
            <a:r>
              <a:rPr lang="id-ID" dirty="0" smtClean="0"/>
              <a:t>-</a:t>
            </a:r>
            <a:endParaRPr lang="en-US" dirty="0" smtClean="0"/>
          </a:p>
          <a:p>
            <a:r>
              <a:rPr lang="id-ID" dirty="0" smtClean="0"/>
              <a:t>Struktur Kontrol PHP</a:t>
            </a:r>
            <a:endParaRPr lang="id-ID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085184"/>
            <a:ext cx="2964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chemeClr val="tx2"/>
                </a:solidFill>
              </a:rPr>
              <a:t>Oleh</a:t>
            </a:r>
            <a:r>
              <a:rPr lang="en-US" i="1" dirty="0" smtClean="0">
                <a:solidFill>
                  <a:schemeClr val="tx2"/>
                </a:solidFill>
              </a:rPr>
              <a:t>: </a:t>
            </a:r>
            <a:r>
              <a:rPr lang="en-US" i="1" dirty="0" err="1" smtClean="0">
                <a:solidFill>
                  <a:schemeClr val="tx2"/>
                </a:solidFill>
              </a:rPr>
              <a:t>Chaerul</a:t>
            </a:r>
            <a:r>
              <a:rPr lang="en-US" i="1" dirty="0" smtClean="0">
                <a:solidFill>
                  <a:schemeClr val="tx2"/>
                </a:solidFill>
              </a:rPr>
              <a:t> Anwar, MTI</a:t>
            </a:r>
            <a:endParaRPr lang="id-ID" i="1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7457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Lingkup Variabel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Lingkup suatu Variabel 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en-US" smtClean="0"/>
              <a:t>	adalah konteks dimana variabel tersebut didefinisikan. Pada prinsipnya, variabel dalam PHP memiliki lingkup tunggal.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6700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5E5DB2F-64EF-4106-B02B-DE4C0E224332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22338"/>
          </a:xfrm>
        </p:spPr>
        <p:txBody>
          <a:bodyPr/>
          <a:lstStyle/>
          <a:p>
            <a:pPr eaLnBrk="1" hangingPunct="1"/>
            <a:r>
              <a:rPr lang="en-US" altLang="en-US" sz="3600" b="1" smtClean="0"/>
              <a:t>Variabel Lokal dan Global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68413"/>
            <a:ext cx="3378200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323850" y="836613"/>
            <a:ext cx="19446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Variabel Lokal</a:t>
            </a:r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221163"/>
            <a:ext cx="191452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268413"/>
            <a:ext cx="3209925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4067175" y="836613"/>
            <a:ext cx="19446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Variabel Global</a:t>
            </a:r>
          </a:p>
        </p:txBody>
      </p:sp>
      <p:sp>
        <p:nvSpPr>
          <p:cNvPr id="15369" name="Text Box 16"/>
          <p:cNvSpPr txBox="1">
            <a:spLocks noChangeArrowheads="1"/>
          </p:cNvSpPr>
          <p:nvPr/>
        </p:nvSpPr>
        <p:spPr bwMode="auto">
          <a:xfrm>
            <a:off x="6711950" y="5002213"/>
            <a:ext cx="2432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pic>
        <p:nvPicPr>
          <p:cNvPr id="15370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005263"/>
            <a:ext cx="22987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058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756" y="980728"/>
            <a:ext cx="4392488" cy="5114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2795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Objective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Mampu memanipulasi struktur kontrol pemrograman  web</a:t>
            </a:r>
          </a:p>
          <a:p>
            <a:pPr lvl="1"/>
            <a:r>
              <a:rPr lang="id-ID" dirty="0" smtClean="0"/>
              <a:t>- if</a:t>
            </a:r>
          </a:p>
          <a:p>
            <a:pPr lvl="1"/>
            <a:r>
              <a:rPr lang="id-ID" dirty="0" smtClean="0"/>
              <a:t>- While</a:t>
            </a:r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7868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C9B8122-DD53-46DD-912B-E8626787143D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pPr eaLnBrk="1" hangingPunct="1"/>
            <a:r>
              <a:rPr lang="en-US" altLang="en-US" sz="3600" b="1" smtClean="0"/>
              <a:t>Pernyataan Kontrol :  IF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 smtClean="0"/>
              <a:t>Struktur Kontrol IF :</a:t>
            </a:r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395288" y="1557338"/>
            <a:ext cx="1933575" cy="1193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if (syarat)</a:t>
            </a:r>
          </a:p>
          <a:p>
            <a:r>
              <a:rPr lang="en-US" altLang="en-US"/>
              <a:t>{</a:t>
            </a:r>
          </a:p>
          <a:p>
            <a:r>
              <a:rPr lang="en-US" altLang="en-US"/>
              <a:t>statement</a:t>
            </a:r>
          </a:p>
          <a:p>
            <a:r>
              <a:rPr lang="en-US" altLang="en-US"/>
              <a:t>}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395288" y="2997200"/>
            <a:ext cx="1873250" cy="22923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if (syarat)</a:t>
            </a:r>
          </a:p>
          <a:p>
            <a:pPr eaLnBrk="1" hangingPunct="1"/>
            <a:r>
              <a:rPr lang="en-US" altLang="en-US"/>
              <a:t>{</a:t>
            </a:r>
          </a:p>
          <a:p>
            <a:pPr eaLnBrk="1" hangingPunct="1"/>
            <a:r>
              <a:rPr lang="en-US" altLang="en-US"/>
              <a:t>statement</a:t>
            </a:r>
          </a:p>
          <a:p>
            <a:pPr eaLnBrk="1" hangingPunct="1"/>
            <a:r>
              <a:rPr lang="en-US" altLang="en-US"/>
              <a:t>}</a:t>
            </a:r>
          </a:p>
          <a:p>
            <a:pPr eaLnBrk="1" hangingPunct="1"/>
            <a:r>
              <a:rPr lang="en-US" altLang="en-US"/>
              <a:t>else</a:t>
            </a:r>
          </a:p>
          <a:p>
            <a:pPr eaLnBrk="1" hangingPunct="1"/>
            <a:r>
              <a:rPr lang="en-US" altLang="en-US"/>
              <a:t>{</a:t>
            </a:r>
          </a:p>
          <a:p>
            <a:pPr eaLnBrk="1" hangingPunct="1"/>
            <a:r>
              <a:rPr lang="en-US" altLang="en-US"/>
              <a:t>statement lain</a:t>
            </a:r>
          </a:p>
          <a:p>
            <a:pPr eaLnBrk="1" hangingPunct="1"/>
            <a:r>
              <a:rPr lang="en-US" altLang="en-US"/>
              <a:t>}</a:t>
            </a: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2484438" y="1628775"/>
            <a:ext cx="2305050" cy="3390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if (syarat pertama)</a:t>
            </a:r>
          </a:p>
          <a:p>
            <a:r>
              <a:rPr lang="en-US" altLang="en-US"/>
              <a:t>{</a:t>
            </a:r>
          </a:p>
          <a:p>
            <a:r>
              <a:rPr lang="en-US" altLang="en-US"/>
              <a:t>statement pertama</a:t>
            </a:r>
          </a:p>
          <a:p>
            <a:r>
              <a:rPr lang="en-US" altLang="en-US"/>
              <a:t>}</a:t>
            </a:r>
          </a:p>
          <a:p>
            <a:r>
              <a:rPr lang="en-US" altLang="en-US"/>
              <a:t>elseif (syarat kedua)</a:t>
            </a:r>
          </a:p>
          <a:p>
            <a:r>
              <a:rPr lang="en-US" altLang="en-US"/>
              <a:t>{</a:t>
            </a:r>
          </a:p>
          <a:p>
            <a:r>
              <a:rPr lang="en-US" altLang="en-US"/>
              <a:t>statement kedua</a:t>
            </a:r>
          </a:p>
          <a:p>
            <a:r>
              <a:rPr lang="en-US" altLang="en-US"/>
              <a:t>}</a:t>
            </a:r>
          </a:p>
          <a:p>
            <a:r>
              <a:rPr lang="en-US" altLang="en-US"/>
              <a:t>else</a:t>
            </a:r>
          </a:p>
          <a:p>
            <a:r>
              <a:rPr lang="en-US" altLang="en-US"/>
              <a:t>{</a:t>
            </a:r>
          </a:p>
          <a:p>
            <a:r>
              <a:rPr lang="en-US" altLang="en-US"/>
              <a:t>statement lain</a:t>
            </a:r>
          </a:p>
          <a:p>
            <a:r>
              <a:rPr lang="en-US" altLang="en-US"/>
              <a:t>}</a:t>
            </a:r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908050"/>
            <a:ext cx="2943225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838700"/>
            <a:ext cx="3267075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226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56EAAF0-2D5F-4ABC-BA36-B28E2AEC7DD7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pPr eaLnBrk="1" hangingPunct="1"/>
            <a:r>
              <a:rPr lang="en-US" altLang="en-US" sz="3600" b="1" smtClean="0"/>
              <a:t>Pernyataan Kontrol :  Switch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 smtClean="0"/>
              <a:t>Struktur Kontrol Switch :</a:t>
            </a:r>
          </a:p>
        </p:txBody>
      </p:sp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611188" y="1557338"/>
            <a:ext cx="2881312" cy="366553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/>
              <a:t>switch </a:t>
            </a:r>
            <a:r>
              <a:rPr lang="en-US" altLang="en-US"/>
              <a:t>(</a:t>
            </a:r>
            <a:r>
              <a:rPr lang="en-US" altLang="en-US" i="1"/>
              <a:t>ekspres</a:t>
            </a:r>
            <a:r>
              <a:rPr lang="en-US" altLang="en-US"/>
              <a:t>i)</a:t>
            </a:r>
          </a:p>
          <a:p>
            <a:r>
              <a:rPr lang="en-US" altLang="en-US"/>
              <a:t>{</a:t>
            </a:r>
          </a:p>
          <a:p>
            <a:r>
              <a:rPr lang="en-US" altLang="en-US"/>
              <a:t> </a:t>
            </a:r>
            <a:r>
              <a:rPr lang="en-US" altLang="en-US" b="1"/>
              <a:t>  case </a:t>
            </a:r>
            <a:r>
              <a:rPr lang="en-US" altLang="en-US" i="1"/>
              <a:t>ekspresi_case_1 :</a:t>
            </a:r>
          </a:p>
          <a:p>
            <a:r>
              <a:rPr lang="en-US" altLang="en-US" i="1"/>
              <a:t>     pernyataan_1;</a:t>
            </a:r>
          </a:p>
          <a:p>
            <a:r>
              <a:rPr lang="en-US" altLang="en-US" i="1"/>
              <a:t>     break;</a:t>
            </a:r>
          </a:p>
          <a:p>
            <a:r>
              <a:rPr lang="en-US" altLang="en-US" i="1"/>
              <a:t> </a:t>
            </a:r>
            <a:r>
              <a:rPr lang="en-US" altLang="en-US" b="1" i="1"/>
              <a:t> </a:t>
            </a:r>
            <a:r>
              <a:rPr lang="en-US" altLang="en-US" b="1"/>
              <a:t>case </a:t>
            </a:r>
            <a:r>
              <a:rPr lang="en-US" altLang="en-US" i="1"/>
              <a:t>ekspresi_case_2 :</a:t>
            </a:r>
          </a:p>
          <a:p>
            <a:r>
              <a:rPr lang="en-US" altLang="en-US" i="1"/>
              <a:t>     pernyataan_2;</a:t>
            </a:r>
          </a:p>
          <a:p>
            <a:r>
              <a:rPr lang="en-US" altLang="en-US" i="1"/>
              <a:t>     break;</a:t>
            </a:r>
          </a:p>
          <a:p>
            <a:r>
              <a:rPr lang="en-US" altLang="en-US" i="1"/>
              <a:t>  …….</a:t>
            </a:r>
          </a:p>
          <a:p>
            <a:r>
              <a:rPr lang="en-US" altLang="en-US" i="1"/>
              <a:t>   </a:t>
            </a:r>
            <a:r>
              <a:rPr lang="en-US" altLang="en-US" b="1"/>
              <a:t>default :</a:t>
            </a:r>
          </a:p>
          <a:p>
            <a:r>
              <a:rPr lang="en-US" altLang="en-US"/>
              <a:t>     </a:t>
            </a:r>
            <a:r>
              <a:rPr lang="en-US" altLang="en-US" i="1"/>
              <a:t>pernyataan_n;</a:t>
            </a:r>
          </a:p>
          <a:p>
            <a:r>
              <a:rPr lang="en-US" altLang="en-US"/>
              <a:t>}</a:t>
            </a:r>
          </a:p>
          <a:p>
            <a:endParaRPr lang="en-US" altLang="en-US"/>
          </a:p>
        </p:txBody>
      </p:sp>
      <p:pic>
        <p:nvPicPr>
          <p:cNvPr id="1024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908050"/>
            <a:ext cx="3300413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083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6783751-049D-41DE-9418-073376279E19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507413" cy="777875"/>
          </a:xfrm>
        </p:spPr>
        <p:txBody>
          <a:bodyPr/>
          <a:lstStyle/>
          <a:p>
            <a:pPr eaLnBrk="1" hangingPunct="1"/>
            <a:r>
              <a:rPr lang="en-US" altLang="en-US" sz="3200" b="1" smtClean="0"/>
              <a:t>Pernyataan Kontrol :  While dan Do..While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3322638" cy="504825"/>
          </a:xfrm>
        </p:spPr>
        <p:txBody>
          <a:bodyPr>
            <a:normAutofit fontScale="92500"/>
          </a:bodyPr>
          <a:lstStyle/>
          <a:p>
            <a:pPr eaLnBrk="1" hangingPunct="1">
              <a:buFontTx/>
              <a:buNone/>
            </a:pPr>
            <a:r>
              <a:rPr lang="en-US" altLang="en-US" sz="2400" smtClean="0"/>
              <a:t>Struktur Kontrol While :</a:t>
            </a:r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611188" y="1268413"/>
            <a:ext cx="2089150" cy="1193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/>
              <a:t>while </a:t>
            </a:r>
            <a:r>
              <a:rPr lang="en-US" altLang="en-US"/>
              <a:t>(</a:t>
            </a:r>
            <a:r>
              <a:rPr lang="en-US" altLang="en-US" i="1"/>
              <a:t>ekspres</a:t>
            </a:r>
            <a:r>
              <a:rPr lang="en-US" altLang="en-US"/>
              <a:t>i)</a:t>
            </a:r>
          </a:p>
          <a:p>
            <a:r>
              <a:rPr lang="en-US" altLang="en-US"/>
              <a:t>{</a:t>
            </a:r>
          </a:p>
          <a:p>
            <a:r>
              <a:rPr lang="en-US" altLang="en-US" i="1"/>
              <a:t>   pernyataan;</a:t>
            </a:r>
          </a:p>
          <a:p>
            <a:r>
              <a:rPr lang="en-US" altLang="en-US"/>
              <a:t>}</a:t>
            </a: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781300"/>
            <a:ext cx="259080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268413"/>
            <a:ext cx="1584325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4932363" y="908050"/>
            <a:ext cx="381635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en-US" sz="2400"/>
              <a:t>Struktur Kontrol Do..While </a:t>
            </a: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5024437" y="1801019"/>
            <a:ext cx="2089150" cy="9191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 dirty="0"/>
              <a:t>Do </a:t>
            </a:r>
            <a:r>
              <a:rPr lang="en-US" altLang="en-US" dirty="0"/>
              <a:t>{</a:t>
            </a:r>
          </a:p>
          <a:p>
            <a:r>
              <a:rPr lang="en-US" altLang="en-US" i="1" dirty="0"/>
              <a:t>   </a:t>
            </a:r>
            <a:r>
              <a:rPr lang="en-US" altLang="en-US" i="1" dirty="0" err="1"/>
              <a:t>pernyataan</a:t>
            </a:r>
            <a:r>
              <a:rPr lang="en-US" altLang="en-US" i="1" dirty="0"/>
              <a:t>;</a:t>
            </a:r>
          </a:p>
          <a:p>
            <a:r>
              <a:rPr lang="en-US" altLang="en-US" dirty="0"/>
              <a:t>} </a:t>
            </a:r>
            <a:r>
              <a:rPr lang="en-US" altLang="en-US" b="1" dirty="0"/>
              <a:t>while</a:t>
            </a:r>
            <a:r>
              <a:rPr lang="en-US" altLang="en-US" dirty="0"/>
              <a:t> (</a:t>
            </a:r>
            <a:r>
              <a:rPr lang="en-US" altLang="en-US" dirty="0" err="1"/>
              <a:t>ekpresi</a:t>
            </a:r>
            <a:r>
              <a:rPr lang="en-US" altLang="en-US" dirty="0"/>
              <a:t>);</a:t>
            </a:r>
          </a:p>
        </p:txBody>
      </p:sp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040062"/>
            <a:ext cx="256222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873" y="3031430"/>
            <a:ext cx="1643062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967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66093ED-8921-4FA1-AE25-7428AE3C6D40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 b="1" smtClean="0"/>
              <a:t>Pernyataan Kontrol : For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250825" y="1412875"/>
            <a:ext cx="3455988" cy="1193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/>
              <a:t>For  </a:t>
            </a:r>
            <a:r>
              <a:rPr lang="en-US" altLang="en-US"/>
              <a:t>(</a:t>
            </a:r>
            <a:r>
              <a:rPr lang="en-US" altLang="en-US" i="1"/>
              <a:t>ekspr</a:t>
            </a:r>
            <a:r>
              <a:rPr lang="en-US" altLang="en-US"/>
              <a:t>i1; ekspr2; ekspr3)</a:t>
            </a:r>
          </a:p>
          <a:p>
            <a:r>
              <a:rPr lang="en-US" altLang="en-US"/>
              <a:t>{</a:t>
            </a:r>
          </a:p>
          <a:p>
            <a:r>
              <a:rPr lang="en-US" altLang="en-US" i="1"/>
              <a:t>   pernyataan;</a:t>
            </a:r>
          </a:p>
          <a:p>
            <a:r>
              <a:rPr lang="en-US" altLang="en-US"/>
              <a:t>}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3322638" cy="504825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 smtClean="0"/>
              <a:t>Struktur Kontrol For :</a:t>
            </a: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852738"/>
            <a:ext cx="3095625" cy="282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708275"/>
            <a:ext cx="25146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779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77BC13-66AD-4C61-A7C9-A03A114F85F9}" type="slidenum">
              <a:rPr lang="en-US" altLang="en-US"/>
              <a:pPr eaLnBrk="1" hangingPunct="1"/>
              <a:t>8</a:t>
            </a:fld>
            <a:endParaRPr lang="en-US" altLang="en-US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 b="1" smtClean="0"/>
              <a:t>Array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2519363"/>
          </a:xfrm>
        </p:spPr>
        <p:txBody>
          <a:bodyPr/>
          <a:lstStyle/>
          <a:p>
            <a:pPr eaLnBrk="1" hangingPunct="1"/>
            <a:r>
              <a:rPr lang="en-US" altLang="en-US" sz="2000" b="1" smtClean="0"/>
              <a:t>Array</a:t>
            </a:r>
            <a:r>
              <a:rPr lang="en-US" altLang="en-US" sz="2000" smtClean="0"/>
              <a:t> adalah wadah yang dapat menyimpan sejumlah nilai skalar. Masing-masing nilai diakses melalui indeks yang disebut </a:t>
            </a:r>
            <a:r>
              <a:rPr lang="en-US" altLang="en-US" sz="2000" b="1" smtClean="0"/>
              <a:t>subskrip</a:t>
            </a:r>
            <a:r>
              <a:rPr lang="en-US" altLang="en-US" sz="2000" smtClean="0"/>
              <a:t>. </a:t>
            </a:r>
            <a:r>
              <a:rPr lang="en-US" altLang="en-US" sz="2000" b="1" smtClean="0"/>
              <a:t>Indeks</a:t>
            </a:r>
            <a:r>
              <a:rPr lang="en-US" altLang="en-US" sz="2000" smtClean="0"/>
              <a:t> berupa bilangan bulat dimulai dengan nol.</a:t>
            </a:r>
          </a:p>
          <a:p>
            <a:pPr eaLnBrk="1" hangingPunct="1"/>
            <a:r>
              <a:rPr lang="en-US" altLang="en-US" sz="2000" smtClean="0"/>
              <a:t>Bentuk umum pembuatan array dalam PHP :</a:t>
            </a:r>
          </a:p>
          <a:p>
            <a:pPr eaLnBrk="1" hangingPunct="1">
              <a:buFontTx/>
              <a:buNone/>
            </a:pPr>
            <a:r>
              <a:rPr lang="en-US" altLang="en-US" sz="2000" smtClean="0"/>
              <a:t>		$</a:t>
            </a:r>
            <a:r>
              <a:rPr lang="en-US" altLang="en-US" sz="2000" i="1" smtClean="0"/>
              <a:t>namaArray = </a:t>
            </a:r>
            <a:r>
              <a:rPr lang="en-US" altLang="en-US" sz="2000" smtClean="0"/>
              <a:t>array(elemen_1,…., elemen_N);</a:t>
            </a:r>
          </a:p>
          <a:p>
            <a:pPr eaLnBrk="1" hangingPunct="1">
              <a:buFontTx/>
              <a:buNone/>
            </a:pPr>
            <a:endParaRPr lang="en-US" altLang="en-US" sz="2000" smtClean="0"/>
          </a:p>
          <a:p>
            <a:pPr eaLnBrk="1" hangingPunct="1">
              <a:buFontTx/>
              <a:buNone/>
            </a:pPr>
            <a:endParaRPr lang="en-US" altLang="en-US" sz="2000" smtClean="0"/>
          </a:p>
        </p:txBody>
      </p:sp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068638"/>
            <a:ext cx="3667125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68638"/>
            <a:ext cx="26670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977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67110CD-A0B8-4617-837E-B2044726EA2D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1975"/>
            <a:ext cx="8229600" cy="6334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 b="1" dirty="0" err="1" smtClean="0"/>
              <a:t>Fungsi</a:t>
            </a:r>
            <a:endParaRPr lang="en-US" altLang="en-US" sz="3600" b="1" dirty="0" smtClean="0"/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692150"/>
            <a:ext cx="8229600" cy="2016125"/>
          </a:xfrm>
        </p:spPr>
        <p:txBody>
          <a:bodyPr/>
          <a:lstStyle/>
          <a:p>
            <a:pPr eaLnBrk="1" hangingPunct="1"/>
            <a:r>
              <a:rPr lang="en-US" altLang="en-US" sz="2000" dirty="0" err="1" smtClean="0"/>
              <a:t>Fungsi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menyatakan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blok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kode</a:t>
            </a:r>
            <a:r>
              <a:rPr lang="en-US" altLang="en-US" sz="2000" dirty="0" smtClean="0"/>
              <a:t> yang </a:t>
            </a:r>
            <a:r>
              <a:rPr lang="en-US" altLang="en-US" sz="2000" dirty="0" err="1" smtClean="0"/>
              <a:t>diberi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nama</a:t>
            </a:r>
            <a:r>
              <a:rPr lang="en-US" altLang="en-US" sz="2000" dirty="0" smtClean="0"/>
              <a:t>.</a:t>
            </a:r>
          </a:p>
          <a:p>
            <a:pPr eaLnBrk="1" hangingPunct="1"/>
            <a:r>
              <a:rPr lang="en-US" altLang="en-US" sz="2000" dirty="0" err="1" smtClean="0"/>
              <a:t>Bentuk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umum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fungsi</a:t>
            </a:r>
            <a:r>
              <a:rPr lang="en-US" altLang="en-US" sz="2000" dirty="0" smtClean="0"/>
              <a:t> :</a:t>
            </a:r>
          </a:p>
          <a:p>
            <a:pPr eaLnBrk="1" hangingPunct="1">
              <a:buFontTx/>
              <a:buNone/>
            </a:pPr>
            <a:r>
              <a:rPr lang="en-US" altLang="en-US" sz="2000" dirty="0" smtClean="0"/>
              <a:t>		</a:t>
            </a:r>
            <a:r>
              <a:rPr lang="en-US" altLang="en-US" sz="2000" b="1" dirty="0" smtClean="0"/>
              <a:t>function</a:t>
            </a:r>
            <a:r>
              <a:rPr lang="en-US" altLang="en-US" sz="2000" dirty="0" smtClean="0"/>
              <a:t> </a:t>
            </a:r>
            <a:r>
              <a:rPr lang="en-US" altLang="en-US" sz="2000" i="1" dirty="0" err="1" smtClean="0"/>
              <a:t>nama</a:t>
            </a:r>
            <a:r>
              <a:rPr lang="en-US" altLang="en-US" sz="2000" i="1" dirty="0" smtClean="0"/>
              <a:t>(</a:t>
            </a:r>
            <a:r>
              <a:rPr lang="en-US" altLang="en-US" sz="2000" i="1" dirty="0" err="1" smtClean="0"/>
              <a:t>daftar_parameter</a:t>
            </a:r>
            <a:r>
              <a:rPr lang="en-US" altLang="en-US" sz="2000" i="1" dirty="0" smtClean="0"/>
              <a:t>)</a:t>
            </a:r>
            <a:r>
              <a:rPr lang="en-US" altLang="en-US" sz="2000" dirty="0" smtClean="0"/>
              <a:t> {</a:t>
            </a:r>
          </a:p>
          <a:p>
            <a:pPr eaLnBrk="1" hangingPunct="1">
              <a:buFontTx/>
              <a:buNone/>
            </a:pPr>
            <a:r>
              <a:rPr lang="en-US" altLang="en-US" sz="2000" dirty="0" smtClean="0"/>
              <a:t>               </a:t>
            </a:r>
            <a:r>
              <a:rPr lang="en-US" altLang="en-US" sz="2000" dirty="0" err="1" smtClean="0"/>
              <a:t>pernyataan</a:t>
            </a:r>
            <a:r>
              <a:rPr lang="en-US" altLang="en-US" sz="2000" dirty="0" smtClean="0"/>
              <a:t>;</a:t>
            </a:r>
          </a:p>
          <a:p>
            <a:pPr eaLnBrk="1" hangingPunct="1">
              <a:buFontTx/>
              <a:buNone/>
            </a:pPr>
            <a:r>
              <a:rPr lang="en-US" altLang="en-US" sz="2000" dirty="0" smtClean="0"/>
              <a:t>          }</a:t>
            </a:r>
          </a:p>
          <a:p>
            <a:pPr eaLnBrk="1" hangingPunct="1">
              <a:buFontTx/>
              <a:buNone/>
            </a:pPr>
            <a:endParaRPr lang="en-US" altLang="en-US" sz="2000" dirty="0" smtClean="0"/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36838"/>
            <a:ext cx="2514600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2" name="Group 12"/>
          <p:cNvGrpSpPr>
            <a:grpSpLocks/>
          </p:cNvGrpSpPr>
          <p:nvPr/>
        </p:nvGrpSpPr>
        <p:grpSpPr bwMode="auto">
          <a:xfrm>
            <a:off x="2700338" y="2133600"/>
            <a:ext cx="6632575" cy="4019550"/>
            <a:chOff x="108" y="1616"/>
            <a:chExt cx="4178" cy="2532"/>
          </a:xfrm>
        </p:grpSpPr>
        <p:pic>
          <p:nvPicPr>
            <p:cNvPr id="14345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1616"/>
              <a:ext cx="2310" cy="2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6" name="Rectangle 6"/>
            <p:cNvSpPr>
              <a:spLocks noChangeArrowheads="1"/>
            </p:cNvSpPr>
            <p:nvPr/>
          </p:nvSpPr>
          <p:spPr bwMode="auto">
            <a:xfrm>
              <a:off x="2744" y="3113"/>
              <a:ext cx="1542" cy="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s-ES" altLang="en-US" sz="1400"/>
                <a:t>&lt;?php</a:t>
              </a:r>
            </a:p>
            <a:p>
              <a:r>
                <a:rPr lang="es-ES" altLang="en-US" sz="1400"/>
                <a:t>  function tukar(&amp;$x, &amp;$y) {</a:t>
              </a:r>
            </a:p>
            <a:p>
              <a:r>
                <a:rPr lang="es-ES" altLang="en-US" sz="1400"/>
                <a:t>    $tmp = $x;</a:t>
              </a:r>
            </a:p>
            <a:p>
              <a:r>
                <a:rPr lang="es-ES" altLang="en-US" sz="1400"/>
                <a:t>    $x   = $y;</a:t>
              </a:r>
            </a:p>
            <a:p>
              <a:r>
                <a:rPr lang="es-ES" altLang="en-US" sz="1400"/>
                <a:t>    $y   = $tmp;</a:t>
              </a:r>
            </a:p>
            <a:p>
              <a:r>
                <a:rPr lang="es-ES" altLang="en-US" sz="1400"/>
                <a:t>  }</a:t>
              </a:r>
              <a:endParaRPr lang="en-US" altLang="en-US" sz="1400"/>
            </a:p>
          </p:txBody>
        </p:sp>
        <p:sp>
          <p:nvSpPr>
            <p:cNvPr id="14347" name="Rectangle 7"/>
            <p:cNvSpPr>
              <a:spLocks noChangeArrowheads="1"/>
            </p:cNvSpPr>
            <p:nvPr/>
          </p:nvSpPr>
          <p:spPr bwMode="auto">
            <a:xfrm>
              <a:off x="108" y="2296"/>
              <a:ext cx="1882" cy="49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8" name="Line 8"/>
            <p:cNvSpPr>
              <a:spLocks noChangeShapeType="1"/>
            </p:cNvSpPr>
            <p:nvPr/>
          </p:nvSpPr>
          <p:spPr bwMode="auto">
            <a:xfrm>
              <a:off x="1791" y="2704"/>
              <a:ext cx="908" cy="5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4343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981075"/>
            <a:ext cx="248602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Text Box 13"/>
          <p:cNvSpPr txBox="1">
            <a:spLocks noChangeArrowheads="1"/>
          </p:cNvSpPr>
          <p:nvPr/>
        </p:nvSpPr>
        <p:spPr bwMode="auto">
          <a:xfrm>
            <a:off x="250825" y="5054600"/>
            <a:ext cx="2376488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/>
              <a:t>Isi variabel a dan b tidak bertukar. Penyebabnya, yang dilewatkan ke dalam fungsi adalah nilai dari argumen, karenanya isi variabel a dan b tidak berubah</a:t>
            </a:r>
          </a:p>
        </p:txBody>
      </p:sp>
    </p:spTree>
    <p:extLst>
      <p:ext uri="{BB962C8B-B14F-4D97-AF65-F5344CB8AC3E}">
        <p14:creationId xmlns:p14="http://schemas.microsoft.com/office/powerpoint/2010/main" val="283219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7441</TotalTime>
  <Words>311</Words>
  <Application>Microsoft Office PowerPoint</Application>
  <PresentationFormat>On-screen Show (4:3)</PresentationFormat>
  <Paragraphs>98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Georgia</vt:lpstr>
      <vt:lpstr>Trebuchet MS</vt:lpstr>
      <vt:lpstr>Wingdings</vt:lpstr>
      <vt:lpstr>Wingdings 2</vt:lpstr>
      <vt:lpstr>Urban</vt:lpstr>
      <vt:lpstr>Perancangan dan Pemrograman Web</vt:lpstr>
      <vt:lpstr>PowerPoint Presentation</vt:lpstr>
      <vt:lpstr>Objective</vt:lpstr>
      <vt:lpstr>Pernyataan Kontrol :  IF</vt:lpstr>
      <vt:lpstr>Pernyataan Kontrol :  Switch</vt:lpstr>
      <vt:lpstr>Pernyataan Kontrol :  While dan Do..While</vt:lpstr>
      <vt:lpstr>Pernyataan Kontrol : For</vt:lpstr>
      <vt:lpstr>Array</vt:lpstr>
      <vt:lpstr>Fungsi</vt:lpstr>
      <vt:lpstr>Lingkup Variabel</vt:lpstr>
      <vt:lpstr>Variabel Lokal dan Global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Pengantar Sistem Informasi</dc:title>
  <dc:creator>Marcello Singadji</dc:creator>
  <cp:lastModifiedBy>Windows User</cp:lastModifiedBy>
  <cp:revision>526</cp:revision>
  <dcterms:created xsi:type="dcterms:W3CDTF">2011-09-16T02:11:44Z</dcterms:created>
  <dcterms:modified xsi:type="dcterms:W3CDTF">2020-02-04T04:35:57Z</dcterms:modified>
</cp:coreProperties>
</file>