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6" r:id="rId2"/>
    <p:sldId id="257" r:id="rId3"/>
    <p:sldId id="288" r:id="rId4"/>
    <p:sldId id="270" r:id="rId5"/>
    <p:sldId id="277" r:id="rId6"/>
    <p:sldId id="305" r:id="rId7"/>
    <p:sldId id="272" r:id="rId8"/>
    <p:sldId id="311" r:id="rId9"/>
    <p:sldId id="313" r:id="rId10"/>
    <p:sldId id="314" r:id="rId11"/>
    <p:sldId id="322" r:id="rId12"/>
    <p:sldId id="306" r:id="rId13"/>
    <p:sldId id="308" r:id="rId14"/>
    <p:sldId id="315" r:id="rId15"/>
    <p:sldId id="309" r:id="rId16"/>
    <p:sldId id="310" r:id="rId17"/>
    <p:sldId id="307" r:id="rId18"/>
    <p:sldId id="316" r:id="rId19"/>
    <p:sldId id="317" r:id="rId20"/>
    <p:sldId id="319" r:id="rId21"/>
    <p:sldId id="320" r:id="rId22"/>
    <p:sldId id="321" r:id="rId23"/>
    <p:sldId id="264"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BCF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994" autoAdjust="0"/>
    <p:restoredTop sz="89048" autoAdjust="0"/>
  </p:normalViewPr>
  <p:slideViewPr>
    <p:cSldViewPr>
      <p:cViewPr varScale="1">
        <p:scale>
          <a:sx n="66" d="100"/>
          <a:sy n="66" d="100"/>
        </p:scale>
        <p:origin x="1434" y="72"/>
      </p:cViewPr>
      <p:guideLst>
        <p:guide orient="horz" pos="2160"/>
        <p:guide pos="2880"/>
      </p:guideLst>
    </p:cSldViewPr>
  </p:slideViewPr>
  <p:outlineViewPr>
    <p:cViewPr>
      <p:scale>
        <a:sx n="33" d="100"/>
        <a:sy n="33" d="100"/>
      </p:scale>
      <p:origin x="0" y="4284"/>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5C768C1-09E0-429C-8B60-FE9F2DBAF374}" type="datetimeFigureOut">
              <a:rPr lang="en-US" smtClean="0"/>
              <a:t>2/4/2020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65819B2-0548-43D2-9E90-69853082FE47}" type="slidenum">
              <a:rPr lang="en-US" smtClean="0"/>
              <a:t>‹#›</a:t>
            </a:fld>
            <a:endParaRPr lang="en-US"/>
          </a:p>
        </p:txBody>
      </p:sp>
    </p:spTree>
    <p:extLst>
      <p:ext uri="{BB962C8B-B14F-4D97-AF65-F5344CB8AC3E}">
        <p14:creationId xmlns:p14="http://schemas.microsoft.com/office/powerpoint/2010/main" val="12176455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65819B2-0548-43D2-9E90-69853082FE47}" type="slidenum">
              <a:rPr lang="en-US" smtClean="0"/>
              <a:t>4</a:t>
            </a:fld>
            <a:endParaRPr lang="en-US"/>
          </a:p>
        </p:txBody>
      </p:sp>
    </p:spTree>
    <p:extLst>
      <p:ext uri="{BB962C8B-B14F-4D97-AF65-F5344CB8AC3E}">
        <p14:creationId xmlns:p14="http://schemas.microsoft.com/office/powerpoint/2010/main" val="39533290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smtClean="0"/>
              <a:t>Perhatikan</a:t>
            </a:r>
            <a:r>
              <a:rPr lang="en-US" smtClean="0"/>
              <a:t>:</a:t>
            </a:r>
          </a:p>
          <a:p>
            <a:pPr marL="171450" indent="-171450">
              <a:buFont typeface="Arial" panose="020B0604020202020204" pitchFamily="34" charset="0"/>
              <a:buChar char="•"/>
            </a:pPr>
            <a:r>
              <a:rPr lang="en-US" smtClean="0"/>
              <a:t>buy</a:t>
            </a:r>
            <a:r>
              <a:rPr lang="en-US" baseline="0" smtClean="0"/>
              <a:t> adalah suatu relasi yang memiliki atribut, maka buy dipetakan menjadi tabel.</a:t>
            </a:r>
          </a:p>
          <a:p>
            <a:pPr marL="171450" indent="-171450">
              <a:buFont typeface="Arial" panose="020B0604020202020204" pitchFamily="34" charset="0"/>
              <a:buChar char="•"/>
            </a:pPr>
            <a:r>
              <a:rPr lang="en-US" baseline="0" smtClean="0"/>
              <a:t>Kolom cid merupakan kolom yang merelasikan dan me-refer (mengacu) ke kolom cid pada tabel customer.</a:t>
            </a:r>
          </a:p>
          <a:p>
            <a:pPr marL="171450" indent="-171450">
              <a:buFont typeface="Arial" panose="020B0604020202020204" pitchFamily="34" charset="0"/>
              <a:buChar char="•"/>
            </a:pPr>
            <a:r>
              <a:rPr lang="en-US" baseline="0" smtClean="0"/>
              <a:t>Kolom pid merupakan kolom yang merelasikan dan me-refer (mengacu) ke kolom pid pada tabel product.</a:t>
            </a:r>
            <a:endParaRPr lang="en-US"/>
          </a:p>
        </p:txBody>
      </p:sp>
      <p:sp>
        <p:nvSpPr>
          <p:cNvPr id="4" name="Slide Number Placeholder 3"/>
          <p:cNvSpPr>
            <a:spLocks noGrp="1"/>
          </p:cNvSpPr>
          <p:nvPr>
            <p:ph type="sldNum" sz="quarter" idx="10"/>
          </p:nvPr>
        </p:nvSpPr>
        <p:spPr/>
        <p:txBody>
          <a:bodyPr/>
          <a:lstStyle/>
          <a:p>
            <a:fld id="{765819B2-0548-43D2-9E90-69853082FE47}" type="slidenum">
              <a:rPr lang="en-US" smtClean="0"/>
              <a:t>14</a:t>
            </a:fld>
            <a:endParaRPr lang="en-US"/>
          </a:p>
        </p:txBody>
      </p:sp>
    </p:spTree>
    <p:extLst>
      <p:ext uri="{BB962C8B-B14F-4D97-AF65-F5344CB8AC3E}">
        <p14:creationId xmlns:p14="http://schemas.microsoft.com/office/powerpoint/2010/main" val="41051256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Perhatikan:</a:t>
            </a:r>
          </a:p>
          <a:p>
            <a:pPr marL="171450" indent="-171450">
              <a:buFont typeface="Arial" panose="020B0604020202020204" pitchFamily="34" charset="0"/>
              <a:buChar char="•"/>
            </a:pPr>
            <a:r>
              <a:rPr lang="en-US" smtClean="0"/>
              <a:t>Atribut hobbies merupakan atribut multivalue,</a:t>
            </a:r>
            <a:r>
              <a:rPr lang="en-US" baseline="0" smtClean="0"/>
              <a:t> sehingga atribut hobbies dibuatkan menjadi entity baru (dengan nama Hobbies) dan di hilangkan dari entoty Student.</a:t>
            </a:r>
          </a:p>
          <a:p>
            <a:pPr marL="171450" indent="-171450">
              <a:buFont typeface="Arial" panose="020B0604020202020204" pitchFamily="34" charset="0"/>
              <a:buChar char="•"/>
            </a:pPr>
            <a:r>
              <a:rPr lang="en-US" smtClean="0"/>
              <a:t>Atribut</a:t>
            </a:r>
            <a:r>
              <a:rPr lang="en-US" baseline="0" smtClean="0"/>
              <a:t> hobbies yang dihilangkan dari entity Student karena multivalue dijadikan atribut pada </a:t>
            </a:r>
            <a:r>
              <a:rPr lang="en-US" smtClean="0"/>
              <a:t>entity baru (entity Hobbies), tapi sudah tidak multivalue</a:t>
            </a:r>
            <a:r>
              <a:rPr lang="en-US" baseline="0" smtClean="0"/>
              <a:t> lagi. Atribut </a:t>
            </a:r>
            <a:r>
              <a:rPr lang="en-US" u="sng" baseline="0" smtClean="0"/>
              <a:t>hobbies</a:t>
            </a:r>
            <a:r>
              <a:rPr lang="en-US" baseline="0" smtClean="0"/>
              <a:t> dijadikan atribut pada entity Hobbies, karena atribut ini dihilangkan dari entity Student (krn multivalue) dan atas dasar untuk menampung atribut hobbies inilah entity Hobbies dibuat.</a:t>
            </a:r>
          </a:p>
          <a:p>
            <a:pPr marL="171450" indent="-171450">
              <a:buFont typeface="Arial" panose="020B0604020202020204" pitchFamily="34" charset="0"/>
              <a:buChar char="•"/>
            </a:pPr>
            <a:r>
              <a:rPr lang="en-US" baseline="0" smtClean="0"/>
              <a:t>Atribut </a:t>
            </a:r>
            <a:r>
              <a:rPr lang="en-US" u="sng" baseline="0" smtClean="0"/>
              <a:t>sid</a:t>
            </a:r>
            <a:r>
              <a:rPr lang="en-US" baseline="0" smtClean="0"/>
              <a:t> dijadikan atribut pada entity Hobbies, karena atribut sid merupakan identifier pada entity Student, sehingga akan menjadi relasi yang menghubungkan antara entity Hobbies dengan entity Student.</a:t>
            </a:r>
          </a:p>
          <a:p>
            <a:pPr marL="171450" indent="-171450">
              <a:buFont typeface="Arial" panose="020B0604020202020204" pitchFamily="34" charset="0"/>
              <a:buChar char="•"/>
            </a:pPr>
            <a:r>
              <a:rPr lang="en-US" baseline="0" smtClean="0"/>
              <a:t>Kombinasi atribut </a:t>
            </a:r>
            <a:r>
              <a:rPr lang="en-US" u="sng" baseline="0" smtClean="0"/>
              <a:t>sid</a:t>
            </a:r>
            <a:r>
              <a:rPr lang="en-US" baseline="0" smtClean="0"/>
              <a:t> dan </a:t>
            </a:r>
            <a:r>
              <a:rPr lang="en-US" u="sng" baseline="0" smtClean="0"/>
              <a:t>hobbies</a:t>
            </a:r>
            <a:r>
              <a:rPr lang="en-US" baseline="0" smtClean="0"/>
              <a:t> merupakan primary identifier pada entity Hobbies.</a:t>
            </a:r>
            <a:endParaRPr lang="en-US"/>
          </a:p>
        </p:txBody>
      </p:sp>
      <p:sp>
        <p:nvSpPr>
          <p:cNvPr id="4" name="Slide Number Placeholder 3"/>
          <p:cNvSpPr>
            <a:spLocks noGrp="1"/>
          </p:cNvSpPr>
          <p:nvPr>
            <p:ph type="sldNum" sz="quarter" idx="10"/>
          </p:nvPr>
        </p:nvSpPr>
        <p:spPr/>
        <p:txBody>
          <a:bodyPr/>
          <a:lstStyle/>
          <a:p>
            <a:fld id="{765819B2-0548-43D2-9E90-69853082FE47}" type="slidenum">
              <a:rPr lang="en-US" smtClean="0"/>
              <a:t>16</a:t>
            </a:fld>
            <a:endParaRPr lang="en-US"/>
          </a:p>
        </p:txBody>
      </p:sp>
    </p:spTree>
    <p:extLst>
      <p:ext uri="{BB962C8B-B14F-4D97-AF65-F5344CB8AC3E}">
        <p14:creationId xmlns:p14="http://schemas.microsoft.com/office/powerpoint/2010/main" val="37627861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u="none" strike="noStrike" kern="1200" baseline="0" dirty="0" err="1" smtClean="0">
                <a:solidFill>
                  <a:schemeClr val="tx1"/>
                </a:solidFill>
                <a:latin typeface="+mn-lt"/>
                <a:ea typeface="+mn-ea"/>
                <a:cs typeface="+mn-cs"/>
              </a:rPr>
              <a:t>Perhatikan</a:t>
            </a:r>
            <a:r>
              <a:rPr lang="en-US" sz="1200" b="1" i="0" u="none" strike="noStrike" kern="1200" baseline="0" dirty="0" smtClean="0">
                <a:solidFill>
                  <a:schemeClr val="tx1"/>
                </a:solidFill>
                <a:latin typeface="+mn-lt"/>
                <a:ea typeface="+mn-ea"/>
                <a:cs typeface="+mn-cs"/>
              </a:rPr>
              <a:t>:</a:t>
            </a:r>
          </a:p>
          <a:p>
            <a:pPr marL="171450" indent="-171450">
              <a:buFont typeface="Arial" pitchFamily="34" charset="0"/>
              <a:buChar char="•"/>
            </a:pPr>
            <a:r>
              <a:rPr lang="en-US" sz="1200" b="1" i="0" u="none" strike="noStrike" kern="1200" baseline="0" dirty="0" smtClean="0">
                <a:solidFill>
                  <a:schemeClr val="tx1"/>
                </a:solidFill>
                <a:latin typeface="+mn-lt"/>
                <a:ea typeface="+mn-ea"/>
                <a:cs typeface="+mn-cs"/>
              </a:rPr>
              <a:t>Entity Students, </a:t>
            </a:r>
            <a:r>
              <a:rPr lang="en-US" sz="1200" b="0" i="0" u="none" strike="noStrike" kern="1200" baseline="0" dirty="0" smtClean="0">
                <a:solidFill>
                  <a:schemeClr val="tx1"/>
                </a:solidFill>
                <a:latin typeface="+mn-lt"/>
                <a:ea typeface="+mn-ea"/>
                <a:cs typeface="+mn-cs"/>
              </a:rPr>
              <a:t>students </a:t>
            </a:r>
            <a:r>
              <a:rPr lang="en-US" sz="1200" b="0" i="0" u="none" strike="noStrike" kern="1200" baseline="0" dirty="0" err="1" smtClean="0">
                <a:solidFill>
                  <a:schemeClr val="tx1"/>
                </a:solidFill>
                <a:latin typeface="+mn-lt"/>
                <a:ea typeface="+mn-ea"/>
                <a:cs typeface="+mn-cs"/>
              </a:rPr>
              <a:t>merupakan</a:t>
            </a:r>
            <a:r>
              <a:rPr lang="en-US" sz="1200" b="0" i="0" u="none" strike="noStrike" kern="1200" baseline="0" dirty="0" smtClean="0">
                <a:solidFill>
                  <a:schemeClr val="tx1"/>
                </a:solidFill>
                <a:latin typeface="+mn-lt"/>
                <a:ea typeface="+mn-ea"/>
                <a:cs typeface="+mn-cs"/>
              </a:rPr>
              <a:t> object </a:t>
            </a:r>
            <a:r>
              <a:rPr lang="en-US" sz="1200" b="0" i="0" u="none" strike="noStrike" kern="1200" baseline="0" dirty="0" err="1" smtClean="0">
                <a:solidFill>
                  <a:schemeClr val="tx1"/>
                </a:solidFill>
                <a:latin typeface="+mn-lt"/>
                <a:ea typeface="+mn-ea"/>
                <a:cs typeface="+mn-cs"/>
              </a:rPr>
              <a:t>dunia</a:t>
            </a:r>
            <a:r>
              <a:rPr lang="en-US" sz="1200" b="0" i="0" u="none" strike="noStrike" kern="1200" baseline="0" dirty="0" smtClean="0">
                <a:solidFill>
                  <a:schemeClr val="tx1"/>
                </a:solidFill>
                <a:latin typeface="+mn-lt"/>
                <a:ea typeface="+mn-ea"/>
                <a:cs typeface="+mn-cs"/>
              </a:rPr>
              <a:t> </a:t>
            </a:r>
            <a:r>
              <a:rPr lang="en-US" sz="1200" b="0" i="0" u="none" strike="noStrike" kern="1200" baseline="0" dirty="0" err="1" smtClean="0">
                <a:solidFill>
                  <a:schemeClr val="tx1"/>
                </a:solidFill>
                <a:latin typeface="+mn-lt"/>
                <a:ea typeface="+mn-ea"/>
                <a:cs typeface="+mn-cs"/>
              </a:rPr>
              <a:t>nyata</a:t>
            </a:r>
            <a:r>
              <a:rPr lang="en-US" sz="1200" b="0" i="0" u="none" strike="noStrike" kern="1200" baseline="0" dirty="0" smtClean="0">
                <a:solidFill>
                  <a:schemeClr val="tx1"/>
                </a:solidFill>
                <a:latin typeface="+mn-lt"/>
                <a:ea typeface="+mn-ea"/>
                <a:cs typeface="+mn-cs"/>
              </a:rPr>
              <a:t> yang </a:t>
            </a:r>
            <a:r>
              <a:rPr lang="en-US" sz="1200" b="0" i="0" u="none" strike="noStrike" kern="1200" baseline="0" dirty="0" err="1" smtClean="0">
                <a:solidFill>
                  <a:schemeClr val="tx1"/>
                </a:solidFill>
                <a:latin typeface="+mn-lt"/>
                <a:ea typeface="+mn-ea"/>
                <a:cs typeface="+mn-cs"/>
              </a:rPr>
              <a:t>memiliki</a:t>
            </a:r>
            <a:r>
              <a:rPr lang="en-US" sz="1200" b="0" i="0" u="none" strike="noStrike" kern="1200" baseline="0" dirty="0" smtClean="0">
                <a:solidFill>
                  <a:schemeClr val="tx1"/>
                </a:solidFill>
                <a:latin typeface="+mn-lt"/>
                <a:ea typeface="+mn-ea"/>
                <a:cs typeface="+mn-cs"/>
              </a:rPr>
              <a:t> </a:t>
            </a:r>
            <a:r>
              <a:rPr lang="en-US" sz="1200" b="0" i="0" u="none" strike="noStrike" kern="1200" baseline="0" dirty="0" err="1" smtClean="0">
                <a:solidFill>
                  <a:schemeClr val="tx1"/>
                </a:solidFill>
                <a:latin typeface="+mn-lt"/>
                <a:ea typeface="+mn-ea"/>
                <a:cs typeface="+mn-cs"/>
              </a:rPr>
              <a:t>atribut</a:t>
            </a:r>
            <a:r>
              <a:rPr lang="en-US" sz="1200" b="0" i="0" u="none" strike="noStrike" kern="1200" baseline="0" dirty="0" smtClean="0">
                <a:solidFill>
                  <a:schemeClr val="tx1"/>
                </a:solidFill>
                <a:latin typeface="+mn-lt"/>
                <a:ea typeface="+mn-ea"/>
                <a:cs typeface="+mn-cs"/>
              </a:rPr>
              <a:t> yang </a:t>
            </a:r>
            <a:r>
              <a:rPr lang="en-US" sz="1200" b="0" i="0" u="none" strike="noStrike" kern="1200" baseline="0" dirty="0" err="1" smtClean="0">
                <a:solidFill>
                  <a:schemeClr val="tx1"/>
                </a:solidFill>
                <a:latin typeface="+mn-lt"/>
                <a:ea typeface="+mn-ea"/>
                <a:cs typeface="+mn-cs"/>
              </a:rPr>
              <a:t>sama</a:t>
            </a:r>
            <a:r>
              <a:rPr lang="en-US" sz="1200" b="0" i="0" u="none" strike="noStrike" kern="1200" baseline="0" dirty="0" smtClean="0">
                <a:solidFill>
                  <a:schemeClr val="tx1"/>
                </a:solidFill>
                <a:latin typeface="+mn-lt"/>
                <a:ea typeface="+mn-ea"/>
                <a:cs typeface="+mn-cs"/>
              </a:rPr>
              <a:t> (</a:t>
            </a:r>
            <a:r>
              <a:rPr lang="en-US" sz="1200" b="0" i="0" u="none" strike="noStrike" kern="1200" baseline="0" dirty="0" err="1" smtClean="0">
                <a:solidFill>
                  <a:schemeClr val="tx1"/>
                </a:solidFill>
                <a:latin typeface="+mn-lt"/>
                <a:ea typeface="+mn-ea"/>
                <a:cs typeface="+mn-cs"/>
              </a:rPr>
              <a:t>yaitu</a:t>
            </a:r>
            <a:r>
              <a:rPr lang="en-US" sz="1200" b="0" i="0" u="none" strike="noStrike" kern="1200" baseline="0" dirty="0" smtClean="0">
                <a:solidFill>
                  <a:schemeClr val="tx1"/>
                </a:solidFill>
                <a:latin typeface="+mn-lt"/>
                <a:ea typeface="+mn-ea"/>
                <a:cs typeface="+mn-cs"/>
              </a:rPr>
              <a:t>;  </a:t>
            </a:r>
            <a:r>
              <a:rPr lang="en-US" sz="1200" b="0" i="0" u="none" strike="noStrike" kern="1200" baseline="0" dirty="0" err="1" smtClean="0">
                <a:solidFill>
                  <a:schemeClr val="tx1"/>
                </a:solidFill>
                <a:latin typeface="+mn-lt"/>
                <a:ea typeface="+mn-ea"/>
                <a:cs typeface="+mn-cs"/>
              </a:rPr>
              <a:t>sid</a:t>
            </a:r>
            <a:r>
              <a:rPr lang="en-US" sz="1200" b="0" i="0" u="none" strike="noStrike" kern="1200" baseline="0" dirty="0" smtClean="0">
                <a:solidFill>
                  <a:schemeClr val="tx1"/>
                </a:solidFill>
                <a:latin typeface="+mn-lt"/>
                <a:ea typeface="+mn-ea"/>
                <a:cs typeface="+mn-cs"/>
              </a:rPr>
              <a:t> , </a:t>
            </a:r>
            <a:r>
              <a:rPr lang="en-US" sz="1200" b="0" i="0" u="none" strike="noStrike" kern="1200" baseline="0" dirty="0" err="1" smtClean="0">
                <a:solidFill>
                  <a:schemeClr val="tx1"/>
                </a:solidFill>
                <a:latin typeface="+mn-lt"/>
                <a:ea typeface="+mn-ea"/>
                <a:cs typeface="+mn-cs"/>
              </a:rPr>
              <a:t>dan</a:t>
            </a:r>
            <a:r>
              <a:rPr lang="en-US" sz="1200" b="0" i="0" u="none" strike="noStrike" kern="1200" baseline="0" dirty="0" smtClean="0">
                <a:solidFill>
                  <a:schemeClr val="tx1"/>
                </a:solidFill>
                <a:latin typeface="+mn-lt"/>
                <a:ea typeface="+mn-ea"/>
                <a:cs typeface="+mn-cs"/>
              </a:rPr>
              <a:t> </a:t>
            </a:r>
            <a:r>
              <a:rPr lang="en-US" sz="1200" b="0" i="0" u="none" strike="noStrike" kern="1200" baseline="0" dirty="0" err="1" smtClean="0">
                <a:solidFill>
                  <a:schemeClr val="tx1"/>
                </a:solidFill>
                <a:latin typeface="+mn-lt"/>
                <a:ea typeface="+mn-ea"/>
                <a:cs typeface="+mn-cs"/>
              </a:rPr>
              <a:t>nama</a:t>
            </a:r>
            <a:r>
              <a:rPr lang="en-US" sz="1200" b="0" i="0" u="none" strike="noStrike" kern="1200" baseline="0" dirty="0" smtClean="0">
                <a:solidFill>
                  <a:schemeClr val="tx1"/>
                </a:solidFill>
                <a:latin typeface="+mn-lt"/>
                <a:ea typeface="+mn-ea"/>
                <a:cs typeface="+mn-cs"/>
              </a:rPr>
              <a:t>)  </a:t>
            </a:r>
            <a:r>
              <a:rPr lang="en-US" sz="1200" b="0" i="0" u="none" strike="noStrike" kern="1200" baseline="0" dirty="0" err="1" smtClean="0">
                <a:solidFill>
                  <a:schemeClr val="tx1"/>
                </a:solidFill>
                <a:latin typeface="+mn-lt"/>
                <a:ea typeface="+mn-ea"/>
                <a:cs typeface="+mn-cs"/>
              </a:rPr>
              <a:t>dan</a:t>
            </a:r>
            <a:r>
              <a:rPr lang="en-US" sz="1200" b="0" i="0" u="none" strike="noStrike" kern="1200" baseline="0" dirty="0" smtClean="0">
                <a:solidFill>
                  <a:schemeClr val="tx1"/>
                </a:solidFill>
                <a:latin typeface="+mn-lt"/>
                <a:ea typeface="+mn-ea"/>
                <a:cs typeface="+mn-cs"/>
              </a:rPr>
              <a:t> </a:t>
            </a:r>
            <a:r>
              <a:rPr lang="en-US" sz="1200" b="0" i="0" u="none" strike="noStrike" kern="1200" baseline="0" dirty="0" err="1" smtClean="0">
                <a:solidFill>
                  <a:schemeClr val="tx1"/>
                </a:solidFill>
                <a:latin typeface="+mn-lt"/>
                <a:ea typeface="+mn-ea"/>
                <a:cs typeface="+mn-cs"/>
              </a:rPr>
              <a:t>tiap-tiap</a:t>
            </a:r>
            <a:r>
              <a:rPr lang="en-US" sz="1200" b="0" i="0" u="none" strike="noStrike" kern="1200" baseline="0" dirty="0" smtClean="0">
                <a:solidFill>
                  <a:schemeClr val="tx1"/>
                </a:solidFill>
                <a:latin typeface="+mn-lt"/>
                <a:ea typeface="+mn-ea"/>
                <a:cs typeface="+mn-cs"/>
              </a:rPr>
              <a:t> student </a:t>
            </a:r>
            <a:r>
              <a:rPr lang="en-US" sz="1200" b="0" i="0" u="none" strike="noStrike" kern="1200" baseline="0" dirty="0" err="1" smtClean="0">
                <a:solidFill>
                  <a:schemeClr val="tx1"/>
                </a:solidFill>
                <a:latin typeface="+mn-lt"/>
                <a:ea typeface="+mn-ea"/>
                <a:cs typeface="+mn-cs"/>
              </a:rPr>
              <a:t>dapat</a:t>
            </a:r>
            <a:r>
              <a:rPr lang="en-US" sz="1200" b="0" i="0" u="none" strike="noStrike" kern="1200" baseline="0" dirty="0" smtClean="0">
                <a:solidFill>
                  <a:schemeClr val="tx1"/>
                </a:solidFill>
                <a:latin typeface="+mn-lt"/>
                <a:ea typeface="+mn-ea"/>
                <a:cs typeface="+mn-cs"/>
              </a:rPr>
              <a:t> </a:t>
            </a:r>
            <a:r>
              <a:rPr lang="en-US" sz="1200" b="0" i="0" u="none" strike="noStrike" kern="1200" baseline="0" dirty="0" err="1" smtClean="0">
                <a:solidFill>
                  <a:schemeClr val="tx1"/>
                </a:solidFill>
                <a:latin typeface="+mn-lt"/>
                <a:ea typeface="+mn-ea"/>
                <a:cs typeface="+mn-cs"/>
              </a:rPr>
              <a:t>dibedakan</a:t>
            </a:r>
            <a:r>
              <a:rPr lang="en-US" sz="1200" b="0" i="0" u="none" strike="noStrike" kern="1200" baseline="0" dirty="0" smtClean="0">
                <a:solidFill>
                  <a:schemeClr val="tx1"/>
                </a:solidFill>
                <a:latin typeface="+mn-lt"/>
                <a:ea typeface="+mn-ea"/>
                <a:cs typeface="+mn-cs"/>
              </a:rPr>
              <a:t> </a:t>
            </a:r>
            <a:r>
              <a:rPr lang="en-US" sz="1200" b="0" i="0" u="none" strike="noStrike" kern="1200" baseline="0" dirty="0" err="1" smtClean="0">
                <a:solidFill>
                  <a:schemeClr val="tx1"/>
                </a:solidFill>
                <a:latin typeface="+mn-lt"/>
                <a:ea typeface="+mn-ea"/>
                <a:cs typeface="+mn-cs"/>
              </a:rPr>
              <a:t>berdasarkan</a:t>
            </a:r>
            <a:r>
              <a:rPr lang="en-US" sz="1200" b="0" i="0" u="none" strike="noStrike" kern="1200" baseline="0" dirty="0" smtClean="0">
                <a:solidFill>
                  <a:schemeClr val="tx1"/>
                </a:solidFill>
                <a:latin typeface="+mn-lt"/>
                <a:ea typeface="+mn-ea"/>
                <a:cs typeface="+mn-cs"/>
              </a:rPr>
              <a:t> student id (</a:t>
            </a:r>
            <a:r>
              <a:rPr lang="en-US" sz="1200" b="0" i="0" u="none" strike="noStrike" kern="1200" baseline="0" dirty="0" err="1" smtClean="0">
                <a:solidFill>
                  <a:schemeClr val="tx1"/>
                </a:solidFill>
                <a:latin typeface="+mn-lt"/>
                <a:ea typeface="+mn-ea"/>
                <a:cs typeface="+mn-cs"/>
              </a:rPr>
              <a:t>sid</a:t>
            </a:r>
            <a:r>
              <a:rPr lang="en-US" sz="1200" b="0" i="0" u="none" strike="noStrike" kern="1200" baseline="0" dirty="0" smtClean="0">
                <a:solidFill>
                  <a:schemeClr val="tx1"/>
                </a:solidFill>
                <a:latin typeface="+mn-lt"/>
                <a:ea typeface="+mn-ea"/>
                <a:cs typeface="+mn-cs"/>
              </a:rPr>
              <a:t>).</a:t>
            </a:r>
          </a:p>
          <a:p>
            <a:pPr marL="171450" indent="-171450">
              <a:buFont typeface="Arial" pitchFamily="34" charset="0"/>
              <a:buChar char="•"/>
            </a:pPr>
            <a:r>
              <a:rPr lang="en-US" sz="1200" b="1" i="0" u="none" strike="noStrike" kern="1200" baseline="0" dirty="0" smtClean="0">
                <a:solidFill>
                  <a:schemeClr val="tx1"/>
                </a:solidFill>
                <a:latin typeface="+mn-lt"/>
                <a:ea typeface="+mn-ea"/>
                <a:cs typeface="+mn-cs"/>
              </a:rPr>
              <a:t>Entity </a:t>
            </a:r>
            <a:r>
              <a:rPr lang="en-US" sz="1200" b="1" i="0" u="none" strike="noStrike" kern="1200" baseline="0" dirty="0" err="1" smtClean="0">
                <a:solidFill>
                  <a:schemeClr val="tx1"/>
                </a:solidFill>
                <a:latin typeface="+mn-lt"/>
                <a:ea typeface="+mn-ea"/>
                <a:cs typeface="+mn-cs"/>
              </a:rPr>
              <a:t>Class_rooms</a:t>
            </a:r>
            <a:r>
              <a:rPr lang="en-US" sz="1200" b="1" i="0" u="none" strike="noStrike" kern="1200" baseline="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class rooms </a:t>
            </a:r>
            <a:r>
              <a:rPr lang="en-US" sz="1200" b="0" i="0" u="none" strike="noStrike" kern="1200" baseline="0" dirty="0" err="1" smtClean="0">
                <a:solidFill>
                  <a:schemeClr val="tx1"/>
                </a:solidFill>
                <a:latin typeface="+mn-lt"/>
                <a:ea typeface="+mn-ea"/>
                <a:cs typeface="+mn-cs"/>
              </a:rPr>
              <a:t>merupakan</a:t>
            </a:r>
            <a:r>
              <a:rPr lang="en-US" sz="1200" b="0" i="0" u="none" strike="noStrike" kern="1200" baseline="0" dirty="0" smtClean="0">
                <a:solidFill>
                  <a:schemeClr val="tx1"/>
                </a:solidFill>
                <a:latin typeface="+mn-lt"/>
                <a:ea typeface="+mn-ea"/>
                <a:cs typeface="+mn-cs"/>
              </a:rPr>
              <a:t> </a:t>
            </a:r>
            <a:r>
              <a:rPr lang="en-US" sz="1200" b="0" i="0" u="none" strike="noStrike" kern="1200" baseline="0" dirty="0" err="1" smtClean="0">
                <a:solidFill>
                  <a:schemeClr val="tx1"/>
                </a:solidFill>
                <a:latin typeface="+mn-lt"/>
                <a:ea typeface="+mn-ea"/>
                <a:cs typeface="+mn-cs"/>
              </a:rPr>
              <a:t>merupakan</a:t>
            </a:r>
            <a:r>
              <a:rPr lang="en-US" sz="1200" b="0" i="0" u="none" strike="noStrike" kern="1200" baseline="0" dirty="0" smtClean="0">
                <a:solidFill>
                  <a:schemeClr val="tx1"/>
                </a:solidFill>
                <a:latin typeface="+mn-lt"/>
                <a:ea typeface="+mn-ea"/>
                <a:cs typeface="+mn-cs"/>
              </a:rPr>
              <a:t> object </a:t>
            </a:r>
            <a:r>
              <a:rPr lang="en-US" sz="1200" b="0" i="0" u="none" strike="noStrike" kern="1200" baseline="0" dirty="0" err="1" smtClean="0">
                <a:solidFill>
                  <a:schemeClr val="tx1"/>
                </a:solidFill>
                <a:latin typeface="+mn-lt"/>
                <a:ea typeface="+mn-ea"/>
                <a:cs typeface="+mn-cs"/>
              </a:rPr>
              <a:t>dunia</a:t>
            </a:r>
            <a:r>
              <a:rPr lang="en-US" sz="1200" b="0" i="0" u="none" strike="noStrike" kern="1200" baseline="0" dirty="0" smtClean="0">
                <a:solidFill>
                  <a:schemeClr val="tx1"/>
                </a:solidFill>
                <a:latin typeface="+mn-lt"/>
                <a:ea typeface="+mn-ea"/>
                <a:cs typeface="+mn-cs"/>
              </a:rPr>
              <a:t> </a:t>
            </a:r>
            <a:r>
              <a:rPr lang="en-US" sz="1200" b="0" i="0" u="none" strike="noStrike" kern="1200" baseline="0" dirty="0" err="1" smtClean="0">
                <a:solidFill>
                  <a:schemeClr val="tx1"/>
                </a:solidFill>
                <a:latin typeface="+mn-lt"/>
                <a:ea typeface="+mn-ea"/>
                <a:cs typeface="+mn-cs"/>
              </a:rPr>
              <a:t>nyata</a:t>
            </a:r>
            <a:r>
              <a:rPr lang="en-US" sz="1200" b="0" i="0" u="none" strike="noStrike" kern="1200" baseline="0" dirty="0" smtClean="0">
                <a:solidFill>
                  <a:schemeClr val="tx1"/>
                </a:solidFill>
                <a:latin typeface="+mn-lt"/>
                <a:ea typeface="+mn-ea"/>
                <a:cs typeface="+mn-cs"/>
              </a:rPr>
              <a:t> yang </a:t>
            </a:r>
            <a:r>
              <a:rPr lang="en-US" sz="1200" b="0" i="0" u="none" strike="noStrike" kern="1200" baseline="0" dirty="0" err="1" smtClean="0">
                <a:solidFill>
                  <a:schemeClr val="tx1"/>
                </a:solidFill>
                <a:latin typeface="+mn-lt"/>
                <a:ea typeface="+mn-ea"/>
                <a:cs typeface="+mn-cs"/>
              </a:rPr>
              <a:t>memiliki</a:t>
            </a:r>
            <a:r>
              <a:rPr lang="en-US" sz="1200" b="0" i="0" u="none" strike="noStrike" kern="1200" baseline="0" dirty="0" smtClean="0">
                <a:solidFill>
                  <a:schemeClr val="tx1"/>
                </a:solidFill>
                <a:latin typeface="+mn-lt"/>
                <a:ea typeface="+mn-ea"/>
                <a:cs typeface="+mn-cs"/>
              </a:rPr>
              <a:t> </a:t>
            </a:r>
            <a:r>
              <a:rPr lang="en-US" sz="1200" b="0" i="0" u="none" strike="noStrike" kern="1200" baseline="0" dirty="0" err="1" smtClean="0">
                <a:solidFill>
                  <a:schemeClr val="tx1"/>
                </a:solidFill>
                <a:latin typeface="+mn-lt"/>
                <a:ea typeface="+mn-ea"/>
                <a:cs typeface="+mn-cs"/>
              </a:rPr>
              <a:t>atribut</a:t>
            </a:r>
            <a:r>
              <a:rPr lang="en-US" sz="1200" b="0" i="0" u="none" strike="noStrike" kern="1200" baseline="0" dirty="0" smtClean="0">
                <a:solidFill>
                  <a:schemeClr val="tx1"/>
                </a:solidFill>
                <a:latin typeface="+mn-lt"/>
                <a:ea typeface="+mn-ea"/>
                <a:cs typeface="+mn-cs"/>
              </a:rPr>
              <a:t> yang </a:t>
            </a:r>
            <a:r>
              <a:rPr lang="en-US" sz="1200" b="0" i="0" u="none" strike="noStrike" kern="1200" baseline="0" dirty="0" err="1" smtClean="0">
                <a:solidFill>
                  <a:schemeClr val="tx1"/>
                </a:solidFill>
                <a:latin typeface="+mn-lt"/>
                <a:ea typeface="+mn-ea"/>
                <a:cs typeface="+mn-cs"/>
              </a:rPr>
              <a:t>sama</a:t>
            </a:r>
            <a:r>
              <a:rPr lang="en-US" sz="1200" b="0" i="0" u="none" strike="noStrike" kern="1200" baseline="0" dirty="0" smtClean="0">
                <a:solidFill>
                  <a:schemeClr val="tx1"/>
                </a:solidFill>
                <a:latin typeface="+mn-lt"/>
                <a:ea typeface="+mn-ea"/>
                <a:cs typeface="+mn-cs"/>
              </a:rPr>
              <a:t> </a:t>
            </a:r>
            <a:r>
              <a:rPr lang="en-US" sz="1200" b="0" i="0" u="none" strike="noStrike" kern="1200" baseline="0" dirty="0" err="1" smtClean="0">
                <a:solidFill>
                  <a:schemeClr val="tx1"/>
                </a:solidFill>
                <a:latin typeface="+mn-lt"/>
                <a:ea typeface="+mn-ea"/>
                <a:cs typeface="+mn-cs"/>
              </a:rPr>
              <a:t>dan</a:t>
            </a:r>
            <a:r>
              <a:rPr lang="en-US" sz="1200" b="0" i="0" u="none" strike="noStrike" kern="1200" baseline="0" dirty="0" smtClean="0">
                <a:solidFill>
                  <a:schemeClr val="tx1"/>
                </a:solidFill>
                <a:latin typeface="+mn-lt"/>
                <a:ea typeface="+mn-ea"/>
                <a:cs typeface="+mn-cs"/>
              </a:rPr>
              <a:t> </a:t>
            </a:r>
            <a:r>
              <a:rPr lang="en-US" sz="1200" b="0" i="0" u="none" strike="noStrike" kern="1200" baseline="0" err="1" smtClean="0">
                <a:solidFill>
                  <a:schemeClr val="tx1"/>
                </a:solidFill>
                <a:latin typeface="+mn-lt"/>
                <a:ea typeface="+mn-ea"/>
                <a:cs typeface="+mn-cs"/>
              </a:rPr>
              <a:t>tiap-tiap</a:t>
            </a:r>
            <a:r>
              <a:rPr lang="en-US" sz="1200" b="0" i="0" u="none" strike="noStrike" kern="1200" baseline="0" smtClean="0">
                <a:solidFill>
                  <a:schemeClr val="tx1"/>
                </a:solidFill>
                <a:latin typeface="+mn-lt"/>
                <a:ea typeface="+mn-ea"/>
                <a:cs typeface="+mn-cs"/>
              </a:rPr>
              <a:t> class </a:t>
            </a:r>
            <a:r>
              <a:rPr lang="en-US" sz="1200" b="0" i="0" u="none" strike="noStrike" kern="1200" baseline="0" dirty="0" smtClean="0">
                <a:solidFill>
                  <a:schemeClr val="tx1"/>
                </a:solidFill>
                <a:latin typeface="+mn-lt"/>
                <a:ea typeface="+mn-ea"/>
                <a:cs typeface="+mn-cs"/>
              </a:rPr>
              <a:t>rooms </a:t>
            </a:r>
            <a:r>
              <a:rPr lang="en-US" sz="1200" b="0" i="0" u="none" strike="noStrike" kern="1200" baseline="0" dirty="0" err="1" smtClean="0">
                <a:solidFill>
                  <a:schemeClr val="tx1"/>
                </a:solidFill>
                <a:latin typeface="+mn-lt"/>
                <a:ea typeface="+mn-ea"/>
                <a:cs typeface="+mn-cs"/>
              </a:rPr>
              <a:t>dapat</a:t>
            </a:r>
            <a:r>
              <a:rPr lang="en-US" sz="1200" b="0" i="0" u="none" strike="noStrike" kern="1200" baseline="0" dirty="0" smtClean="0">
                <a:solidFill>
                  <a:schemeClr val="tx1"/>
                </a:solidFill>
                <a:latin typeface="+mn-lt"/>
                <a:ea typeface="+mn-ea"/>
                <a:cs typeface="+mn-cs"/>
              </a:rPr>
              <a:t> </a:t>
            </a:r>
            <a:r>
              <a:rPr lang="en-US" sz="1200" b="0" i="0" u="none" strike="noStrike" kern="1200" baseline="0" dirty="0" err="1" smtClean="0">
                <a:solidFill>
                  <a:schemeClr val="tx1"/>
                </a:solidFill>
                <a:latin typeface="+mn-lt"/>
                <a:ea typeface="+mn-ea"/>
                <a:cs typeface="+mn-cs"/>
              </a:rPr>
              <a:t>dibedakan</a:t>
            </a:r>
            <a:r>
              <a:rPr lang="en-US" sz="1200" b="0" i="0" u="none" strike="noStrike" kern="1200" baseline="0" dirty="0" smtClean="0">
                <a:solidFill>
                  <a:schemeClr val="tx1"/>
                </a:solidFill>
                <a:latin typeface="+mn-lt"/>
                <a:ea typeface="+mn-ea"/>
                <a:cs typeface="+mn-cs"/>
              </a:rPr>
              <a:t> </a:t>
            </a:r>
            <a:r>
              <a:rPr lang="en-US" sz="1200" b="0" i="0" u="none" strike="noStrike" kern="1200" baseline="0" dirty="0" err="1" smtClean="0">
                <a:solidFill>
                  <a:schemeClr val="tx1"/>
                </a:solidFill>
                <a:latin typeface="+mn-lt"/>
                <a:ea typeface="+mn-ea"/>
                <a:cs typeface="+mn-cs"/>
              </a:rPr>
              <a:t>berdasarkan</a:t>
            </a:r>
            <a:r>
              <a:rPr lang="en-US" sz="1200" b="0" i="0" u="none" strike="noStrike" kern="1200" baseline="0" dirty="0" smtClean="0">
                <a:solidFill>
                  <a:schemeClr val="tx1"/>
                </a:solidFill>
                <a:latin typeface="+mn-lt"/>
                <a:ea typeface="+mn-ea"/>
                <a:cs typeface="+mn-cs"/>
              </a:rPr>
              <a:t> </a:t>
            </a:r>
            <a:r>
              <a:rPr lang="en-US" sz="1200" b="0" i="0" u="none" strike="noStrike" kern="1200" baseline="0" dirty="0" err="1" smtClean="0">
                <a:solidFill>
                  <a:schemeClr val="tx1"/>
                </a:solidFill>
                <a:latin typeface="+mn-lt"/>
                <a:ea typeface="+mn-ea"/>
                <a:cs typeface="+mn-cs"/>
              </a:rPr>
              <a:t>lokasi-nya</a:t>
            </a:r>
            <a:r>
              <a:rPr lang="en-US" sz="1200" b="0" i="0" u="none" strike="noStrike" kern="1200" baseline="0" dirty="0" smtClean="0">
                <a:solidFill>
                  <a:schemeClr val="tx1"/>
                </a:solidFill>
                <a:latin typeface="+mn-lt"/>
                <a:ea typeface="+mn-ea"/>
                <a:cs typeface="+mn-cs"/>
              </a:rPr>
              <a:t> (room number).</a:t>
            </a:r>
          </a:p>
          <a:p>
            <a:pPr marL="171450" indent="-171450">
              <a:buFont typeface="Arial" pitchFamily="34" charset="0"/>
              <a:buChar char="•"/>
            </a:pPr>
            <a:endParaRPr lang="en-US" sz="1200" b="0" i="0" u="none" strike="noStrike" kern="1200" baseline="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765819B2-0548-43D2-9E90-69853082FE47}" type="slidenum">
              <a:rPr lang="en-US" smtClean="0"/>
              <a:t>5</a:t>
            </a:fld>
            <a:endParaRPr lang="en-US"/>
          </a:p>
        </p:txBody>
      </p:sp>
    </p:spTree>
    <p:extLst>
      <p:ext uri="{BB962C8B-B14F-4D97-AF65-F5344CB8AC3E}">
        <p14:creationId xmlns:p14="http://schemas.microsoft.com/office/powerpoint/2010/main" val="26989134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u="none" strike="noStrike" kern="1200" baseline="0" dirty="0" err="1" smtClean="0">
                <a:solidFill>
                  <a:schemeClr val="tx1"/>
                </a:solidFill>
                <a:latin typeface="+mn-lt"/>
                <a:ea typeface="+mn-ea"/>
                <a:cs typeface="+mn-cs"/>
              </a:rPr>
              <a:t>Perhatikan</a:t>
            </a:r>
            <a:r>
              <a:rPr lang="en-US" sz="1200" b="1" i="0" u="none" strike="noStrike" kern="1200" baseline="0" dirty="0" smtClean="0">
                <a:solidFill>
                  <a:schemeClr val="tx1"/>
                </a:solidFill>
                <a:latin typeface="+mn-lt"/>
                <a:ea typeface="+mn-ea"/>
                <a:cs typeface="+mn-cs"/>
              </a:rPr>
              <a:t>:</a:t>
            </a:r>
          </a:p>
          <a:p>
            <a:pPr marL="171450" indent="-171450">
              <a:buFont typeface="Arial" pitchFamily="34" charset="0"/>
              <a:buChar char="•"/>
            </a:pPr>
            <a:r>
              <a:rPr lang="en-US" sz="1200" b="0" i="0" u="none" strike="noStrike" kern="1200" baseline="0" smtClean="0">
                <a:solidFill>
                  <a:schemeClr val="tx1"/>
                </a:solidFill>
                <a:latin typeface="+mn-lt"/>
                <a:ea typeface="+mn-ea"/>
                <a:cs typeface="+mn-cs"/>
              </a:rPr>
              <a:t>Identifier pada entity Student, nilai atribut identifier </a:t>
            </a:r>
            <a:r>
              <a:rPr lang="en-US" sz="1200" b="0" i="0" u="sng" strike="noStrike" kern="1200" baseline="0" smtClean="0">
                <a:solidFill>
                  <a:schemeClr val="tx1"/>
                </a:solidFill>
                <a:latin typeface="+mn-lt"/>
                <a:ea typeface="+mn-ea"/>
                <a:cs typeface="+mn-cs"/>
              </a:rPr>
              <a:t>sid</a:t>
            </a:r>
            <a:r>
              <a:rPr lang="en-US" sz="1200" b="0" i="0" u="none" strike="noStrike" kern="1200" baseline="0" smtClean="0">
                <a:solidFill>
                  <a:schemeClr val="tx1"/>
                </a:solidFill>
                <a:latin typeface="+mn-lt"/>
                <a:ea typeface="+mn-ea"/>
                <a:cs typeface="+mn-cs"/>
              </a:rPr>
              <a:t> tidak boleh ada duplikat pada entity Student, demikian juga halnya yang terjadi pada real world, setiap siswa hanya memiliki satu nomor sid demikian juga sebaliknya nomor suatu sid hanya bisa dimiliki oleh satu siswa.</a:t>
            </a:r>
            <a:endParaRPr lang="en-US" sz="1200" b="0" i="0" u="none" strike="noStrike" kern="1200" baseline="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765819B2-0548-43D2-9E90-69853082FE47}" type="slidenum">
              <a:rPr lang="en-US" smtClean="0"/>
              <a:t>6</a:t>
            </a:fld>
            <a:endParaRPr lang="en-US"/>
          </a:p>
        </p:txBody>
      </p:sp>
    </p:spTree>
    <p:extLst>
      <p:ext uri="{BB962C8B-B14F-4D97-AF65-F5344CB8AC3E}">
        <p14:creationId xmlns:p14="http://schemas.microsoft.com/office/powerpoint/2010/main" val="26989134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u="none" strike="noStrike" kern="1200" baseline="0" dirty="0" err="1" smtClean="0">
                <a:solidFill>
                  <a:schemeClr val="tx1"/>
                </a:solidFill>
                <a:latin typeface="+mn-lt"/>
                <a:ea typeface="+mn-ea"/>
                <a:cs typeface="+mn-cs"/>
              </a:rPr>
              <a:t>Perhatikan</a:t>
            </a:r>
            <a:r>
              <a:rPr lang="en-US" sz="1200" b="1" i="0" u="none" strike="noStrike" kern="1200" baseline="0" dirty="0" smtClean="0">
                <a:solidFill>
                  <a:schemeClr val="tx1"/>
                </a:solidFill>
                <a:latin typeface="+mn-lt"/>
                <a:ea typeface="+mn-ea"/>
                <a:cs typeface="+mn-cs"/>
              </a:rPr>
              <a:t>:</a:t>
            </a:r>
          </a:p>
          <a:p>
            <a:pPr marL="171450" indent="-171450">
              <a:buFont typeface="Arial" pitchFamily="34" charset="0"/>
              <a:buChar char="•"/>
            </a:pPr>
            <a:endParaRPr lang="en-US" sz="1200" b="0" i="0" u="none" strike="noStrike" kern="1200" baseline="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765819B2-0548-43D2-9E90-69853082FE47}" type="slidenum">
              <a:rPr lang="en-US" smtClean="0"/>
              <a:t>8</a:t>
            </a:fld>
            <a:endParaRPr lang="en-US"/>
          </a:p>
        </p:txBody>
      </p:sp>
    </p:spTree>
    <p:extLst>
      <p:ext uri="{BB962C8B-B14F-4D97-AF65-F5344CB8AC3E}">
        <p14:creationId xmlns:p14="http://schemas.microsoft.com/office/powerpoint/2010/main" val="26989134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u="none" strike="noStrike" kern="1200" baseline="0" err="1" smtClean="0">
                <a:solidFill>
                  <a:schemeClr val="tx1"/>
                </a:solidFill>
                <a:latin typeface="+mn-lt"/>
                <a:ea typeface="+mn-ea"/>
                <a:cs typeface="+mn-cs"/>
              </a:rPr>
              <a:t>Perhatikan</a:t>
            </a:r>
            <a:r>
              <a:rPr lang="en-US" sz="1200" b="1" i="0" u="none" strike="noStrike" kern="1200" baseline="0" smtClean="0">
                <a:solidFill>
                  <a:schemeClr val="tx1"/>
                </a:solidFill>
                <a:latin typeface="+mn-lt"/>
                <a:ea typeface="+mn-ea"/>
                <a:cs typeface="+mn-cs"/>
              </a:rPr>
              <a:t>:</a:t>
            </a:r>
            <a:endParaRPr lang="en-US" sz="1200" b="0" i="0" u="none" strike="noStrike" kern="1200" baseline="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765819B2-0548-43D2-9E90-69853082FE47}" type="slidenum">
              <a:rPr lang="en-US" smtClean="0"/>
              <a:t>9</a:t>
            </a:fld>
            <a:endParaRPr lang="en-US"/>
          </a:p>
        </p:txBody>
      </p:sp>
    </p:spTree>
    <p:extLst>
      <p:ext uri="{BB962C8B-B14F-4D97-AF65-F5344CB8AC3E}">
        <p14:creationId xmlns:p14="http://schemas.microsoft.com/office/powerpoint/2010/main" val="26989134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u="none" strike="noStrike" kern="1200" baseline="0" dirty="0" err="1" smtClean="0">
                <a:solidFill>
                  <a:schemeClr val="tx1"/>
                </a:solidFill>
                <a:latin typeface="+mn-lt"/>
                <a:ea typeface="+mn-ea"/>
                <a:cs typeface="+mn-cs"/>
              </a:rPr>
              <a:t>Perhatikan</a:t>
            </a:r>
            <a:r>
              <a:rPr lang="en-US" sz="1200" b="1" i="0" u="none" strike="noStrike" kern="1200" baseline="0" dirty="0" smtClean="0">
                <a:solidFill>
                  <a:schemeClr val="tx1"/>
                </a:solidFill>
                <a:latin typeface="+mn-lt"/>
                <a:ea typeface="+mn-ea"/>
                <a:cs typeface="+mn-cs"/>
              </a:rPr>
              <a:t>:</a:t>
            </a:r>
          </a:p>
          <a:p>
            <a:pPr marL="171450" indent="-171450">
              <a:buFont typeface="Arial" pitchFamily="34" charset="0"/>
              <a:buChar char="•"/>
            </a:pPr>
            <a:r>
              <a:rPr lang="en-US" sz="1200" b="1" i="0" u="sng" strike="noStrike" kern="1200" baseline="0" smtClean="0">
                <a:solidFill>
                  <a:schemeClr val="tx1"/>
                </a:solidFill>
                <a:latin typeface="+mn-lt"/>
                <a:ea typeface="+mn-ea"/>
                <a:cs typeface="+mn-cs"/>
              </a:rPr>
              <a:t>eid</a:t>
            </a:r>
            <a:r>
              <a:rPr lang="en-US" sz="1200" b="0" i="0" u="none" strike="noStrike" kern="1200" baseline="0" smtClean="0">
                <a:solidFill>
                  <a:schemeClr val="tx1"/>
                </a:solidFill>
                <a:latin typeface="+mn-lt"/>
                <a:ea typeface="+mn-ea"/>
                <a:cs typeface="+mn-cs"/>
              </a:rPr>
              <a:t> ditambahkan pada relationship works_on, sebagai penghubung (relasi) antara </a:t>
            </a:r>
            <a:r>
              <a:rPr lang="en-US" sz="1200" b="1" i="0" u="none" strike="noStrike" kern="1200" baseline="0" smtClean="0">
                <a:solidFill>
                  <a:schemeClr val="tx1"/>
                </a:solidFill>
                <a:latin typeface="+mn-lt"/>
                <a:ea typeface="+mn-ea"/>
                <a:cs typeface="+mn-cs"/>
              </a:rPr>
              <a:t>Employee – works_on</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1" i="0" u="sng" strike="noStrike" kern="1200" baseline="0" smtClean="0">
                <a:solidFill>
                  <a:schemeClr val="tx1"/>
                </a:solidFill>
                <a:latin typeface="+mn-lt"/>
                <a:ea typeface="+mn-ea"/>
                <a:cs typeface="+mn-cs"/>
              </a:rPr>
              <a:t>prjid</a:t>
            </a:r>
            <a:r>
              <a:rPr lang="en-US" sz="1200" b="0" i="0" u="none" strike="noStrike" kern="1200" baseline="0" smtClean="0">
                <a:solidFill>
                  <a:schemeClr val="tx1"/>
                </a:solidFill>
                <a:latin typeface="+mn-lt"/>
                <a:ea typeface="+mn-ea"/>
                <a:cs typeface="+mn-cs"/>
              </a:rPr>
              <a:t> ditambahkan pada relationship works_on, sebagai penghubung (relasi) antara </a:t>
            </a:r>
            <a:r>
              <a:rPr lang="en-US" sz="1200" b="1" i="0" u="none" strike="noStrike" kern="1200" baseline="0" smtClean="0">
                <a:solidFill>
                  <a:schemeClr val="tx1"/>
                </a:solidFill>
                <a:latin typeface="+mn-lt"/>
                <a:ea typeface="+mn-ea"/>
                <a:cs typeface="+mn-cs"/>
              </a:rPr>
              <a:t>Project – works_on</a:t>
            </a:r>
            <a:endParaRPr lang="en-US" sz="1200" b="1" i="0" u="sng" strike="noStrike" kern="1200" baseline="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765819B2-0548-43D2-9E90-69853082FE47}" type="slidenum">
              <a:rPr lang="en-US" smtClean="0"/>
              <a:t>10</a:t>
            </a:fld>
            <a:endParaRPr lang="en-US"/>
          </a:p>
        </p:txBody>
      </p:sp>
    </p:spTree>
    <p:extLst>
      <p:ext uri="{BB962C8B-B14F-4D97-AF65-F5344CB8AC3E}">
        <p14:creationId xmlns:p14="http://schemas.microsoft.com/office/powerpoint/2010/main" val="26989134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u="none" strike="noStrike" kern="1200" baseline="0" dirty="0" err="1" smtClean="0">
                <a:solidFill>
                  <a:schemeClr val="tx1"/>
                </a:solidFill>
                <a:latin typeface="+mn-lt"/>
                <a:ea typeface="+mn-ea"/>
                <a:cs typeface="+mn-cs"/>
              </a:rPr>
              <a:t>Perhatikan</a:t>
            </a:r>
            <a:r>
              <a:rPr lang="en-US" sz="1200" b="1" i="0" u="none" strike="noStrike" kern="1200" baseline="0" dirty="0" smtClean="0">
                <a:solidFill>
                  <a:schemeClr val="tx1"/>
                </a:solidFill>
                <a:latin typeface="+mn-lt"/>
                <a:ea typeface="+mn-ea"/>
                <a:cs typeface="+mn-cs"/>
              </a:rPr>
              <a:t>:</a:t>
            </a:r>
          </a:p>
          <a:p>
            <a:pPr marL="171450" indent="-171450">
              <a:buFont typeface="Arial" pitchFamily="34" charset="0"/>
              <a:buChar char="•"/>
            </a:pPr>
            <a:r>
              <a:rPr lang="en-US" sz="1200" b="1" i="0" u="sng" strike="noStrike" kern="1200" baseline="0" smtClean="0">
                <a:solidFill>
                  <a:schemeClr val="tx1"/>
                </a:solidFill>
                <a:latin typeface="+mn-lt"/>
                <a:ea typeface="+mn-ea"/>
                <a:cs typeface="+mn-cs"/>
              </a:rPr>
              <a:t>cid</a:t>
            </a:r>
            <a:r>
              <a:rPr lang="en-US" sz="1200" b="0" i="0" u="none" strike="noStrike" kern="1200" baseline="0" smtClean="0">
                <a:solidFill>
                  <a:schemeClr val="tx1"/>
                </a:solidFill>
                <a:latin typeface="+mn-lt"/>
                <a:ea typeface="+mn-ea"/>
                <a:cs typeface="+mn-cs"/>
              </a:rPr>
              <a:t> ditambahkan pada relationship buy, sebagai penghubung (relasi) antara </a:t>
            </a:r>
            <a:r>
              <a:rPr lang="en-US" sz="1200" b="1" i="0" u="none" strike="noStrike" kern="1200" baseline="0" smtClean="0">
                <a:solidFill>
                  <a:schemeClr val="tx1"/>
                </a:solidFill>
                <a:latin typeface="+mn-lt"/>
                <a:ea typeface="+mn-ea"/>
                <a:cs typeface="+mn-cs"/>
              </a:rPr>
              <a:t>Customer – buy</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1" i="0" u="sng" strike="noStrike" kern="1200" baseline="0" smtClean="0">
                <a:solidFill>
                  <a:schemeClr val="tx1"/>
                </a:solidFill>
                <a:latin typeface="+mn-lt"/>
                <a:ea typeface="+mn-ea"/>
                <a:cs typeface="+mn-cs"/>
              </a:rPr>
              <a:t>pid</a:t>
            </a:r>
            <a:r>
              <a:rPr lang="en-US" sz="1200" b="0" i="0" u="none" strike="noStrike" kern="1200" baseline="0" smtClean="0">
                <a:solidFill>
                  <a:schemeClr val="tx1"/>
                </a:solidFill>
                <a:latin typeface="+mn-lt"/>
                <a:ea typeface="+mn-ea"/>
                <a:cs typeface="+mn-cs"/>
              </a:rPr>
              <a:t> ditambahkan pada relationship buy, sebagai penghubung (relasi) antara </a:t>
            </a:r>
            <a:r>
              <a:rPr lang="en-US" sz="1200" b="1" i="0" u="none" strike="noStrike" kern="1200" baseline="0" smtClean="0">
                <a:solidFill>
                  <a:schemeClr val="tx1"/>
                </a:solidFill>
                <a:latin typeface="+mn-lt"/>
                <a:ea typeface="+mn-ea"/>
                <a:cs typeface="+mn-cs"/>
              </a:rPr>
              <a:t>Product – buy</a:t>
            </a:r>
            <a:endParaRPr lang="en-US" sz="1200" b="1" i="0" u="sng" strike="noStrike" kern="1200" baseline="0" smtClean="0">
              <a:solidFill>
                <a:schemeClr val="tx1"/>
              </a:solidFill>
              <a:latin typeface="+mn-lt"/>
              <a:ea typeface="+mn-ea"/>
              <a:cs typeface="+mn-cs"/>
            </a:endParaRPr>
          </a:p>
          <a:p>
            <a:pPr marL="171450" indent="-171450">
              <a:buFont typeface="Arial" pitchFamily="34" charset="0"/>
              <a:buChar char="•"/>
            </a:pPr>
            <a:r>
              <a:rPr lang="en-US" sz="1200" b="1" i="0" u="sng" strike="noStrike" kern="1200" baseline="0" smtClean="0">
                <a:solidFill>
                  <a:schemeClr val="tx1"/>
                </a:solidFill>
                <a:latin typeface="+mn-lt"/>
                <a:ea typeface="+mn-ea"/>
                <a:cs typeface="+mn-cs"/>
              </a:rPr>
              <a:t>Buy_id</a:t>
            </a:r>
            <a:r>
              <a:rPr lang="en-US" sz="1200" b="0" i="0" u="none" strike="noStrike" kern="1200" baseline="0" smtClean="0">
                <a:solidFill>
                  <a:schemeClr val="tx1"/>
                </a:solidFill>
                <a:latin typeface="+mn-lt"/>
                <a:ea typeface="+mn-ea"/>
                <a:cs typeface="+mn-cs"/>
              </a:rPr>
              <a:t> </a:t>
            </a:r>
            <a:r>
              <a:rPr lang="en-US" sz="1200" b="0" i="0" u="none" strike="noStrike" kern="1200" baseline="0" dirty="0" err="1" smtClean="0">
                <a:solidFill>
                  <a:schemeClr val="tx1"/>
                </a:solidFill>
                <a:latin typeface="+mn-lt"/>
                <a:ea typeface="+mn-ea"/>
                <a:cs typeface="+mn-cs"/>
              </a:rPr>
              <a:t>ditambahkan</a:t>
            </a:r>
            <a:r>
              <a:rPr lang="en-US" sz="1200" b="0" i="0" u="none" strike="noStrike" kern="1200" baseline="0" dirty="0" smtClean="0">
                <a:solidFill>
                  <a:schemeClr val="tx1"/>
                </a:solidFill>
                <a:latin typeface="+mn-lt"/>
                <a:ea typeface="+mn-ea"/>
                <a:cs typeface="+mn-cs"/>
              </a:rPr>
              <a:t> </a:t>
            </a:r>
            <a:r>
              <a:rPr lang="en-US" sz="1200" b="0" i="0" u="none" strike="noStrike" kern="1200" baseline="0" dirty="0" err="1" smtClean="0">
                <a:solidFill>
                  <a:schemeClr val="tx1"/>
                </a:solidFill>
                <a:latin typeface="+mn-lt"/>
                <a:ea typeface="+mn-ea"/>
                <a:cs typeface="+mn-cs"/>
              </a:rPr>
              <a:t>sebagai</a:t>
            </a:r>
            <a:r>
              <a:rPr lang="en-US" sz="1200" b="0" i="0" u="none" strike="noStrike" kern="1200" baseline="0" dirty="0" smtClean="0">
                <a:solidFill>
                  <a:schemeClr val="tx1"/>
                </a:solidFill>
                <a:latin typeface="+mn-lt"/>
                <a:ea typeface="+mn-ea"/>
                <a:cs typeface="+mn-cs"/>
              </a:rPr>
              <a:t> </a:t>
            </a:r>
            <a:r>
              <a:rPr lang="en-US" sz="1200" b="0" i="0" u="none" strike="noStrike" kern="1200" baseline="0" dirty="0" err="1" smtClean="0">
                <a:solidFill>
                  <a:schemeClr val="tx1"/>
                </a:solidFill>
                <a:latin typeface="+mn-lt"/>
                <a:ea typeface="+mn-ea"/>
                <a:cs typeface="+mn-cs"/>
              </a:rPr>
              <a:t>identifer</a:t>
            </a:r>
            <a:r>
              <a:rPr lang="en-US" sz="1200" b="0" i="0" u="none" strike="noStrike" kern="1200" baseline="0" dirty="0" smtClean="0">
                <a:solidFill>
                  <a:schemeClr val="tx1"/>
                </a:solidFill>
                <a:latin typeface="+mn-lt"/>
                <a:ea typeface="+mn-ea"/>
                <a:cs typeface="+mn-cs"/>
              </a:rPr>
              <a:t> </a:t>
            </a:r>
            <a:r>
              <a:rPr lang="en-US" sz="1200" b="0" i="0" u="none" strike="noStrike" kern="1200" baseline="0" dirty="0" err="1" smtClean="0">
                <a:solidFill>
                  <a:schemeClr val="tx1"/>
                </a:solidFill>
                <a:latin typeface="+mn-lt"/>
                <a:ea typeface="+mn-ea"/>
                <a:cs typeface="+mn-cs"/>
              </a:rPr>
              <a:t>pada</a:t>
            </a:r>
            <a:r>
              <a:rPr lang="en-US" sz="1200" b="0" i="0" u="none" strike="noStrike" kern="1200" baseline="0" dirty="0" smtClean="0">
                <a:solidFill>
                  <a:schemeClr val="tx1"/>
                </a:solidFill>
                <a:latin typeface="+mn-lt"/>
                <a:ea typeface="+mn-ea"/>
                <a:cs typeface="+mn-cs"/>
              </a:rPr>
              <a:t> </a:t>
            </a:r>
            <a:r>
              <a:rPr lang="en-US" sz="1200" b="0" i="0" u="none" strike="noStrike" kern="1200" baseline="0" dirty="0" err="1" smtClean="0">
                <a:solidFill>
                  <a:schemeClr val="tx1"/>
                </a:solidFill>
                <a:latin typeface="+mn-lt"/>
                <a:ea typeface="+mn-ea"/>
                <a:cs typeface="+mn-cs"/>
              </a:rPr>
              <a:t>relasi</a:t>
            </a:r>
            <a:r>
              <a:rPr lang="en-US" sz="1200" b="0" i="0" u="none" strike="noStrike" kern="1200" baseline="0" dirty="0" smtClean="0">
                <a:solidFill>
                  <a:schemeClr val="tx1"/>
                </a:solidFill>
                <a:latin typeface="+mn-lt"/>
                <a:ea typeface="+mn-ea"/>
                <a:cs typeface="+mn-cs"/>
              </a:rPr>
              <a:t> buy, </a:t>
            </a:r>
            <a:r>
              <a:rPr lang="en-US" sz="1200" b="0" i="0" u="none" strike="noStrike" kern="1200" baseline="0" dirty="0" err="1" smtClean="0">
                <a:solidFill>
                  <a:schemeClr val="tx1"/>
                </a:solidFill>
                <a:latin typeface="+mn-lt"/>
                <a:ea typeface="+mn-ea"/>
                <a:cs typeface="+mn-cs"/>
              </a:rPr>
              <a:t>karena</a:t>
            </a:r>
            <a:r>
              <a:rPr lang="en-US" sz="1200" b="0" i="0" u="none" strike="noStrike" kern="1200" baseline="0" dirty="0" smtClean="0">
                <a:solidFill>
                  <a:schemeClr val="tx1"/>
                </a:solidFill>
                <a:latin typeface="+mn-lt"/>
                <a:ea typeface="+mn-ea"/>
                <a:cs typeface="+mn-cs"/>
              </a:rPr>
              <a:t> </a:t>
            </a:r>
            <a:r>
              <a:rPr lang="en-US" sz="1200" b="0" i="0" u="none" strike="noStrike" kern="1200" baseline="0" dirty="0" err="1" smtClean="0">
                <a:solidFill>
                  <a:schemeClr val="tx1"/>
                </a:solidFill>
                <a:latin typeface="+mn-lt"/>
                <a:ea typeface="+mn-ea"/>
                <a:cs typeface="+mn-cs"/>
              </a:rPr>
              <a:t>setiap</a:t>
            </a:r>
            <a:r>
              <a:rPr lang="en-US" sz="1200" b="0" i="0" u="none" strike="noStrike" kern="1200" baseline="0" dirty="0" smtClean="0">
                <a:solidFill>
                  <a:schemeClr val="tx1"/>
                </a:solidFill>
                <a:latin typeface="+mn-lt"/>
                <a:ea typeface="+mn-ea"/>
                <a:cs typeface="+mn-cs"/>
              </a:rPr>
              <a:t> entity </a:t>
            </a:r>
            <a:r>
              <a:rPr lang="en-US" sz="1200" b="0" i="0" u="none" strike="noStrike" kern="1200" baseline="0" dirty="0" err="1" smtClean="0">
                <a:solidFill>
                  <a:schemeClr val="tx1"/>
                </a:solidFill>
                <a:latin typeface="+mn-lt"/>
                <a:ea typeface="+mn-ea"/>
                <a:cs typeface="+mn-cs"/>
              </a:rPr>
              <a:t>atau</a:t>
            </a:r>
            <a:r>
              <a:rPr lang="en-US" sz="1200" b="0" i="0" u="none" strike="noStrike" kern="1200" baseline="0" dirty="0" smtClean="0">
                <a:solidFill>
                  <a:schemeClr val="tx1"/>
                </a:solidFill>
                <a:latin typeface="+mn-lt"/>
                <a:ea typeface="+mn-ea"/>
                <a:cs typeface="+mn-cs"/>
              </a:rPr>
              <a:t> </a:t>
            </a:r>
            <a:r>
              <a:rPr lang="en-US" sz="1200" b="0" i="0" u="none" strike="noStrike" kern="1200" baseline="0" dirty="0" err="1" smtClean="0">
                <a:solidFill>
                  <a:schemeClr val="tx1"/>
                </a:solidFill>
                <a:latin typeface="+mn-lt"/>
                <a:ea typeface="+mn-ea"/>
                <a:cs typeface="+mn-cs"/>
              </a:rPr>
              <a:t>relasi</a:t>
            </a:r>
            <a:r>
              <a:rPr lang="en-US" sz="1200" b="0" i="0" u="none" strike="noStrike" kern="1200" baseline="0" dirty="0" smtClean="0">
                <a:solidFill>
                  <a:schemeClr val="tx1"/>
                </a:solidFill>
                <a:latin typeface="+mn-lt"/>
                <a:ea typeface="+mn-ea"/>
                <a:cs typeface="+mn-cs"/>
              </a:rPr>
              <a:t> yang </a:t>
            </a:r>
            <a:r>
              <a:rPr lang="en-US" sz="1200" b="0" i="0" u="none" strike="noStrike" kern="1200" baseline="0" dirty="0" err="1" smtClean="0">
                <a:solidFill>
                  <a:schemeClr val="tx1"/>
                </a:solidFill>
                <a:latin typeface="+mn-lt"/>
                <a:ea typeface="+mn-ea"/>
                <a:cs typeface="+mn-cs"/>
              </a:rPr>
              <a:t>memiliki</a:t>
            </a:r>
            <a:r>
              <a:rPr lang="en-US" sz="1200" b="0" i="0" u="none" strike="noStrike" kern="1200" baseline="0" dirty="0" smtClean="0">
                <a:solidFill>
                  <a:schemeClr val="tx1"/>
                </a:solidFill>
                <a:latin typeface="+mn-lt"/>
                <a:ea typeface="+mn-ea"/>
                <a:cs typeface="+mn-cs"/>
              </a:rPr>
              <a:t> </a:t>
            </a:r>
            <a:r>
              <a:rPr lang="en-US" sz="1200" b="0" i="0" u="none" strike="noStrike" kern="1200" baseline="0" dirty="0" err="1" smtClean="0">
                <a:solidFill>
                  <a:schemeClr val="tx1"/>
                </a:solidFill>
                <a:latin typeface="+mn-lt"/>
                <a:ea typeface="+mn-ea"/>
                <a:cs typeface="+mn-cs"/>
              </a:rPr>
              <a:t>atribut</a:t>
            </a:r>
            <a:r>
              <a:rPr lang="en-US" sz="1200" b="0" i="0" u="none" strike="noStrike" kern="1200" baseline="0" dirty="0" smtClean="0">
                <a:solidFill>
                  <a:schemeClr val="tx1"/>
                </a:solidFill>
                <a:latin typeface="+mn-lt"/>
                <a:ea typeface="+mn-ea"/>
                <a:cs typeface="+mn-cs"/>
              </a:rPr>
              <a:t> </a:t>
            </a:r>
            <a:r>
              <a:rPr lang="en-US" sz="1200" b="0" i="0" u="none" strike="noStrike" kern="1200" baseline="0" dirty="0" err="1" smtClean="0">
                <a:solidFill>
                  <a:schemeClr val="tx1"/>
                </a:solidFill>
                <a:latin typeface="+mn-lt"/>
                <a:ea typeface="+mn-ea"/>
                <a:cs typeface="+mn-cs"/>
              </a:rPr>
              <a:t>dan</a:t>
            </a:r>
            <a:r>
              <a:rPr lang="en-US" sz="1200" b="0" i="0" u="none" strike="noStrike" kern="1200" baseline="0" dirty="0" smtClean="0">
                <a:solidFill>
                  <a:schemeClr val="tx1"/>
                </a:solidFill>
                <a:latin typeface="+mn-lt"/>
                <a:ea typeface="+mn-ea"/>
                <a:cs typeface="+mn-cs"/>
              </a:rPr>
              <a:t> </a:t>
            </a:r>
            <a:r>
              <a:rPr lang="en-US" sz="1200" b="0" i="0" u="none" strike="noStrike" kern="1200" baseline="0" err="1" smtClean="0">
                <a:solidFill>
                  <a:schemeClr val="tx1"/>
                </a:solidFill>
                <a:latin typeface="+mn-lt"/>
                <a:ea typeface="+mn-ea"/>
                <a:cs typeface="+mn-cs"/>
              </a:rPr>
              <a:t>nantinya</a:t>
            </a:r>
            <a:r>
              <a:rPr lang="en-US" sz="1200" b="0" i="0" u="none" strike="noStrike" kern="1200" baseline="0" smtClean="0">
                <a:solidFill>
                  <a:schemeClr val="tx1"/>
                </a:solidFill>
                <a:latin typeface="+mn-lt"/>
                <a:ea typeface="+mn-ea"/>
                <a:cs typeface="+mn-cs"/>
              </a:rPr>
              <a:t> akan </a:t>
            </a:r>
            <a:r>
              <a:rPr lang="en-US" sz="1200" b="0" i="0" u="none" strike="noStrike" kern="1200" baseline="0" dirty="0" err="1" smtClean="0">
                <a:solidFill>
                  <a:schemeClr val="tx1"/>
                </a:solidFill>
                <a:latin typeface="+mn-lt"/>
                <a:ea typeface="+mn-ea"/>
                <a:cs typeface="+mn-cs"/>
              </a:rPr>
              <a:t>ditransformasi</a:t>
            </a:r>
            <a:r>
              <a:rPr lang="en-US" sz="1200" b="0" i="0" u="none" strike="noStrike" kern="1200" baseline="0" dirty="0" smtClean="0">
                <a:solidFill>
                  <a:schemeClr val="tx1"/>
                </a:solidFill>
                <a:latin typeface="+mn-lt"/>
                <a:ea typeface="+mn-ea"/>
                <a:cs typeface="+mn-cs"/>
              </a:rPr>
              <a:t> </a:t>
            </a:r>
            <a:r>
              <a:rPr lang="en-US" sz="1200" b="0" i="0" u="none" strike="noStrike" kern="1200" baseline="0" dirty="0" err="1" smtClean="0">
                <a:solidFill>
                  <a:schemeClr val="tx1"/>
                </a:solidFill>
                <a:latin typeface="+mn-lt"/>
                <a:ea typeface="+mn-ea"/>
                <a:cs typeface="+mn-cs"/>
              </a:rPr>
              <a:t>menjadi</a:t>
            </a:r>
            <a:r>
              <a:rPr lang="en-US" sz="1200" b="0" i="0" u="none" strike="noStrike" kern="1200" baseline="0" dirty="0" smtClean="0">
                <a:solidFill>
                  <a:schemeClr val="tx1"/>
                </a:solidFill>
                <a:latin typeface="+mn-lt"/>
                <a:ea typeface="+mn-ea"/>
                <a:cs typeface="+mn-cs"/>
              </a:rPr>
              <a:t> </a:t>
            </a:r>
            <a:r>
              <a:rPr lang="en-US" sz="1200" b="0" i="0" u="none" strike="noStrike" kern="1200" baseline="0" dirty="0" err="1" smtClean="0">
                <a:solidFill>
                  <a:schemeClr val="tx1"/>
                </a:solidFill>
                <a:latin typeface="+mn-lt"/>
                <a:ea typeface="+mn-ea"/>
                <a:cs typeface="+mn-cs"/>
              </a:rPr>
              <a:t>tabel</a:t>
            </a:r>
            <a:r>
              <a:rPr lang="en-US" sz="1200" b="0" i="0" u="none" strike="noStrike" kern="1200" baseline="0" dirty="0" smtClean="0">
                <a:solidFill>
                  <a:schemeClr val="tx1"/>
                </a:solidFill>
                <a:latin typeface="+mn-lt"/>
                <a:ea typeface="+mn-ea"/>
                <a:cs typeface="+mn-cs"/>
              </a:rPr>
              <a:t> </a:t>
            </a:r>
            <a:r>
              <a:rPr lang="en-US" sz="1200" b="0" i="0" u="none" strike="noStrike" kern="1200" baseline="0" dirty="0" err="1" smtClean="0">
                <a:solidFill>
                  <a:schemeClr val="tx1"/>
                </a:solidFill>
                <a:latin typeface="+mn-lt"/>
                <a:ea typeface="+mn-ea"/>
                <a:cs typeface="+mn-cs"/>
              </a:rPr>
              <a:t>relasi</a:t>
            </a:r>
            <a:r>
              <a:rPr lang="en-US" sz="1200" b="0" i="0" u="none" strike="noStrike" kern="1200" baseline="0" dirty="0" smtClean="0">
                <a:solidFill>
                  <a:schemeClr val="tx1"/>
                </a:solidFill>
                <a:latin typeface="+mn-lt"/>
                <a:ea typeface="+mn-ea"/>
                <a:cs typeface="+mn-cs"/>
              </a:rPr>
              <a:t> </a:t>
            </a:r>
            <a:r>
              <a:rPr lang="en-US" sz="1200" b="0" i="0" u="none" strike="noStrike" kern="1200" baseline="0" dirty="0" err="1" smtClean="0">
                <a:solidFill>
                  <a:schemeClr val="tx1"/>
                </a:solidFill>
                <a:latin typeface="+mn-lt"/>
                <a:ea typeface="+mn-ea"/>
                <a:cs typeface="+mn-cs"/>
              </a:rPr>
              <a:t>harus</a:t>
            </a:r>
            <a:r>
              <a:rPr lang="en-US" sz="1200" b="0" i="0" u="none" strike="noStrike" kern="1200" baseline="0" dirty="0" smtClean="0">
                <a:solidFill>
                  <a:schemeClr val="tx1"/>
                </a:solidFill>
                <a:latin typeface="+mn-lt"/>
                <a:ea typeface="+mn-ea"/>
                <a:cs typeface="+mn-cs"/>
              </a:rPr>
              <a:t> </a:t>
            </a:r>
            <a:r>
              <a:rPr lang="en-US" sz="1200" b="0" i="0" u="none" strike="noStrike" kern="1200" baseline="0" dirty="0" err="1" smtClean="0">
                <a:solidFill>
                  <a:schemeClr val="tx1"/>
                </a:solidFill>
                <a:latin typeface="+mn-lt"/>
                <a:ea typeface="+mn-ea"/>
                <a:cs typeface="+mn-cs"/>
              </a:rPr>
              <a:t>memiliki</a:t>
            </a:r>
            <a:r>
              <a:rPr lang="en-US" sz="1200" b="0" i="0" u="none" strike="noStrike" kern="1200" baseline="0" dirty="0" smtClean="0">
                <a:solidFill>
                  <a:schemeClr val="tx1"/>
                </a:solidFill>
                <a:latin typeface="+mn-lt"/>
                <a:ea typeface="+mn-ea"/>
                <a:cs typeface="+mn-cs"/>
              </a:rPr>
              <a:t> </a:t>
            </a:r>
            <a:r>
              <a:rPr lang="en-US" sz="1200" b="0" i="0" u="none" strike="noStrike" kern="1200" baseline="0" err="1" smtClean="0">
                <a:solidFill>
                  <a:schemeClr val="tx1"/>
                </a:solidFill>
                <a:latin typeface="+mn-lt"/>
                <a:ea typeface="+mn-ea"/>
                <a:cs typeface="+mn-cs"/>
              </a:rPr>
              <a:t>atribut</a:t>
            </a:r>
            <a:r>
              <a:rPr lang="en-US" sz="1200" b="0" i="0" u="none" strike="noStrike" kern="1200" baseline="0" smtClean="0">
                <a:solidFill>
                  <a:schemeClr val="tx1"/>
                </a:solidFill>
                <a:latin typeface="+mn-lt"/>
                <a:ea typeface="+mn-ea"/>
                <a:cs typeface="+mn-cs"/>
              </a:rPr>
              <a:t> atau kombinasi atribut yang </a:t>
            </a:r>
            <a:r>
              <a:rPr lang="en-US" sz="1200" b="0" i="0" u="none" strike="noStrike" kern="1200" baseline="0" dirty="0" err="1" smtClean="0">
                <a:solidFill>
                  <a:schemeClr val="tx1"/>
                </a:solidFill>
                <a:latin typeface="+mn-lt"/>
                <a:ea typeface="+mn-ea"/>
                <a:cs typeface="+mn-cs"/>
              </a:rPr>
              <a:t>mimiliki</a:t>
            </a:r>
            <a:r>
              <a:rPr lang="en-US" sz="1200" b="0" i="0" u="none" strike="noStrike" kern="1200" baseline="0" dirty="0" smtClean="0">
                <a:solidFill>
                  <a:schemeClr val="tx1"/>
                </a:solidFill>
                <a:latin typeface="+mn-lt"/>
                <a:ea typeface="+mn-ea"/>
                <a:cs typeface="+mn-cs"/>
              </a:rPr>
              <a:t> </a:t>
            </a:r>
            <a:r>
              <a:rPr lang="en-US" sz="1200" b="0" i="0" u="none" strike="noStrike" kern="1200" baseline="0" dirty="0" err="1" smtClean="0">
                <a:solidFill>
                  <a:schemeClr val="tx1"/>
                </a:solidFill>
                <a:latin typeface="+mn-lt"/>
                <a:ea typeface="+mn-ea"/>
                <a:cs typeface="+mn-cs"/>
              </a:rPr>
              <a:t>nilai</a:t>
            </a:r>
            <a:r>
              <a:rPr lang="en-US" sz="1200" b="0" i="0" u="none" strike="noStrike" kern="1200" baseline="0" dirty="0" smtClean="0">
                <a:solidFill>
                  <a:schemeClr val="tx1"/>
                </a:solidFill>
                <a:latin typeface="+mn-lt"/>
                <a:ea typeface="+mn-ea"/>
                <a:cs typeface="+mn-cs"/>
              </a:rPr>
              <a:t> </a:t>
            </a:r>
            <a:r>
              <a:rPr lang="en-US" sz="1200" b="0" i="0" u="none" strike="noStrike" kern="1200" baseline="0" dirty="0" err="1" smtClean="0">
                <a:solidFill>
                  <a:schemeClr val="tx1"/>
                </a:solidFill>
                <a:latin typeface="+mn-lt"/>
                <a:ea typeface="+mn-ea"/>
                <a:cs typeface="+mn-cs"/>
              </a:rPr>
              <a:t>unik</a:t>
            </a:r>
            <a:r>
              <a:rPr lang="en-US" sz="1200" b="0" i="0" u="none" strike="noStrike" kern="1200" baseline="0" dirty="0" smtClean="0">
                <a:solidFill>
                  <a:schemeClr val="tx1"/>
                </a:solidFill>
                <a:latin typeface="+mn-lt"/>
                <a:ea typeface="+mn-ea"/>
                <a:cs typeface="+mn-cs"/>
              </a:rPr>
              <a:t> </a:t>
            </a:r>
            <a:r>
              <a:rPr lang="en-US" sz="1200" b="0" i="0" u="none" strike="noStrike" kern="1200" baseline="0" dirty="0" err="1" smtClean="0">
                <a:solidFill>
                  <a:schemeClr val="tx1"/>
                </a:solidFill>
                <a:latin typeface="+mn-lt"/>
                <a:ea typeface="+mn-ea"/>
                <a:cs typeface="+mn-cs"/>
              </a:rPr>
              <a:t>pada</a:t>
            </a:r>
            <a:r>
              <a:rPr lang="en-US" sz="1200" b="0" i="0" u="none" strike="noStrike" kern="1200" baseline="0" dirty="0" smtClean="0">
                <a:solidFill>
                  <a:schemeClr val="tx1"/>
                </a:solidFill>
                <a:latin typeface="+mn-lt"/>
                <a:ea typeface="+mn-ea"/>
                <a:cs typeface="+mn-cs"/>
              </a:rPr>
              <a:t> </a:t>
            </a:r>
            <a:r>
              <a:rPr lang="en-US" sz="1200" b="0" i="0" u="none" strike="noStrike" kern="1200" baseline="0" err="1" smtClean="0">
                <a:solidFill>
                  <a:schemeClr val="tx1"/>
                </a:solidFill>
                <a:latin typeface="+mn-lt"/>
                <a:ea typeface="+mn-ea"/>
                <a:cs typeface="+mn-cs"/>
              </a:rPr>
              <a:t>setiap</a:t>
            </a:r>
            <a:r>
              <a:rPr lang="en-US" sz="1200" b="0" i="0" u="none" strike="noStrike" kern="1200" baseline="0" smtClean="0">
                <a:solidFill>
                  <a:schemeClr val="tx1"/>
                </a:solidFill>
                <a:latin typeface="+mn-lt"/>
                <a:ea typeface="+mn-ea"/>
                <a:cs typeface="+mn-cs"/>
              </a:rPr>
              <a:t> baris-nya, sehingga setiap baris dalam tabel bernilai unik. Kombinasi cid dan pid tidak unik, karena ada kemungkinan Customer (cid) yang sama membeli product (pid) yang sama, sehingga </a:t>
            </a:r>
            <a:r>
              <a:rPr lang="en-US" sz="1200" b="1" i="0" u="none" strike="noStrike" kern="1200" baseline="0" smtClean="0">
                <a:solidFill>
                  <a:schemeClr val="tx1"/>
                </a:solidFill>
                <a:latin typeface="+mn-lt"/>
                <a:ea typeface="+mn-ea"/>
                <a:cs typeface="+mn-cs"/>
              </a:rPr>
              <a:t>kombinasi cid dan pid mungkin muncul lebih dari satu kali </a:t>
            </a:r>
            <a:r>
              <a:rPr lang="en-US" sz="1200" b="0" i="0" u="none" strike="noStrike" kern="1200" baseline="0" smtClean="0">
                <a:solidFill>
                  <a:schemeClr val="tx1"/>
                </a:solidFill>
                <a:latin typeface="+mn-lt"/>
                <a:ea typeface="+mn-ea"/>
                <a:cs typeface="+mn-cs"/>
              </a:rPr>
              <a:t>pada baris (row) tabel.</a:t>
            </a:r>
          </a:p>
          <a:p>
            <a:pPr marL="171450" indent="-171450">
              <a:buFont typeface="Arial" pitchFamily="34" charset="0"/>
              <a:buChar char="•"/>
            </a:pPr>
            <a:r>
              <a:rPr lang="en-US" sz="1200" b="0" i="0" u="none" strike="noStrike" kern="1200" baseline="0" smtClean="0">
                <a:solidFill>
                  <a:schemeClr val="tx1"/>
                </a:solidFill>
                <a:latin typeface="+mn-lt"/>
                <a:ea typeface="+mn-ea"/>
                <a:cs typeface="+mn-cs"/>
              </a:rPr>
              <a:t>Karena cid dan pid bukan merupakan identifier pada relasi, maka selanjutnya buy tidak bisa dibilang relationship, tapi menjadi suatu atribut.</a:t>
            </a:r>
          </a:p>
          <a:p>
            <a:pPr marL="171450" indent="-171450">
              <a:buFont typeface="Arial" pitchFamily="34" charset="0"/>
              <a:buChar char="•"/>
            </a:pPr>
            <a:r>
              <a:rPr lang="en-US" sz="1200" b="0" i="0" u="none" strike="noStrike" kern="1200" baseline="0" smtClean="0">
                <a:solidFill>
                  <a:schemeClr val="tx1"/>
                </a:solidFill>
                <a:latin typeface="+mn-lt"/>
                <a:ea typeface="+mn-ea"/>
                <a:cs typeface="+mn-cs"/>
              </a:rPr>
              <a:t>Suatu relationship yang memiliki atribut dapat dikatakan sebagai relationship, jika kombinasi atribut penghubung merupakan identifier.</a:t>
            </a:r>
          </a:p>
          <a:p>
            <a:pPr marL="171450" indent="-171450">
              <a:buFont typeface="Arial" pitchFamily="34" charset="0"/>
              <a:buChar char="•"/>
            </a:pPr>
            <a:r>
              <a:rPr lang="en-US" sz="1200" b="0" i="0" u="none" strike="noStrike" kern="1200" baseline="0" smtClean="0">
                <a:solidFill>
                  <a:schemeClr val="tx1"/>
                </a:solidFill>
                <a:latin typeface="+mn-lt"/>
                <a:ea typeface="+mn-ea"/>
                <a:cs typeface="+mn-cs"/>
              </a:rPr>
              <a:t>Untuk pemecahan masalah ini dijelaskan pada </a:t>
            </a:r>
            <a:r>
              <a:rPr lang="en-US" sz="1200" b="1" i="0" u="none" strike="noStrike" kern="1200" baseline="0" smtClean="0">
                <a:solidFill>
                  <a:schemeClr val="tx1"/>
                </a:solidFill>
                <a:latin typeface="+mn-lt"/>
                <a:ea typeface="+mn-ea"/>
                <a:cs typeface="+mn-cs"/>
              </a:rPr>
              <a:t>pertemuan 3 – ER Lanjutan</a:t>
            </a:r>
            <a:r>
              <a:rPr lang="en-US" sz="1200" b="0" i="0" u="none" strike="noStrike" kern="1200" baseline="0" smtClean="0">
                <a:solidFill>
                  <a:schemeClr val="tx1"/>
                </a:solidFill>
                <a:latin typeface="+mn-lt"/>
                <a:ea typeface="+mn-ea"/>
                <a:cs typeface="+mn-cs"/>
              </a:rPr>
              <a:t>.</a:t>
            </a:r>
            <a:endParaRPr lang="en-US" sz="1200" b="0" i="0" u="none" strike="noStrike" kern="1200" baseline="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765819B2-0548-43D2-9E90-69853082FE47}" type="slidenum">
              <a:rPr lang="en-US" smtClean="0"/>
              <a:t>11</a:t>
            </a:fld>
            <a:endParaRPr lang="en-US"/>
          </a:p>
        </p:txBody>
      </p:sp>
    </p:spTree>
    <p:extLst>
      <p:ext uri="{BB962C8B-B14F-4D97-AF65-F5344CB8AC3E}">
        <p14:creationId xmlns:p14="http://schemas.microsoft.com/office/powerpoint/2010/main" val="26989134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smtClean="0"/>
              <a:t>Catatan</a:t>
            </a:r>
            <a:r>
              <a:rPr lang="en-US" smtClean="0"/>
              <a:t>: </a:t>
            </a:r>
          </a:p>
          <a:p>
            <a:r>
              <a:rPr lang="en-US" smtClean="0"/>
              <a:t>Relasi yang di petakan  menjadi tabel adalah hanya relasi yang memiliki atribut.</a:t>
            </a:r>
            <a:endParaRPr lang="en-US"/>
          </a:p>
        </p:txBody>
      </p:sp>
      <p:sp>
        <p:nvSpPr>
          <p:cNvPr id="4" name="Slide Number Placeholder 3"/>
          <p:cNvSpPr>
            <a:spLocks noGrp="1"/>
          </p:cNvSpPr>
          <p:nvPr>
            <p:ph type="sldNum" sz="quarter" idx="10"/>
          </p:nvPr>
        </p:nvSpPr>
        <p:spPr/>
        <p:txBody>
          <a:bodyPr/>
          <a:lstStyle/>
          <a:p>
            <a:fld id="{765819B2-0548-43D2-9E90-69853082FE47}" type="slidenum">
              <a:rPr lang="en-US" smtClean="0"/>
              <a:t>12</a:t>
            </a:fld>
            <a:endParaRPr lang="en-US"/>
          </a:p>
        </p:txBody>
      </p:sp>
    </p:spTree>
    <p:extLst>
      <p:ext uri="{BB962C8B-B14F-4D97-AF65-F5344CB8AC3E}">
        <p14:creationId xmlns:p14="http://schemas.microsoft.com/office/powerpoint/2010/main" val="29339321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smtClean="0"/>
              <a:t>Perhatikan</a:t>
            </a:r>
            <a:r>
              <a:rPr lang="en-US" smtClean="0"/>
              <a:t>:</a:t>
            </a:r>
          </a:p>
          <a:p>
            <a:pPr marL="171450" indent="-171450">
              <a:buFont typeface="Arial" panose="020B0604020202020204" pitchFamily="34" charset="0"/>
              <a:buChar char="•"/>
            </a:pPr>
            <a:r>
              <a:rPr lang="en-US" smtClean="0"/>
              <a:t>Atribut hobbies tidak dipetakan menjadi kolom, karena atribut hobbies adalah atribut multivalue</a:t>
            </a:r>
          </a:p>
          <a:p>
            <a:pPr marL="171450" indent="-171450">
              <a:buFont typeface="Arial" panose="020B0604020202020204" pitchFamily="34" charset="0"/>
              <a:buChar char="•"/>
            </a:pPr>
            <a:r>
              <a:rPr lang="en-US" smtClean="0"/>
              <a:t>Atribut student_name tidak dipetakan menjadi kolom, karena merupakan atribut</a:t>
            </a:r>
            <a:r>
              <a:rPr lang="en-US" baseline="0" smtClean="0"/>
              <a:t> komposit. Yang dipetakan menjadi kolom hanya subset dari atribut student_name</a:t>
            </a:r>
            <a:endParaRPr lang="en-US"/>
          </a:p>
        </p:txBody>
      </p:sp>
      <p:sp>
        <p:nvSpPr>
          <p:cNvPr id="4" name="Slide Number Placeholder 3"/>
          <p:cNvSpPr>
            <a:spLocks noGrp="1"/>
          </p:cNvSpPr>
          <p:nvPr>
            <p:ph type="sldNum" sz="quarter" idx="10"/>
          </p:nvPr>
        </p:nvSpPr>
        <p:spPr/>
        <p:txBody>
          <a:bodyPr/>
          <a:lstStyle/>
          <a:p>
            <a:fld id="{765819B2-0548-43D2-9E90-69853082FE47}" type="slidenum">
              <a:rPr lang="en-US" smtClean="0"/>
              <a:t>13</a:t>
            </a:fld>
            <a:endParaRPr lang="en-US"/>
          </a:p>
        </p:txBody>
      </p:sp>
    </p:spTree>
    <p:extLst>
      <p:ext uri="{BB962C8B-B14F-4D97-AF65-F5344CB8AC3E}">
        <p14:creationId xmlns:p14="http://schemas.microsoft.com/office/powerpoint/2010/main" val="4659556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130425"/>
            <a:ext cx="8229600" cy="1470025"/>
          </a:xfrm>
          <a:solidFill>
            <a:srgbClr val="00BCF4"/>
          </a:solidFill>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457200" y="3886200"/>
            <a:ext cx="8229600" cy="1752600"/>
          </a:xfrm>
          <a:noFill/>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7" name="Date Placeholder 3"/>
          <p:cNvSpPr>
            <a:spLocks noGrp="1"/>
          </p:cNvSpPr>
          <p:nvPr>
            <p:ph type="dt" sz="half" idx="10"/>
          </p:nvPr>
        </p:nvSpPr>
        <p:spPr>
          <a:xfrm>
            <a:off x="457200" y="6356350"/>
            <a:ext cx="2590800" cy="365125"/>
          </a:xfrm>
          <a:solidFill>
            <a:srgbClr val="00BCF4"/>
          </a:solidFill>
        </p:spPr>
        <p:txBody>
          <a:bodyPr vert="horz" lIns="91440" tIns="45720" rIns="91440" bIns="45720" rtlCol="0" anchor="ctr"/>
          <a:lstStyle>
            <a:lvl1pPr marL="0" algn="l" defTabSz="914400" rtl="0" eaLnBrk="1" latinLnBrk="0" hangingPunct="1">
              <a:defRPr lang="en-US" sz="1200" b="1" kern="1200" smtClean="0">
                <a:solidFill>
                  <a:srgbClr val="FF0000"/>
                </a:solidFill>
                <a:effectLst>
                  <a:outerShdw blurRad="38100" dist="38100" dir="2700000" algn="tl">
                    <a:srgbClr val="000000">
                      <a:alpha val="43137"/>
                    </a:srgbClr>
                  </a:outerShdw>
                </a:effectLst>
                <a:latin typeface="+mn-lt"/>
                <a:ea typeface="+mn-ea"/>
                <a:cs typeface="+mn-cs"/>
              </a:defRPr>
            </a:lvl1pPr>
          </a:lstStyle>
          <a:p>
            <a:r>
              <a:rPr lang="en-US" dirty="0" smtClean="0"/>
              <a:t>AER – 2011/2012</a:t>
            </a:r>
            <a:endParaRPr lang="en-US" dirty="0"/>
          </a:p>
        </p:txBody>
      </p:sp>
      <p:sp>
        <p:nvSpPr>
          <p:cNvPr id="8" name="Footer Placeholder 4"/>
          <p:cNvSpPr>
            <a:spLocks noGrp="1"/>
          </p:cNvSpPr>
          <p:nvPr>
            <p:ph type="ftr" sz="quarter" idx="11"/>
          </p:nvPr>
        </p:nvSpPr>
        <p:spPr>
          <a:xfrm>
            <a:off x="3124200" y="6356350"/>
            <a:ext cx="3352800" cy="365125"/>
          </a:xfrm>
          <a:solidFill>
            <a:srgbClr val="00BCF4"/>
          </a:solidFill>
        </p:spPr>
        <p:txBody>
          <a:bodyPr vert="horz" lIns="91440" tIns="45720" rIns="91440" bIns="45720" rtlCol="0" anchor="ctr"/>
          <a:lstStyle>
            <a:lvl1pPr marL="0" algn="ctr" defTabSz="914400" rtl="0" eaLnBrk="1" latinLnBrk="0" hangingPunct="1">
              <a:defRPr lang="en-US" sz="1200" b="1" kern="1200" smtClean="0">
                <a:solidFill>
                  <a:srgbClr val="FF0000"/>
                </a:solidFill>
                <a:effectLst>
                  <a:outerShdw blurRad="38100" dist="38100" dir="2700000" algn="tl">
                    <a:srgbClr val="000000">
                      <a:alpha val="43137"/>
                    </a:srgbClr>
                  </a:outerShdw>
                </a:effectLst>
                <a:latin typeface="+mn-lt"/>
                <a:ea typeface="+mn-ea"/>
                <a:cs typeface="+mn-cs"/>
              </a:defRPr>
            </a:lvl1pPr>
          </a:lstStyle>
          <a:p>
            <a:r>
              <a:rPr lang="en-US" dirty="0" err="1" smtClean="0"/>
              <a:t>Universitas</a:t>
            </a:r>
            <a:r>
              <a:rPr lang="en-US" dirty="0" smtClean="0"/>
              <a:t> Pembangunan Jaya – SIF_TIF</a:t>
            </a:r>
            <a:endParaRPr lang="en-US" dirty="0"/>
          </a:p>
        </p:txBody>
      </p:sp>
      <p:sp>
        <p:nvSpPr>
          <p:cNvPr id="9" name="Slide Number Placeholder 5"/>
          <p:cNvSpPr>
            <a:spLocks noGrp="1"/>
          </p:cNvSpPr>
          <p:nvPr>
            <p:ph type="sldNum" sz="quarter" idx="12"/>
          </p:nvPr>
        </p:nvSpPr>
        <p:spPr>
          <a:xfrm>
            <a:off x="6553200" y="6356350"/>
            <a:ext cx="2133600" cy="365125"/>
          </a:xfrm>
          <a:solidFill>
            <a:srgbClr val="00BCF4"/>
          </a:solidFill>
        </p:spPr>
        <p:txBody>
          <a:bodyPr vert="horz" lIns="91440" tIns="45720" rIns="91440" bIns="45720" rtlCol="0" anchor="ctr"/>
          <a:lstStyle>
            <a:lvl1pPr marL="0" algn="r" defTabSz="914400" rtl="0" eaLnBrk="1" latinLnBrk="0" hangingPunct="1">
              <a:defRPr lang="en-US" sz="1200" b="1" kern="1200" smtClean="0">
                <a:solidFill>
                  <a:srgbClr val="FF0000"/>
                </a:solidFill>
                <a:effectLst>
                  <a:outerShdw blurRad="38100" dist="38100" dir="2700000" algn="tl">
                    <a:srgbClr val="000000">
                      <a:alpha val="43137"/>
                    </a:srgbClr>
                  </a:outerShdw>
                </a:effectLst>
                <a:latin typeface="+mn-lt"/>
                <a:ea typeface="+mn-ea"/>
                <a:cs typeface="+mn-cs"/>
              </a:defRPr>
            </a:lvl1pPr>
          </a:lstStyle>
          <a:p>
            <a:r>
              <a:rPr lang="en-US" dirty="0" smtClean="0"/>
              <a:t>SIF1213 - </a:t>
            </a:r>
            <a:fld id="{856524A2-1DDE-4CC8-AD9C-EA4094C56FD8}"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AER – 2011/2012</a:t>
            </a:r>
            <a:endParaRPr lang="en-US"/>
          </a:p>
        </p:txBody>
      </p:sp>
      <p:sp>
        <p:nvSpPr>
          <p:cNvPr id="5" name="Footer Placeholder 4"/>
          <p:cNvSpPr>
            <a:spLocks noGrp="1"/>
          </p:cNvSpPr>
          <p:nvPr>
            <p:ph type="ftr" sz="quarter" idx="11"/>
          </p:nvPr>
        </p:nvSpPr>
        <p:spPr/>
        <p:txBody>
          <a:bodyPr/>
          <a:lstStyle/>
          <a:p>
            <a:r>
              <a:rPr lang="en-US" smtClean="0"/>
              <a:t>Universitas Pembangunan Jaya – SIF_TIF</a:t>
            </a:r>
            <a:endParaRPr lang="en-US"/>
          </a:p>
        </p:txBody>
      </p:sp>
      <p:sp>
        <p:nvSpPr>
          <p:cNvPr id="6" name="Slide Number Placeholder 5"/>
          <p:cNvSpPr>
            <a:spLocks noGrp="1"/>
          </p:cNvSpPr>
          <p:nvPr>
            <p:ph type="sldNum" sz="quarter" idx="12"/>
          </p:nvPr>
        </p:nvSpPr>
        <p:spPr/>
        <p:txBody>
          <a:bodyPr/>
          <a:lstStyle/>
          <a:p>
            <a:fld id="{856524A2-1DDE-4CC8-AD9C-EA4094C56FD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AER – 2011/2012</a:t>
            </a:r>
            <a:endParaRPr lang="en-US"/>
          </a:p>
        </p:txBody>
      </p:sp>
      <p:sp>
        <p:nvSpPr>
          <p:cNvPr id="5" name="Footer Placeholder 4"/>
          <p:cNvSpPr>
            <a:spLocks noGrp="1"/>
          </p:cNvSpPr>
          <p:nvPr>
            <p:ph type="ftr" sz="quarter" idx="11"/>
          </p:nvPr>
        </p:nvSpPr>
        <p:spPr/>
        <p:txBody>
          <a:bodyPr/>
          <a:lstStyle/>
          <a:p>
            <a:r>
              <a:rPr lang="en-US" smtClean="0"/>
              <a:t>Universitas Pembangunan Jaya – SIF_TIF</a:t>
            </a:r>
            <a:endParaRPr lang="en-US"/>
          </a:p>
        </p:txBody>
      </p:sp>
      <p:sp>
        <p:nvSpPr>
          <p:cNvPr id="6" name="Slide Number Placeholder 5"/>
          <p:cNvSpPr>
            <a:spLocks noGrp="1"/>
          </p:cNvSpPr>
          <p:nvPr>
            <p:ph type="sldNum" sz="quarter" idx="12"/>
          </p:nvPr>
        </p:nvSpPr>
        <p:spPr/>
        <p:txBody>
          <a:bodyPr/>
          <a:lstStyle/>
          <a:p>
            <a:fld id="{856524A2-1DDE-4CC8-AD9C-EA4094C56FD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BCF4"/>
          </a:solidFill>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590800" cy="365125"/>
          </a:xfrm>
          <a:solidFill>
            <a:srgbClr val="00BCF4"/>
          </a:solidFill>
        </p:spPr>
        <p:txBody>
          <a:bodyPr vert="horz" lIns="91440" tIns="45720" rIns="91440" bIns="45720" rtlCol="0" anchor="ctr"/>
          <a:lstStyle>
            <a:lvl1pPr marL="0" algn="l" defTabSz="914400" rtl="0" eaLnBrk="1" latinLnBrk="0" hangingPunct="1">
              <a:defRPr lang="en-US" sz="1200" b="1" kern="1200" smtClean="0">
                <a:solidFill>
                  <a:srgbClr val="FF0000"/>
                </a:solidFill>
                <a:effectLst>
                  <a:outerShdw blurRad="38100" dist="38100" dir="2700000" algn="tl">
                    <a:srgbClr val="000000">
                      <a:alpha val="43137"/>
                    </a:srgbClr>
                  </a:outerShdw>
                </a:effectLst>
                <a:latin typeface="+mn-lt"/>
                <a:ea typeface="+mn-ea"/>
                <a:cs typeface="+mn-cs"/>
              </a:defRPr>
            </a:lvl1pPr>
          </a:lstStyle>
          <a:p>
            <a:r>
              <a:rPr lang="en-US" smtClean="0"/>
              <a:t>AER – 2011/2012</a:t>
            </a:r>
            <a:endParaRPr lang="en-US" dirty="0"/>
          </a:p>
        </p:txBody>
      </p:sp>
      <p:sp>
        <p:nvSpPr>
          <p:cNvPr id="5" name="Footer Placeholder 4"/>
          <p:cNvSpPr>
            <a:spLocks noGrp="1"/>
          </p:cNvSpPr>
          <p:nvPr>
            <p:ph type="ftr" sz="quarter" idx="11"/>
          </p:nvPr>
        </p:nvSpPr>
        <p:spPr>
          <a:xfrm>
            <a:off x="3124200" y="6356350"/>
            <a:ext cx="3352800" cy="365125"/>
          </a:xfrm>
          <a:solidFill>
            <a:srgbClr val="00BCF4"/>
          </a:solidFill>
        </p:spPr>
        <p:txBody>
          <a:bodyPr vert="horz" lIns="91440" tIns="45720" rIns="91440" bIns="45720" rtlCol="0" anchor="ctr"/>
          <a:lstStyle>
            <a:lvl1pPr marL="0" algn="ctr" defTabSz="914400" rtl="0" eaLnBrk="1" latinLnBrk="0" hangingPunct="1">
              <a:defRPr lang="en-US" sz="1200" b="1" kern="1200" smtClean="0">
                <a:solidFill>
                  <a:srgbClr val="FF0000"/>
                </a:solidFill>
                <a:effectLst>
                  <a:outerShdw blurRad="38100" dist="38100" dir="2700000" algn="tl">
                    <a:srgbClr val="000000">
                      <a:alpha val="43137"/>
                    </a:srgbClr>
                  </a:outerShdw>
                </a:effectLst>
                <a:latin typeface="+mn-lt"/>
                <a:ea typeface="+mn-ea"/>
                <a:cs typeface="+mn-cs"/>
              </a:defRPr>
            </a:lvl1pPr>
          </a:lstStyle>
          <a:p>
            <a:r>
              <a:rPr lang="en-US" dirty="0" err="1" smtClean="0"/>
              <a:t>Universitas</a:t>
            </a:r>
            <a:r>
              <a:rPr lang="en-US" dirty="0" smtClean="0"/>
              <a:t> Pembangunan Jaya – SIF_TIF</a:t>
            </a:r>
            <a:endParaRPr lang="en-US" dirty="0"/>
          </a:p>
        </p:txBody>
      </p:sp>
      <p:sp>
        <p:nvSpPr>
          <p:cNvPr id="6" name="Slide Number Placeholder 5"/>
          <p:cNvSpPr>
            <a:spLocks noGrp="1"/>
          </p:cNvSpPr>
          <p:nvPr>
            <p:ph type="sldNum" sz="quarter" idx="12"/>
          </p:nvPr>
        </p:nvSpPr>
        <p:spPr>
          <a:solidFill>
            <a:srgbClr val="00BCF4"/>
          </a:solidFill>
        </p:spPr>
        <p:txBody>
          <a:bodyPr vert="horz" lIns="91440" tIns="45720" rIns="91440" bIns="45720" rtlCol="0" anchor="ctr"/>
          <a:lstStyle>
            <a:lvl1pPr marL="0" algn="r" defTabSz="914400" rtl="0" eaLnBrk="1" latinLnBrk="0" hangingPunct="1">
              <a:defRPr lang="en-US" sz="1200" b="1" kern="1200" smtClean="0">
                <a:solidFill>
                  <a:srgbClr val="FF0000"/>
                </a:solidFill>
                <a:effectLst>
                  <a:outerShdw blurRad="38100" dist="38100" dir="2700000" algn="tl">
                    <a:srgbClr val="000000">
                      <a:alpha val="43137"/>
                    </a:srgbClr>
                  </a:outerShdw>
                </a:effectLst>
                <a:latin typeface="+mn-lt"/>
                <a:ea typeface="+mn-ea"/>
                <a:cs typeface="+mn-cs"/>
              </a:defRPr>
            </a:lvl1pPr>
          </a:lstStyle>
          <a:p>
            <a:r>
              <a:rPr lang="en-US" dirty="0" smtClean="0"/>
              <a:t>SIF1213 - </a:t>
            </a:r>
            <a:fld id="{856524A2-1DDE-4CC8-AD9C-EA4094C56FD8}"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AER – 2011/2012</a:t>
            </a:r>
            <a:endParaRPr lang="en-US"/>
          </a:p>
        </p:txBody>
      </p:sp>
      <p:sp>
        <p:nvSpPr>
          <p:cNvPr id="5" name="Footer Placeholder 4"/>
          <p:cNvSpPr>
            <a:spLocks noGrp="1"/>
          </p:cNvSpPr>
          <p:nvPr>
            <p:ph type="ftr" sz="quarter" idx="11"/>
          </p:nvPr>
        </p:nvSpPr>
        <p:spPr/>
        <p:txBody>
          <a:bodyPr/>
          <a:lstStyle/>
          <a:p>
            <a:r>
              <a:rPr lang="en-US" smtClean="0"/>
              <a:t>Universitas Pembangunan Jaya – SIF_TIF</a:t>
            </a:r>
            <a:endParaRPr lang="en-US"/>
          </a:p>
        </p:txBody>
      </p:sp>
      <p:sp>
        <p:nvSpPr>
          <p:cNvPr id="6" name="Slide Number Placeholder 5"/>
          <p:cNvSpPr>
            <a:spLocks noGrp="1"/>
          </p:cNvSpPr>
          <p:nvPr>
            <p:ph type="sldNum" sz="quarter" idx="12"/>
          </p:nvPr>
        </p:nvSpPr>
        <p:spPr/>
        <p:txBody>
          <a:bodyPr/>
          <a:lstStyle/>
          <a:p>
            <a:fld id="{856524A2-1DDE-4CC8-AD9C-EA4094C56FD8}"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AER – 2011/2012</a:t>
            </a:r>
            <a:endParaRPr lang="en-US"/>
          </a:p>
        </p:txBody>
      </p:sp>
      <p:sp>
        <p:nvSpPr>
          <p:cNvPr id="6" name="Footer Placeholder 5"/>
          <p:cNvSpPr>
            <a:spLocks noGrp="1"/>
          </p:cNvSpPr>
          <p:nvPr>
            <p:ph type="ftr" sz="quarter" idx="11"/>
          </p:nvPr>
        </p:nvSpPr>
        <p:spPr/>
        <p:txBody>
          <a:bodyPr/>
          <a:lstStyle/>
          <a:p>
            <a:r>
              <a:rPr lang="en-US" smtClean="0"/>
              <a:t>Universitas Pembangunan Jaya – SIF_TIF</a:t>
            </a:r>
            <a:endParaRPr lang="en-US"/>
          </a:p>
        </p:txBody>
      </p:sp>
      <p:sp>
        <p:nvSpPr>
          <p:cNvPr id="7" name="Slide Number Placeholder 6"/>
          <p:cNvSpPr>
            <a:spLocks noGrp="1"/>
          </p:cNvSpPr>
          <p:nvPr>
            <p:ph type="sldNum" sz="quarter" idx="12"/>
          </p:nvPr>
        </p:nvSpPr>
        <p:spPr/>
        <p:txBody>
          <a:bodyPr/>
          <a:lstStyle/>
          <a:p>
            <a:fld id="{856524A2-1DDE-4CC8-AD9C-EA4094C56FD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AER – 2011/2012</a:t>
            </a:r>
            <a:endParaRPr lang="en-US"/>
          </a:p>
        </p:txBody>
      </p:sp>
      <p:sp>
        <p:nvSpPr>
          <p:cNvPr id="8" name="Footer Placeholder 7"/>
          <p:cNvSpPr>
            <a:spLocks noGrp="1"/>
          </p:cNvSpPr>
          <p:nvPr>
            <p:ph type="ftr" sz="quarter" idx="11"/>
          </p:nvPr>
        </p:nvSpPr>
        <p:spPr/>
        <p:txBody>
          <a:bodyPr/>
          <a:lstStyle/>
          <a:p>
            <a:r>
              <a:rPr lang="en-US" smtClean="0"/>
              <a:t>Universitas Pembangunan Jaya – SIF_TIF</a:t>
            </a:r>
            <a:endParaRPr lang="en-US"/>
          </a:p>
        </p:txBody>
      </p:sp>
      <p:sp>
        <p:nvSpPr>
          <p:cNvPr id="9" name="Slide Number Placeholder 8"/>
          <p:cNvSpPr>
            <a:spLocks noGrp="1"/>
          </p:cNvSpPr>
          <p:nvPr>
            <p:ph type="sldNum" sz="quarter" idx="12"/>
          </p:nvPr>
        </p:nvSpPr>
        <p:spPr/>
        <p:txBody>
          <a:bodyPr/>
          <a:lstStyle/>
          <a:p>
            <a:fld id="{856524A2-1DDE-4CC8-AD9C-EA4094C56FD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AER – 2011/2012</a:t>
            </a:r>
            <a:endParaRPr lang="en-US"/>
          </a:p>
        </p:txBody>
      </p:sp>
      <p:sp>
        <p:nvSpPr>
          <p:cNvPr id="4" name="Footer Placeholder 3"/>
          <p:cNvSpPr>
            <a:spLocks noGrp="1"/>
          </p:cNvSpPr>
          <p:nvPr>
            <p:ph type="ftr" sz="quarter" idx="11"/>
          </p:nvPr>
        </p:nvSpPr>
        <p:spPr/>
        <p:txBody>
          <a:bodyPr/>
          <a:lstStyle/>
          <a:p>
            <a:r>
              <a:rPr lang="en-US" smtClean="0"/>
              <a:t>Universitas Pembangunan Jaya – SIF_TIF</a:t>
            </a:r>
            <a:endParaRPr lang="en-US"/>
          </a:p>
        </p:txBody>
      </p:sp>
      <p:sp>
        <p:nvSpPr>
          <p:cNvPr id="5" name="Slide Number Placeholder 4"/>
          <p:cNvSpPr>
            <a:spLocks noGrp="1"/>
          </p:cNvSpPr>
          <p:nvPr>
            <p:ph type="sldNum" sz="quarter" idx="12"/>
          </p:nvPr>
        </p:nvSpPr>
        <p:spPr/>
        <p:txBody>
          <a:bodyPr/>
          <a:lstStyle/>
          <a:p>
            <a:fld id="{856524A2-1DDE-4CC8-AD9C-EA4094C56FD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AER – 2011/2012</a:t>
            </a:r>
            <a:endParaRPr lang="en-US"/>
          </a:p>
        </p:txBody>
      </p:sp>
      <p:sp>
        <p:nvSpPr>
          <p:cNvPr id="3" name="Footer Placeholder 2"/>
          <p:cNvSpPr>
            <a:spLocks noGrp="1"/>
          </p:cNvSpPr>
          <p:nvPr>
            <p:ph type="ftr" sz="quarter" idx="11"/>
          </p:nvPr>
        </p:nvSpPr>
        <p:spPr/>
        <p:txBody>
          <a:bodyPr/>
          <a:lstStyle/>
          <a:p>
            <a:r>
              <a:rPr lang="en-US" smtClean="0"/>
              <a:t>Universitas Pembangunan Jaya – SIF_TIF</a:t>
            </a:r>
            <a:endParaRPr lang="en-US"/>
          </a:p>
        </p:txBody>
      </p:sp>
      <p:sp>
        <p:nvSpPr>
          <p:cNvPr id="4" name="Slide Number Placeholder 3"/>
          <p:cNvSpPr>
            <a:spLocks noGrp="1"/>
          </p:cNvSpPr>
          <p:nvPr>
            <p:ph type="sldNum" sz="quarter" idx="12"/>
          </p:nvPr>
        </p:nvSpPr>
        <p:spPr/>
        <p:txBody>
          <a:bodyPr/>
          <a:lstStyle/>
          <a:p>
            <a:fld id="{856524A2-1DDE-4CC8-AD9C-EA4094C56FD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AER – 2011/2012</a:t>
            </a:r>
            <a:endParaRPr lang="en-US"/>
          </a:p>
        </p:txBody>
      </p:sp>
      <p:sp>
        <p:nvSpPr>
          <p:cNvPr id="6" name="Footer Placeholder 5"/>
          <p:cNvSpPr>
            <a:spLocks noGrp="1"/>
          </p:cNvSpPr>
          <p:nvPr>
            <p:ph type="ftr" sz="quarter" idx="11"/>
          </p:nvPr>
        </p:nvSpPr>
        <p:spPr/>
        <p:txBody>
          <a:bodyPr/>
          <a:lstStyle/>
          <a:p>
            <a:r>
              <a:rPr lang="en-US" smtClean="0"/>
              <a:t>Universitas Pembangunan Jaya – SIF_TIF</a:t>
            </a:r>
            <a:endParaRPr lang="en-US"/>
          </a:p>
        </p:txBody>
      </p:sp>
      <p:sp>
        <p:nvSpPr>
          <p:cNvPr id="7" name="Slide Number Placeholder 6"/>
          <p:cNvSpPr>
            <a:spLocks noGrp="1"/>
          </p:cNvSpPr>
          <p:nvPr>
            <p:ph type="sldNum" sz="quarter" idx="12"/>
          </p:nvPr>
        </p:nvSpPr>
        <p:spPr/>
        <p:txBody>
          <a:bodyPr/>
          <a:lstStyle/>
          <a:p>
            <a:fld id="{856524A2-1DDE-4CC8-AD9C-EA4094C56FD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AER – 2011/2012</a:t>
            </a:r>
            <a:endParaRPr lang="en-US"/>
          </a:p>
        </p:txBody>
      </p:sp>
      <p:sp>
        <p:nvSpPr>
          <p:cNvPr id="6" name="Footer Placeholder 5"/>
          <p:cNvSpPr>
            <a:spLocks noGrp="1"/>
          </p:cNvSpPr>
          <p:nvPr>
            <p:ph type="ftr" sz="quarter" idx="11"/>
          </p:nvPr>
        </p:nvSpPr>
        <p:spPr/>
        <p:txBody>
          <a:bodyPr/>
          <a:lstStyle/>
          <a:p>
            <a:r>
              <a:rPr lang="en-US" smtClean="0"/>
              <a:t>Universitas Pembangunan Jaya – SIF_TIF</a:t>
            </a:r>
            <a:endParaRPr lang="en-US"/>
          </a:p>
        </p:txBody>
      </p:sp>
      <p:sp>
        <p:nvSpPr>
          <p:cNvPr id="7" name="Slide Number Placeholder 6"/>
          <p:cNvSpPr>
            <a:spLocks noGrp="1"/>
          </p:cNvSpPr>
          <p:nvPr>
            <p:ph type="sldNum" sz="quarter" idx="12"/>
          </p:nvPr>
        </p:nvSpPr>
        <p:spPr/>
        <p:txBody>
          <a:bodyPr/>
          <a:lstStyle/>
          <a:p>
            <a:fld id="{856524A2-1DDE-4CC8-AD9C-EA4094C56FD8}"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AER – 2011/2012</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err="1" smtClean="0"/>
              <a:t>Universitas</a:t>
            </a:r>
            <a:r>
              <a:rPr lang="en-US" dirty="0" smtClean="0"/>
              <a:t> Pembangunan Jaya – SIF_TIF</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r>
              <a:rPr lang="en-US" dirty="0" smtClean="0"/>
              <a:t>SIF-1213 - </a:t>
            </a:r>
            <a:fld id="{856524A2-1DDE-4CC8-AD9C-EA4094C56FD8}"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naelashofa.blogspot.com/2012/11/contoh-studi-kasus-apb-analisis-proses.html"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Perancangan</a:t>
            </a:r>
            <a:r>
              <a:rPr lang="en-US" smtClean="0"/>
              <a:t> Basis Data</a:t>
            </a:r>
            <a:endParaRPr lang="en-US" dirty="0"/>
          </a:p>
        </p:txBody>
      </p:sp>
      <p:sp>
        <p:nvSpPr>
          <p:cNvPr id="3" name="Subtitle 2"/>
          <p:cNvSpPr>
            <a:spLocks noGrp="1"/>
          </p:cNvSpPr>
          <p:nvPr>
            <p:ph type="subTitle" idx="1"/>
          </p:nvPr>
        </p:nvSpPr>
        <p:spPr/>
        <p:txBody>
          <a:bodyPr/>
          <a:lstStyle/>
          <a:p>
            <a:r>
              <a:rPr lang="en-US" dirty="0" err="1" smtClean="0"/>
              <a:t>Pertemuan</a:t>
            </a:r>
            <a:r>
              <a:rPr lang="en-US" dirty="0" smtClean="0"/>
              <a:t> </a:t>
            </a:r>
            <a:r>
              <a:rPr lang="id-ID" dirty="0" smtClean="0"/>
              <a:t>7</a:t>
            </a:r>
            <a:endParaRPr lang="en-US" dirty="0" smtClean="0"/>
          </a:p>
          <a:p>
            <a:r>
              <a:rPr lang="en-US" sz="1800" dirty="0" smtClean="0"/>
              <a:t>ER Concept</a:t>
            </a:r>
            <a:endParaRPr lang="en-US" sz="1800" dirty="0"/>
          </a:p>
        </p:txBody>
      </p:sp>
      <p:sp>
        <p:nvSpPr>
          <p:cNvPr id="10" name="Date Placeholder 6"/>
          <p:cNvSpPr>
            <a:spLocks noGrp="1"/>
          </p:cNvSpPr>
          <p:nvPr>
            <p:ph type="dt" sz="half" idx="10"/>
          </p:nvPr>
        </p:nvSpPr>
        <p:spPr>
          <a:xfrm>
            <a:off x="457200" y="6356350"/>
            <a:ext cx="2590800" cy="365125"/>
          </a:xfrm>
        </p:spPr>
        <p:txBody>
          <a:bodyPr/>
          <a:lstStyle/>
          <a:p>
            <a:r>
              <a:rPr lang="en-US" smtClean="0"/>
              <a:t>AER – 2013/2014</a:t>
            </a:r>
            <a:endParaRPr lang="en-US"/>
          </a:p>
        </p:txBody>
      </p:sp>
      <p:sp>
        <p:nvSpPr>
          <p:cNvPr id="11" name="Slide Number Placeholder 7"/>
          <p:cNvSpPr>
            <a:spLocks noGrp="1"/>
          </p:cNvSpPr>
          <p:nvPr>
            <p:ph type="sldNum" sz="quarter" idx="12"/>
          </p:nvPr>
        </p:nvSpPr>
        <p:spPr>
          <a:xfrm>
            <a:off x="6553200" y="6356350"/>
            <a:ext cx="2133600" cy="365125"/>
          </a:xfrm>
        </p:spPr>
        <p:txBody>
          <a:bodyPr/>
          <a:lstStyle/>
          <a:p>
            <a:fld id="{856524A2-1DDE-4CC8-AD9C-EA4094C56FD8}" type="slidenum">
              <a:rPr lang="en-US" smtClean="0"/>
              <a:t>1</a:t>
            </a:fld>
            <a:endParaRPr lang="en-US" dirty="0"/>
          </a:p>
        </p:txBody>
      </p:sp>
      <p:sp>
        <p:nvSpPr>
          <p:cNvPr id="12" name="Footer Placeholder 8"/>
          <p:cNvSpPr>
            <a:spLocks noGrp="1"/>
          </p:cNvSpPr>
          <p:nvPr>
            <p:ph type="ftr" sz="quarter" idx="11"/>
          </p:nvPr>
        </p:nvSpPr>
        <p:spPr>
          <a:xfrm>
            <a:off x="3124200" y="6356350"/>
            <a:ext cx="3352800" cy="365125"/>
          </a:xfrm>
        </p:spPr>
        <p:txBody>
          <a:bodyPr/>
          <a:lstStyle/>
          <a:p>
            <a:r>
              <a:rPr lang="en-US" dirty="0" err="1" smtClean="0"/>
              <a:t>Universitas</a:t>
            </a:r>
            <a:r>
              <a:rPr lang="en-US" dirty="0" smtClean="0"/>
              <a:t> Pembangunan Jaya – SIF_TIF</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smtClean="0">
                <a:effectLst>
                  <a:outerShdw blurRad="38100" dist="38100" dir="2700000" algn="tl">
                    <a:srgbClr val="000000">
                      <a:alpha val="43137"/>
                    </a:srgbClr>
                  </a:outerShdw>
                </a:effectLst>
              </a:rPr>
              <a:t>Intro ER Concept</a:t>
            </a:r>
            <a:br>
              <a:rPr lang="en-US" dirty="0" smtClean="0">
                <a:effectLst>
                  <a:outerShdw blurRad="38100" dist="38100" dir="2700000" algn="tl">
                    <a:srgbClr val="000000">
                      <a:alpha val="43137"/>
                    </a:srgbClr>
                  </a:outerShdw>
                </a:effectLst>
              </a:rPr>
            </a:br>
            <a:r>
              <a:rPr lang="en-US" dirty="0" smtClean="0">
                <a:effectLst>
                  <a:outerShdw blurRad="38100" dist="38100" dir="2700000" algn="tl">
                    <a:srgbClr val="000000">
                      <a:alpha val="43137"/>
                    </a:srgbClr>
                  </a:outerShdw>
                </a:effectLst>
              </a:rPr>
              <a:t>-</a:t>
            </a:r>
            <a:r>
              <a:rPr lang="en-US" b="1" dirty="0" smtClean="0">
                <a:solidFill>
                  <a:srgbClr val="FF0000"/>
                </a:solidFill>
                <a:effectLst>
                  <a:outerShdw blurRad="38100" dist="38100" dir="2700000" algn="tl">
                    <a:srgbClr val="000000">
                      <a:alpha val="43137"/>
                    </a:srgbClr>
                  </a:outerShdw>
                </a:effectLst>
              </a:rPr>
              <a:t>Relationship </a:t>
            </a:r>
            <a:endParaRPr lang="en-US" b="1" dirty="0">
              <a:solidFill>
                <a:srgbClr val="FF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0200"/>
            <a:ext cx="8229600" cy="4525963"/>
          </a:xfrm>
        </p:spPr>
        <p:txBody>
          <a:bodyPr>
            <a:normAutofit/>
          </a:bodyPr>
          <a:lstStyle/>
          <a:p>
            <a:pPr marL="0" indent="0">
              <a:buNone/>
            </a:pPr>
            <a:r>
              <a:rPr lang="en-US" sz="2000" b="1" dirty="0" err="1" smtClean="0"/>
              <a:t>Contoh</a:t>
            </a:r>
            <a:r>
              <a:rPr lang="en-US" sz="2000" b="1" dirty="0" smtClean="0"/>
              <a:t> </a:t>
            </a:r>
            <a:r>
              <a:rPr lang="en-US" sz="2000" b="1" dirty="0" err="1" smtClean="0"/>
              <a:t>Relasi</a:t>
            </a:r>
            <a:r>
              <a:rPr lang="en-US" sz="2000" b="1" dirty="0"/>
              <a:t> </a:t>
            </a:r>
            <a:r>
              <a:rPr lang="en-US" sz="2000" b="1" dirty="0" err="1" smtClean="0"/>
              <a:t>sebagai</a:t>
            </a:r>
            <a:r>
              <a:rPr lang="en-US" sz="2000" b="1" dirty="0" smtClean="0"/>
              <a:t> </a:t>
            </a:r>
            <a:r>
              <a:rPr lang="en-US" sz="2000" b="1" dirty="0" err="1" smtClean="0"/>
              <a:t>Definisi</a:t>
            </a:r>
            <a:r>
              <a:rPr lang="en-US" sz="2000" b="1" dirty="0" smtClean="0"/>
              <a:t> Rule</a:t>
            </a:r>
          </a:p>
          <a:p>
            <a:pPr marL="231775" indent="0">
              <a:buNone/>
            </a:pPr>
            <a:endParaRPr lang="en-US" sz="2000" dirty="0" smtClean="0"/>
          </a:p>
        </p:txBody>
      </p:sp>
      <p:sp>
        <p:nvSpPr>
          <p:cNvPr id="4" name="Date Placeholder 3"/>
          <p:cNvSpPr>
            <a:spLocks noGrp="1"/>
          </p:cNvSpPr>
          <p:nvPr>
            <p:ph type="dt" sz="half" idx="10"/>
          </p:nvPr>
        </p:nvSpPr>
        <p:spPr/>
        <p:txBody>
          <a:bodyPr/>
          <a:lstStyle/>
          <a:p>
            <a:r>
              <a:rPr lang="en-US" smtClean="0"/>
              <a:t>AER – </a:t>
            </a:r>
            <a:r>
              <a:rPr lang="en-US"/>
              <a:t>2013/2014</a:t>
            </a:r>
            <a:endParaRPr lang="en-US" dirty="0"/>
          </a:p>
        </p:txBody>
      </p:sp>
      <p:sp>
        <p:nvSpPr>
          <p:cNvPr id="5" name="Footer Placeholder 4"/>
          <p:cNvSpPr>
            <a:spLocks noGrp="1"/>
          </p:cNvSpPr>
          <p:nvPr>
            <p:ph type="ftr" sz="quarter" idx="11"/>
          </p:nvPr>
        </p:nvSpPr>
        <p:spPr/>
        <p:txBody>
          <a:bodyPr/>
          <a:lstStyle/>
          <a:p>
            <a:r>
              <a:rPr lang="en-US" smtClean="0"/>
              <a:t>Universitas Pembangunan Jaya – SIF_TIF</a:t>
            </a:r>
            <a:endParaRPr lang="en-US" dirty="0"/>
          </a:p>
        </p:txBody>
      </p:sp>
      <p:sp>
        <p:nvSpPr>
          <p:cNvPr id="6" name="Slide Number Placeholder 5"/>
          <p:cNvSpPr>
            <a:spLocks noGrp="1"/>
          </p:cNvSpPr>
          <p:nvPr>
            <p:ph type="sldNum" sz="quarter" idx="12"/>
          </p:nvPr>
        </p:nvSpPr>
        <p:spPr/>
        <p:txBody>
          <a:bodyPr/>
          <a:lstStyle/>
          <a:p>
            <a:r>
              <a:rPr lang="en-US" smtClean="0"/>
              <a:t>SIF1213 - </a:t>
            </a:r>
            <a:fld id="{856524A2-1DDE-4CC8-AD9C-EA4094C56FD8}" type="slidenum">
              <a:rPr lang="en-US" smtClean="0"/>
              <a:pPr/>
              <a:t>10</a:t>
            </a:fld>
            <a:endParaRPr lang="en-US" dirty="0"/>
          </a:p>
        </p:txBody>
      </p:sp>
      <p:cxnSp>
        <p:nvCxnSpPr>
          <p:cNvPr id="101" name="Straight Connector 100"/>
          <p:cNvCxnSpPr/>
          <p:nvPr/>
        </p:nvCxnSpPr>
        <p:spPr>
          <a:xfrm flipH="1">
            <a:off x="1200150" y="4114800"/>
            <a:ext cx="7105650" cy="0"/>
          </a:xfrm>
          <a:prstGeom prst="line">
            <a:avLst/>
          </a:prstGeom>
          <a:ln>
            <a:solidFill>
              <a:srgbClr val="FF0000"/>
            </a:solidFill>
            <a:prstDash val="lgDashDotDot"/>
          </a:ln>
        </p:spPr>
        <p:style>
          <a:lnRef idx="1">
            <a:schemeClr val="accent1"/>
          </a:lnRef>
          <a:fillRef idx="0">
            <a:schemeClr val="accent1"/>
          </a:fillRef>
          <a:effectRef idx="0">
            <a:schemeClr val="accent1"/>
          </a:effectRef>
          <a:fontRef idx="minor">
            <a:schemeClr val="tx1"/>
          </a:fontRef>
        </p:style>
      </p:cxnSp>
      <p:sp>
        <p:nvSpPr>
          <p:cNvPr id="102" name="Right Arrow 101"/>
          <p:cNvSpPr/>
          <p:nvPr/>
        </p:nvSpPr>
        <p:spPr>
          <a:xfrm rot="5400000">
            <a:off x="3813464" y="3882736"/>
            <a:ext cx="609600" cy="311728"/>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grpSp>
        <p:nvGrpSpPr>
          <p:cNvPr id="103" name="Group 102"/>
          <p:cNvGrpSpPr/>
          <p:nvPr/>
        </p:nvGrpSpPr>
        <p:grpSpPr>
          <a:xfrm>
            <a:off x="605051" y="4500549"/>
            <a:ext cx="7380027" cy="1321095"/>
            <a:chOff x="925773" y="1905000"/>
            <a:chExt cx="7380027" cy="1321095"/>
          </a:xfrm>
        </p:grpSpPr>
        <p:grpSp>
          <p:nvGrpSpPr>
            <p:cNvPr id="104" name="Group 103"/>
            <p:cNvGrpSpPr/>
            <p:nvPr/>
          </p:nvGrpSpPr>
          <p:grpSpPr>
            <a:xfrm>
              <a:off x="925773" y="1905000"/>
              <a:ext cx="7075227" cy="762000"/>
              <a:chOff x="925773" y="1676400"/>
              <a:chExt cx="7075227" cy="762000"/>
            </a:xfrm>
          </p:grpSpPr>
          <p:sp>
            <p:nvSpPr>
              <p:cNvPr id="121" name="Flowchart: Process 120"/>
              <p:cNvSpPr/>
              <p:nvPr/>
            </p:nvSpPr>
            <p:spPr>
              <a:xfrm>
                <a:off x="6019800" y="1828800"/>
                <a:ext cx="1981200" cy="457200"/>
              </a:xfrm>
              <a:prstGeom prst="flowChartProcess">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400" b="1" smtClean="0"/>
                  <a:t>Project</a:t>
                </a:r>
                <a:endParaRPr lang="en-US" sz="1400"/>
              </a:p>
            </p:txBody>
          </p:sp>
          <p:sp>
            <p:nvSpPr>
              <p:cNvPr id="122" name="Flowchart: Process 121"/>
              <p:cNvSpPr/>
              <p:nvPr/>
            </p:nvSpPr>
            <p:spPr>
              <a:xfrm>
                <a:off x="925773" y="1828800"/>
                <a:ext cx="1981200" cy="457200"/>
              </a:xfrm>
              <a:prstGeom prst="flowChartProcess">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400" b="1" smtClean="0"/>
                  <a:t>Employee</a:t>
                </a:r>
                <a:endParaRPr lang="en-US" sz="1400"/>
              </a:p>
            </p:txBody>
          </p:sp>
          <p:sp>
            <p:nvSpPr>
              <p:cNvPr id="123" name="Flowchart: Decision 122"/>
              <p:cNvSpPr/>
              <p:nvPr/>
            </p:nvSpPr>
            <p:spPr>
              <a:xfrm>
                <a:off x="3352800" y="1676400"/>
                <a:ext cx="2209800" cy="762000"/>
              </a:xfrm>
              <a:prstGeom prst="flowChartDecision">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400"/>
                  <a:t>w</a:t>
                </a:r>
                <a:r>
                  <a:rPr lang="en-US" sz="1400" smtClean="0"/>
                  <a:t>orks_on</a:t>
                </a:r>
                <a:endParaRPr lang="en-US" sz="1200"/>
              </a:p>
            </p:txBody>
          </p:sp>
          <p:cxnSp>
            <p:nvCxnSpPr>
              <p:cNvPr id="124" name="Straight Connector 123"/>
              <p:cNvCxnSpPr>
                <a:stCxn id="122" idx="3"/>
                <a:endCxn id="123" idx="1"/>
              </p:cNvCxnSpPr>
              <p:nvPr/>
            </p:nvCxnSpPr>
            <p:spPr>
              <a:xfrm>
                <a:off x="2906973" y="2057400"/>
                <a:ext cx="44582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5" name="Straight Connector 124"/>
              <p:cNvCxnSpPr>
                <a:stCxn id="123" idx="3"/>
                <a:endCxn id="121" idx="1"/>
              </p:cNvCxnSpPr>
              <p:nvPr/>
            </p:nvCxnSpPr>
            <p:spPr>
              <a:xfrm>
                <a:off x="5562600" y="2057400"/>
                <a:ext cx="457200" cy="0"/>
              </a:xfrm>
              <a:prstGeom prst="line">
                <a:avLst/>
              </a:prstGeom>
            </p:spPr>
            <p:style>
              <a:lnRef idx="1">
                <a:schemeClr val="accent1"/>
              </a:lnRef>
              <a:fillRef idx="0">
                <a:schemeClr val="accent1"/>
              </a:fillRef>
              <a:effectRef idx="0">
                <a:schemeClr val="accent1"/>
              </a:effectRef>
              <a:fontRef idx="minor">
                <a:schemeClr val="tx1"/>
              </a:fontRef>
            </p:style>
          </p:cxnSp>
        </p:grpSp>
        <p:sp>
          <p:nvSpPr>
            <p:cNvPr id="106" name="Oval 105"/>
            <p:cNvSpPr/>
            <p:nvPr/>
          </p:nvSpPr>
          <p:spPr>
            <a:xfrm>
              <a:off x="4800600" y="2895600"/>
              <a:ext cx="1153334" cy="304800"/>
            </a:xfrm>
            <a:prstGeom prst="ellipse">
              <a:avLst/>
            </a:prstGeom>
            <a:ln w="3175"/>
          </p:spPr>
          <p:style>
            <a:lnRef idx="2">
              <a:schemeClr val="dk1"/>
            </a:lnRef>
            <a:fillRef idx="1">
              <a:schemeClr val="lt1"/>
            </a:fillRef>
            <a:effectRef idx="0">
              <a:schemeClr val="dk1"/>
            </a:effectRef>
            <a:fontRef idx="minor">
              <a:schemeClr val="dk1"/>
            </a:fontRef>
          </p:style>
          <p:txBody>
            <a:bodyPr rtlCol="0" anchor="ctr"/>
            <a:lstStyle/>
            <a:p>
              <a:pPr algn="ctr"/>
              <a:r>
                <a:rPr lang="en-US" sz="1400" smtClean="0"/>
                <a:t>percent</a:t>
              </a:r>
              <a:endParaRPr lang="en-US" sz="1400"/>
            </a:p>
          </p:txBody>
        </p:sp>
        <p:cxnSp>
          <p:nvCxnSpPr>
            <p:cNvPr id="107" name="Straight Connector 106"/>
            <p:cNvCxnSpPr>
              <a:stCxn id="123" idx="2"/>
              <a:endCxn id="106" idx="0"/>
            </p:cNvCxnSpPr>
            <p:nvPr/>
          </p:nvCxnSpPr>
          <p:spPr>
            <a:xfrm>
              <a:off x="4457700" y="2667000"/>
              <a:ext cx="919567" cy="228600"/>
            </a:xfrm>
            <a:prstGeom prst="line">
              <a:avLst/>
            </a:prstGeom>
          </p:spPr>
          <p:style>
            <a:lnRef idx="1">
              <a:schemeClr val="accent1"/>
            </a:lnRef>
            <a:fillRef idx="0">
              <a:schemeClr val="accent1"/>
            </a:fillRef>
            <a:effectRef idx="0">
              <a:schemeClr val="accent1"/>
            </a:effectRef>
            <a:fontRef idx="minor">
              <a:schemeClr val="tx1"/>
            </a:fontRef>
          </p:style>
        </p:cxnSp>
        <p:sp>
          <p:nvSpPr>
            <p:cNvPr id="108" name="Oval 107"/>
            <p:cNvSpPr/>
            <p:nvPr/>
          </p:nvSpPr>
          <p:spPr>
            <a:xfrm>
              <a:off x="3962400" y="2895600"/>
              <a:ext cx="798899" cy="304800"/>
            </a:xfrm>
            <a:prstGeom prst="ellipse">
              <a:avLst/>
            </a:prstGeom>
            <a:ln w="3175">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n-US" sz="1400" u="sng" smtClean="0">
                  <a:solidFill>
                    <a:srgbClr val="C00000"/>
                  </a:solidFill>
                </a:rPr>
                <a:t>prjid</a:t>
              </a:r>
              <a:endParaRPr lang="en-US" sz="1400" u="sng">
                <a:solidFill>
                  <a:srgbClr val="C00000"/>
                </a:solidFill>
              </a:endParaRPr>
            </a:p>
          </p:txBody>
        </p:sp>
        <p:sp>
          <p:nvSpPr>
            <p:cNvPr id="110" name="Oval 109"/>
            <p:cNvSpPr/>
            <p:nvPr/>
          </p:nvSpPr>
          <p:spPr>
            <a:xfrm>
              <a:off x="3228265" y="2895600"/>
              <a:ext cx="657935" cy="304800"/>
            </a:xfrm>
            <a:prstGeom prst="ellipse">
              <a:avLst/>
            </a:prstGeom>
            <a:ln w="3175">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n-US" sz="1400" u="sng" smtClean="0">
                  <a:solidFill>
                    <a:srgbClr val="C00000"/>
                  </a:solidFill>
                </a:rPr>
                <a:t>eid</a:t>
              </a:r>
              <a:endParaRPr lang="en-US" sz="1400" u="sng">
                <a:solidFill>
                  <a:srgbClr val="C00000"/>
                </a:solidFill>
              </a:endParaRPr>
            </a:p>
          </p:txBody>
        </p:sp>
        <p:cxnSp>
          <p:nvCxnSpPr>
            <p:cNvPr id="111" name="Straight Connector 110"/>
            <p:cNvCxnSpPr>
              <a:stCxn id="123" idx="2"/>
              <a:endCxn id="108" idx="0"/>
            </p:cNvCxnSpPr>
            <p:nvPr/>
          </p:nvCxnSpPr>
          <p:spPr>
            <a:xfrm flipH="1">
              <a:off x="4361850" y="2667000"/>
              <a:ext cx="9585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2" name="Straight Connector 111"/>
            <p:cNvCxnSpPr>
              <a:stCxn id="123" idx="2"/>
              <a:endCxn id="110" idx="0"/>
            </p:cNvCxnSpPr>
            <p:nvPr/>
          </p:nvCxnSpPr>
          <p:spPr>
            <a:xfrm flipH="1">
              <a:off x="3557233" y="2667000"/>
              <a:ext cx="900467" cy="228600"/>
            </a:xfrm>
            <a:prstGeom prst="line">
              <a:avLst/>
            </a:prstGeom>
          </p:spPr>
          <p:style>
            <a:lnRef idx="1">
              <a:schemeClr val="accent1"/>
            </a:lnRef>
            <a:fillRef idx="0">
              <a:schemeClr val="accent1"/>
            </a:fillRef>
            <a:effectRef idx="0">
              <a:schemeClr val="accent1"/>
            </a:effectRef>
            <a:fontRef idx="minor">
              <a:schemeClr val="tx1"/>
            </a:fontRef>
          </p:style>
        </p:cxnSp>
        <p:sp>
          <p:nvSpPr>
            <p:cNvPr id="113" name="Oval 112"/>
            <p:cNvSpPr/>
            <p:nvPr/>
          </p:nvSpPr>
          <p:spPr>
            <a:xfrm>
              <a:off x="967553" y="2895600"/>
              <a:ext cx="657935" cy="304800"/>
            </a:xfrm>
            <a:prstGeom prst="ellipse">
              <a:avLst/>
            </a:prstGeom>
            <a:ln w="3175"/>
          </p:spPr>
          <p:style>
            <a:lnRef idx="2">
              <a:schemeClr val="dk1"/>
            </a:lnRef>
            <a:fillRef idx="1">
              <a:schemeClr val="lt1"/>
            </a:fillRef>
            <a:effectRef idx="0">
              <a:schemeClr val="dk1"/>
            </a:effectRef>
            <a:fontRef idx="minor">
              <a:schemeClr val="dk1"/>
            </a:fontRef>
          </p:style>
          <p:txBody>
            <a:bodyPr rtlCol="0" anchor="ctr"/>
            <a:lstStyle/>
            <a:p>
              <a:pPr algn="ctr"/>
              <a:r>
                <a:rPr lang="en-US" sz="1400" u="sng" smtClean="0"/>
                <a:t>eid</a:t>
              </a:r>
              <a:endParaRPr lang="en-US" sz="1400" u="sng"/>
            </a:p>
          </p:txBody>
        </p:sp>
        <p:cxnSp>
          <p:nvCxnSpPr>
            <p:cNvPr id="114" name="Straight Connector 113"/>
            <p:cNvCxnSpPr>
              <a:stCxn id="122" idx="2"/>
              <a:endCxn id="113" idx="0"/>
            </p:cNvCxnSpPr>
            <p:nvPr/>
          </p:nvCxnSpPr>
          <p:spPr>
            <a:xfrm flipH="1">
              <a:off x="1296521" y="2514600"/>
              <a:ext cx="619852" cy="381000"/>
            </a:xfrm>
            <a:prstGeom prst="line">
              <a:avLst/>
            </a:prstGeom>
          </p:spPr>
          <p:style>
            <a:lnRef idx="1">
              <a:schemeClr val="accent1"/>
            </a:lnRef>
            <a:fillRef idx="0">
              <a:schemeClr val="accent1"/>
            </a:fillRef>
            <a:effectRef idx="0">
              <a:schemeClr val="accent1"/>
            </a:effectRef>
            <a:fontRef idx="minor">
              <a:schemeClr val="tx1"/>
            </a:fontRef>
          </p:style>
        </p:cxnSp>
        <p:sp>
          <p:nvSpPr>
            <p:cNvPr id="115" name="Oval 114"/>
            <p:cNvSpPr/>
            <p:nvPr/>
          </p:nvSpPr>
          <p:spPr>
            <a:xfrm>
              <a:off x="1728432" y="2895600"/>
              <a:ext cx="1090968" cy="304800"/>
            </a:xfrm>
            <a:prstGeom prst="ellipse">
              <a:avLst/>
            </a:prstGeom>
            <a:ln w="3175"/>
          </p:spPr>
          <p:style>
            <a:lnRef idx="2">
              <a:schemeClr val="dk1"/>
            </a:lnRef>
            <a:fillRef idx="1">
              <a:schemeClr val="lt1"/>
            </a:fillRef>
            <a:effectRef idx="0">
              <a:schemeClr val="dk1"/>
            </a:effectRef>
            <a:fontRef idx="minor">
              <a:schemeClr val="dk1"/>
            </a:fontRef>
          </p:style>
          <p:txBody>
            <a:bodyPr rtlCol="0" anchor="ctr"/>
            <a:lstStyle/>
            <a:p>
              <a:pPr algn="ctr"/>
              <a:r>
                <a:rPr lang="en-US" sz="1400"/>
                <a:t>e</a:t>
              </a:r>
              <a:r>
                <a:rPr lang="en-US" sz="1400" smtClean="0"/>
                <a:t>_name</a:t>
              </a:r>
              <a:endParaRPr lang="en-US" sz="1400"/>
            </a:p>
          </p:txBody>
        </p:sp>
        <p:cxnSp>
          <p:nvCxnSpPr>
            <p:cNvPr id="116" name="Straight Connector 115"/>
            <p:cNvCxnSpPr>
              <a:endCxn id="115" idx="0"/>
            </p:cNvCxnSpPr>
            <p:nvPr/>
          </p:nvCxnSpPr>
          <p:spPr>
            <a:xfrm>
              <a:off x="1916373" y="2514600"/>
              <a:ext cx="357543" cy="381000"/>
            </a:xfrm>
            <a:prstGeom prst="line">
              <a:avLst/>
            </a:prstGeom>
          </p:spPr>
          <p:style>
            <a:lnRef idx="1">
              <a:schemeClr val="accent1"/>
            </a:lnRef>
            <a:fillRef idx="0">
              <a:schemeClr val="accent1"/>
            </a:fillRef>
            <a:effectRef idx="0">
              <a:schemeClr val="accent1"/>
            </a:effectRef>
            <a:fontRef idx="minor">
              <a:schemeClr val="tx1"/>
            </a:fontRef>
          </p:style>
        </p:cxnSp>
        <p:sp>
          <p:nvSpPr>
            <p:cNvPr id="117" name="Oval 116"/>
            <p:cNvSpPr/>
            <p:nvPr/>
          </p:nvSpPr>
          <p:spPr>
            <a:xfrm>
              <a:off x="6096000" y="2921295"/>
              <a:ext cx="798899" cy="304800"/>
            </a:xfrm>
            <a:prstGeom prst="ellipse">
              <a:avLst/>
            </a:prstGeom>
            <a:ln w="3175"/>
          </p:spPr>
          <p:style>
            <a:lnRef idx="2">
              <a:schemeClr val="dk1"/>
            </a:lnRef>
            <a:fillRef idx="1">
              <a:schemeClr val="lt1"/>
            </a:fillRef>
            <a:effectRef idx="0">
              <a:schemeClr val="dk1"/>
            </a:effectRef>
            <a:fontRef idx="minor">
              <a:schemeClr val="dk1"/>
            </a:fontRef>
          </p:style>
          <p:txBody>
            <a:bodyPr rtlCol="0" anchor="ctr"/>
            <a:lstStyle/>
            <a:p>
              <a:pPr algn="ctr"/>
              <a:r>
                <a:rPr lang="en-US" sz="1400" u="sng" smtClean="0"/>
                <a:t>prjid</a:t>
              </a:r>
              <a:endParaRPr lang="en-US" sz="1400" u="sng"/>
            </a:p>
          </p:txBody>
        </p:sp>
        <p:cxnSp>
          <p:nvCxnSpPr>
            <p:cNvPr id="118" name="Straight Connector 117"/>
            <p:cNvCxnSpPr>
              <a:stCxn id="121" idx="2"/>
              <a:endCxn id="117" idx="0"/>
            </p:cNvCxnSpPr>
            <p:nvPr/>
          </p:nvCxnSpPr>
          <p:spPr>
            <a:xfrm flipH="1">
              <a:off x="6495450" y="2514600"/>
              <a:ext cx="514950" cy="406695"/>
            </a:xfrm>
            <a:prstGeom prst="line">
              <a:avLst/>
            </a:prstGeom>
          </p:spPr>
          <p:style>
            <a:lnRef idx="1">
              <a:schemeClr val="accent1"/>
            </a:lnRef>
            <a:fillRef idx="0">
              <a:schemeClr val="accent1"/>
            </a:fillRef>
            <a:effectRef idx="0">
              <a:schemeClr val="accent1"/>
            </a:effectRef>
            <a:fontRef idx="minor">
              <a:schemeClr val="tx1"/>
            </a:fontRef>
          </p:style>
        </p:cxnSp>
        <p:sp>
          <p:nvSpPr>
            <p:cNvPr id="119" name="Oval 118"/>
            <p:cNvSpPr/>
            <p:nvPr/>
          </p:nvSpPr>
          <p:spPr>
            <a:xfrm>
              <a:off x="7010401" y="2895600"/>
              <a:ext cx="1295399" cy="304800"/>
            </a:xfrm>
            <a:prstGeom prst="ellipse">
              <a:avLst/>
            </a:prstGeom>
            <a:ln w="3175"/>
          </p:spPr>
          <p:style>
            <a:lnRef idx="2">
              <a:schemeClr val="dk1"/>
            </a:lnRef>
            <a:fillRef idx="1">
              <a:schemeClr val="lt1"/>
            </a:fillRef>
            <a:effectRef idx="0">
              <a:schemeClr val="dk1"/>
            </a:effectRef>
            <a:fontRef idx="minor">
              <a:schemeClr val="dk1"/>
            </a:fontRef>
          </p:style>
          <p:txBody>
            <a:bodyPr rtlCol="0" anchor="ctr"/>
            <a:lstStyle/>
            <a:p>
              <a:pPr algn="ctr"/>
              <a:r>
                <a:rPr lang="en-US" sz="1400" smtClean="0"/>
                <a:t>prj_name</a:t>
              </a:r>
              <a:endParaRPr lang="en-US" sz="1400"/>
            </a:p>
          </p:txBody>
        </p:sp>
        <p:cxnSp>
          <p:nvCxnSpPr>
            <p:cNvPr id="120" name="Straight Connector 119"/>
            <p:cNvCxnSpPr>
              <a:stCxn id="121" idx="2"/>
              <a:endCxn id="119" idx="0"/>
            </p:cNvCxnSpPr>
            <p:nvPr/>
          </p:nvCxnSpPr>
          <p:spPr>
            <a:xfrm>
              <a:off x="7010400" y="2514600"/>
              <a:ext cx="647701" cy="381000"/>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126" name="Group 125"/>
          <p:cNvGrpSpPr/>
          <p:nvPr/>
        </p:nvGrpSpPr>
        <p:grpSpPr>
          <a:xfrm>
            <a:off x="605051" y="2286000"/>
            <a:ext cx="7380027" cy="1321095"/>
            <a:chOff x="925773" y="1905000"/>
            <a:chExt cx="7380027" cy="1321095"/>
          </a:xfrm>
        </p:grpSpPr>
        <p:grpSp>
          <p:nvGrpSpPr>
            <p:cNvPr id="127" name="Group 126"/>
            <p:cNvGrpSpPr/>
            <p:nvPr/>
          </p:nvGrpSpPr>
          <p:grpSpPr>
            <a:xfrm>
              <a:off x="925773" y="1905000"/>
              <a:ext cx="7075227" cy="762000"/>
              <a:chOff x="925773" y="1676400"/>
              <a:chExt cx="7075227" cy="762000"/>
            </a:xfrm>
          </p:grpSpPr>
          <p:sp>
            <p:nvSpPr>
              <p:cNvPr id="142" name="Flowchart: Process 141"/>
              <p:cNvSpPr/>
              <p:nvPr/>
            </p:nvSpPr>
            <p:spPr>
              <a:xfrm>
                <a:off x="6019800" y="1828800"/>
                <a:ext cx="1981200" cy="457200"/>
              </a:xfrm>
              <a:prstGeom prst="flowChartProcess">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400" b="1" smtClean="0"/>
                  <a:t>Project</a:t>
                </a:r>
                <a:endParaRPr lang="en-US" sz="1400"/>
              </a:p>
            </p:txBody>
          </p:sp>
          <p:sp>
            <p:nvSpPr>
              <p:cNvPr id="143" name="Flowchart: Process 142"/>
              <p:cNvSpPr/>
              <p:nvPr/>
            </p:nvSpPr>
            <p:spPr>
              <a:xfrm>
                <a:off x="925773" y="1828800"/>
                <a:ext cx="1981200" cy="457200"/>
              </a:xfrm>
              <a:prstGeom prst="flowChartProcess">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400" b="1" smtClean="0"/>
                  <a:t>Employee</a:t>
                </a:r>
                <a:endParaRPr lang="en-US" sz="1400"/>
              </a:p>
            </p:txBody>
          </p:sp>
          <p:sp>
            <p:nvSpPr>
              <p:cNvPr id="144" name="Flowchart: Decision 143"/>
              <p:cNvSpPr/>
              <p:nvPr/>
            </p:nvSpPr>
            <p:spPr>
              <a:xfrm>
                <a:off x="3352800" y="1676400"/>
                <a:ext cx="2209800" cy="762000"/>
              </a:xfrm>
              <a:prstGeom prst="flowChartDecision">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400"/>
                  <a:t>w</a:t>
                </a:r>
                <a:r>
                  <a:rPr lang="en-US" sz="1400" smtClean="0"/>
                  <a:t>orks_on</a:t>
                </a:r>
                <a:endParaRPr lang="en-US" sz="1200"/>
              </a:p>
            </p:txBody>
          </p:sp>
          <p:cxnSp>
            <p:nvCxnSpPr>
              <p:cNvPr id="145" name="Straight Connector 144"/>
              <p:cNvCxnSpPr>
                <a:stCxn id="143" idx="3"/>
                <a:endCxn id="144" idx="1"/>
              </p:cNvCxnSpPr>
              <p:nvPr/>
            </p:nvCxnSpPr>
            <p:spPr>
              <a:xfrm>
                <a:off x="2906973" y="2057400"/>
                <a:ext cx="44582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6" name="Straight Connector 145"/>
              <p:cNvCxnSpPr>
                <a:stCxn id="144" idx="3"/>
                <a:endCxn id="142" idx="1"/>
              </p:cNvCxnSpPr>
              <p:nvPr/>
            </p:nvCxnSpPr>
            <p:spPr>
              <a:xfrm>
                <a:off x="5562600" y="2057400"/>
                <a:ext cx="457200" cy="0"/>
              </a:xfrm>
              <a:prstGeom prst="line">
                <a:avLst/>
              </a:prstGeom>
            </p:spPr>
            <p:style>
              <a:lnRef idx="1">
                <a:schemeClr val="accent1"/>
              </a:lnRef>
              <a:fillRef idx="0">
                <a:schemeClr val="accent1"/>
              </a:fillRef>
              <a:effectRef idx="0">
                <a:schemeClr val="accent1"/>
              </a:effectRef>
              <a:fontRef idx="minor">
                <a:schemeClr val="tx1"/>
              </a:fontRef>
            </p:style>
          </p:cxnSp>
        </p:grpSp>
        <p:sp>
          <p:nvSpPr>
            <p:cNvPr id="128" name="Oval 127"/>
            <p:cNvSpPr/>
            <p:nvPr/>
          </p:nvSpPr>
          <p:spPr>
            <a:xfrm>
              <a:off x="3891788" y="2895600"/>
              <a:ext cx="1153334" cy="304800"/>
            </a:xfrm>
            <a:prstGeom prst="ellipse">
              <a:avLst/>
            </a:prstGeom>
            <a:ln w="3175"/>
          </p:spPr>
          <p:style>
            <a:lnRef idx="2">
              <a:schemeClr val="dk1"/>
            </a:lnRef>
            <a:fillRef idx="1">
              <a:schemeClr val="lt1"/>
            </a:fillRef>
            <a:effectRef idx="0">
              <a:schemeClr val="dk1"/>
            </a:effectRef>
            <a:fontRef idx="minor">
              <a:schemeClr val="dk1"/>
            </a:fontRef>
          </p:style>
          <p:txBody>
            <a:bodyPr rtlCol="0" anchor="ctr"/>
            <a:lstStyle/>
            <a:p>
              <a:pPr algn="ctr"/>
              <a:r>
                <a:rPr lang="en-US" sz="1400" smtClean="0"/>
                <a:t>percent</a:t>
              </a:r>
              <a:endParaRPr lang="en-US" sz="1400"/>
            </a:p>
          </p:txBody>
        </p:sp>
        <p:cxnSp>
          <p:nvCxnSpPr>
            <p:cNvPr id="129" name="Straight Connector 128"/>
            <p:cNvCxnSpPr>
              <a:stCxn id="144" idx="2"/>
              <a:endCxn id="128" idx="0"/>
            </p:cNvCxnSpPr>
            <p:nvPr/>
          </p:nvCxnSpPr>
          <p:spPr>
            <a:xfrm>
              <a:off x="4457700" y="2667000"/>
              <a:ext cx="10755" cy="228600"/>
            </a:xfrm>
            <a:prstGeom prst="line">
              <a:avLst/>
            </a:prstGeom>
          </p:spPr>
          <p:style>
            <a:lnRef idx="1">
              <a:schemeClr val="accent1"/>
            </a:lnRef>
            <a:fillRef idx="0">
              <a:schemeClr val="accent1"/>
            </a:fillRef>
            <a:effectRef idx="0">
              <a:schemeClr val="accent1"/>
            </a:effectRef>
            <a:fontRef idx="minor">
              <a:schemeClr val="tx1"/>
            </a:fontRef>
          </p:style>
        </p:cxnSp>
        <p:sp>
          <p:nvSpPr>
            <p:cNvPr id="134" name="Oval 133"/>
            <p:cNvSpPr/>
            <p:nvPr/>
          </p:nvSpPr>
          <p:spPr>
            <a:xfrm>
              <a:off x="967553" y="2895600"/>
              <a:ext cx="657935" cy="304800"/>
            </a:xfrm>
            <a:prstGeom prst="ellipse">
              <a:avLst/>
            </a:prstGeom>
            <a:ln w="3175"/>
          </p:spPr>
          <p:style>
            <a:lnRef idx="2">
              <a:schemeClr val="dk1"/>
            </a:lnRef>
            <a:fillRef idx="1">
              <a:schemeClr val="lt1"/>
            </a:fillRef>
            <a:effectRef idx="0">
              <a:schemeClr val="dk1"/>
            </a:effectRef>
            <a:fontRef idx="minor">
              <a:schemeClr val="dk1"/>
            </a:fontRef>
          </p:style>
          <p:txBody>
            <a:bodyPr rtlCol="0" anchor="ctr"/>
            <a:lstStyle/>
            <a:p>
              <a:pPr algn="ctr"/>
              <a:r>
                <a:rPr lang="en-US" sz="1400" u="sng" smtClean="0"/>
                <a:t>eid</a:t>
              </a:r>
              <a:endParaRPr lang="en-US" sz="1400" u="sng"/>
            </a:p>
          </p:txBody>
        </p:sp>
        <p:cxnSp>
          <p:nvCxnSpPr>
            <p:cNvPr id="135" name="Straight Connector 134"/>
            <p:cNvCxnSpPr>
              <a:stCxn id="143" idx="2"/>
              <a:endCxn id="134" idx="0"/>
            </p:cNvCxnSpPr>
            <p:nvPr/>
          </p:nvCxnSpPr>
          <p:spPr>
            <a:xfrm flipH="1">
              <a:off x="1296521" y="2514600"/>
              <a:ext cx="619852" cy="381000"/>
            </a:xfrm>
            <a:prstGeom prst="line">
              <a:avLst/>
            </a:prstGeom>
          </p:spPr>
          <p:style>
            <a:lnRef idx="1">
              <a:schemeClr val="accent1"/>
            </a:lnRef>
            <a:fillRef idx="0">
              <a:schemeClr val="accent1"/>
            </a:fillRef>
            <a:effectRef idx="0">
              <a:schemeClr val="accent1"/>
            </a:effectRef>
            <a:fontRef idx="minor">
              <a:schemeClr val="tx1"/>
            </a:fontRef>
          </p:style>
        </p:cxnSp>
        <p:sp>
          <p:nvSpPr>
            <p:cNvPr id="136" name="Oval 135"/>
            <p:cNvSpPr/>
            <p:nvPr/>
          </p:nvSpPr>
          <p:spPr>
            <a:xfrm>
              <a:off x="1728432" y="2895600"/>
              <a:ext cx="1090968" cy="304800"/>
            </a:xfrm>
            <a:prstGeom prst="ellipse">
              <a:avLst/>
            </a:prstGeom>
            <a:ln w="3175"/>
          </p:spPr>
          <p:style>
            <a:lnRef idx="2">
              <a:schemeClr val="dk1"/>
            </a:lnRef>
            <a:fillRef idx="1">
              <a:schemeClr val="lt1"/>
            </a:fillRef>
            <a:effectRef idx="0">
              <a:schemeClr val="dk1"/>
            </a:effectRef>
            <a:fontRef idx="minor">
              <a:schemeClr val="dk1"/>
            </a:fontRef>
          </p:style>
          <p:txBody>
            <a:bodyPr rtlCol="0" anchor="ctr"/>
            <a:lstStyle/>
            <a:p>
              <a:pPr algn="ctr"/>
              <a:r>
                <a:rPr lang="en-US" sz="1400"/>
                <a:t>e</a:t>
              </a:r>
              <a:r>
                <a:rPr lang="en-US" sz="1400" smtClean="0"/>
                <a:t>_name</a:t>
              </a:r>
              <a:endParaRPr lang="en-US" sz="1400"/>
            </a:p>
          </p:txBody>
        </p:sp>
        <p:cxnSp>
          <p:nvCxnSpPr>
            <p:cNvPr id="137" name="Straight Connector 136"/>
            <p:cNvCxnSpPr>
              <a:endCxn id="136" idx="0"/>
            </p:cNvCxnSpPr>
            <p:nvPr/>
          </p:nvCxnSpPr>
          <p:spPr>
            <a:xfrm>
              <a:off x="1916373" y="2514600"/>
              <a:ext cx="357543" cy="381000"/>
            </a:xfrm>
            <a:prstGeom prst="line">
              <a:avLst/>
            </a:prstGeom>
          </p:spPr>
          <p:style>
            <a:lnRef idx="1">
              <a:schemeClr val="accent1"/>
            </a:lnRef>
            <a:fillRef idx="0">
              <a:schemeClr val="accent1"/>
            </a:fillRef>
            <a:effectRef idx="0">
              <a:schemeClr val="accent1"/>
            </a:effectRef>
            <a:fontRef idx="minor">
              <a:schemeClr val="tx1"/>
            </a:fontRef>
          </p:style>
        </p:cxnSp>
        <p:sp>
          <p:nvSpPr>
            <p:cNvPr id="138" name="Oval 137"/>
            <p:cNvSpPr/>
            <p:nvPr/>
          </p:nvSpPr>
          <p:spPr>
            <a:xfrm>
              <a:off x="6096000" y="2921295"/>
              <a:ext cx="798899" cy="304800"/>
            </a:xfrm>
            <a:prstGeom prst="ellipse">
              <a:avLst/>
            </a:prstGeom>
            <a:ln w="3175"/>
          </p:spPr>
          <p:style>
            <a:lnRef idx="2">
              <a:schemeClr val="dk1"/>
            </a:lnRef>
            <a:fillRef idx="1">
              <a:schemeClr val="lt1"/>
            </a:fillRef>
            <a:effectRef idx="0">
              <a:schemeClr val="dk1"/>
            </a:effectRef>
            <a:fontRef idx="minor">
              <a:schemeClr val="dk1"/>
            </a:fontRef>
          </p:style>
          <p:txBody>
            <a:bodyPr rtlCol="0" anchor="ctr"/>
            <a:lstStyle/>
            <a:p>
              <a:pPr algn="ctr"/>
              <a:r>
                <a:rPr lang="en-US" sz="1400" u="sng" smtClean="0"/>
                <a:t>prjid</a:t>
              </a:r>
              <a:endParaRPr lang="en-US" sz="1400" u="sng"/>
            </a:p>
          </p:txBody>
        </p:sp>
        <p:cxnSp>
          <p:nvCxnSpPr>
            <p:cNvPr id="139" name="Straight Connector 138"/>
            <p:cNvCxnSpPr>
              <a:stCxn id="142" idx="2"/>
              <a:endCxn id="138" idx="0"/>
            </p:cNvCxnSpPr>
            <p:nvPr/>
          </p:nvCxnSpPr>
          <p:spPr>
            <a:xfrm flipH="1">
              <a:off x="6495450" y="2514600"/>
              <a:ext cx="514950" cy="406695"/>
            </a:xfrm>
            <a:prstGeom prst="line">
              <a:avLst/>
            </a:prstGeom>
          </p:spPr>
          <p:style>
            <a:lnRef idx="1">
              <a:schemeClr val="accent1"/>
            </a:lnRef>
            <a:fillRef idx="0">
              <a:schemeClr val="accent1"/>
            </a:fillRef>
            <a:effectRef idx="0">
              <a:schemeClr val="accent1"/>
            </a:effectRef>
            <a:fontRef idx="minor">
              <a:schemeClr val="tx1"/>
            </a:fontRef>
          </p:style>
        </p:cxnSp>
        <p:sp>
          <p:nvSpPr>
            <p:cNvPr id="140" name="Oval 139"/>
            <p:cNvSpPr/>
            <p:nvPr/>
          </p:nvSpPr>
          <p:spPr>
            <a:xfrm>
              <a:off x="7010401" y="2895600"/>
              <a:ext cx="1295399" cy="304800"/>
            </a:xfrm>
            <a:prstGeom prst="ellipse">
              <a:avLst/>
            </a:prstGeom>
            <a:ln w="3175"/>
          </p:spPr>
          <p:style>
            <a:lnRef idx="2">
              <a:schemeClr val="dk1"/>
            </a:lnRef>
            <a:fillRef idx="1">
              <a:schemeClr val="lt1"/>
            </a:fillRef>
            <a:effectRef idx="0">
              <a:schemeClr val="dk1"/>
            </a:effectRef>
            <a:fontRef idx="minor">
              <a:schemeClr val="dk1"/>
            </a:fontRef>
          </p:style>
          <p:txBody>
            <a:bodyPr rtlCol="0" anchor="ctr"/>
            <a:lstStyle/>
            <a:p>
              <a:pPr algn="ctr"/>
              <a:r>
                <a:rPr lang="en-US" sz="1400" smtClean="0"/>
                <a:t>prj_name</a:t>
              </a:r>
              <a:endParaRPr lang="en-US" sz="1400"/>
            </a:p>
          </p:txBody>
        </p:sp>
        <p:cxnSp>
          <p:nvCxnSpPr>
            <p:cNvPr id="141" name="Straight Connector 140"/>
            <p:cNvCxnSpPr>
              <a:stCxn id="142" idx="2"/>
              <a:endCxn id="140" idx="0"/>
            </p:cNvCxnSpPr>
            <p:nvPr/>
          </p:nvCxnSpPr>
          <p:spPr>
            <a:xfrm>
              <a:off x="7010400" y="2514600"/>
              <a:ext cx="647701" cy="381000"/>
            </a:xfrm>
            <a:prstGeom prst="line">
              <a:avLst/>
            </a:prstGeom>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0453994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101"/>
                                        </p:tgtEl>
                                        <p:attrNameLst>
                                          <p:attrName>style.visibility</p:attrName>
                                        </p:attrNameLst>
                                      </p:cBhvr>
                                      <p:to>
                                        <p:strVal val="visible"/>
                                      </p:to>
                                    </p:set>
                                    <p:animEffect transition="in" filter="barn(inVertical)">
                                      <p:cBhvr>
                                        <p:cTn id="7" dur="500"/>
                                        <p:tgtEl>
                                          <p:spTgt spid="10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02"/>
                                        </p:tgtEl>
                                        <p:attrNameLst>
                                          <p:attrName>style.visibility</p:attrName>
                                        </p:attrNameLst>
                                      </p:cBhvr>
                                      <p:to>
                                        <p:strVal val="visible"/>
                                      </p:to>
                                    </p:set>
                                    <p:animEffect transition="in" filter="wipe(up)">
                                      <p:cBhvr>
                                        <p:cTn id="12" dur="500"/>
                                        <p:tgtEl>
                                          <p:spTgt spid="1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smtClean="0">
                <a:effectLst>
                  <a:outerShdw blurRad="38100" dist="38100" dir="2700000" algn="tl">
                    <a:srgbClr val="000000">
                      <a:alpha val="43137"/>
                    </a:srgbClr>
                  </a:outerShdw>
                </a:effectLst>
              </a:rPr>
              <a:t>Intro ER Concept</a:t>
            </a:r>
            <a:br>
              <a:rPr lang="en-US" dirty="0" smtClean="0">
                <a:effectLst>
                  <a:outerShdw blurRad="38100" dist="38100" dir="2700000" algn="tl">
                    <a:srgbClr val="000000">
                      <a:alpha val="43137"/>
                    </a:srgbClr>
                  </a:outerShdw>
                </a:effectLst>
              </a:rPr>
            </a:br>
            <a:r>
              <a:rPr lang="en-US" dirty="0" smtClean="0">
                <a:effectLst>
                  <a:outerShdw blurRad="38100" dist="38100" dir="2700000" algn="tl">
                    <a:srgbClr val="000000">
                      <a:alpha val="43137"/>
                    </a:srgbClr>
                  </a:outerShdw>
                </a:effectLst>
              </a:rPr>
              <a:t>-</a:t>
            </a:r>
            <a:r>
              <a:rPr lang="en-US" b="1" dirty="0" smtClean="0">
                <a:solidFill>
                  <a:srgbClr val="FF0000"/>
                </a:solidFill>
                <a:effectLst>
                  <a:outerShdw blurRad="38100" dist="38100" dir="2700000" algn="tl">
                    <a:srgbClr val="000000">
                      <a:alpha val="43137"/>
                    </a:srgbClr>
                  </a:outerShdw>
                </a:effectLst>
              </a:rPr>
              <a:t>Relationship </a:t>
            </a:r>
            <a:endParaRPr lang="en-US" b="1" dirty="0">
              <a:solidFill>
                <a:srgbClr val="FF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0200"/>
            <a:ext cx="8229600" cy="4525963"/>
          </a:xfrm>
        </p:spPr>
        <p:txBody>
          <a:bodyPr>
            <a:normAutofit/>
          </a:bodyPr>
          <a:lstStyle/>
          <a:p>
            <a:pPr marL="0" indent="0">
              <a:buNone/>
            </a:pPr>
            <a:r>
              <a:rPr lang="en-US" sz="2000" b="1" dirty="0" err="1" smtClean="0"/>
              <a:t>Contoh</a:t>
            </a:r>
            <a:r>
              <a:rPr lang="en-US" sz="2000" b="1" dirty="0" smtClean="0"/>
              <a:t> </a:t>
            </a:r>
            <a:r>
              <a:rPr lang="en-US" sz="2000" b="1" dirty="0" err="1" smtClean="0"/>
              <a:t>Relasi</a:t>
            </a:r>
            <a:r>
              <a:rPr lang="en-US" sz="2000" b="1" dirty="0"/>
              <a:t> </a:t>
            </a:r>
            <a:r>
              <a:rPr lang="en-US" sz="2000" b="1" dirty="0" err="1" smtClean="0"/>
              <a:t>sebagai</a:t>
            </a:r>
            <a:r>
              <a:rPr lang="en-US" sz="2000" b="1" dirty="0" smtClean="0"/>
              <a:t> </a:t>
            </a:r>
            <a:r>
              <a:rPr lang="en-US" sz="2000" b="1" dirty="0" err="1" smtClean="0"/>
              <a:t>Definisi</a:t>
            </a:r>
            <a:r>
              <a:rPr lang="en-US" sz="2000" b="1" dirty="0" smtClean="0"/>
              <a:t> Rule</a:t>
            </a:r>
          </a:p>
          <a:p>
            <a:pPr marL="231775" indent="0">
              <a:buNone/>
            </a:pPr>
            <a:endParaRPr lang="en-US" sz="2000" dirty="0" smtClean="0"/>
          </a:p>
        </p:txBody>
      </p:sp>
      <p:sp>
        <p:nvSpPr>
          <p:cNvPr id="4" name="Date Placeholder 3"/>
          <p:cNvSpPr>
            <a:spLocks noGrp="1"/>
          </p:cNvSpPr>
          <p:nvPr>
            <p:ph type="dt" sz="half" idx="10"/>
          </p:nvPr>
        </p:nvSpPr>
        <p:spPr/>
        <p:txBody>
          <a:bodyPr/>
          <a:lstStyle/>
          <a:p>
            <a:r>
              <a:rPr lang="en-US" smtClean="0"/>
              <a:t>AER – </a:t>
            </a:r>
            <a:r>
              <a:rPr lang="en-US"/>
              <a:t>2013/2014</a:t>
            </a:r>
            <a:endParaRPr lang="en-US" dirty="0"/>
          </a:p>
        </p:txBody>
      </p:sp>
      <p:sp>
        <p:nvSpPr>
          <p:cNvPr id="5" name="Footer Placeholder 4"/>
          <p:cNvSpPr>
            <a:spLocks noGrp="1"/>
          </p:cNvSpPr>
          <p:nvPr>
            <p:ph type="ftr" sz="quarter" idx="11"/>
          </p:nvPr>
        </p:nvSpPr>
        <p:spPr/>
        <p:txBody>
          <a:bodyPr/>
          <a:lstStyle/>
          <a:p>
            <a:r>
              <a:rPr lang="en-US" smtClean="0"/>
              <a:t>Universitas Pembangunan Jaya – SIF_TIF</a:t>
            </a:r>
            <a:endParaRPr lang="en-US" dirty="0"/>
          </a:p>
        </p:txBody>
      </p:sp>
      <p:sp>
        <p:nvSpPr>
          <p:cNvPr id="6" name="Slide Number Placeholder 5"/>
          <p:cNvSpPr>
            <a:spLocks noGrp="1"/>
          </p:cNvSpPr>
          <p:nvPr>
            <p:ph type="sldNum" sz="quarter" idx="12"/>
          </p:nvPr>
        </p:nvSpPr>
        <p:spPr/>
        <p:txBody>
          <a:bodyPr/>
          <a:lstStyle/>
          <a:p>
            <a:r>
              <a:rPr lang="en-US" smtClean="0"/>
              <a:t>SIF1213 - </a:t>
            </a:r>
            <a:fld id="{856524A2-1DDE-4CC8-AD9C-EA4094C56FD8}" type="slidenum">
              <a:rPr lang="en-US" smtClean="0"/>
              <a:pPr/>
              <a:t>11</a:t>
            </a:fld>
            <a:endParaRPr lang="en-US" dirty="0"/>
          </a:p>
        </p:txBody>
      </p:sp>
      <p:grpSp>
        <p:nvGrpSpPr>
          <p:cNvPr id="60" name="Group 59"/>
          <p:cNvGrpSpPr/>
          <p:nvPr/>
        </p:nvGrpSpPr>
        <p:grpSpPr>
          <a:xfrm>
            <a:off x="76200" y="2362200"/>
            <a:ext cx="4057650" cy="1371600"/>
            <a:chOff x="152400" y="4572000"/>
            <a:chExt cx="4057650" cy="1371600"/>
          </a:xfrm>
        </p:grpSpPr>
        <p:sp>
          <p:nvSpPr>
            <p:cNvPr id="23" name="Flowchart: Decision 22"/>
            <p:cNvSpPr/>
            <p:nvPr/>
          </p:nvSpPr>
          <p:spPr>
            <a:xfrm>
              <a:off x="1371600" y="5486400"/>
              <a:ext cx="953441" cy="457200"/>
            </a:xfrm>
            <a:prstGeom prst="flowChartDecision">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400" dirty="0" smtClean="0"/>
                <a:t>buy</a:t>
              </a:r>
              <a:endParaRPr lang="en-US" sz="1400" dirty="0"/>
            </a:p>
          </p:txBody>
        </p:sp>
        <p:sp>
          <p:nvSpPr>
            <p:cNvPr id="29" name="Flowchart: Process 28"/>
            <p:cNvSpPr/>
            <p:nvPr/>
          </p:nvSpPr>
          <p:spPr>
            <a:xfrm>
              <a:off x="190500" y="5542697"/>
              <a:ext cx="990600" cy="344606"/>
            </a:xfrm>
            <a:prstGeom prst="flowChartProcess">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400" dirty="0" smtClean="0"/>
                <a:t>Customer</a:t>
              </a:r>
              <a:endParaRPr lang="en-US" sz="1400" dirty="0"/>
            </a:p>
          </p:txBody>
        </p:sp>
        <p:sp>
          <p:nvSpPr>
            <p:cNvPr id="30" name="Flowchart: Process 29"/>
            <p:cNvSpPr/>
            <p:nvPr/>
          </p:nvSpPr>
          <p:spPr>
            <a:xfrm>
              <a:off x="2552700" y="5542697"/>
              <a:ext cx="990600" cy="344606"/>
            </a:xfrm>
            <a:prstGeom prst="flowChartProcess">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400" dirty="0" smtClean="0"/>
                <a:t>Product</a:t>
              </a:r>
              <a:endParaRPr lang="en-US" sz="1400" dirty="0"/>
            </a:p>
          </p:txBody>
        </p:sp>
        <p:cxnSp>
          <p:nvCxnSpPr>
            <p:cNvPr id="31" name="Straight Connector 30"/>
            <p:cNvCxnSpPr>
              <a:stCxn id="29" idx="3"/>
              <a:endCxn id="23" idx="1"/>
            </p:cNvCxnSpPr>
            <p:nvPr/>
          </p:nvCxnSpPr>
          <p:spPr>
            <a:xfrm>
              <a:off x="1181100" y="5715000"/>
              <a:ext cx="1905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Straight Connector 31"/>
            <p:cNvCxnSpPr>
              <a:stCxn id="23" idx="3"/>
              <a:endCxn id="30" idx="1"/>
            </p:cNvCxnSpPr>
            <p:nvPr/>
          </p:nvCxnSpPr>
          <p:spPr>
            <a:xfrm>
              <a:off x="2325041" y="5715000"/>
              <a:ext cx="227659" cy="0"/>
            </a:xfrm>
            <a:prstGeom prst="line">
              <a:avLst/>
            </a:prstGeom>
          </p:spPr>
          <p:style>
            <a:lnRef idx="1">
              <a:schemeClr val="accent1"/>
            </a:lnRef>
            <a:fillRef idx="0">
              <a:schemeClr val="accent1"/>
            </a:fillRef>
            <a:effectRef idx="0">
              <a:schemeClr val="accent1"/>
            </a:effectRef>
            <a:fontRef idx="minor">
              <a:schemeClr val="tx1"/>
            </a:fontRef>
          </p:style>
        </p:cxnSp>
        <p:sp>
          <p:nvSpPr>
            <p:cNvPr id="9" name="Oval 8"/>
            <p:cNvSpPr/>
            <p:nvPr/>
          </p:nvSpPr>
          <p:spPr>
            <a:xfrm>
              <a:off x="152400" y="5064642"/>
              <a:ext cx="571500" cy="269358"/>
            </a:xfrm>
            <a:prstGeom prst="ellipse">
              <a:avLst/>
            </a:prstGeom>
            <a:ln w="3175"/>
          </p:spPr>
          <p:style>
            <a:lnRef idx="2">
              <a:schemeClr val="dk1"/>
            </a:lnRef>
            <a:fillRef idx="1">
              <a:schemeClr val="lt1"/>
            </a:fillRef>
            <a:effectRef idx="0">
              <a:schemeClr val="dk1"/>
            </a:effectRef>
            <a:fontRef idx="minor">
              <a:schemeClr val="dk1"/>
            </a:fontRef>
          </p:style>
          <p:txBody>
            <a:bodyPr rtlCol="0" anchor="ctr"/>
            <a:lstStyle/>
            <a:p>
              <a:pPr algn="ctr"/>
              <a:r>
                <a:rPr lang="en-US" sz="1100" u="sng" dirty="0" err="1" smtClean="0"/>
                <a:t>cid</a:t>
              </a:r>
              <a:endParaRPr lang="en-US" u="sng" dirty="0"/>
            </a:p>
          </p:txBody>
        </p:sp>
        <p:sp>
          <p:nvSpPr>
            <p:cNvPr id="43" name="Oval 42"/>
            <p:cNvSpPr/>
            <p:nvPr/>
          </p:nvSpPr>
          <p:spPr>
            <a:xfrm>
              <a:off x="438150" y="4648200"/>
              <a:ext cx="933450" cy="381000"/>
            </a:xfrm>
            <a:prstGeom prst="ellipse">
              <a:avLst/>
            </a:prstGeom>
            <a:ln w="3175"/>
          </p:spPr>
          <p:style>
            <a:lnRef idx="2">
              <a:schemeClr val="dk1"/>
            </a:lnRef>
            <a:fillRef idx="1">
              <a:schemeClr val="lt1"/>
            </a:fillRef>
            <a:effectRef idx="0">
              <a:schemeClr val="dk1"/>
            </a:effectRef>
            <a:fontRef idx="minor">
              <a:schemeClr val="dk1"/>
            </a:fontRef>
          </p:style>
          <p:txBody>
            <a:bodyPr rtlCol="0" anchor="ctr"/>
            <a:lstStyle/>
            <a:p>
              <a:pPr algn="ctr"/>
              <a:r>
                <a:rPr lang="en-US" sz="1100" dirty="0" err="1" smtClean="0"/>
                <a:t>cust_name</a:t>
              </a:r>
              <a:endParaRPr lang="en-US" dirty="0"/>
            </a:p>
          </p:txBody>
        </p:sp>
        <p:cxnSp>
          <p:nvCxnSpPr>
            <p:cNvPr id="11" name="Straight Connector 10"/>
            <p:cNvCxnSpPr>
              <a:stCxn id="29" idx="0"/>
              <a:endCxn id="9" idx="4"/>
            </p:cNvCxnSpPr>
            <p:nvPr/>
          </p:nvCxnSpPr>
          <p:spPr>
            <a:xfrm flipH="1" flipV="1">
              <a:off x="438150" y="5334000"/>
              <a:ext cx="247650" cy="208697"/>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Straight Connector 43"/>
            <p:cNvCxnSpPr>
              <a:stCxn id="29" idx="0"/>
              <a:endCxn id="43" idx="4"/>
            </p:cNvCxnSpPr>
            <p:nvPr/>
          </p:nvCxnSpPr>
          <p:spPr>
            <a:xfrm flipV="1">
              <a:off x="685800" y="5029200"/>
              <a:ext cx="219075" cy="513497"/>
            </a:xfrm>
            <a:prstGeom prst="line">
              <a:avLst/>
            </a:prstGeom>
          </p:spPr>
          <p:style>
            <a:lnRef idx="1">
              <a:schemeClr val="accent1"/>
            </a:lnRef>
            <a:fillRef idx="0">
              <a:schemeClr val="accent1"/>
            </a:fillRef>
            <a:effectRef idx="0">
              <a:schemeClr val="accent1"/>
            </a:effectRef>
            <a:fontRef idx="minor">
              <a:schemeClr val="tx1"/>
            </a:fontRef>
          </p:style>
        </p:cxnSp>
        <p:sp>
          <p:nvSpPr>
            <p:cNvPr id="45" name="Oval 44"/>
            <p:cNvSpPr/>
            <p:nvPr/>
          </p:nvSpPr>
          <p:spPr>
            <a:xfrm>
              <a:off x="1255418" y="5029200"/>
              <a:ext cx="1106782" cy="269358"/>
            </a:xfrm>
            <a:prstGeom prst="ellipse">
              <a:avLst/>
            </a:prstGeom>
            <a:ln w="3175"/>
          </p:spPr>
          <p:style>
            <a:lnRef idx="2">
              <a:schemeClr val="dk1"/>
            </a:lnRef>
            <a:fillRef idx="1">
              <a:schemeClr val="lt1"/>
            </a:fillRef>
            <a:effectRef idx="0">
              <a:schemeClr val="dk1"/>
            </a:effectRef>
            <a:fontRef idx="minor">
              <a:schemeClr val="dk1"/>
            </a:fontRef>
          </p:style>
          <p:txBody>
            <a:bodyPr rtlCol="0" anchor="ctr"/>
            <a:lstStyle/>
            <a:p>
              <a:pPr algn="ctr"/>
              <a:r>
                <a:rPr lang="en-US" sz="1100" dirty="0" err="1" smtClean="0"/>
                <a:t>buy_price</a:t>
              </a:r>
              <a:endParaRPr lang="en-US" dirty="0"/>
            </a:p>
          </p:txBody>
        </p:sp>
        <p:cxnSp>
          <p:nvCxnSpPr>
            <p:cNvPr id="46" name="Straight Connector 45"/>
            <p:cNvCxnSpPr>
              <a:stCxn id="23" idx="0"/>
              <a:endCxn id="45" idx="4"/>
            </p:cNvCxnSpPr>
            <p:nvPr/>
          </p:nvCxnSpPr>
          <p:spPr>
            <a:xfrm flipH="1" flipV="1">
              <a:off x="1808809" y="5298558"/>
              <a:ext cx="39512" cy="187842"/>
            </a:xfrm>
            <a:prstGeom prst="line">
              <a:avLst/>
            </a:prstGeom>
          </p:spPr>
          <p:style>
            <a:lnRef idx="1">
              <a:schemeClr val="accent1"/>
            </a:lnRef>
            <a:fillRef idx="0">
              <a:schemeClr val="accent1"/>
            </a:fillRef>
            <a:effectRef idx="0">
              <a:schemeClr val="accent1"/>
            </a:effectRef>
            <a:fontRef idx="minor">
              <a:schemeClr val="tx1"/>
            </a:fontRef>
          </p:style>
        </p:cxnSp>
        <p:sp>
          <p:nvSpPr>
            <p:cNvPr id="48" name="Oval 47"/>
            <p:cNvSpPr/>
            <p:nvPr/>
          </p:nvSpPr>
          <p:spPr>
            <a:xfrm>
              <a:off x="2514600" y="4953000"/>
              <a:ext cx="571500" cy="269358"/>
            </a:xfrm>
            <a:prstGeom prst="ellipse">
              <a:avLst/>
            </a:prstGeom>
            <a:ln w="3175"/>
          </p:spPr>
          <p:style>
            <a:lnRef idx="2">
              <a:schemeClr val="dk1"/>
            </a:lnRef>
            <a:fillRef idx="1">
              <a:schemeClr val="lt1"/>
            </a:fillRef>
            <a:effectRef idx="0">
              <a:schemeClr val="dk1"/>
            </a:effectRef>
            <a:fontRef idx="minor">
              <a:schemeClr val="dk1"/>
            </a:fontRef>
          </p:style>
          <p:txBody>
            <a:bodyPr rtlCol="0" anchor="ctr"/>
            <a:lstStyle/>
            <a:p>
              <a:pPr algn="ctr"/>
              <a:r>
                <a:rPr lang="en-US" sz="1100" u="sng" dirty="0" err="1" smtClean="0"/>
                <a:t>pid</a:t>
              </a:r>
              <a:endParaRPr lang="en-US" u="sng" dirty="0"/>
            </a:p>
          </p:txBody>
        </p:sp>
        <p:sp>
          <p:nvSpPr>
            <p:cNvPr id="49" name="Oval 48"/>
            <p:cNvSpPr/>
            <p:nvPr/>
          </p:nvSpPr>
          <p:spPr>
            <a:xfrm>
              <a:off x="2667000" y="4572000"/>
              <a:ext cx="1009650" cy="381000"/>
            </a:xfrm>
            <a:prstGeom prst="ellipse">
              <a:avLst/>
            </a:prstGeom>
            <a:ln w="3175"/>
          </p:spPr>
          <p:style>
            <a:lnRef idx="2">
              <a:schemeClr val="dk1"/>
            </a:lnRef>
            <a:fillRef idx="1">
              <a:schemeClr val="lt1"/>
            </a:fillRef>
            <a:effectRef idx="0">
              <a:schemeClr val="dk1"/>
            </a:effectRef>
            <a:fontRef idx="minor">
              <a:schemeClr val="dk1"/>
            </a:fontRef>
          </p:style>
          <p:txBody>
            <a:bodyPr rtlCol="0" anchor="ctr"/>
            <a:lstStyle/>
            <a:p>
              <a:pPr algn="ctr"/>
              <a:r>
                <a:rPr lang="en-US" sz="1100" dirty="0" err="1" smtClean="0"/>
                <a:t>prod_name</a:t>
              </a:r>
              <a:endParaRPr lang="en-US" dirty="0"/>
            </a:p>
          </p:txBody>
        </p:sp>
        <p:cxnSp>
          <p:nvCxnSpPr>
            <p:cNvPr id="50" name="Straight Connector 49"/>
            <p:cNvCxnSpPr>
              <a:stCxn id="30" idx="0"/>
              <a:endCxn id="48" idx="4"/>
            </p:cNvCxnSpPr>
            <p:nvPr/>
          </p:nvCxnSpPr>
          <p:spPr>
            <a:xfrm flipH="1" flipV="1">
              <a:off x="2800350" y="5222358"/>
              <a:ext cx="247650" cy="320339"/>
            </a:xfrm>
            <a:prstGeom prst="line">
              <a:avLst/>
            </a:prstGeom>
          </p:spPr>
          <p:style>
            <a:lnRef idx="1">
              <a:schemeClr val="accent1"/>
            </a:lnRef>
            <a:fillRef idx="0">
              <a:schemeClr val="accent1"/>
            </a:fillRef>
            <a:effectRef idx="0">
              <a:schemeClr val="accent1"/>
            </a:effectRef>
            <a:fontRef idx="minor">
              <a:schemeClr val="tx1"/>
            </a:fontRef>
          </p:style>
        </p:cxnSp>
        <p:cxnSp>
          <p:nvCxnSpPr>
            <p:cNvPr id="51" name="Straight Connector 50"/>
            <p:cNvCxnSpPr>
              <a:stCxn id="30" idx="0"/>
              <a:endCxn id="49" idx="4"/>
            </p:cNvCxnSpPr>
            <p:nvPr/>
          </p:nvCxnSpPr>
          <p:spPr>
            <a:xfrm flipV="1">
              <a:off x="3048000" y="4953000"/>
              <a:ext cx="123825" cy="589697"/>
            </a:xfrm>
            <a:prstGeom prst="line">
              <a:avLst/>
            </a:prstGeom>
          </p:spPr>
          <p:style>
            <a:lnRef idx="1">
              <a:schemeClr val="accent1"/>
            </a:lnRef>
            <a:fillRef idx="0">
              <a:schemeClr val="accent1"/>
            </a:fillRef>
            <a:effectRef idx="0">
              <a:schemeClr val="accent1"/>
            </a:effectRef>
            <a:fontRef idx="minor">
              <a:schemeClr val="tx1"/>
            </a:fontRef>
          </p:style>
        </p:cxnSp>
        <p:sp>
          <p:nvSpPr>
            <p:cNvPr id="56" name="Oval 55"/>
            <p:cNvSpPr/>
            <p:nvPr/>
          </p:nvSpPr>
          <p:spPr>
            <a:xfrm>
              <a:off x="3200400" y="5020135"/>
              <a:ext cx="1009650" cy="381000"/>
            </a:xfrm>
            <a:prstGeom prst="ellipse">
              <a:avLst/>
            </a:prstGeom>
            <a:ln w="3175"/>
          </p:spPr>
          <p:style>
            <a:lnRef idx="2">
              <a:schemeClr val="dk1"/>
            </a:lnRef>
            <a:fillRef idx="1">
              <a:schemeClr val="lt1"/>
            </a:fillRef>
            <a:effectRef idx="0">
              <a:schemeClr val="dk1"/>
            </a:effectRef>
            <a:fontRef idx="minor">
              <a:schemeClr val="dk1"/>
            </a:fontRef>
          </p:style>
          <p:txBody>
            <a:bodyPr rtlCol="0" anchor="ctr"/>
            <a:lstStyle/>
            <a:p>
              <a:pPr algn="ctr"/>
              <a:r>
                <a:rPr lang="en-US" sz="1100" dirty="0" err="1" smtClean="0"/>
                <a:t>prod_price</a:t>
              </a:r>
              <a:endParaRPr lang="en-US" dirty="0"/>
            </a:p>
          </p:txBody>
        </p:sp>
        <p:cxnSp>
          <p:nvCxnSpPr>
            <p:cNvPr id="57" name="Straight Connector 56"/>
            <p:cNvCxnSpPr>
              <a:stCxn id="30" idx="0"/>
              <a:endCxn id="56" idx="2"/>
            </p:cNvCxnSpPr>
            <p:nvPr/>
          </p:nvCxnSpPr>
          <p:spPr>
            <a:xfrm flipV="1">
              <a:off x="3048000" y="5210635"/>
              <a:ext cx="152400" cy="332062"/>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61" name="Group 60"/>
          <p:cNvGrpSpPr/>
          <p:nvPr/>
        </p:nvGrpSpPr>
        <p:grpSpPr>
          <a:xfrm>
            <a:off x="4572000" y="2364021"/>
            <a:ext cx="4398942" cy="1369779"/>
            <a:chOff x="309562" y="4573821"/>
            <a:chExt cx="4398942" cy="1369779"/>
          </a:xfrm>
        </p:grpSpPr>
        <p:sp>
          <p:nvSpPr>
            <p:cNvPr id="62" name="Flowchart: Decision 61"/>
            <p:cNvSpPr/>
            <p:nvPr/>
          </p:nvSpPr>
          <p:spPr>
            <a:xfrm>
              <a:off x="1562100" y="5486400"/>
              <a:ext cx="1143000" cy="457200"/>
            </a:xfrm>
            <a:prstGeom prst="flowChartDecision">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400" dirty="0" smtClean="0"/>
                <a:t>buy</a:t>
              </a:r>
              <a:endParaRPr lang="en-US" sz="1400" dirty="0"/>
            </a:p>
          </p:txBody>
        </p:sp>
        <p:sp>
          <p:nvSpPr>
            <p:cNvPr id="63" name="Flowchart: Process 62"/>
            <p:cNvSpPr/>
            <p:nvPr/>
          </p:nvSpPr>
          <p:spPr>
            <a:xfrm>
              <a:off x="347662" y="5542697"/>
              <a:ext cx="990600" cy="344606"/>
            </a:xfrm>
            <a:prstGeom prst="flowChartProcess">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400" dirty="0" smtClean="0"/>
                <a:t>Customer</a:t>
              </a:r>
              <a:endParaRPr lang="en-US" sz="1400" dirty="0"/>
            </a:p>
          </p:txBody>
        </p:sp>
        <p:sp>
          <p:nvSpPr>
            <p:cNvPr id="64" name="Flowchart: Process 63"/>
            <p:cNvSpPr/>
            <p:nvPr/>
          </p:nvSpPr>
          <p:spPr>
            <a:xfrm>
              <a:off x="2900362" y="5542697"/>
              <a:ext cx="990600" cy="344606"/>
            </a:xfrm>
            <a:prstGeom prst="flowChartProcess">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400" dirty="0" smtClean="0"/>
                <a:t>Product</a:t>
              </a:r>
              <a:endParaRPr lang="en-US" sz="1400" dirty="0"/>
            </a:p>
          </p:txBody>
        </p:sp>
        <p:cxnSp>
          <p:nvCxnSpPr>
            <p:cNvPr id="65" name="Straight Connector 64"/>
            <p:cNvCxnSpPr>
              <a:stCxn id="63" idx="3"/>
              <a:endCxn id="62" idx="1"/>
            </p:cNvCxnSpPr>
            <p:nvPr/>
          </p:nvCxnSpPr>
          <p:spPr>
            <a:xfrm>
              <a:off x="1338262" y="5715000"/>
              <a:ext cx="22383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6" name="Straight Connector 65"/>
            <p:cNvCxnSpPr>
              <a:stCxn id="62" idx="3"/>
              <a:endCxn id="64" idx="1"/>
            </p:cNvCxnSpPr>
            <p:nvPr/>
          </p:nvCxnSpPr>
          <p:spPr>
            <a:xfrm>
              <a:off x="2705100" y="5715000"/>
              <a:ext cx="195262" cy="0"/>
            </a:xfrm>
            <a:prstGeom prst="line">
              <a:avLst/>
            </a:prstGeom>
          </p:spPr>
          <p:style>
            <a:lnRef idx="1">
              <a:schemeClr val="accent1"/>
            </a:lnRef>
            <a:fillRef idx="0">
              <a:schemeClr val="accent1"/>
            </a:fillRef>
            <a:effectRef idx="0">
              <a:schemeClr val="accent1"/>
            </a:effectRef>
            <a:fontRef idx="minor">
              <a:schemeClr val="tx1"/>
            </a:fontRef>
          </p:style>
        </p:cxnSp>
        <p:sp>
          <p:nvSpPr>
            <p:cNvPr id="67" name="Oval 66"/>
            <p:cNvSpPr/>
            <p:nvPr/>
          </p:nvSpPr>
          <p:spPr>
            <a:xfrm>
              <a:off x="309562" y="5064642"/>
              <a:ext cx="571500" cy="269358"/>
            </a:xfrm>
            <a:prstGeom prst="ellipse">
              <a:avLst/>
            </a:prstGeom>
            <a:ln w="3175"/>
          </p:spPr>
          <p:style>
            <a:lnRef idx="2">
              <a:schemeClr val="dk1"/>
            </a:lnRef>
            <a:fillRef idx="1">
              <a:schemeClr val="lt1"/>
            </a:fillRef>
            <a:effectRef idx="0">
              <a:schemeClr val="dk1"/>
            </a:effectRef>
            <a:fontRef idx="minor">
              <a:schemeClr val="dk1"/>
            </a:fontRef>
          </p:style>
          <p:txBody>
            <a:bodyPr rtlCol="0" anchor="ctr"/>
            <a:lstStyle/>
            <a:p>
              <a:pPr algn="ctr"/>
              <a:r>
                <a:rPr lang="en-US" sz="1100" u="sng" dirty="0" err="1" smtClean="0"/>
                <a:t>cid</a:t>
              </a:r>
              <a:endParaRPr lang="en-US" u="sng" dirty="0"/>
            </a:p>
          </p:txBody>
        </p:sp>
        <p:sp>
          <p:nvSpPr>
            <p:cNvPr id="68" name="Oval 67"/>
            <p:cNvSpPr/>
            <p:nvPr/>
          </p:nvSpPr>
          <p:spPr>
            <a:xfrm>
              <a:off x="500062" y="4648200"/>
              <a:ext cx="933450" cy="381000"/>
            </a:xfrm>
            <a:prstGeom prst="ellipse">
              <a:avLst/>
            </a:prstGeom>
            <a:ln w="3175"/>
          </p:spPr>
          <p:style>
            <a:lnRef idx="2">
              <a:schemeClr val="dk1"/>
            </a:lnRef>
            <a:fillRef idx="1">
              <a:schemeClr val="lt1"/>
            </a:fillRef>
            <a:effectRef idx="0">
              <a:schemeClr val="dk1"/>
            </a:effectRef>
            <a:fontRef idx="minor">
              <a:schemeClr val="dk1"/>
            </a:fontRef>
          </p:style>
          <p:txBody>
            <a:bodyPr rtlCol="0" anchor="ctr"/>
            <a:lstStyle/>
            <a:p>
              <a:pPr algn="ctr"/>
              <a:r>
                <a:rPr lang="en-US" sz="1100" dirty="0" err="1" smtClean="0"/>
                <a:t>cust_name</a:t>
              </a:r>
              <a:endParaRPr lang="en-US" dirty="0"/>
            </a:p>
          </p:txBody>
        </p:sp>
        <p:cxnSp>
          <p:nvCxnSpPr>
            <p:cNvPr id="69" name="Straight Connector 68"/>
            <p:cNvCxnSpPr>
              <a:stCxn id="63" idx="0"/>
              <a:endCxn id="67" idx="4"/>
            </p:cNvCxnSpPr>
            <p:nvPr/>
          </p:nvCxnSpPr>
          <p:spPr>
            <a:xfrm flipH="1" flipV="1">
              <a:off x="595312" y="5334000"/>
              <a:ext cx="247650" cy="208697"/>
            </a:xfrm>
            <a:prstGeom prst="line">
              <a:avLst/>
            </a:prstGeom>
          </p:spPr>
          <p:style>
            <a:lnRef idx="1">
              <a:schemeClr val="accent1"/>
            </a:lnRef>
            <a:fillRef idx="0">
              <a:schemeClr val="accent1"/>
            </a:fillRef>
            <a:effectRef idx="0">
              <a:schemeClr val="accent1"/>
            </a:effectRef>
            <a:fontRef idx="minor">
              <a:schemeClr val="tx1"/>
            </a:fontRef>
          </p:style>
        </p:cxnSp>
        <p:cxnSp>
          <p:nvCxnSpPr>
            <p:cNvPr id="70" name="Straight Connector 69"/>
            <p:cNvCxnSpPr>
              <a:stCxn id="63" idx="0"/>
              <a:endCxn id="68" idx="4"/>
            </p:cNvCxnSpPr>
            <p:nvPr/>
          </p:nvCxnSpPr>
          <p:spPr>
            <a:xfrm flipV="1">
              <a:off x="842962" y="5029200"/>
              <a:ext cx="123825" cy="513497"/>
            </a:xfrm>
            <a:prstGeom prst="line">
              <a:avLst/>
            </a:prstGeom>
          </p:spPr>
          <p:style>
            <a:lnRef idx="1">
              <a:schemeClr val="accent1"/>
            </a:lnRef>
            <a:fillRef idx="0">
              <a:schemeClr val="accent1"/>
            </a:fillRef>
            <a:effectRef idx="0">
              <a:schemeClr val="accent1"/>
            </a:effectRef>
            <a:fontRef idx="minor">
              <a:schemeClr val="tx1"/>
            </a:fontRef>
          </p:style>
        </p:cxnSp>
        <p:sp>
          <p:nvSpPr>
            <p:cNvPr id="71" name="Oval 70"/>
            <p:cNvSpPr/>
            <p:nvPr/>
          </p:nvSpPr>
          <p:spPr>
            <a:xfrm>
              <a:off x="1562100" y="4683642"/>
              <a:ext cx="1106782" cy="269358"/>
            </a:xfrm>
            <a:prstGeom prst="ellipse">
              <a:avLst/>
            </a:prstGeom>
            <a:ln w="3175"/>
          </p:spPr>
          <p:style>
            <a:lnRef idx="2">
              <a:schemeClr val="dk1"/>
            </a:lnRef>
            <a:fillRef idx="1">
              <a:schemeClr val="lt1"/>
            </a:fillRef>
            <a:effectRef idx="0">
              <a:schemeClr val="dk1"/>
            </a:effectRef>
            <a:fontRef idx="minor">
              <a:schemeClr val="dk1"/>
            </a:fontRef>
          </p:style>
          <p:txBody>
            <a:bodyPr rtlCol="0" anchor="ctr"/>
            <a:lstStyle/>
            <a:p>
              <a:pPr algn="ctr"/>
              <a:r>
                <a:rPr lang="en-US" sz="1100" dirty="0" err="1" smtClean="0"/>
                <a:t>buy_price</a:t>
              </a:r>
              <a:endParaRPr lang="en-US" dirty="0"/>
            </a:p>
          </p:txBody>
        </p:sp>
        <p:cxnSp>
          <p:nvCxnSpPr>
            <p:cNvPr id="72" name="Straight Connector 71"/>
            <p:cNvCxnSpPr>
              <a:stCxn id="62" idx="0"/>
              <a:endCxn id="71" idx="4"/>
            </p:cNvCxnSpPr>
            <p:nvPr/>
          </p:nvCxnSpPr>
          <p:spPr>
            <a:xfrm flipH="1" flipV="1">
              <a:off x="2115491" y="4953000"/>
              <a:ext cx="18109" cy="533400"/>
            </a:xfrm>
            <a:prstGeom prst="line">
              <a:avLst/>
            </a:prstGeom>
          </p:spPr>
          <p:style>
            <a:lnRef idx="1">
              <a:schemeClr val="accent1"/>
            </a:lnRef>
            <a:fillRef idx="0">
              <a:schemeClr val="accent1"/>
            </a:fillRef>
            <a:effectRef idx="0">
              <a:schemeClr val="accent1"/>
            </a:effectRef>
            <a:fontRef idx="minor">
              <a:schemeClr val="tx1"/>
            </a:fontRef>
          </p:style>
        </p:cxnSp>
        <p:sp>
          <p:nvSpPr>
            <p:cNvPr id="73" name="Oval 72"/>
            <p:cNvSpPr/>
            <p:nvPr/>
          </p:nvSpPr>
          <p:spPr>
            <a:xfrm>
              <a:off x="2948667" y="5016590"/>
              <a:ext cx="571500" cy="269358"/>
            </a:xfrm>
            <a:prstGeom prst="ellipse">
              <a:avLst/>
            </a:prstGeom>
            <a:ln w="3175"/>
          </p:spPr>
          <p:style>
            <a:lnRef idx="2">
              <a:schemeClr val="dk1"/>
            </a:lnRef>
            <a:fillRef idx="1">
              <a:schemeClr val="lt1"/>
            </a:fillRef>
            <a:effectRef idx="0">
              <a:schemeClr val="dk1"/>
            </a:effectRef>
            <a:fontRef idx="minor">
              <a:schemeClr val="dk1"/>
            </a:fontRef>
          </p:style>
          <p:txBody>
            <a:bodyPr rtlCol="0" anchor="ctr"/>
            <a:lstStyle/>
            <a:p>
              <a:pPr algn="ctr"/>
              <a:r>
                <a:rPr lang="en-US" sz="1100" u="sng" dirty="0" err="1" smtClean="0"/>
                <a:t>pid</a:t>
              </a:r>
              <a:endParaRPr lang="en-US" u="sng" dirty="0"/>
            </a:p>
          </p:txBody>
        </p:sp>
        <p:sp>
          <p:nvSpPr>
            <p:cNvPr id="74" name="Oval 73"/>
            <p:cNvSpPr/>
            <p:nvPr/>
          </p:nvSpPr>
          <p:spPr>
            <a:xfrm>
              <a:off x="3186112" y="4573821"/>
              <a:ext cx="1009650" cy="381000"/>
            </a:xfrm>
            <a:prstGeom prst="ellipse">
              <a:avLst/>
            </a:prstGeom>
            <a:ln w="3175"/>
          </p:spPr>
          <p:style>
            <a:lnRef idx="2">
              <a:schemeClr val="dk1"/>
            </a:lnRef>
            <a:fillRef idx="1">
              <a:schemeClr val="lt1"/>
            </a:fillRef>
            <a:effectRef idx="0">
              <a:schemeClr val="dk1"/>
            </a:effectRef>
            <a:fontRef idx="minor">
              <a:schemeClr val="dk1"/>
            </a:fontRef>
          </p:style>
          <p:txBody>
            <a:bodyPr rtlCol="0" anchor="ctr"/>
            <a:lstStyle/>
            <a:p>
              <a:pPr algn="ctr"/>
              <a:r>
                <a:rPr lang="en-US" sz="1100" dirty="0" err="1" smtClean="0"/>
                <a:t>prod_name</a:t>
              </a:r>
              <a:endParaRPr lang="en-US" dirty="0"/>
            </a:p>
          </p:txBody>
        </p:sp>
        <p:cxnSp>
          <p:nvCxnSpPr>
            <p:cNvPr id="75" name="Straight Connector 74"/>
            <p:cNvCxnSpPr>
              <a:stCxn id="64" idx="0"/>
              <a:endCxn id="73" idx="4"/>
            </p:cNvCxnSpPr>
            <p:nvPr/>
          </p:nvCxnSpPr>
          <p:spPr>
            <a:xfrm flipH="1" flipV="1">
              <a:off x="3234417" y="5285948"/>
              <a:ext cx="161245" cy="256749"/>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a:stCxn id="64" idx="0"/>
              <a:endCxn id="74" idx="4"/>
            </p:cNvCxnSpPr>
            <p:nvPr/>
          </p:nvCxnSpPr>
          <p:spPr>
            <a:xfrm flipV="1">
              <a:off x="3395662" y="4954821"/>
              <a:ext cx="295275" cy="587876"/>
            </a:xfrm>
            <a:prstGeom prst="line">
              <a:avLst/>
            </a:prstGeom>
          </p:spPr>
          <p:style>
            <a:lnRef idx="1">
              <a:schemeClr val="accent1"/>
            </a:lnRef>
            <a:fillRef idx="0">
              <a:schemeClr val="accent1"/>
            </a:fillRef>
            <a:effectRef idx="0">
              <a:schemeClr val="accent1"/>
            </a:effectRef>
            <a:fontRef idx="minor">
              <a:schemeClr val="tx1"/>
            </a:fontRef>
          </p:style>
        </p:cxnSp>
        <p:sp>
          <p:nvSpPr>
            <p:cNvPr id="77" name="Oval 76"/>
            <p:cNvSpPr/>
            <p:nvPr/>
          </p:nvSpPr>
          <p:spPr>
            <a:xfrm>
              <a:off x="3698854" y="5105400"/>
              <a:ext cx="1009650" cy="381000"/>
            </a:xfrm>
            <a:prstGeom prst="ellipse">
              <a:avLst/>
            </a:prstGeom>
            <a:ln w="3175"/>
          </p:spPr>
          <p:style>
            <a:lnRef idx="2">
              <a:schemeClr val="dk1"/>
            </a:lnRef>
            <a:fillRef idx="1">
              <a:schemeClr val="lt1"/>
            </a:fillRef>
            <a:effectRef idx="0">
              <a:schemeClr val="dk1"/>
            </a:effectRef>
            <a:fontRef idx="minor">
              <a:schemeClr val="dk1"/>
            </a:fontRef>
          </p:style>
          <p:txBody>
            <a:bodyPr rtlCol="0" anchor="ctr"/>
            <a:lstStyle/>
            <a:p>
              <a:pPr algn="ctr"/>
              <a:r>
                <a:rPr lang="en-US" sz="1100" dirty="0" err="1" smtClean="0"/>
                <a:t>prod_price</a:t>
              </a:r>
              <a:endParaRPr lang="en-US" dirty="0"/>
            </a:p>
          </p:txBody>
        </p:sp>
        <p:cxnSp>
          <p:nvCxnSpPr>
            <p:cNvPr id="78" name="Straight Connector 77"/>
            <p:cNvCxnSpPr>
              <a:stCxn id="64" idx="0"/>
              <a:endCxn id="77" idx="2"/>
            </p:cNvCxnSpPr>
            <p:nvPr/>
          </p:nvCxnSpPr>
          <p:spPr>
            <a:xfrm flipV="1">
              <a:off x="3395662" y="5295900"/>
              <a:ext cx="303192" cy="246797"/>
            </a:xfrm>
            <a:prstGeom prst="line">
              <a:avLst/>
            </a:prstGeom>
          </p:spPr>
          <p:style>
            <a:lnRef idx="1">
              <a:schemeClr val="accent1"/>
            </a:lnRef>
            <a:fillRef idx="0">
              <a:schemeClr val="accent1"/>
            </a:fillRef>
            <a:effectRef idx="0">
              <a:schemeClr val="accent1"/>
            </a:effectRef>
            <a:fontRef idx="minor">
              <a:schemeClr val="tx1"/>
            </a:fontRef>
          </p:style>
        </p:cxnSp>
        <p:sp>
          <p:nvSpPr>
            <p:cNvPr id="80" name="Oval 79"/>
            <p:cNvSpPr/>
            <p:nvPr/>
          </p:nvSpPr>
          <p:spPr>
            <a:xfrm>
              <a:off x="1485900" y="5029200"/>
              <a:ext cx="571500" cy="269358"/>
            </a:xfrm>
            <a:prstGeom prst="ellipse">
              <a:avLst/>
            </a:prstGeom>
            <a:ln w="3175">
              <a:solidFill>
                <a:srgbClr val="FF00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100" u="sng" dirty="0" err="1" smtClean="0">
                  <a:solidFill>
                    <a:srgbClr val="C00000"/>
                  </a:solidFill>
                </a:rPr>
                <a:t>cid</a:t>
              </a:r>
              <a:endParaRPr lang="en-US" u="sng" dirty="0">
                <a:solidFill>
                  <a:srgbClr val="C00000"/>
                </a:solidFill>
              </a:endParaRPr>
            </a:p>
          </p:txBody>
        </p:sp>
        <p:cxnSp>
          <p:nvCxnSpPr>
            <p:cNvPr id="81" name="Straight Connector 80"/>
            <p:cNvCxnSpPr>
              <a:stCxn id="62" idx="0"/>
              <a:endCxn id="80" idx="4"/>
            </p:cNvCxnSpPr>
            <p:nvPr/>
          </p:nvCxnSpPr>
          <p:spPr>
            <a:xfrm flipH="1" flipV="1">
              <a:off x="1771650" y="5298558"/>
              <a:ext cx="361950" cy="187842"/>
            </a:xfrm>
            <a:prstGeom prst="line">
              <a:avLst/>
            </a:prstGeom>
          </p:spPr>
          <p:style>
            <a:lnRef idx="1">
              <a:schemeClr val="accent1"/>
            </a:lnRef>
            <a:fillRef idx="0">
              <a:schemeClr val="accent1"/>
            </a:fillRef>
            <a:effectRef idx="0">
              <a:schemeClr val="accent1"/>
            </a:effectRef>
            <a:fontRef idx="minor">
              <a:schemeClr val="tx1"/>
            </a:fontRef>
          </p:style>
        </p:cxnSp>
        <p:sp>
          <p:nvSpPr>
            <p:cNvPr id="83" name="Oval 82"/>
            <p:cNvSpPr/>
            <p:nvPr/>
          </p:nvSpPr>
          <p:spPr>
            <a:xfrm>
              <a:off x="2247900" y="5029200"/>
              <a:ext cx="571500" cy="269358"/>
            </a:xfrm>
            <a:prstGeom prst="ellipse">
              <a:avLst/>
            </a:prstGeom>
            <a:ln w="3175">
              <a:solidFill>
                <a:srgbClr val="FF00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100" u="sng" dirty="0" err="1" smtClean="0">
                  <a:solidFill>
                    <a:srgbClr val="C00000"/>
                  </a:solidFill>
                </a:rPr>
                <a:t>pid</a:t>
              </a:r>
              <a:endParaRPr lang="en-US" u="sng" dirty="0">
                <a:solidFill>
                  <a:srgbClr val="C00000"/>
                </a:solidFill>
              </a:endParaRPr>
            </a:p>
          </p:txBody>
        </p:sp>
        <p:cxnSp>
          <p:nvCxnSpPr>
            <p:cNvPr id="84" name="Straight Connector 83"/>
            <p:cNvCxnSpPr>
              <a:stCxn id="62" idx="0"/>
              <a:endCxn id="83" idx="4"/>
            </p:cNvCxnSpPr>
            <p:nvPr/>
          </p:nvCxnSpPr>
          <p:spPr>
            <a:xfrm flipV="1">
              <a:off x="2133600" y="5298558"/>
              <a:ext cx="400050" cy="187842"/>
            </a:xfrm>
            <a:prstGeom prst="line">
              <a:avLst/>
            </a:prstGeom>
          </p:spPr>
          <p:style>
            <a:lnRef idx="1">
              <a:schemeClr val="accent1"/>
            </a:lnRef>
            <a:fillRef idx="0">
              <a:schemeClr val="accent1"/>
            </a:fillRef>
            <a:effectRef idx="0">
              <a:schemeClr val="accent1"/>
            </a:effectRef>
            <a:fontRef idx="minor">
              <a:schemeClr val="tx1"/>
            </a:fontRef>
          </p:style>
        </p:cxnSp>
      </p:grpSp>
      <p:cxnSp>
        <p:nvCxnSpPr>
          <p:cNvPr id="105" name="Straight Connector 104"/>
          <p:cNvCxnSpPr/>
          <p:nvPr/>
        </p:nvCxnSpPr>
        <p:spPr>
          <a:xfrm>
            <a:off x="4248150" y="2209800"/>
            <a:ext cx="0" cy="1676400"/>
          </a:xfrm>
          <a:prstGeom prst="line">
            <a:avLst/>
          </a:prstGeom>
          <a:ln>
            <a:solidFill>
              <a:srgbClr val="FF0000"/>
            </a:solidFill>
            <a:prstDash val="lgDashDotDot"/>
          </a:ln>
        </p:spPr>
        <p:style>
          <a:lnRef idx="1">
            <a:schemeClr val="accent1"/>
          </a:lnRef>
          <a:fillRef idx="0">
            <a:schemeClr val="accent1"/>
          </a:fillRef>
          <a:effectRef idx="0">
            <a:schemeClr val="accent1"/>
          </a:effectRef>
          <a:fontRef idx="minor">
            <a:schemeClr val="tx1"/>
          </a:fontRef>
        </p:style>
      </p:cxnSp>
      <p:sp>
        <p:nvSpPr>
          <p:cNvPr id="109" name="Right Arrow 108"/>
          <p:cNvSpPr/>
          <p:nvPr/>
        </p:nvSpPr>
        <p:spPr>
          <a:xfrm>
            <a:off x="3943350" y="2269084"/>
            <a:ext cx="609600" cy="311728"/>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grpSp>
        <p:nvGrpSpPr>
          <p:cNvPr id="52" name="Group 51"/>
          <p:cNvGrpSpPr/>
          <p:nvPr/>
        </p:nvGrpSpPr>
        <p:grpSpPr>
          <a:xfrm>
            <a:off x="1540886" y="4650021"/>
            <a:ext cx="5317114" cy="1369779"/>
            <a:chOff x="309562" y="4573821"/>
            <a:chExt cx="5317114" cy="1369779"/>
          </a:xfrm>
        </p:grpSpPr>
        <p:sp>
          <p:nvSpPr>
            <p:cNvPr id="53" name="Flowchart: Decision 52"/>
            <p:cNvSpPr/>
            <p:nvPr/>
          </p:nvSpPr>
          <p:spPr>
            <a:xfrm>
              <a:off x="2007176" y="5486400"/>
              <a:ext cx="1143000" cy="457200"/>
            </a:xfrm>
            <a:prstGeom prst="flowChartDecision">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400" dirty="0" smtClean="0"/>
                <a:t>buy</a:t>
              </a:r>
              <a:endParaRPr lang="en-US" sz="1400" dirty="0"/>
            </a:p>
          </p:txBody>
        </p:sp>
        <p:sp>
          <p:nvSpPr>
            <p:cNvPr id="54" name="Flowchart: Process 53"/>
            <p:cNvSpPr/>
            <p:nvPr/>
          </p:nvSpPr>
          <p:spPr>
            <a:xfrm>
              <a:off x="347662" y="5542697"/>
              <a:ext cx="990600" cy="344606"/>
            </a:xfrm>
            <a:prstGeom prst="flowChartProcess">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400" dirty="0" smtClean="0"/>
                <a:t>Customer</a:t>
              </a:r>
              <a:endParaRPr lang="en-US" sz="1400" dirty="0"/>
            </a:p>
          </p:txBody>
        </p:sp>
        <p:sp>
          <p:nvSpPr>
            <p:cNvPr id="55" name="Flowchart: Process 54"/>
            <p:cNvSpPr/>
            <p:nvPr/>
          </p:nvSpPr>
          <p:spPr>
            <a:xfrm>
              <a:off x="3818534" y="5542697"/>
              <a:ext cx="990600" cy="344606"/>
            </a:xfrm>
            <a:prstGeom prst="flowChartProcess">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400" dirty="0" smtClean="0"/>
                <a:t>Product</a:t>
              </a:r>
              <a:endParaRPr lang="en-US" sz="1400" dirty="0"/>
            </a:p>
          </p:txBody>
        </p:sp>
        <p:cxnSp>
          <p:nvCxnSpPr>
            <p:cNvPr id="58" name="Straight Connector 57"/>
            <p:cNvCxnSpPr>
              <a:stCxn id="54" idx="3"/>
              <a:endCxn id="53" idx="1"/>
            </p:cNvCxnSpPr>
            <p:nvPr/>
          </p:nvCxnSpPr>
          <p:spPr>
            <a:xfrm>
              <a:off x="1338262" y="5715000"/>
              <a:ext cx="66891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a:stCxn id="53" idx="3"/>
              <a:endCxn id="55" idx="1"/>
            </p:cNvCxnSpPr>
            <p:nvPr/>
          </p:nvCxnSpPr>
          <p:spPr>
            <a:xfrm>
              <a:off x="3150176" y="5715000"/>
              <a:ext cx="668358" cy="0"/>
            </a:xfrm>
            <a:prstGeom prst="line">
              <a:avLst/>
            </a:prstGeom>
          </p:spPr>
          <p:style>
            <a:lnRef idx="1">
              <a:schemeClr val="accent1"/>
            </a:lnRef>
            <a:fillRef idx="0">
              <a:schemeClr val="accent1"/>
            </a:fillRef>
            <a:effectRef idx="0">
              <a:schemeClr val="accent1"/>
            </a:effectRef>
            <a:fontRef idx="minor">
              <a:schemeClr val="tx1"/>
            </a:fontRef>
          </p:style>
        </p:cxnSp>
        <p:sp>
          <p:nvSpPr>
            <p:cNvPr id="79" name="Oval 78"/>
            <p:cNvSpPr/>
            <p:nvPr/>
          </p:nvSpPr>
          <p:spPr>
            <a:xfrm>
              <a:off x="309562" y="5064642"/>
              <a:ext cx="571500" cy="269358"/>
            </a:xfrm>
            <a:prstGeom prst="ellipse">
              <a:avLst/>
            </a:prstGeom>
            <a:ln w="3175"/>
          </p:spPr>
          <p:style>
            <a:lnRef idx="2">
              <a:schemeClr val="dk1"/>
            </a:lnRef>
            <a:fillRef idx="1">
              <a:schemeClr val="lt1"/>
            </a:fillRef>
            <a:effectRef idx="0">
              <a:schemeClr val="dk1"/>
            </a:effectRef>
            <a:fontRef idx="minor">
              <a:schemeClr val="dk1"/>
            </a:fontRef>
          </p:style>
          <p:txBody>
            <a:bodyPr rtlCol="0" anchor="ctr"/>
            <a:lstStyle/>
            <a:p>
              <a:pPr algn="ctr"/>
              <a:r>
                <a:rPr lang="en-US" sz="1100" u="sng" dirty="0" err="1" smtClean="0"/>
                <a:t>cid</a:t>
              </a:r>
              <a:endParaRPr lang="en-US" u="sng" dirty="0"/>
            </a:p>
          </p:txBody>
        </p:sp>
        <p:sp>
          <p:nvSpPr>
            <p:cNvPr id="82" name="Oval 81"/>
            <p:cNvSpPr/>
            <p:nvPr/>
          </p:nvSpPr>
          <p:spPr>
            <a:xfrm>
              <a:off x="500062" y="4648200"/>
              <a:ext cx="933450" cy="381000"/>
            </a:xfrm>
            <a:prstGeom prst="ellipse">
              <a:avLst/>
            </a:prstGeom>
            <a:ln w="3175"/>
          </p:spPr>
          <p:style>
            <a:lnRef idx="2">
              <a:schemeClr val="dk1"/>
            </a:lnRef>
            <a:fillRef idx="1">
              <a:schemeClr val="lt1"/>
            </a:fillRef>
            <a:effectRef idx="0">
              <a:schemeClr val="dk1"/>
            </a:effectRef>
            <a:fontRef idx="minor">
              <a:schemeClr val="dk1"/>
            </a:fontRef>
          </p:style>
          <p:txBody>
            <a:bodyPr rtlCol="0" anchor="ctr"/>
            <a:lstStyle/>
            <a:p>
              <a:pPr algn="ctr"/>
              <a:r>
                <a:rPr lang="en-US" sz="1100" dirty="0" err="1" smtClean="0"/>
                <a:t>cust_name</a:t>
              </a:r>
              <a:endParaRPr lang="en-US" dirty="0"/>
            </a:p>
          </p:txBody>
        </p:sp>
        <p:cxnSp>
          <p:nvCxnSpPr>
            <p:cNvPr id="85" name="Straight Connector 84"/>
            <p:cNvCxnSpPr>
              <a:stCxn id="54" idx="0"/>
              <a:endCxn id="79" idx="4"/>
            </p:cNvCxnSpPr>
            <p:nvPr/>
          </p:nvCxnSpPr>
          <p:spPr>
            <a:xfrm flipH="1" flipV="1">
              <a:off x="595312" y="5334000"/>
              <a:ext cx="247650" cy="208697"/>
            </a:xfrm>
            <a:prstGeom prst="line">
              <a:avLst/>
            </a:prstGeom>
          </p:spPr>
          <p:style>
            <a:lnRef idx="1">
              <a:schemeClr val="accent1"/>
            </a:lnRef>
            <a:fillRef idx="0">
              <a:schemeClr val="accent1"/>
            </a:fillRef>
            <a:effectRef idx="0">
              <a:schemeClr val="accent1"/>
            </a:effectRef>
            <a:fontRef idx="minor">
              <a:schemeClr val="tx1"/>
            </a:fontRef>
          </p:style>
        </p:cxnSp>
        <p:cxnSp>
          <p:nvCxnSpPr>
            <p:cNvPr id="86" name="Straight Connector 85"/>
            <p:cNvCxnSpPr>
              <a:stCxn id="54" idx="0"/>
              <a:endCxn id="82" idx="4"/>
            </p:cNvCxnSpPr>
            <p:nvPr/>
          </p:nvCxnSpPr>
          <p:spPr>
            <a:xfrm flipV="1">
              <a:off x="842962" y="5029200"/>
              <a:ext cx="123825" cy="513497"/>
            </a:xfrm>
            <a:prstGeom prst="line">
              <a:avLst/>
            </a:prstGeom>
          </p:spPr>
          <p:style>
            <a:lnRef idx="1">
              <a:schemeClr val="accent1"/>
            </a:lnRef>
            <a:fillRef idx="0">
              <a:schemeClr val="accent1"/>
            </a:fillRef>
            <a:effectRef idx="0">
              <a:schemeClr val="accent1"/>
            </a:effectRef>
            <a:fontRef idx="minor">
              <a:schemeClr val="tx1"/>
            </a:fontRef>
          </p:style>
        </p:cxnSp>
        <p:sp>
          <p:nvSpPr>
            <p:cNvPr id="87" name="Oval 86"/>
            <p:cNvSpPr/>
            <p:nvPr/>
          </p:nvSpPr>
          <p:spPr>
            <a:xfrm>
              <a:off x="2426276" y="4761663"/>
              <a:ext cx="1106782" cy="269358"/>
            </a:xfrm>
            <a:prstGeom prst="ellipse">
              <a:avLst/>
            </a:prstGeom>
            <a:ln w="3175"/>
          </p:spPr>
          <p:style>
            <a:lnRef idx="2">
              <a:schemeClr val="dk1"/>
            </a:lnRef>
            <a:fillRef idx="1">
              <a:schemeClr val="lt1"/>
            </a:fillRef>
            <a:effectRef idx="0">
              <a:schemeClr val="dk1"/>
            </a:effectRef>
            <a:fontRef idx="minor">
              <a:schemeClr val="dk1"/>
            </a:fontRef>
          </p:style>
          <p:txBody>
            <a:bodyPr rtlCol="0" anchor="ctr"/>
            <a:lstStyle/>
            <a:p>
              <a:pPr algn="ctr"/>
              <a:r>
                <a:rPr lang="en-US" sz="1100" dirty="0" err="1" smtClean="0"/>
                <a:t>buy_price</a:t>
              </a:r>
              <a:endParaRPr lang="en-US" dirty="0"/>
            </a:p>
          </p:txBody>
        </p:sp>
        <p:cxnSp>
          <p:nvCxnSpPr>
            <p:cNvPr id="88" name="Straight Connector 87"/>
            <p:cNvCxnSpPr>
              <a:stCxn id="53" idx="0"/>
              <a:endCxn id="87" idx="4"/>
            </p:cNvCxnSpPr>
            <p:nvPr/>
          </p:nvCxnSpPr>
          <p:spPr>
            <a:xfrm flipV="1">
              <a:off x="2578676" y="5031021"/>
              <a:ext cx="400991" cy="455379"/>
            </a:xfrm>
            <a:prstGeom prst="line">
              <a:avLst/>
            </a:prstGeom>
          </p:spPr>
          <p:style>
            <a:lnRef idx="1">
              <a:schemeClr val="accent1"/>
            </a:lnRef>
            <a:fillRef idx="0">
              <a:schemeClr val="accent1"/>
            </a:fillRef>
            <a:effectRef idx="0">
              <a:schemeClr val="accent1"/>
            </a:effectRef>
            <a:fontRef idx="minor">
              <a:schemeClr val="tx1"/>
            </a:fontRef>
          </p:style>
        </p:cxnSp>
        <p:sp>
          <p:nvSpPr>
            <p:cNvPr id="89" name="Oval 88"/>
            <p:cNvSpPr/>
            <p:nvPr/>
          </p:nvSpPr>
          <p:spPr>
            <a:xfrm>
              <a:off x="3866839" y="5016590"/>
              <a:ext cx="571500" cy="269358"/>
            </a:xfrm>
            <a:prstGeom prst="ellipse">
              <a:avLst/>
            </a:prstGeom>
            <a:ln w="3175"/>
          </p:spPr>
          <p:style>
            <a:lnRef idx="2">
              <a:schemeClr val="dk1"/>
            </a:lnRef>
            <a:fillRef idx="1">
              <a:schemeClr val="lt1"/>
            </a:fillRef>
            <a:effectRef idx="0">
              <a:schemeClr val="dk1"/>
            </a:effectRef>
            <a:fontRef idx="minor">
              <a:schemeClr val="dk1"/>
            </a:fontRef>
          </p:style>
          <p:txBody>
            <a:bodyPr rtlCol="0" anchor="ctr"/>
            <a:lstStyle/>
            <a:p>
              <a:pPr algn="ctr"/>
              <a:r>
                <a:rPr lang="en-US" sz="1100" u="sng" dirty="0" err="1" smtClean="0"/>
                <a:t>pid</a:t>
              </a:r>
              <a:endParaRPr lang="en-US" u="sng" dirty="0"/>
            </a:p>
          </p:txBody>
        </p:sp>
        <p:sp>
          <p:nvSpPr>
            <p:cNvPr id="90" name="Oval 89"/>
            <p:cNvSpPr/>
            <p:nvPr/>
          </p:nvSpPr>
          <p:spPr>
            <a:xfrm>
              <a:off x="4104284" y="4573821"/>
              <a:ext cx="1009650" cy="381000"/>
            </a:xfrm>
            <a:prstGeom prst="ellipse">
              <a:avLst/>
            </a:prstGeom>
            <a:ln w="3175"/>
          </p:spPr>
          <p:style>
            <a:lnRef idx="2">
              <a:schemeClr val="dk1"/>
            </a:lnRef>
            <a:fillRef idx="1">
              <a:schemeClr val="lt1"/>
            </a:fillRef>
            <a:effectRef idx="0">
              <a:schemeClr val="dk1"/>
            </a:effectRef>
            <a:fontRef idx="minor">
              <a:schemeClr val="dk1"/>
            </a:fontRef>
          </p:style>
          <p:txBody>
            <a:bodyPr rtlCol="0" anchor="ctr"/>
            <a:lstStyle/>
            <a:p>
              <a:pPr algn="ctr"/>
              <a:r>
                <a:rPr lang="en-US" sz="1100" dirty="0" err="1" smtClean="0"/>
                <a:t>prod_name</a:t>
              </a:r>
              <a:endParaRPr lang="en-US" dirty="0"/>
            </a:p>
          </p:txBody>
        </p:sp>
        <p:cxnSp>
          <p:nvCxnSpPr>
            <p:cNvPr id="91" name="Straight Connector 90"/>
            <p:cNvCxnSpPr>
              <a:stCxn id="55" idx="0"/>
              <a:endCxn id="89" idx="4"/>
            </p:cNvCxnSpPr>
            <p:nvPr/>
          </p:nvCxnSpPr>
          <p:spPr>
            <a:xfrm flipH="1" flipV="1">
              <a:off x="4152589" y="5285948"/>
              <a:ext cx="161245" cy="256749"/>
            </a:xfrm>
            <a:prstGeom prst="line">
              <a:avLst/>
            </a:prstGeom>
          </p:spPr>
          <p:style>
            <a:lnRef idx="1">
              <a:schemeClr val="accent1"/>
            </a:lnRef>
            <a:fillRef idx="0">
              <a:schemeClr val="accent1"/>
            </a:fillRef>
            <a:effectRef idx="0">
              <a:schemeClr val="accent1"/>
            </a:effectRef>
            <a:fontRef idx="minor">
              <a:schemeClr val="tx1"/>
            </a:fontRef>
          </p:style>
        </p:cxnSp>
        <p:cxnSp>
          <p:nvCxnSpPr>
            <p:cNvPr id="92" name="Straight Connector 91"/>
            <p:cNvCxnSpPr>
              <a:stCxn id="55" idx="0"/>
              <a:endCxn id="90" idx="4"/>
            </p:cNvCxnSpPr>
            <p:nvPr/>
          </p:nvCxnSpPr>
          <p:spPr>
            <a:xfrm flipV="1">
              <a:off x="4313834" y="4954821"/>
              <a:ext cx="295275" cy="587876"/>
            </a:xfrm>
            <a:prstGeom prst="line">
              <a:avLst/>
            </a:prstGeom>
          </p:spPr>
          <p:style>
            <a:lnRef idx="1">
              <a:schemeClr val="accent1"/>
            </a:lnRef>
            <a:fillRef idx="0">
              <a:schemeClr val="accent1"/>
            </a:fillRef>
            <a:effectRef idx="0">
              <a:schemeClr val="accent1"/>
            </a:effectRef>
            <a:fontRef idx="minor">
              <a:schemeClr val="tx1"/>
            </a:fontRef>
          </p:style>
        </p:cxnSp>
        <p:sp>
          <p:nvSpPr>
            <p:cNvPr id="93" name="Oval 92"/>
            <p:cNvSpPr/>
            <p:nvPr/>
          </p:nvSpPr>
          <p:spPr>
            <a:xfrm>
              <a:off x="4617026" y="5105400"/>
              <a:ext cx="1009650" cy="381000"/>
            </a:xfrm>
            <a:prstGeom prst="ellipse">
              <a:avLst/>
            </a:prstGeom>
            <a:ln w="3175"/>
          </p:spPr>
          <p:style>
            <a:lnRef idx="2">
              <a:schemeClr val="dk1"/>
            </a:lnRef>
            <a:fillRef idx="1">
              <a:schemeClr val="lt1"/>
            </a:fillRef>
            <a:effectRef idx="0">
              <a:schemeClr val="dk1"/>
            </a:effectRef>
            <a:fontRef idx="minor">
              <a:schemeClr val="dk1"/>
            </a:fontRef>
          </p:style>
          <p:txBody>
            <a:bodyPr rtlCol="0" anchor="ctr"/>
            <a:lstStyle/>
            <a:p>
              <a:pPr algn="ctr"/>
              <a:r>
                <a:rPr lang="en-US" sz="1100" dirty="0" err="1" smtClean="0"/>
                <a:t>prod_price</a:t>
              </a:r>
              <a:endParaRPr lang="en-US" dirty="0"/>
            </a:p>
          </p:txBody>
        </p:sp>
        <p:cxnSp>
          <p:nvCxnSpPr>
            <p:cNvPr id="94" name="Straight Connector 93"/>
            <p:cNvCxnSpPr>
              <a:stCxn id="55" idx="0"/>
              <a:endCxn id="93" idx="2"/>
            </p:cNvCxnSpPr>
            <p:nvPr/>
          </p:nvCxnSpPr>
          <p:spPr>
            <a:xfrm flipV="1">
              <a:off x="4313834" y="5295900"/>
              <a:ext cx="303192" cy="246797"/>
            </a:xfrm>
            <a:prstGeom prst="line">
              <a:avLst/>
            </a:prstGeom>
          </p:spPr>
          <p:style>
            <a:lnRef idx="1">
              <a:schemeClr val="accent1"/>
            </a:lnRef>
            <a:fillRef idx="0">
              <a:schemeClr val="accent1"/>
            </a:fillRef>
            <a:effectRef idx="0">
              <a:schemeClr val="accent1"/>
            </a:effectRef>
            <a:fontRef idx="minor">
              <a:schemeClr val="tx1"/>
            </a:fontRef>
          </p:style>
        </p:cxnSp>
        <p:sp>
          <p:nvSpPr>
            <p:cNvPr id="95" name="Oval 94"/>
            <p:cNvSpPr/>
            <p:nvPr/>
          </p:nvSpPr>
          <p:spPr>
            <a:xfrm>
              <a:off x="1778576" y="4726221"/>
              <a:ext cx="571500" cy="269358"/>
            </a:xfrm>
            <a:prstGeom prst="ellipse">
              <a:avLst/>
            </a:prstGeom>
            <a:ln w="3175">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100" dirty="0" err="1" smtClean="0">
                  <a:solidFill>
                    <a:schemeClr val="tx1"/>
                  </a:solidFill>
                </a:rPr>
                <a:t>cid</a:t>
              </a:r>
              <a:endParaRPr lang="en-US" dirty="0">
                <a:solidFill>
                  <a:schemeClr val="tx1"/>
                </a:solidFill>
              </a:endParaRPr>
            </a:p>
          </p:txBody>
        </p:sp>
        <p:cxnSp>
          <p:nvCxnSpPr>
            <p:cNvPr id="96" name="Straight Connector 95"/>
            <p:cNvCxnSpPr>
              <a:stCxn id="53" idx="0"/>
              <a:endCxn id="95" idx="5"/>
            </p:cNvCxnSpPr>
            <p:nvPr/>
          </p:nvCxnSpPr>
          <p:spPr>
            <a:xfrm flipH="1" flipV="1">
              <a:off x="2266382" y="4956132"/>
              <a:ext cx="312294" cy="530268"/>
            </a:xfrm>
            <a:prstGeom prst="line">
              <a:avLst/>
            </a:prstGeom>
          </p:spPr>
          <p:style>
            <a:lnRef idx="1">
              <a:schemeClr val="accent1"/>
            </a:lnRef>
            <a:fillRef idx="0">
              <a:schemeClr val="accent1"/>
            </a:fillRef>
            <a:effectRef idx="0">
              <a:schemeClr val="accent1"/>
            </a:effectRef>
            <a:fontRef idx="minor">
              <a:schemeClr val="tx1"/>
            </a:fontRef>
          </p:style>
        </p:cxnSp>
        <p:sp>
          <p:nvSpPr>
            <p:cNvPr id="97" name="Oval 96"/>
            <p:cNvSpPr/>
            <p:nvPr/>
          </p:nvSpPr>
          <p:spPr>
            <a:xfrm>
              <a:off x="2959676" y="5085021"/>
              <a:ext cx="571500" cy="269358"/>
            </a:xfrm>
            <a:prstGeom prst="ellipse">
              <a:avLst/>
            </a:prstGeom>
            <a:ln w="3175">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100" dirty="0" err="1" smtClean="0">
                  <a:solidFill>
                    <a:schemeClr val="tx1"/>
                  </a:solidFill>
                </a:rPr>
                <a:t>pid</a:t>
              </a:r>
              <a:endParaRPr lang="en-US" dirty="0">
                <a:solidFill>
                  <a:schemeClr val="tx1"/>
                </a:solidFill>
              </a:endParaRPr>
            </a:p>
          </p:txBody>
        </p:sp>
        <p:cxnSp>
          <p:nvCxnSpPr>
            <p:cNvPr id="98" name="Straight Connector 97"/>
            <p:cNvCxnSpPr>
              <a:stCxn id="53" idx="0"/>
              <a:endCxn id="97" idx="3"/>
            </p:cNvCxnSpPr>
            <p:nvPr/>
          </p:nvCxnSpPr>
          <p:spPr>
            <a:xfrm flipV="1">
              <a:off x="2578676" y="5314932"/>
              <a:ext cx="464694" cy="171468"/>
            </a:xfrm>
            <a:prstGeom prst="line">
              <a:avLst/>
            </a:prstGeom>
          </p:spPr>
          <p:style>
            <a:lnRef idx="1">
              <a:schemeClr val="accent1"/>
            </a:lnRef>
            <a:fillRef idx="0">
              <a:schemeClr val="accent1"/>
            </a:fillRef>
            <a:effectRef idx="0">
              <a:schemeClr val="accent1"/>
            </a:effectRef>
            <a:fontRef idx="minor">
              <a:schemeClr val="tx1"/>
            </a:fontRef>
          </p:style>
        </p:cxnSp>
        <p:sp>
          <p:nvSpPr>
            <p:cNvPr id="99" name="Oval 98"/>
            <p:cNvSpPr/>
            <p:nvPr/>
          </p:nvSpPr>
          <p:spPr>
            <a:xfrm>
              <a:off x="1433512" y="5107221"/>
              <a:ext cx="935614" cy="312078"/>
            </a:xfrm>
            <a:prstGeom prst="ellipse">
              <a:avLst/>
            </a:prstGeom>
            <a:ln w="3175">
              <a:solidFill>
                <a:srgbClr val="FF00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100" u="sng" dirty="0" err="1">
                  <a:solidFill>
                    <a:srgbClr val="C00000"/>
                  </a:solidFill>
                </a:rPr>
                <a:t>b</a:t>
              </a:r>
              <a:r>
                <a:rPr lang="en-US" sz="1100" u="sng" dirty="0" err="1" smtClean="0">
                  <a:solidFill>
                    <a:srgbClr val="C00000"/>
                  </a:solidFill>
                </a:rPr>
                <a:t>uy_id</a:t>
              </a:r>
              <a:endParaRPr lang="en-US" u="sng" dirty="0">
                <a:solidFill>
                  <a:srgbClr val="C00000"/>
                </a:solidFill>
              </a:endParaRPr>
            </a:p>
          </p:txBody>
        </p:sp>
        <p:cxnSp>
          <p:nvCxnSpPr>
            <p:cNvPr id="100" name="Straight Connector 99"/>
            <p:cNvCxnSpPr>
              <a:stCxn id="53" idx="0"/>
              <a:endCxn id="99" idx="5"/>
            </p:cNvCxnSpPr>
            <p:nvPr/>
          </p:nvCxnSpPr>
          <p:spPr>
            <a:xfrm flipH="1" flipV="1">
              <a:off x="2232109" y="5373596"/>
              <a:ext cx="346567" cy="112804"/>
            </a:xfrm>
            <a:prstGeom prst="line">
              <a:avLst/>
            </a:prstGeom>
          </p:spPr>
          <p:style>
            <a:lnRef idx="1">
              <a:schemeClr val="accent1"/>
            </a:lnRef>
            <a:fillRef idx="0">
              <a:schemeClr val="accent1"/>
            </a:fillRef>
            <a:effectRef idx="0">
              <a:schemeClr val="accent1"/>
            </a:effectRef>
            <a:fontRef idx="minor">
              <a:schemeClr val="tx1"/>
            </a:fontRef>
          </p:style>
        </p:cxnSp>
      </p:grpSp>
      <p:cxnSp>
        <p:nvCxnSpPr>
          <p:cNvPr id="101" name="Straight Connector 100"/>
          <p:cNvCxnSpPr/>
          <p:nvPr/>
        </p:nvCxnSpPr>
        <p:spPr>
          <a:xfrm flipH="1">
            <a:off x="1200150" y="4267200"/>
            <a:ext cx="7105650" cy="0"/>
          </a:xfrm>
          <a:prstGeom prst="line">
            <a:avLst/>
          </a:prstGeom>
          <a:ln>
            <a:solidFill>
              <a:srgbClr val="FF0000"/>
            </a:solidFill>
            <a:prstDash val="lgDashDotDot"/>
          </a:ln>
        </p:spPr>
        <p:style>
          <a:lnRef idx="1">
            <a:schemeClr val="accent1"/>
          </a:lnRef>
          <a:fillRef idx="0">
            <a:schemeClr val="accent1"/>
          </a:fillRef>
          <a:effectRef idx="0">
            <a:schemeClr val="accent1"/>
          </a:effectRef>
          <a:fontRef idx="minor">
            <a:schemeClr val="tx1"/>
          </a:fontRef>
        </p:style>
      </p:cxnSp>
      <p:sp>
        <p:nvSpPr>
          <p:cNvPr id="102" name="Right Arrow 101"/>
          <p:cNvSpPr/>
          <p:nvPr/>
        </p:nvSpPr>
        <p:spPr>
          <a:xfrm rot="5400000">
            <a:off x="5443538" y="4037610"/>
            <a:ext cx="609600" cy="311728"/>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7" name="&quot;No&quot; Symbol 6"/>
          <p:cNvSpPr/>
          <p:nvPr/>
        </p:nvSpPr>
        <p:spPr>
          <a:xfrm>
            <a:off x="3429000" y="5486400"/>
            <a:ext cx="693294" cy="629503"/>
          </a:xfrm>
          <a:prstGeom prst="noSmoking">
            <a:avLst/>
          </a:prstGeom>
          <a:solidFill>
            <a:schemeClr val="accent2">
              <a:alpha val="30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571527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60"/>
                                        </p:tgtEl>
                                        <p:attrNameLst>
                                          <p:attrName>style.visibility</p:attrName>
                                        </p:attrNameLst>
                                      </p:cBhvr>
                                      <p:to>
                                        <p:strVal val="visible"/>
                                      </p:to>
                                    </p:set>
                                    <p:animEffect transition="in" filter="fade">
                                      <p:cBhvr>
                                        <p:cTn id="7" dur="500"/>
                                        <p:tgtEl>
                                          <p:spTgt spid="60"/>
                                        </p:tgtEl>
                                      </p:cBhvr>
                                    </p:animEffect>
                                  </p:childTnLst>
                                </p:cTn>
                              </p:par>
                              <p:par>
                                <p:cTn id="8" presetID="22" presetClass="entr" presetSubtype="4" fill="hold" nodeType="withEffect">
                                  <p:stCondLst>
                                    <p:cond delay="0"/>
                                  </p:stCondLst>
                                  <p:childTnLst>
                                    <p:set>
                                      <p:cBhvr>
                                        <p:cTn id="9" dur="1" fill="hold">
                                          <p:stCondLst>
                                            <p:cond delay="0"/>
                                          </p:stCondLst>
                                        </p:cTn>
                                        <p:tgtEl>
                                          <p:spTgt spid="105"/>
                                        </p:tgtEl>
                                        <p:attrNameLst>
                                          <p:attrName>style.visibility</p:attrName>
                                        </p:attrNameLst>
                                      </p:cBhvr>
                                      <p:to>
                                        <p:strVal val="visible"/>
                                      </p:to>
                                    </p:set>
                                    <p:animEffect transition="in" filter="wipe(down)">
                                      <p:cBhvr>
                                        <p:cTn id="10" dur="500"/>
                                        <p:tgtEl>
                                          <p:spTgt spid="105"/>
                                        </p:tgtEl>
                                      </p:cBhvr>
                                    </p:animEffect>
                                  </p:childTnLst>
                                </p:cTn>
                              </p:par>
                              <p:par>
                                <p:cTn id="11" presetID="16" presetClass="entr" presetSubtype="21" fill="hold" nodeType="withEffect">
                                  <p:stCondLst>
                                    <p:cond delay="0"/>
                                  </p:stCondLst>
                                  <p:childTnLst>
                                    <p:set>
                                      <p:cBhvr>
                                        <p:cTn id="12" dur="1" fill="hold">
                                          <p:stCondLst>
                                            <p:cond delay="0"/>
                                          </p:stCondLst>
                                        </p:cTn>
                                        <p:tgtEl>
                                          <p:spTgt spid="101"/>
                                        </p:tgtEl>
                                        <p:attrNameLst>
                                          <p:attrName>style.visibility</p:attrName>
                                        </p:attrNameLst>
                                      </p:cBhvr>
                                      <p:to>
                                        <p:strVal val="visible"/>
                                      </p:to>
                                    </p:set>
                                    <p:animEffect transition="in" filter="barn(inVertical)">
                                      <p:cBhvr>
                                        <p:cTn id="13" dur="500"/>
                                        <p:tgtEl>
                                          <p:spTgt spid="101"/>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grpId="0" nodeType="clickEffect">
                                  <p:stCondLst>
                                    <p:cond delay="0"/>
                                  </p:stCondLst>
                                  <p:childTnLst>
                                    <p:set>
                                      <p:cBhvr>
                                        <p:cTn id="17" dur="1" fill="hold">
                                          <p:stCondLst>
                                            <p:cond delay="0"/>
                                          </p:stCondLst>
                                        </p:cTn>
                                        <p:tgtEl>
                                          <p:spTgt spid="109"/>
                                        </p:tgtEl>
                                        <p:attrNameLst>
                                          <p:attrName>style.visibility</p:attrName>
                                        </p:attrNameLst>
                                      </p:cBhvr>
                                      <p:to>
                                        <p:strVal val="visible"/>
                                      </p:to>
                                    </p:set>
                                    <p:animEffect transition="in" filter="wipe(left)">
                                      <p:cBhvr>
                                        <p:cTn id="18" dur="500"/>
                                        <p:tgtEl>
                                          <p:spTgt spid="109"/>
                                        </p:tgtEl>
                                      </p:cBhvr>
                                    </p:animEffect>
                                  </p:childTnLst>
                                </p:cTn>
                              </p:par>
                            </p:childTnLst>
                          </p:cTn>
                        </p:par>
                        <p:par>
                          <p:cTn id="19" fill="hold">
                            <p:stCondLst>
                              <p:cond delay="500"/>
                            </p:stCondLst>
                            <p:childTnLst>
                              <p:par>
                                <p:cTn id="20" presetID="10" presetClass="entr" presetSubtype="0" fill="hold" nodeType="afterEffect">
                                  <p:stCondLst>
                                    <p:cond delay="0"/>
                                  </p:stCondLst>
                                  <p:childTnLst>
                                    <p:set>
                                      <p:cBhvr>
                                        <p:cTn id="21" dur="1" fill="hold">
                                          <p:stCondLst>
                                            <p:cond delay="0"/>
                                          </p:stCondLst>
                                        </p:cTn>
                                        <p:tgtEl>
                                          <p:spTgt spid="61"/>
                                        </p:tgtEl>
                                        <p:attrNameLst>
                                          <p:attrName>style.visibility</p:attrName>
                                        </p:attrNameLst>
                                      </p:cBhvr>
                                      <p:to>
                                        <p:strVal val="visible"/>
                                      </p:to>
                                    </p:set>
                                    <p:animEffect transition="in" filter="fade">
                                      <p:cBhvr>
                                        <p:cTn id="22" dur="500"/>
                                        <p:tgtEl>
                                          <p:spTgt spid="61"/>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102"/>
                                        </p:tgtEl>
                                        <p:attrNameLst>
                                          <p:attrName>style.visibility</p:attrName>
                                        </p:attrNameLst>
                                      </p:cBhvr>
                                      <p:to>
                                        <p:strVal val="visible"/>
                                      </p:to>
                                    </p:set>
                                    <p:animEffect transition="in" filter="wipe(up)">
                                      <p:cBhvr>
                                        <p:cTn id="27" dur="500"/>
                                        <p:tgtEl>
                                          <p:spTgt spid="102"/>
                                        </p:tgtEl>
                                      </p:cBhvr>
                                    </p:animEffect>
                                  </p:childTnLst>
                                </p:cTn>
                              </p:par>
                            </p:childTnLst>
                          </p:cTn>
                        </p:par>
                        <p:par>
                          <p:cTn id="28" fill="hold">
                            <p:stCondLst>
                              <p:cond delay="500"/>
                            </p:stCondLst>
                            <p:childTnLst>
                              <p:par>
                                <p:cTn id="29" presetID="10" presetClass="entr" presetSubtype="0" fill="hold" nodeType="afterEffect">
                                  <p:stCondLst>
                                    <p:cond delay="0"/>
                                  </p:stCondLst>
                                  <p:childTnLst>
                                    <p:set>
                                      <p:cBhvr>
                                        <p:cTn id="30" dur="1" fill="hold">
                                          <p:stCondLst>
                                            <p:cond delay="0"/>
                                          </p:stCondLst>
                                        </p:cTn>
                                        <p:tgtEl>
                                          <p:spTgt spid="52"/>
                                        </p:tgtEl>
                                        <p:attrNameLst>
                                          <p:attrName>style.visibility</p:attrName>
                                        </p:attrNameLst>
                                      </p:cBhvr>
                                      <p:to>
                                        <p:strVal val="visible"/>
                                      </p:to>
                                    </p:set>
                                    <p:animEffect transition="in" filter="fade">
                                      <p:cBhvr>
                                        <p:cTn id="31" dur="500"/>
                                        <p:tgtEl>
                                          <p:spTgt spid="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9" grpId="0" animBg="1"/>
      <p:bldP spid="10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a:effectLst>
                  <a:outerShdw blurRad="38100" dist="38100" dir="2700000" algn="tl">
                    <a:srgbClr val="000000">
                      <a:alpha val="43137"/>
                    </a:srgbClr>
                  </a:outerShdw>
                </a:effectLst>
              </a:rPr>
              <a:t>Intro ER Concept</a:t>
            </a:r>
            <a:br>
              <a:rPr lang="en-US" dirty="0">
                <a:effectLst>
                  <a:outerShdw blurRad="38100" dist="38100" dir="2700000" algn="tl">
                    <a:srgbClr val="000000">
                      <a:alpha val="43137"/>
                    </a:srgbClr>
                  </a:outerShdw>
                </a:effectLst>
              </a:rPr>
            </a:br>
            <a:r>
              <a:rPr lang="en-US" dirty="0" smtClean="0">
                <a:effectLst>
                  <a:outerShdw blurRad="38100" dist="38100" dir="2700000" algn="tl">
                    <a:srgbClr val="000000">
                      <a:alpha val="43137"/>
                    </a:srgbClr>
                  </a:outerShdw>
                </a:effectLst>
              </a:rPr>
              <a:t>-</a:t>
            </a:r>
            <a:r>
              <a:rPr lang="en-US" b="1" dirty="0" err="1" smtClean="0">
                <a:solidFill>
                  <a:srgbClr val="FF0000"/>
                </a:solidFill>
                <a:effectLst>
                  <a:outerShdw blurRad="38100" dist="38100" dir="2700000" algn="tl">
                    <a:srgbClr val="000000">
                      <a:alpha val="43137"/>
                    </a:srgbClr>
                  </a:outerShdw>
                </a:effectLst>
              </a:rPr>
              <a:t>Transformasi</a:t>
            </a:r>
            <a:r>
              <a:rPr lang="en-US" b="1" dirty="0" smtClean="0">
                <a:solidFill>
                  <a:srgbClr val="FF0000"/>
                </a:solidFill>
                <a:effectLst>
                  <a:outerShdw blurRad="38100" dist="38100" dir="2700000" algn="tl">
                    <a:srgbClr val="000000">
                      <a:alpha val="43137"/>
                    </a:srgbClr>
                  </a:outerShdw>
                </a:effectLst>
              </a:rPr>
              <a:t> ER </a:t>
            </a:r>
            <a:r>
              <a:rPr lang="en-US" b="1" dirty="0" err="1" smtClean="0">
                <a:solidFill>
                  <a:srgbClr val="FF0000"/>
                </a:solidFill>
                <a:effectLst>
                  <a:outerShdw blurRad="38100" dist="38100" dir="2700000" algn="tl">
                    <a:srgbClr val="000000">
                      <a:alpha val="43137"/>
                    </a:srgbClr>
                  </a:outerShdw>
                </a:effectLst>
              </a:rPr>
              <a:t>Menjadi</a:t>
            </a:r>
            <a:r>
              <a:rPr lang="en-US" b="1" dirty="0" smtClean="0">
                <a:solidFill>
                  <a:srgbClr val="FF0000"/>
                </a:solidFill>
                <a:effectLst>
                  <a:outerShdw blurRad="38100" dist="38100" dir="2700000" algn="tl">
                    <a:srgbClr val="000000">
                      <a:alpha val="43137"/>
                    </a:srgbClr>
                  </a:outerShdw>
                </a:effectLst>
              </a:rPr>
              <a:t> </a:t>
            </a:r>
            <a:r>
              <a:rPr lang="en-US" b="1" dirty="0" err="1" smtClean="0">
                <a:solidFill>
                  <a:srgbClr val="FF0000"/>
                </a:solidFill>
                <a:effectLst>
                  <a:outerShdw blurRad="38100" dist="38100" dir="2700000" algn="tl">
                    <a:srgbClr val="000000">
                      <a:alpha val="43137"/>
                    </a:srgbClr>
                  </a:outerShdw>
                </a:effectLst>
              </a:rPr>
              <a:t>Tabel</a:t>
            </a:r>
            <a:endParaRPr lang="en-US" b="1" dirty="0">
              <a:solidFill>
                <a:srgbClr val="FF0000"/>
              </a:solidFill>
            </a:endParaRPr>
          </a:p>
        </p:txBody>
      </p:sp>
      <p:sp>
        <p:nvSpPr>
          <p:cNvPr id="3" name="Content Placeholder 2"/>
          <p:cNvSpPr>
            <a:spLocks noGrp="1"/>
          </p:cNvSpPr>
          <p:nvPr>
            <p:ph idx="1"/>
          </p:nvPr>
        </p:nvSpPr>
        <p:spPr/>
        <p:txBody>
          <a:bodyPr>
            <a:normAutofit fontScale="70000" lnSpcReduction="20000"/>
          </a:bodyPr>
          <a:lstStyle/>
          <a:p>
            <a:pPr marL="0" indent="0">
              <a:buNone/>
            </a:pPr>
            <a:r>
              <a:rPr lang="en-US" dirty="0" err="1" smtClean="0"/>
              <a:t>Transformasi</a:t>
            </a:r>
            <a:r>
              <a:rPr lang="en-US" dirty="0" smtClean="0"/>
              <a:t> entity </a:t>
            </a:r>
            <a:r>
              <a:rPr lang="en-US" dirty="0" err="1" smtClean="0"/>
              <a:t>atau</a:t>
            </a:r>
            <a:r>
              <a:rPr lang="en-US" dirty="0" smtClean="0"/>
              <a:t> </a:t>
            </a:r>
            <a:r>
              <a:rPr lang="en-US" dirty="0" err="1" smtClean="0"/>
              <a:t>relasi</a:t>
            </a:r>
            <a:r>
              <a:rPr lang="en-US" dirty="0" smtClean="0"/>
              <a:t> </a:t>
            </a:r>
            <a:r>
              <a:rPr lang="en-US" dirty="0" err="1" smtClean="0"/>
              <a:t>menjadi</a:t>
            </a:r>
            <a:r>
              <a:rPr lang="en-US" dirty="0" smtClean="0"/>
              <a:t> </a:t>
            </a:r>
            <a:r>
              <a:rPr lang="en-US" dirty="0" err="1" smtClean="0"/>
              <a:t>tabel</a:t>
            </a:r>
            <a:r>
              <a:rPr lang="en-US" dirty="0" smtClean="0"/>
              <a:t> </a:t>
            </a:r>
            <a:r>
              <a:rPr lang="en-US" dirty="0" err="1" smtClean="0"/>
              <a:t>relasi</a:t>
            </a:r>
            <a:r>
              <a:rPr lang="en-US" dirty="0" smtClean="0"/>
              <a:t>.</a:t>
            </a:r>
          </a:p>
          <a:p>
            <a:pPr marL="0" indent="0">
              <a:buNone/>
            </a:pPr>
            <a:r>
              <a:rPr lang="en-US" dirty="0" err="1" smtClean="0"/>
              <a:t>Terdapat</a:t>
            </a:r>
            <a:r>
              <a:rPr lang="en-US" dirty="0" smtClean="0"/>
              <a:t> </a:t>
            </a:r>
            <a:r>
              <a:rPr lang="en-US" dirty="0" err="1" smtClean="0"/>
              <a:t>dua</a:t>
            </a:r>
            <a:r>
              <a:rPr lang="en-US" dirty="0" smtClean="0"/>
              <a:t> </a:t>
            </a:r>
            <a:r>
              <a:rPr lang="en-US" dirty="0" err="1" smtClean="0"/>
              <a:t>aturan</a:t>
            </a:r>
            <a:r>
              <a:rPr lang="en-US" dirty="0" smtClean="0"/>
              <a:t> (</a:t>
            </a:r>
            <a:r>
              <a:rPr lang="en-US" i="1" dirty="0" smtClean="0"/>
              <a:t>rule</a:t>
            </a:r>
            <a:r>
              <a:rPr lang="en-US" dirty="0" smtClean="0"/>
              <a:t>) </a:t>
            </a:r>
            <a:r>
              <a:rPr lang="en-US" dirty="0" err="1" smtClean="0"/>
              <a:t>dalam</a:t>
            </a:r>
            <a:r>
              <a:rPr lang="en-US" dirty="0" smtClean="0"/>
              <a:t> </a:t>
            </a:r>
            <a:r>
              <a:rPr lang="en-US" dirty="0" err="1" smtClean="0"/>
              <a:t>melakukan</a:t>
            </a:r>
            <a:r>
              <a:rPr lang="en-US" dirty="0" smtClean="0"/>
              <a:t> </a:t>
            </a:r>
            <a:r>
              <a:rPr lang="en-US" dirty="0" err="1" smtClean="0"/>
              <a:t>transformasi</a:t>
            </a:r>
            <a:r>
              <a:rPr lang="en-US" dirty="0" smtClean="0"/>
              <a:t> </a:t>
            </a:r>
            <a:r>
              <a:rPr lang="en-US" dirty="0" err="1" smtClean="0"/>
              <a:t>ini</a:t>
            </a:r>
            <a:r>
              <a:rPr lang="en-US" dirty="0" smtClean="0"/>
              <a:t>:</a:t>
            </a:r>
          </a:p>
          <a:p>
            <a:r>
              <a:rPr lang="en-US" b="1" dirty="0" smtClean="0"/>
              <a:t>Transformation Rule 1</a:t>
            </a:r>
            <a:r>
              <a:rPr lang="en-US" dirty="0" smtClean="0"/>
              <a:t>:</a:t>
            </a:r>
          </a:p>
          <a:p>
            <a:pPr lvl="1"/>
            <a:r>
              <a:rPr lang="en-US" err="1" smtClean="0"/>
              <a:t>Setiap</a:t>
            </a:r>
            <a:r>
              <a:rPr lang="en-US" smtClean="0"/>
              <a:t> </a:t>
            </a:r>
            <a:r>
              <a:rPr lang="en-US" b="1" smtClean="0">
                <a:solidFill>
                  <a:srgbClr val="C00000"/>
                </a:solidFill>
              </a:rPr>
              <a:t>entity/relasi</a:t>
            </a:r>
            <a:r>
              <a:rPr lang="en-US" smtClean="0">
                <a:solidFill>
                  <a:srgbClr val="C00000"/>
                </a:solidFill>
              </a:rPr>
              <a:t> </a:t>
            </a:r>
            <a:r>
              <a:rPr lang="en-US" dirty="0" err="1" smtClean="0">
                <a:solidFill>
                  <a:srgbClr val="C00000"/>
                </a:solidFill>
              </a:rPr>
              <a:t>dalam</a:t>
            </a:r>
            <a:r>
              <a:rPr lang="en-US" dirty="0" smtClean="0">
                <a:solidFill>
                  <a:srgbClr val="C00000"/>
                </a:solidFill>
              </a:rPr>
              <a:t> ER </a:t>
            </a:r>
            <a:r>
              <a:rPr lang="en-US" err="1" smtClean="0">
                <a:solidFill>
                  <a:srgbClr val="C00000"/>
                </a:solidFill>
              </a:rPr>
              <a:t>dipetakan</a:t>
            </a:r>
            <a:r>
              <a:rPr lang="en-US" smtClean="0">
                <a:solidFill>
                  <a:srgbClr val="C00000"/>
                </a:solidFill>
              </a:rPr>
              <a:t> ke/menjadi </a:t>
            </a:r>
            <a:r>
              <a:rPr lang="en-US" b="1" smtClean="0">
                <a:solidFill>
                  <a:srgbClr val="C00000"/>
                </a:solidFill>
              </a:rPr>
              <a:t>tabel</a:t>
            </a:r>
            <a:r>
              <a:rPr lang="en-US" dirty="0" smtClean="0"/>
              <a:t>. </a:t>
            </a:r>
            <a:r>
              <a:rPr lang="en-US" err="1" smtClean="0"/>
              <a:t>Satu</a:t>
            </a:r>
            <a:r>
              <a:rPr lang="en-US" smtClean="0"/>
              <a:t> entity/relasi </a:t>
            </a:r>
            <a:r>
              <a:rPr lang="en-US" dirty="0" err="1" smtClean="0"/>
              <a:t>adalah</a:t>
            </a:r>
            <a:r>
              <a:rPr lang="en-US" dirty="0" smtClean="0"/>
              <a:t> </a:t>
            </a:r>
            <a:r>
              <a:rPr lang="en-US" dirty="0" err="1" smtClean="0"/>
              <a:t>satu</a:t>
            </a:r>
            <a:r>
              <a:rPr lang="en-US" dirty="0" smtClean="0"/>
              <a:t> </a:t>
            </a:r>
            <a:r>
              <a:rPr lang="en-US" dirty="0" err="1" smtClean="0"/>
              <a:t>tabel</a:t>
            </a:r>
            <a:r>
              <a:rPr lang="en-US" dirty="0" smtClean="0"/>
              <a:t> </a:t>
            </a:r>
            <a:r>
              <a:rPr lang="en-US" dirty="0" err="1" smtClean="0"/>
              <a:t>relasi</a:t>
            </a:r>
            <a:r>
              <a:rPr lang="en-US" dirty="0" smtClean="0"/>
              <a:t>, </a:t>
            </a:r>
            <a:r>
              <a:rPr lang="en-US" dirty="0" err="1" smtClean="0"/>
              <a:t>dan</a:t>
            </a:r>
            <a:r>
              <a:rPr lang="en-US" dirty="0" smtClean="0"/>
              <a:t> </a:t>
            </a:r>
            <a:r>
              <a:rPr lang="en-US" dirty="0" err="1" smtClean="0"/>
              <a:t>beri</a:t>
            </a:r>
            <a:r>
              <a:rPr lang="en-US" dirty="0" smtClean="0"/>
              <a:t> </a:t>
            </a:r>
            <a:r>
              <a:rPr lang="en-US" dirty="0" err="1" smtClean="0"/>
              <a:t>nama</a:t>
            </a:r>
            <a:r>
              <a:rPr lang="en-US" dirty="0" smtClean="0"/>
              <a:t> </a:t>
            </a:r>
            <a:r>
              <a:rPr lang="en-US" dirty="0" err="1" smtClean="0"/>
              <a:t>tabel</a:t>
            </a:r>
            <a:r>
              <a:rPr lang="en-US" dirty="0" smtClean="0"/>
              <a:t> </a:t>
            </a:r>
            <a:r>
              <a:rPr lang="en-US" dirty="0" err="1" smtClean="0"/>
              <a:t>tersebut</a:t>
            </a:r>
            <a:r>
              <a:rPr lang="en-US" dirty="0" smtClean="0"/>
              <a:t> </a:t>
            </a:r>
            <a:r>
              <a:rPr lang="en-US" dirty="0" err="1" smtClean="0"/>
              <a:t>sesuai</a:t>
            </a:r>
            <a:r>
              <a:rPr lang="en-US" dirty="0" smtClean="0"/>
              <a:t> </a:t>
            </a:r>
            <a:r>
              <a:rPr lang="en-US" dirty="0" err="1" smtClean="0"/>
              <a:t>dengan</a:t>
            </a:r>
            <a:r>
              <a:rPr lang="en-US" dirty="0" smtClean="0"/>
              <a:t> </a:t>
            </a:r>
            <a:r>
              <a:rPr lang="en-US" err="1" smtClean="0"/>
              <a:t>nama</a:t>
            </a:r>
            <a:r>
              <a:rPr lang="en-US" smtClean="0"/>
              <a:t> entity/relasi-nya</a:t>
            </a:r>
            <a:r>
              <a:rPr lang="en-US" dirty="0" smtClean="0"/>
              <a:t>. </a:t>
            </a:r>
          </a:p>
          <a:p>
            <a:pPr lvl="1"/>
            <a:r>
              <a:rPr lang="en-US" b="1" dirty="0" err="1" smtClean="0">
                <a:solidFill>
                  <a:srgbClr val="C00000"/>
                </a:solidFill>
              </a:rPr>
              <a:t>Kolom</a:t>
            </a:r>
            <a:r>
              <a:rPr lang="en-US" dirty="0" smtClean="0">
                <a:solidFill>
                  <a:srgbClr val="C00000"/>
                </a:solidFill>
              </a:rPr>
              <a:t> </a:t>
            </a:r>
            <a:r>
              <a:rPr lang="en-US" dirty="0" err="1" smtClean="0"/>
              <a:t>pada</a:t>
            </a:r>
            <a:r>
              <a:rPr lang="en-US" dirty="0" smtClean="0"/>
              <a:t> </a:t>
            </a:r>
            <a:r>
              <a:rPr lang="en-US" dirty="0" err="1" smtClean="0"/>
              <a:t>tabel</a:t>
            </a:r>
            <a:r>
              <a:rPr lang="en-US" dirty="0" smtClean="0"/>
              <a:t> </a:t>
            </a:r>
            <a:r>
              <a:rPr lang="en-US" dirty="0" err="1" smtClean="0"/>
              <a:t>merupakan</a:t>
            </a:r>
            <a:r>
              <a:rPr lang="en-US" dirty="0" smtClean="0"/>
              <a:t> </a:t>
            </a:r>
            <a:r>
              <a:rPr lang="en-US" dirty="0" err="1" smtClean="0">
                <a:solidFill>
                  <a:srgbClr val="C00000"/>
                </a:solidFill>
              </a:rPr>
              <a:t>representasi</a:t>
            </a:r>
            <a:r>
              <a:rPr lang="en-US" dirty="0" smtClean="0">
                <a:solidFill>
                  <a:srgbClr val="C00000"/>
                </a:solidFill>
              </a:rPr>
              <a:t> </a:t>
            </a:r>
            <a:r>
              <a:rPr lang="en-US" dirty="0" err="1" smtClean="0">
                <a:solidFill>
                  <a:srgbClr val="C00000"/>
                </a:solidFill>
              </a:rPr>
              <a:t>dari</a:t>
            </a:r>
            <a:r>
              <a:rPr lang="en-US" dirty="0" smtClean="0">
                <a:solidFill>
                  <a:srgbClr val="C00000"/>
                </a:solidFill>
              </a:rPr>
              <a:t> </a:t>
            </a:r>
            <a:r>
              <a:rPr lang="en-US" b="1" dirty="0" err="1" smtClean="0">
                <a:solidFill>
                  <a:srgbClr val="C00000"/>
                </a:solidFill>
              </a:rPr>
              <a:t>atribut</a:t>
            </a:r>
            <a:r>
              <a:rPr lang="en-US" b="1" dirty="0" smtClean="0">
                <a:solidFill>
                  <a:srgbClr val="C00000"/>
                </a:solidFill>
              </a:rPr>
              <a:t> </a:t>
            </a:r>
            <a:r>
              <a:rPr lang="en-US" b="1" dirty="0" smtClean="0"/>
              <a:t>yang </a:t>
            </a:r>
            <a:r>
              <a:rPr lang="en-US" b="1" dirty="0" err="1" smtClean="0"/>
              <a:t>bukan</a:t>
            </a:r>
            <a:r>
              <a:rPr lang="en-US" b="1" dirty="0" smtClean="0"/>
              <a:t> </a:t>
            </a:r>
            <a:r>
              <a:rPr lang="en-US" b="1" dirty="0" err="1" smtClean="0"/>
              <a:t>multivalue</a:t>
            </a:r>
            <a:r>
              <a:rPr lang="en-US" dirty="0" smtClean="0"/>
              <a:t>, </a:t>
            </a:r>
            <a:r>
              <a:rPr lang="en-US" dirty="0" err="1" smtClean="0"/>
              <a:t>atribut</a:t>
            </a:r>
            <a:r>
              <a:rPr lang="en-US" dirty="0" smtClean="0"/>
              <a:t> </a:t>
            </a:r>
            <a:r>
              <a:rPr lang="en-US" b="1" dirty="0" smtClean="0"/>
              <a:t>subset </a:t>
            </a:r>
            <a:r>
              <a:rPr lang="en-US" b="1" dirty="0" err="1" smtClean="0"/>
              <a:t>dari</a:t>
            </a:r>
            <a:r>
              <a:rPr lang="en-US" b="1" dirty="0" smtClean="0"/>
              <a:t> </a:t>
            </a:r>
            <a:r>
              <a:rPr lang="en-US" b="1" dirty="0" err="1" smtClean="0"/>
              <a:t>atribut</a:t>
            </a:r>
            <a:r>
              <a:rPr lang="en-US" b="1" dirty="0" smtClean="0"/>
              <a:t> </a:t>
            </a:r>
            <a:r>
              <a:rPr lang="en-US" b="1" dirty="0" err="1" smtClean="0"/>
              <a:t>komposit</a:t>
            </a:r>
            <a:r>
              <a:rPr lang="en-US" b="1" dirty="0" smtClean="0"/>
              <a:t> </a:t>
            </a:r>
            <a:r>
              <a:rPr lang="en-US" dirty="0" smtClean="0"/>
              <a:t>(</a:t>
            </a:r>
            <a:r>
              <a:rPr lang="en-US" dirty="0" err="1" smtClean="0"/>
              <a:t>catatan</a:t>
            </a:r>
            <a:r>
              <a:rPr lang="en-US" dirty="0" smtClean="0"/>
              <a:t>: </a:t>
            </a:r>
            <a:r>
              <a:rPr lang="en-US" dirty="0" err="1" smtClean="0"/>
              <a:t>atribut</a:t>
            </a:r>
            <a:r>
              <a:rPr lang="en-US" dirty="0" smtClean="0"/>
              <a:t> </a:t>
            </a:r>
            <a:r>
              <a:rPr lang="en-US" dirty="0" err="1" smtClean="0"/>
              <a:t>komposit-nya</a:t>
            </a:r>
            <a:r>
              <a:rPr lang="en-US" dirty="0" smtClean="0"/>
              <a:t> </a:t>
            </a:r>
            <a:r>
              <a:rPr lang="en-US" dirty="0" err="1" smtClean="0"/>
              <a:t>sendiri</a:t>
            </a:r>
            <a:r>
              <a:rPr lang="en-US" dirty="0" smtClean="0"/>
              <a:t> </a:t>
            </a:r>
            <a:r>
              <a:rPr lang="en-US" dirty="0" err="1" smtClean="0"/>
              <a:t>tidak</a:t>
            </a:r>
            <a:r>
              <a:rPr lang="en-US" dirty="0" smtClean="0"/>
              <a:t> </a:t>
            </a:r>
            <a:r>
              <a:rPr lang="en-US" dirty="0" err="1" smtClean="0"/>
              <a:t>dibuatkan</a:t>
            </a:r>
            <a:r>
              <a:rPr lang="en-US" dirty="0" smtClean="0"/>
              <a:t> </a:t>
            </a:r>
            <a:r>
              <a:rPr lang="en-US" dirty="0" err="1" smtClean="0"/>
              <a:t>kolom</a:t>
            </a:r>
            <a:r>
              <a:rPr lang="en-US" dirty="0" smtClean="0"/>
              <a:t>).</a:t>
            </a:r>
          </a:p>
          <a:p>
            <a:pPr lvl="1"/>
            <a:r>
              <a:rPr lang="en-US" dirty="0" smtClean="0"/>
              <a:t>Identifier </a:t>
            </a:r>
            <a:r>
              <a:rPr lang="en-US" dirty="0" err="1" smtClean="0"/>
              <a:t>suatu</a:t>
            </a:r>
            <a:r>
              <a:rPr lang="en-US" dirty="0" smtClean="0"/>
              <a:t> Entity </a:t>
            </a:r>
            <a:r>
              <a:rPr lang="en-US" dirty="0" err="1" smtClean="0"/>
              <a:t>dipetakan</a:t>
            </a:r>
            <a:r>
              <a:rPr lang="en-US" dirty="0" smtClean="0"/>
              <a:t> </a:t>
            </a:r>
            <a:r>
              <a:rPr lang="en-US" dirty="0" err="1" smtClean="0"/>
              <a:t>menjadi</a:t>
            </a:r>
            <a:r>
              <a:rPr lang="en-US" dirty="0" smtClean="0"/>
              <a:t> candidate key </a:t>
            </a:r>
            <a:r>
              <a:rPr lang="en-US" dirty="0" err="1" smtClean="0"/>
              <a:t>pada</a:t>
            </a:r>
            <a:r>
              <a:rPr lang="en-US" dirty="0" smtClean="0"/>
              <a:t> </a:t>
            </a:r>
            <a:r>
              <a:rPr lang="en-US" dirty="0" err="1" smtClean="0"/>
              <a:t>tabel</a:t>
            </a:r>
            <a:r>
              <a:rPr lang="en-US" dirty="0" smtClean="0"/>
              <a:t>, </a:t>
            </a:r>
            <a:r>
              <a:rPr lang="en-US" dirty="0" err="1" smtClean="0"/>
              <a:t>dan</a:t>
            </a:r>
            <a:r>
              <a:rPr lang="en-US" dirty="0" smtClean="0"/>
              <a:t> </a:t>
            </a:r>
            <a:r>
              <a:rPr lang="en-US" b="1" dirty="0" smtClean="0">
                <a:solidFill>
                  <a:srgbClr val="C00000"/>
                </a:solidFill>
              </a:rPr>
              <a:t>primary identifier</a:t>
            </a:r>
            <a:r>
              <a:rPr lang="en-US" dirty="0" smtClean="0">
                <a:solidFill>
                  <a:srgbClr val="C00000"/>
                </a:solidFill>
              </a:rPr>
              <a:t> </a:t>
            </a:r>
            <a:r>
              <a:rPr lang="en-US" dirty="0" err="1" smtClean="0"/>
              <a:t>dipetakan</a:t>
            </a:r>
            <a:r>
              <a:rPr lang="en-US" dirty="0" smtClean="0"/>
              <a:t> </a:t>
            </a:r>
            <a:r>
              <a:rPr lang="en-US" dirty="0" err="1" smtClean="0"/>
              <a:t>menjadi</a:t>
            </a:r>
            <a:r>
              <a:rPr lang="en-US" dirty="0" smtClean="0"/>
              <a:t> </a:t>
            </a:r>
            <a:r>
              <a:rPr lang="en-US" b="1" dirty="0" smtClean="0">
                <a:solidFill>
                  <a:srgbClr val="C00000"/>
                </a:solidFill>
              </a:rPr>
              <a:t>primary key</a:t>
            </a:r>
            <a:r>
              <a:rPr lang="en-US" dirty="0" smtClean="0"/>
              <a:t>.</a:t>
            </a:r>
          </a:p>
          <a:p>
            <a:pPr marL="457200" lvl="1" indent="0">
              <a:buNone/>
            </a:pPr>
            <a:r>
              <a:rPr lang="en-US" sz="2600" u="sng" dirty="0" err="1" smtClean="0"/>
              <a:t>Catatan</a:t>
            </a:r>
            <a:r>
              <a:rPr lang="en-US" sz="2600" dirty="0" smtClean="0"/>
              <a:t>: </a:t>
            </a:r>
            <a:r>
              <a:rPr lang="en-US" sz="2600" i="1" dirty="0" smtClean="0"/>
              <a:t>primary identifier </a:t>
            </a:r>
            <a:r>
              <a:rPr lang="en-US" sz="2600" i="1" dirty="0" err="1" smtClean="0"/>
              <a:t>bisa</a:t>
            </a:r>
            <a:r>
              <a:rPr lang="en-US" sz="2600" i="1" dirty="0" smtClean="0"/>
              <a:t> </a:t>
            </a:r>
            <a:r>
              <a:rPr lang="en-US" sz="2600" i="1" dirty="0" err="1" smtClean="0"/>
              <a:t>saja</a:t>
            </a:r>
            <a:r>
              <a:rPr lang="en-US" sz="2600" i="1" dirty="0" smtClean="0"/>
              <a:t> </a:t>
            </a:r>
            <a:r>
              <a:rPr lang="en-US" sz="2600" i="1" dirty="0" err="1" smtClean="0"/>
              <a:t>berupa</a:t>
            </a:r>
            <a:r>
              <a:rPr lang="en-US" sz="2600" i="1" dirty="0" smtClean="0"/>
              <a:t> </a:t>
            </a:r>
            <a:r>
              <a:rPr lang="en-US" sz="2600" i="1" dirty="0" err="1" smtClean="0"/>
              <a:t>atribut</a:t>
            </a:r>
            <a:r>
              <a:rPr lang="en-US" sz="2600" i="1" dirty="0" smtClean="0"/>
              <a:t> </a:t>
            </a:r>
            <a:r>
              <a:rPr lang="en-US" sz="2600" i="1" dirty="0" err="1" smtClean="0"/>
              <a:t>komposit</a:t>
            </a:r>
            <a:r>
              <a:rPr lang="en-US" sz="2600" i="1" dirty="0" smtClean="0"/>
              <a:t>, </a:t>
            </a:r>
            <a:r>
              <a:rPr lang="en-US" sz="2600" i="1" dirty="0" err="1" smtClean="0"/>
              <a:t>jika</a:t>
            </a:r>
            <a:r>
              <a:rPr lang="en-US" sz="2600" i="1" dirty="0" smtClean="0"/>
              <a:t> </a:t>
            </a:r>
            <a:r>
              <a:rPr lang="en-US" sz="2600" i="1" dirty="0" err="1" smtClean="0"/>
              <a:t>hal</a:t>
            </a:r>
            <a:r>
              <a:rPr lang="en-US" sz="2600" i="1" dirty="0" smtClean="0"/>
              <a:t> </a:t>
            </a:r>
            <a:r>
              <a:rPr lang="en-US" sz="2600" i="1" dirty="0" err="1" smtClean="0"/>
              <a:t>tersebut</a:t>
            </a:r>
            <a:r>
              <a:rPr lang="en-US" sz="2600" i="1" dirty="0" smtClean="0"/>
              <a:t> </a:t>
            </a:r>
            <a:r>
              <a:rPr lang="en-US" sz="2600" i="1" dirty="0" err="1" smtClean="0"/>
              <a:t>terjadi</a:t>
            </a:r>
            <a:r>
              <a:rPr lang="en-US" sz="2600" i="1" dirty="0" smtClean="0"/>
              <a:t>, </a:t>
            </a:r>
            <a:r>
              <a:rPr lang="en-US" sz="2600" i="1" dirty="0" err="1" smtClean="0"/>
              <a:t>maka</a:t>
            </a:r>
            <a:r>
              <a:rPr lang="en-US" sz="2600" i="1" dirty="0" smtClean="0"/>
              <a:t>; </a:t>
            </a:r>
            <a:r>
              <a:rPr lang="en-US" sz="2600" i="1" dirty="0" err="1" smtClean="0"/>
              <a:t>semua</a:t>
            </a:r>
            <a:r>
              <a:rPr lang="en-US" sz="2600" i="1" dirty="0" smtClean="0"/>
              <a:t> </a:t>
            </a:r>
            <a:r>
              <a:rPr lang="en-US" sz="2600" i="1" dirty="0" err="1" smtClean="0"/>
              <a:t>atribut</a:t>
            </a:r>
            <a:r>
              <a:rPr lang="en-US" sz="2600" i="1" dirty="0" smtClean="0"/>
              <a:t> subset </a:t>
            </a:r>
            <a:r>
              <a:rPr lang="en-US" sz="2600" i="1" dirty="0" err="1" smtClean="0"/>
              <a:t>dari</a:t>
            </a:r>
            <a:r>
              <a:rPr lang="en-US" sz="2600" i="1" dirty="0" smtClean="0"/>
              <a:t> </a:t>
            </a:r>
            <a:r>
              <a:rPr lang="en-US" sz="2600" i="1" dirty="0" err="1" smtClean="0"/>
              <a:t>atribut</a:t>
            </a:r>
            <a:r>
              <a:rPr lang="en-US" sz="2600" i="1" dirty="0" smtClean="0"/>
              <a:t> </a:t>
            </a:r>
            <a:r>
              <a:rPr lang="en-US" sz="2600" i="1" dirty="0" err="1" smtClean="0"/>
              <a:t>komposit</a:t>
            </a:r>
            <a:r>
              <a:rPr lang="en-US" sz="2600" i="1" dirty="0" smtClean="0"/>
              <a:t> </a:t>
            </a:r>
            <a:r>
              <a:rPr lang="en-US" sz="2600" i="1" dirty="0" err="1" smtClean="0"/>
              <a:t>tersebut</a:t>
            </a:r>
            <a:r>
              <a:rPr lang="en-US" sz="2600" i="1" dirty="0" smtClean="0"/>
              <a:t> </a:t>
            </a:r>
            <a:r>
              <a:rPr lang="en-US" sz="2600" i="1" dirty="0" err="1" smtClean="0"/>
              <a:t>dipetakan</a:t>
            </a:r>
            <a:r>
              <a:rPr lang="en-US" sz="2600" i="1" dirty="0" smtClean="0"/>
              <a:t> </a:t>
            </a:r>
            <a:r>
              <a:rPr lang="en-US" sz="2600" i="1" dirty="0" err="1" smtClean="0"/>
              <a:t>menjadi</a:t>
            </a:r>
            <a:r>
              <a:rPr lang="en-US" sz="2600" i="1" dirty="0" smtClean="0"/>
              <a:t> primary key</a:t>
            </a:r>
            <a:r>
              <a:rPr lang="en-US" sz="2600" dirty="0" smtClean="0"/>
              <a:t>.  </a:t>
            </a:r>
          </a:p>
          <a:p>
            <a:pPr lvl="1"/>
            <a:r>
              <a:rPr lang="en-US" dirty="0" smtClean="0"/>
              <a:t>Data </a:t>
            </a:r>
            <a:r>
              <a:rPr lang="en-US" dirty="0" err="1" smtClean="0"/>
              <a:t>kejadian</a:t>
            </a:r>
            <a:r>
              <a:rPr lang="en-US" dirty="0" smtClean="0"/>
              <a:t> </a:t>
            </a:r>
            <a:r>
              <a:rPr lang="en-US" dirty="0" err="1" smtClean="0"/>
              <a:t>dari</a:t>
            </a:r>
            <a:r>
              <a:rPr lang="en-US" dirty="0" smtClean="0"/>
              <a:t> entity </a:t>
            </a:r>
            <a:r>
              <a:rPr lang="en-US" dirty="0" err="1" smtClean="0"/>
              <a:t>kemudian</a:t>
            </a:r>
            <a:r>
              <a:rPr lang="en-US" dirty="0"/>
              <a:t> </a:t>
            </a:r>
            <a:r>
              <a:rPr lang="en-US" dirty="0" err="1" smtClean="0"/>
              <a:t>dipetakan</a:t>
            </a:r>
            <a:r>
              <a:rPr lang="en-US" dirty="0" smtClean="0"/>
              <a:t> </a:t>
            </a:r>
            <a:r>
              <a:rPr lang="en-US" dirty="0" err="1" smtClean="0"/>
              <a:t>ke</a:t>
            </a:r>
            <a:r>
              <a:rPr lang="en-US" dirty="0" smtClean="0"/>
              <a:t> </a:t>
            </a:r>
            <a:r>
              <a:rPr lang="en-US" dirty="0" err="1" smtClean="0"/>
              <a:t>dalam</a:t>
            </a:r>
            <a:r>
              <a:rPr lang="en-US" dirty="0" smtClean="0"/>
              <a:t> </a:t>
            </a:r>
            <a:r>
              <a:rPr lang="en-US" dirty="0" err="1" smtClean="0"/>
              <a:t>tabel</a:t>
            </a:r>
            <a:r>
              <a:rPr lang="en-US" dirty="0" smtClean="0"/>
              <a:t> </a:t>
            </a:r>
            <a:r>
              <a:rPr lang="en-US" dirty="0" err="1" smtClean="0"/>
              <a:t>berupa</a:t>
            </a:r>
            <a:r>
              <a:rPr lang="en-US" dirty="0" smtClean="0"/>
              <a:t> </a:t>
            </a:r>
            <a:r>
              <a:rPr lang="en-US" dirty="0" err="1" smtClean="0"/>
              <a:t>baris</a:t>
            </a:r>
            <a:r>
              <a:rPr lang="en-US" dirty="0" smtClean="0"/>
              <a:t> (row</a:t>
            </a:r>
            <a:r>
              <a:rPr lang="en-US" smtClean="0"/>
              <a:t>) pada tabel</a:t>
            </a:r>
            <a:r>
              <a:rPr lang="en-US" dirty="0" smtClean="0"/>
              <a:t>.</a:t>
            </a:r>
          </a:p>
        </p:txBody>
      </p:sp>
      <p:sp>
        <p:nvSpPr>
          <p:cNvPr id="4" name="Date Placeholder 3"/>
          <p:cNvSpPr>
            <a:spLocks noGrp="1"/>
          </p:cNvSpPr>
          <p:nvPr>
            <p:ph type="dt" sz="half" idx="10"/>
          </p:nvPr>
        </p:nvSpPr>
        <p:spPr/>
        <p:txBody>
          <a:bodyPr/>
          <a:lstStyle/>
          <a:p>
            <a:r>
              <a:rPr lang="en-US" smtClean="0"/>
              <a:t>AER – </a:t>
            </a:r>
            <a:r>
              <a:rPr lang="en-US"/>
              <a:t>2013/2014</a:t>
            </a:r>
            <a:endParaRPr lang="en-US" dirty="0"/>
          </a:p>
        </p:txBody>
      </p:sp>
      <p:sp>
        <p:nvSpPr>
          <p:cNvPr id="5" name="Footer Placeholder 4"/>
          <p:cNvSpPr>
            <a:spLocks noGrp="1"/>
          </p:cNvSpPr>
          <p:nvPr>
            <p:ph type="ftr" sz="quarter" idx="11"/>
          </p:nvPr>
        </p:nvSpPr>
        <p:spPr/>
        <p:txBody>
          <a:bodyPr/>
          <a:lstStyle/>
          <a:p>
            <a:r>
              <a:rPr lang="en-US" smtClean="0"/>
              <a:t>Universitas Pembangunan Jaya – SIF_TIF</a:t>
            </a:r>
            <a:endParaRPr lang="en-US" dirty="0"/>
          </a:p>
        </p:txBody>
      </p:sp>
      <p:sp>
        <p:nvSpPr>
          <p:cNvPr id="6" name="Slide Number Placeholder 5"/>
          <p:cNvSpPr>
            <a:spLocks noGrp="1"/>
          </p:cNvSpPr>
          <p:nvPr>
            <p:ph type="sldNum" sz="quarter" idx="12"/>
          </p:nvPr>
        </p:nvSpPr>
        <p:spPr/>
        <p:txBody>
          <a:bodyPr/>
          <a:lstStyle/>
          <a:p>
            <a:r>
              <a:rPr lang="en-US" smtClean="0"/>
              <a:t>SIF1213 - </a:t>
            </a:r>
            <a:fld id="{856524A2-1DDE-4CC8-AD9C-EA4094C56FD8}" type="slidenum">
              <a:rPr lang="en-US" smtClean="0"/>
              <a:pPr/>
              <a:t>12</a:t>
            </a:fld>
            <a:endParaRPr lang="en-US" dirty="0"/>
          </a:p>
        </p:txBody>
      </p:sp>
    </p:spTree>
    <p:extLst>
      <p:ext uri="{BB962C8B-B14F-4D97-AF65-F5344CB8AC3E}">
        <p14:creationId xmlns:p14="http://schemas.microsoft.com/office/powerpoint/2010/main" val="48957776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a:effectLst>
                  <a:outerShdw blurRad="38100" dist="38100" dir="2700000" algn="tl">
                    <a:srgbClr val="000000">
                      <a:alpha val="43137"/>
                    </a:srgbClr>
                  </a:outerShdw>
                </a:effectLst>
              </a:rPr>
              <a:t>Intro ER </a:t>
            </a:r>
            <a:r>
              <a:rPr lang="en-US" dirty="0" smtClean="0">
                <a:effectLst>
                  <a:outerShdw blurRad="38100" dist="38100" dir="2700000" algn="tl">
                    <a:srgbClr val="000000">
                      <a:alpha val="43137"/>
                    </a:srgbClr>
                  </a:outerShdw>
                </a:effectLst>
              </a:rPr>
              <a:t>Concept</a:t>
            </a:r>
            <a:br>
              <a:rPr lang="en-US" dirty="0" smtClean="0">
                <a:effectLst>
                  <a:outerShdw blurRad="38100" dist="38100" dir="2700000" algn="tl">
                    <a:srgbClr val="000000">
                      <a:alpha val="43137"/>
                    </a:srgbClr>
                  </a:outerShdw>
                </a:effectLst>
              </a:rPr>
            </a:br>
            <a:r>
              <a:rPr lang="en-US" dirty="0">
                <a:effectLst>
                  <a:outerShdw blurRad="38100" dist="38100" dir="2700000" algn="tl">
                    <a:srgbClr val="000000">
                      <a:alpha val="43137"/>
                    </a:srgbClr>
                  </a:outerShdw>
                </a:effectLst>
              </a:rPr>
              <a:t>-</a:t>
            </a:r>
            <a:r>
              <a:rPr lang="en-US" b="1" dirty="0" err="1">
                <a:solidFill>
                  <a:srgbClr val="FF0000"/>
                </a:solidFill>
                <a:effectLst>
                  <a:outerShdw blurRad="38100" dist="38100" dir="2700000" algn="tl">
                    <a:srgbClr val="000000">
                      <a:alpha val="43137"/>
                    </a:srgbClr>
                  </a:outerShdw>
                </a:effectLst>
              </a:rPr>
              <a:t>Transformasi</a:t>
            </a:r>
            <a:r>
              <a:rPr lang="en-US" b="1" dirty="0">
                <a:solidFill>
                  <a:srgbClr val="FF0000"/>
                </a:solidFill>
                <a:effectLst>
                  <a:outerShdw blurRad="38100" dist="38100" dir="2700000" algn="tl">
                    <a:srgbClr val="000000">
                      <a:alpha val="43137"/>
                    </a:srgbClr>
                  </a:outerShdw>
                </a:effectLst>
              </a:rPr>
              <a:t> </a:t>
            </a:r>
            <a:r>
              <a:rPr lang="en-US" b="1" dirty="0" smtClean="0">
                <a:solidFill>
                  <a:srgbClr val="FF0000"/>
                </a:solidFill>
                <a:effectLst>
                  <a:outerShdw blurRad="38100" dist="38100" dir="2700000" algn="tl">
                    <a:srgbClr val="000000">
                      <a:alpha val="43137"/>
                    </a:srgbClr>
                  </a:outerShdw>
                </a:effectLst>
              </a:rPr>
              <a:t>ER </a:t>
            </a:r>
            <a:r>
              <a:rPr lang="en-US" b="1" dirty="0" err="1" smtClean="0">
                <a:solidFill>
                  <a:srgbClr val="FF0000"/>
                </a:solidFill>
                <a:effectLst>
                  <a:outerShdw blurRad="38100" dist="38100" dir="2700000" algn="tl">
                    <a:srgbClr val="000000">
                      <a:alpha val="43137"/>
                    </a:srgbClr>
                  </a:outerShdw>
                </a:effectLst>
              </a:rPr>
              <a:t>Menjadi</a:t>
            </a:r>
            <a:r>
              <a:rPr lang="en-US" b="1" dirty="0" smtClean="0">
                <a:solidFill>
                  <a:srgbClr val="FF0000"/>
                </a:solidFill>
                <a:effectLst>
                  <a:outerShdw blurRad="38100" dist="38100" dir="2700000" algn="tl">
                    <a:srgbClr val="000000">
                      <a:alpha val="43137"/>
                    </a:srgbClr>
                  </a:outerShdw>
                </a:effectLst>
              </a:rPr>
              <a:t> </a:t>
            </a:r>
            <a:r>
              <a:rPr lang="en-US" b="1" dirty="0" err="1">
                <a:solidFill>
                  <a:srgbClr val="FF0000"/>
                </a:solidFill>
                <a:effectLst>
                  <a:outerShdw blurRad="38100" dist="38100" dir="2700000" algn="tl">
                    <a:srgbClr val="000000">
                      <a:alpha val="43137"/>
                    </a:srgbClr>
                  </a:outerShdw>
                </a:effectLst>
              </a:rPr>
              <a:t>Tabel</a:t>
            </a:r>
            <a:endParaRPr lang="en-US" b="1" dirty="0">
              <a:solidFill>
                <a:srgbClr val="FF0000"/>
              </a:solidFill>
            </a:endParaRPr>
          </a:p>
        </p:txBody>
      </p:sp>
      <p:sp>
        <p:nvSpPr>
          <p:cNvPr id="3" name="Content Placeholder 2"/>
          <p:cNvSpPr>
            <a:spLocks noGrp="1"/>
          </p:cNvSpPr>
          <p:nvPr>
            <p:ph idx="1"/>
          </p:nvPr>
        </p:nvSpPr>
        <p:spPr>
          <a:xfrm>
            <a:off x="457200" y="1600201"/>
            <a:ext cx="8229600" cy="685800"/>
          </a:xfrm>
        </p:spPr>
        <p:txBody>
          <a:bodyPr>
            <a:normAutofit fontScale="92500"/>
          </a:bodyPr>
          <a:lstStyle/>
          <a:p>
            <a:r>
              <a:rPr lang="en-US" b="1" dirty="0" err="1" smtClean="0"/>
              <a:t>Contoh</a:t>
            </a:r>
            <a:r>
              <a:rPr lang="en-US" b="1" dirty="0" smtClean="0"/>
              <a:t> transformation </a:t>
            </a:r>
            <a:r>
              <a:rPr lang="en-US" b="1" smtClean="0"/>
              <a:t>Rule 1 (</a:t>
            </a:r>
            <a:r>
              <a:rPr lang="en-US" b="1" smtClean="0">
                <a:solidFill>
                  <a:srgbClr val="FF0000"/>
                </a:solidFill>
              </a:rPr>
              <a:t>entity to table</a:t>
            </a:r>
            <a:r>
              <a:rPr lang="en-US" b="1" smtClean="0"/>
              <a:t>)</a:t>
            </a:r>
            <a:endParaRPr lang="en-US" b="1" dirty="0" smtClean="0"/>
          </a:p>
        </p:txBody>
      </p:sp>
      <p:sp>
        <p:nvSpPr>
          <p:cNvPr id="4" name="Date Placeholder 3"/>
          <p:cNvSpPr>
            <a:spLocks noGrp="1"/>
          </p:cNvSpPr>
          <p:nvPr>
            <p:ph type="dt" sz="half" idx="10"/>
          </p:nvPr>
        </p:nvSpPr>
        <p:spPr/>
        <p:txBody>
          <a:bodyPr/>
          <a:lstStyle/>
          <a:p>
            <a:r>
              <a:rPr lang="en-US" smtClean="0"/>
              <a:t>AER – </a:t>
            </a:r>
            <a:r>
              <a:rPr lang="en-US"/>
              <a:t>2013/2014</a:t>
            </a:r>
            <a:endParaRPr lang="en-US" dirty="0"/>
          </a:p>
        </p:txBody>
      </p:sp>
      <p:sp>
        <p:nvSpPr>
          <p:cNvPr id="5" name="Footer Placeholder 4"/>
          <p:cNvSpPr>
            <a:spLocks noGrp="1"/>
          </p:cNvSpPr>
          <p:nvPr>
            <p:ph type="ftr" sz="quarter" idx="11"/>
          </p:nvPr>
        </p:nvSpPr>
        <p:spPr/>
        <p:txBody>
          <a:bodyPr/>
          <a:lstStyle/>
          <a:p>
            <a:r>
              <a:rPr lang="en-US" smtClean="0"/>
              <a:t>Universitas Pembangunan Jaya – SIF_TIF</a:t>
            </a:r>
            <a:endParaRPr lang="en-US" dirty="0"/>
          </a:p>
        </p:txBody>
      </p:sp>
      <p:sp>
        <p:nvSpPr>
          <p:cNvPr id="6" name="Slide Number Placeholder 5"/>
          <p:cNvSpPr>
            <a:spLocks noGrp="1"/>
          </p:cNvSpPr>
          <p:nvPr>
            <p:ph type="sldNum" sz="quarter" idx="12"/>
          </p:nvPr>
        </p:nvSpPr>
        <p:spPr/>
        <p:txBody>
          <a:bodyPr/>
          <a:lstStyle/>
          <a:p>
            <a:r>
              <a:rPr lang="en-US" smtClean="0"/>
              <a:t>SIF1213 - </a:t>
            </a:r>
            <a:fld id="{856524A2-1DDE-4CC8-AD9C-EA4094C56FD8}" type="slidenum">
              <a:rPr lang="en-US" smtClean="0"/>
              <a:pPr/>
              <a:t>13</a:t>
            </a:fld>
            <a:endParaRPr lang="en-US" dirty="0"/>
          </a:p>
        </p:txBody>
      </p:sp>
      <p:grpSp>
        <p:nvGrpSpPr>
          <p:cNvPr id="7" name="Group 6"/>
          <p:cNvGrpSpPr/>
          <p:nvPr/>
        </p:nvGrpSpPr>
        <p:grpSpPr>
          <a:xfrm>
            <a:off x="1046896" y="2362200"/>
            <a:ext cx="6850039" cy="1315987"/>
            <a:chOff x="998561" y="4780013"/>
            <a:chExt cx="6850039" cy="1315987"/>
          </a:xfrm>
        </p:grpSpPr>
        <p:sp>
          <p:nvSpPr>
            <p:cNvPr id="8" name="Flowchart: Process 7"/>
            <p:cNvSpPr/>
            <p:nvPr/>
          </p:nvSpPr>
          <p:spPr>
            <a:xfrm>
              <a:off x="2928582" y="4959928"/>
              <a:ext cx="1219200" cy="457200"/>
            </a:xfrm>
            <a:prstGeom prst="flowChartProcess">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t>Student</a:t>
              </a:r>
              <a:endParaRPr lang="en-US" dirty="0"/>
            </a:p>
          </p:txBody>
        </p:sp>
        <p:sp>
          <p:nvSpPr>
            <p:cNvPr id="9" name="Oval 8"/>
            <p:cNvSpPr/>
            <p:nvPr/>
          </p:nvSpPr>
          <p:spPr>
            <a:xfrm>
              <a:off x="1143000" y="4780013"/>
              <a:ext cx="1066800" cy="339436"/>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400" u="sng" dirty="0" err="1" smtClean="0"/>
                <a:t>sid</a:t>
              </a:r>
              <a:endParaRPr lang="en-US" sz="1400" u="sng" dirty="0"/>
            </a:p>
          </p:txBody>
        </p:sp>
        <p:cxnSp>
          <p:nvCxnSpPr>
            <p:cNvPr id="10" name="Straight Connector 9"/>
            <p:cNvCxnSpPr>
              <a:stCxn id="8" idx="1"/>
              <a:endCxn id="9" idx="6"/>
            </p:cNvCxnSpPr>
            <p:nvPr/>
          </p:nvCxnSpPr>
          <p:spPr>
            <a:xfrm flipH="1" flipV="1">
              <a:off x="2209800" y="4949731"/>
              <a:ext cx="718782" cy="238797"/>
            </a:xfrm>
            <a:prstGeom prst="line">
              <a:avLst/>
            </a:prstGeom>
          </p:spPr>
          <p:style>
            <a:lnRef idx="1">
              <a:schemeClr val="accent1"/>
            </a:lnRef>
            <a:fillRef idx="0">
              <a:schemeClr val="accent1"/>
            </a:fillRef>
            <a:effectRef idx="0">
              <a:schemeClr val="accent1"/>
            </a:effectRef>
            <a:fontRef idx="minor">
              <a:schemeClr val="tx1"/>
            </a:fontRef>
          </p:style>
        </p:cxnSp>
        <p:sp>
          <p:nvSpPr>
            <p:cNvPr id="11" name="Oval 10"/>
            <p:cNvSpPr/>
            <p:nvPr/>
          </p:nvSpPr>
          <p:spPr>
            <a:xfrm>
              <a:off x="4953000" y="4937311"/>
              <a:ext cx="1828800" cy="339436"/>
            </a:xfrm>
            <a:prstGeom prst="ellipse">
              <a:avLst/>
            </a:prstGeom>
            <a:ln>
              <a:solidFill>
                <a:schemeClr val="accent1"/>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400" dirty="0" err="1" smtClean="0"/>
                <a:t>student_name</a:t>
              </a:r>
              <a:endParaRPr lang="en-US" sz="1400" dirty="0"/>
            </a:p>
          </p:txBody>
        </p:sp>
        <p:cxnSp>
          <p:nvCxnSpPr>
            <p:cNvPr id="12" name="Straight Connector 11"/>
            <p:cNvCxnSpPr>
              <a:stCxn id="8" idx="3"/>
              <a:endCxn id="11" idx="2"/>
            </p:cNvCxnSpPr>
            <p:nvPr/>
          </p:nvCxnSpPr>
          <p:spPr>
            <a:xfrm flipV="1">
              <a:off x="4147782" y="5107029"/>
              <a:ext cx="805218" cy="81499"/>
            </a:xfrm>
            <a:prstGeom prst="line">
              <a:avLst/>
            </a:prstGeom>
          </p:spPr>
          <p:style>
            <a:lnRef idx="1">
              <a:schemeClr val="accent1"/>
            </a:lnRef>
            <a:fillRef idx="0">
              <a:schemeClr val="accent1"/>
            </a:fillRef>
            <a:effectRef idx="0">
              <a:schemeClr val="accent1"/>
            </a:effectRef>
            <a:fontRef idx="minor">
              <a:schemeClr val="tx1"/>
            </a:fontRef>
          </p:style>
        </p:cxnSp>
        <p:sp>
          <p:nvSpPr>
            <p:cNvPr id="13" name="Oval 12"/>
            <p:cNvSpPr/>
            <p:nvPr/>
          </p:nvSpPr>
          <p:spPr>
            <a:xfrm>
              <a:off x="4395716" y="5756564"/>
              <a:ext cx="938284" cy="339436"/>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400" dirty="0" err="1" smtClean="0"/>
                <a:t>lname</a:t>
              </a:r>
              <a:endParaRPr lang="en-US" sz="1400" dirty="0"/>
            </a:p>
          </p:txBody>
        </p:sp>
        <p:cxnSp>
          <p:nvCxnSpPr>
            <p:cNvPr id="14" name="Straight Connector 13"/>
            <p:cNvCxnSpPr>
              <a:stCxn id="13" idx="0"/>
              <a:endCxn id="11" idx="4"/>
            </p:cNvCxnSpPr>
            <p:nvPr/>
          </p:nvCxnSpPr>
          <p:spPr>
            <a:xfrm flipV="1">
              <a:off x="4864858" y="5276747"/>
              <a:ext cx="1002542" cy="479817"/>
            </a:xfrm>
            <a:prstGeom prst="line">
              <a:avLst/>
            </a:prstGeom>
          </p:spPr>
          <p:style>
            <a:lnRef idx="1">
              <a:schemeClr val="accent1"/>
            </a:lnRef>
            <a:fillRef idx="0">
              <a:schemeClr val="accent1"/>
            </a:fillRef>
            <a:effectRef idx="0">
              <a:schemeClr val="accent1"/>
            </a:effectRef>
            <a:fontRef idx="minor">
              <a:schemeClr val="tx1"/>
            </a:fontRef>
          </p:style>
        </p:cxnSp>
        <p:sp>
          <p:nvSpPr>
            <p:cNvPr id="15" name="Oval 14"/>
            <p:cNvSpPr/>
            <p:nvPr/>
          </p:nvSpPr>
          <p:spPr>
            <a:xfrm>
              <a:off x="5462516" y="5756564"/>
              <a:ext cx="938284" cy="339436"/>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400" dirty="0" err="1" smtClean="0"/>
                <a:t>fname</a:t>
              </a:r>
              <a:endParaRPr lang="en-US" sz="1400" dirty="0"/>
            </a:p>
          </p:txBody>
        </p:sp>
        <p:cxnSp>
          <p:nvCxnSpPr>
            <p:cNvPr id="16" name="Straight Connector 15"/>
            <p:cNvCxnSpPr>
              <a:stCxn id="15" idx="0"/>
              <a:endCxn id="11" idx="4"/>
            </p:cNvCxnSpPr>
            <p:nvPr/>
          </p:nvCxnSpPr>
          <p:spPr>
            <a:xfrm flipH="1" flipV="1">
              <a:off x="5867400" y="5276747"/>
              <a:ext cx="64258" cy="479817"/>
            </a:xfrm>
            <a:prstGeom prst="line">
              <a:avLst/>
            </a:prstGeom>
          </p:spPr>
          <p:style>
            <a:lnRef idx="1">
              <a:schemeClr val="accent1"/>
            </a:lnRef>
            <a:fillRef idx="0">
              <a:schemeClr val="accent1"/>
            </a:fillRef>
            <a:effectRef idx="0">
              <a:schemeClr val="accent1"/>
            </a:effectRef>
            <a:fontRef idx="minor">
              <a:schemeClr val="tx1"/>
            </a:fontRef>
          </p:style>
        </p:cxnSp>
        <p:sp>
          <p:nvSpPr>
            <p:cNvPr id="17" name="Oval 16"/>
            <p:cNvSpPr/>
            <p:nvPr/>
          </p:nvSpPr>
          <p:spPr>
            <a:xfrm>
              <a:off x="6477000" y="5756564"/>
              <a:ext cx="1371600" cy="339436"/>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400" dirty="0" err="1" smtClean="0"/>
                <a:t>midinitial</a:t>
              </a:r>
              <a:endParaRPr lang="en-US" sz="1400" dirty="0"/>
            </a:p>
          </p:txBody>
        </p:sp>
        <p:cxnSp>
          <p:nvCxnSpPr>
            <p:cNvPr id="18" name="Straight Connector 17"/>
            <p:cNvCxnSpPr>
              <a:stCxn id="17" idx="0"/>
              <a:endCxn id="11" idx="4"/>
            </p:cNvCxnSpPr>
            <p:nvPr/>
          </p:nvCxnSpPr>
          <p:spPr>
            <a:xfrm flipH="1" flipV="1">
              <a:off x="5867400" y="5276747"/>
              <a:ext cx="1295400" cy="479817"/>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a:stCxn id="8" idx="1"/>
              <a:endCxn id="20" idx="6"/>
            </p:cNvCxnSpPr>
            <p:nvPr/>
          </p:nvCxnSpPr>
          <p:spPr>
            <a:xfrm flipH="1">
              <a:off x="2217761" y="5188528"/>
              <a:ext cx="710821" cy="457731"/>
            </a:xfrm>
            <a:prstGeom prst="line">
              <a:avLst/>
            </a:prstGeom>
            <a:ln w="114300" cmpd="dbl"/>
          </p:spPr>
          <p:style>
            <a:lnRef idx="1">
              <a:schemeClr val="accent1"/>
            </a:lnRef>
            <a:fillRef idx="0">
              <a:schemeClr val="accent1"/>
            </a:fillRef>
            <a:effectRef idx="0">
              <a:schemeClr val="accent1"/>
            </a:effectRef>
            <a:fontRef idx="minor">
              <a:schemeClr val="tx1"/>
            </a:fontRef>
          </p:style>
        </p:cxnSp>
        <p:sp>
          <p:nvSpPr>
            <p:cNvPr id="20" name="Oval 19"/>
            <p:cNvSpPr/>
            <p:nvPr/>
          </p:nvSpPr>
          <p:spPr>
            <a:xfrm>
              <a:off x="998561" y="5476541"/>
              <a:ext cx="1219200" cy="339436"/>
            </a:xfrm>
            <a:prstGeom prst="ellipse">
              <a:avLst/>
            </a:prstGeom>
            <a:ln>
              <a:solidFill>
                <a:schemeClr val="accent1"/>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400" dirty="0" smtClean="0"/>
                <a:t>hobbies</a:t>
              </a:r>
              <a:endParaRPr lang="en-US" sz="1400" dirty="0"/>
            </a:p>
          </p:txBody>
        </p:sp>
      </p:grpSp>
      <p:graphicFrame>
        <p:nvGraphicFramePr>
          <p:cNvPr id="21" name="Table 20"/>
          <p:cNvGraphicFramePr>
            <a:graphicFrameLocks noGrp="1"/>
          </p:cNvGraphicFramePr>
          <p:nvPr>
            <p:extLst>
              <p:ext uri="{D42A27DB-BD31-4B8C-83A1-F6EECF244321}">
                <p14:modId xmlns:p14="http://schemas.microsoft.com/office/powerpoint/2010/main" val="2768041544"/>
              </p:ext>
            </p:extLst>
          </p:nvPr>
        </p:nvGraphicFramePr>
        <p:xfrm>
          <a:off x="1115135" y="4876800"/>
          <a:ext cx="4980865" cy="741680"/>
        </p:xfrm>
        <a:graphic>
          <a:graphicData uri="http://schemas.openxmlformats.org/drawingml/2006/table">
            <a:tbl>
              <a:tblPr firstRow="1" bandRow="1">
                <a:tableStyleId>{5C22544A-7EE6-4342-B048-85BDC9FD1C3A}</a:tableStyleId>
              </a:tblPr>
              <a:tblGrid>
                <a:gridCol w="789865"/>
                <a:gridCol w="1447800"/>
                <a:gridCol w="1524000"/>
                <a:gridCol w="1219200"/>
              </a:tblGrid>
              <a:tr h="370840">
                <a:tc>
                  <a:txBody>
                    <a:bodyPr/>
                    <a:lstStyle/>
                    <a:p>
                      <a:r>
                        <a:rPr lang="en-US" u="sng" dirty="0" err="1" smtClean="0"/>
                        <a:t>sid</a:t>
                      </a:r>
                      <a:endParaRPr lang="en-US" u="sng" dirty="0"/>
                    </a:p>
                  </a:txBody>
                  <a:tcPr/>
                </a:tc>
                <a:tc>
                  <a:txBody>
                    <a:bodyPr/>
                    <a:lstStyle/>
                    <a:p>
                      <a:r>
                        <a:rPr lang="en-US" dirty="0" err="1" smtClean="0"/>
                        <a:t>lname</a:t>
                      </a:r>
                      <a:endParaRPr lang="en-US" dirty="0"/>
                    </a:p>
                  </a:txBody>
                  <a:tcPr/>
                </a:tc>
                <a:tc>
                  <a:txBody>
                    <a:bodyPr/>
                    <a:lstStyle/>
                    <a:p>
                      <a:r>
                        <a:rPr lang="en-US" dirty="0" err="1" smtClean="0"/>
                        <a:t>fname</a:t>
                      </a:r>
                      <a:endParaRPr lang="en-US" dirty="0"/>
                    </a:p>
                  </a:txBody>
                  <a:tcPr/>
                </a:tc>
                <a:tc>
                  <a:txBody>
                    <a:bodyPr/>
                    <a:lstStyle/>
                    <a:p>
                      <a:r>
                        <a:rPr lang="en-US" dirty="0" err="1" smtClean="0"/>
                        <a:t>midinitial</a:t>
                      </a:r>
                      <a:endParaRPr lang="en-US" dirty="0"/>
                    </a:p>
                  </a:txBody>
                  <a:tcPr/>
                </a:tc>
              </a:tr>
              <a:tr h="370840">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dirty="0"/>
                    </a:p>
                  </a:txBody>
                  <a:tcPr/>
                </a:tc>
              </a:tr>
            </a:tbl>
          </a:graphicData>
        </a:graphic>
      </p:graphicFrame>
      <p:sp>
        <p:nvSpPr>
          <p:cNvPr id="22" name="TextBox 21"/>
          <p:cNvSpPr txBox="1"/>
          <p:nvPr/>
        </p:nvSpPr>
        <p:spPr>
          <a:xfrm>
            <a:off x="1046896" y="4419600"/>
            <a:ext cx="904543" cy="369332"/>
          </a:xfrm>
          <a:prstGeom prst="rect">
            <a:avLst/>
          </a:prstGeom>
          <a:noFill/>
        </p:spPr>
        <p:txBody>
          <a:bodyPr wrap="none" rtlCol="0">
            <a:spAutoFit/>
          </a:bodyPr>
          <a:lstStyle/>
          <a:p>
            <a:r>
              <a:rPr lang="en-US" dirty="0" smtClean="0"/>
              <a:t>student</a:t>
            </a:r>
            <a:endParaRPr lang="en-US" dirty="0"/>
          </a:p>
        </p:txBody>
      </p:sp>
      <p:sp>
        <p:nvSpPr>
          <p:cNvPr id="23" name="Right Arrow 22"/>
          <p:cNvSpPr/>
          <p:nvPr/>
        </p:nvSpPr>
        <p:spPr>
          <a:xfrm rot="5400000">
            <a:off x="3273135" y="3806536"/>
            <a:ext cx="609600" cy="311728"/>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cxnSp>
        <p:nvCxnSpPr>
          <p:cNvPr id="24" name="Straight Connector 23"/>
          <p:cNvCxnSpPr/>
          <p:nvPr/>
        </p:nvCxnSpPr>
        <p:spPr>
          <a:xfrm>
            <a:off x="76200" y="3962400"/>
            <a:ext cx="8991600" cy="0"/>
          </a:xfrm>
          <a:prstGeom prst="line">
            <a:avLst/>
          </a:prstGeom>
          <a:ln>
            <a:prstDash val="lgDashDotDot"/>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17730390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par>
                                <p:cTn id="8" presetID="16" presetClass="entr" presetSubtype="21" fill="hold" nodeType="withEffect">
                                  <p:stCondLst>
                                    <p:cond delay="0"/>
                                  </p:stCondLst>
                                  <p:childTnLst>
                                    <p:set>
                                      <p:cBhvr>
                                        <p:cTn id="9" dur="1" fill="hold">
                                          <p:stCondLst>
                                            <p:cond delay="0"/>
                                          </p:stCondLst>
                                        </p:cTn>
                                        <p:tgtEl>
                                          <p:spTgt spid="24"/>
                                        </p:tgtEl>
                                        <p:attrNameLst>
                                          <p:attrName>style.visibility</p:attrName>
                                        </p:attrNameLst>
                                      </p:cBhvr>
                                      <p:to>
                                        <p:strVal val="visible"/>
                                      </p:to>
                                    </p:set>
                                    <p:animEffect transition="in" filter="barn(inVertical)">
                                      <p:cBhvr>
                                        <p:cTn id="10" dur="500"/>
                                        <p:tgtEl>
                                          <p:spTgt spid="24"/>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1" fill="hold" grpId="0" nodeType="clickEffect">
                                  <p:stCondLst>
                                    <p:cond delay="0"/>
                                  </p:stCondLst>
                                  <p:childTnLst>
                                    <p:set>
                                      <p:cBhvr>
                                        <p:cTn id="14" dur="1" fill="hold">
                                          <p:stCondLst>
                                            <p:cond delay="0"/>
                                          </p:stCondLst>
                                        </p:cTn>
                                        <p:tgtEl>
                                          <p:spTgt spid="23"/>
                                        </p:tgtEl>
                                        <p:attrNameLst>
                                          <p:attrName>style.visibility</p:attrName>
                                        </p:attrNameLst>
                                      </p:cBhvr>
                                      <p:to>
                                        <p:strVal val="visible"/>
                                      </p:to>
                                    </p:set>
                                    <p:animEffect transition="in" filter="wipe(up)">
                                      <p:cBhvr>
                                        <p:cTn id="15" dur="500"/>
                                        <p:tgtEl>
                                          <p:spTgt spid="23"/>
                                        </p:tgtEl>
                                      </p:cBhvr>
                                    </p:animEffect>
                                  </p:childTnLst>
                                </p:cTn>
                              </p:par>
                            </p:childTnLst>
                          </p:cTn>
                        </p:par>
                        <p:par>
                          <p:cTn id="16" fill="hold">
                            <p:stCondLst>
                              <p:cond delay="500"/>
                            </p:stCondLst>
                            <p:childTnLst>
                              <p:par>
                                <p:cTn id="17" presetID="10" presetClass="entr" presetSubtype="0" fill="hold" grpId="0" nodeType="afterEffect">
                                  <p:stCondLst>
                                    <p:cond delay="0"/>
                                  </p:stCondLst>
                                  <p:childTnLst>
                                    <p:set>
                                      <p:cBhvr>
                                        <p:cTn id="18" dur="1" fill="hold">
                                          <p:stCondLst>
                                            <p:cond delay="0"/>
                                          </p:stCondLst>
                                        </p:cTn>
                                        <p:tgtEl>
                                          <p:spTgt spid="22"/>
                                        </p:tgtEl>
                                        <p:attrNameLst>
                                          <p:attrName>style.visibility</p:attrName>
                                        </p:attrNameLst>
                                      </p:cBhvr>
                                      <p:to>
                                        <p:strVal val="visible"/>
                                      </p:to>
                                    </p:set>
                                    <p:animEffect transition="in" filter="fade">
                                      <p:cBhvr>
                                        <p:cTn id="19" dur="500"/>
                                        <p:tgtEl>
                                          <p:spTgt spid="22"/>
                                        </p:tgtEl>
                                      </p:cBhvr>
                                    </p:animEffect>
                                  </p:childTnLst>
                                </p:cTn>
                              </p:par>
                            </p:childTnLst>
                          </p:cTn>
                        </p:par>
                        <p:par>
                          <p:cTn id="20" fill="hold">
                            <p:stCondLst>
                              <p:cond delay="1000"/>
                            </p:stCondLst>
                            <p:childTnLst>
                              <p:par>
                                <p:cTn id="21" presetID="10" presetClass="entr" presetSubtype="0" fill="hold" nodeType="afterEffect">
                                  <p:stCondLst>
                                    <p:cond delay="0"/>
                                  </p:stCondLst>
                                  <p:childTnLst>
                                    <p:set>
                                      <p:cBhvr>
                                        <p:cTn id="22" dur="1" fill="hold">
                                          <p:stCondLst>
                                            <p:cond delay="0"/>
                                          </p:stCondLst>
                                        </p:cTn>
                                        <p:tgtEl>
                                          <p:spTgt spid="21"/>
                                        </p:tgtEl>
                                        <p:attrNameLst>
                                          <p:attrName>style.visibility</p:attrName>
                                        </p:attrNameLst>
                                      </p:cBhvr>
                                      <p:to>
                                        <p:strVal val="visible"/>
                                      </p:to>
                                    </p:set>
                                    <p:animEffect transition="in" filter="fade">
                                      <p:cBhvr>
                                        <p:cTn id="23"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2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a:effectLst>
                  <a:outerShdw blurRad="38100" dist="38100" dir="2700000" algn="tl">
                    <a:srgbClr val="000000">
                      <a:alpha val="43137"/>
                    </a:srgbClr>
                  </a:outerShdw>
                </a:effectLst>
              </a:rPr>
              <a:t>Intro ER </a:t>
            </a:r>
            <a:r>
              <a:rPr lang="en-US" dirty="0" smtClean="0">
                <a:effectLst>
                  <a:outerShdw blurRad="38100" dist="38100" dir="2700000" algn="tl">
                    <a:srgbClr val="000000">
                      <a:alpha val="43137"/>
                    </a:srgbClr>
                  </a:outerShdw>
                </a:effectLst>
              </a:rPr>
              <a:t>Concept</a:t>
            </a:r>
            <a:r>
              <a:rPr lang="en-US" smtClean="0">
                <a:effectLst>
                  <a:outerShdw blurRad="38100" dist="38100" dir="2700000" algn="tl">
                    <a:srgbClr val="000000">
                      <a:alpha val="43137"/>
                    </a:srgbClr>
                  </a:outerShdw>
                </a:effectLst>
              </a:rPr>
              <a:t/>
            </a:r>
            <a:br>
              <a:rPr lang="en-US" smtClean="0">
                <a:effectLst>
                  <a:outerShdw blurRad="38100" dist="38100" dir="2700000" algn="tl">
                    <a:srgbClr val="000000">
                      <a:alpha val="43137"/>
                    </a:srgbClr>
                  </a:outerShdw>
                </a:effectLst>
              </a:rPr>
            </a:br>
            <a:r>
              <a:rPr lang="en-US" smtClean="0">
                <a:effectLst>
                  <a:outerShdw blurRad="38100" dist="38100" dir="2700000" algn="tl">
                    <a:srgbClr val="000000">
                      <a:alpha val="43137"/>
                    </a:srgbClr>
                  </a:outerShdw>
                </a:effectLst>
              </a:rPr>
              <a:t>-</a:t>
            </a:r>
            <a:r>
              <a:rPr lang="en-US" b="1" smtClean="0">
                <a:solidFill>
                  <a:srgbClr val="FF0000"/>
                </a:solidFill>
                <a:effectLst>
                  <a:outerShdw blurRad="38100" dist="38100" dir="2700000" algn="tl">
                    <a:srgbClr val="000000">
                      <a:alpha val="43137"/>
                    </a:srgbClr>
                  </a:outerShdw>
                </a:effectLst>
              </a:rPr>
              <a:t>Transformasi </a:t>
            </a:r>
            <a:r>
              <a:rPr lang="en-US" b="1">
                <a:solidFill>
                  <a:srgbClr val="FF0000"/>
                </a:solidFill>
                <a:effectLst>
                  <a:outerShdw blurRad="38100" dist="38100" dir="2700000" algn="tl">
                    <a:srgbClr val="000000">
                      <a:alpha val="43137"/>
                    </a:srgbClr>
                  </a:outerShdw>
                </a:effectLst>
              </a:rPr>
              <a:t>ER Menjadi Tabel</a:t>
            </a:r>
            <a:endParaRPr lang="en-US" dirty="0"/>
          </a:p>
        </p:txBody>
      </p:sp>
      <p:sp>
        <p:nvSpPr>
          <p:cNvPr id="3" name="Content Placeholder 2"/>
          <p:cNvSpPr>
            <a:spLocks noGrp="1"/>
          </p:cNvSpPr>
          <p:nvPr>
            <p:ph idx="1"/>
          </p:nvPr>
        </p:nvSpPr>
        <p:spPr>
          <a:xfrm>
            <a:off x="457200" y="1600201"/>
            <a:ext cx="8229600" cy="685800"/>
          </a:xfrm>
        </p:spPr>
        <p:txBody>
          <a:bodyPr>
            <a:normAutofit fontScale="70000" lnSpcReduction="20000"/>
          </a:bodyPr>
          <a:lstStyle/>
          <a:p>
            <a:r>
              <a:rPr lang="en-US" b="1" dirty="0" err="1" smtClean="0"/>
              <a:t>Contoh</a:t>
            </a:r>
            <a:r>
              <a:rPr lang="en-US" b="1" dirty="0" smtClean="0"/>
              <a:t> transformation </a:t>
            </a:r>
            <a:r>
              <a:rPr lang="en-US" b="1" smtClean="0"/>
              <a:t>Rule 1 (</a:t>
            </a:r>
            <a:r>
              <a:rPr lang="en-US" b="1" smtClean="0">
                <a:solidFill>
                  <a:srgbClr val="FF0000"/>
                </a:solidFill>
              </a:rPr>
              <a:t>relationship with attribute to table</a:t>
            </a:r>
            <a:r>
              <a:rPr lang="en-US" b="1" smtClean="0"/>
              <a:t>)</a:t>
            </a:r>
            <a:endParaRPr lang="en-US" b="1" dirty="0" smtClean="0"/>
          </a:p>
        </p:txBody>
      </p:sp>
      <p:sp>
        <p:nvSpPr>
          <p:cNvPr id="4" name="Date Placeholder 3"/>
          <p:cNvSpPr>
            <a:spLocks noGrp="1"/>
          </p:cNvSpPr>
          <p:nvPr>
            <p:ph type="dt" sz="half" idx="10"/>
          </p:nvPr>
        </p:nvSpPr>
        <p:spPr/>
        <p:txBody>
          <a:bodyPr/>
          <a:lstStyle/>
          <a:p>
            <a:r>
              <a:rPr lang="en-US" smtClean="0"/>
              <a:t>AER – </a:t>
            </a:r>
            <a:r>
              <a:rPr lang="en-US"/>
              <a:t>2013/2014</a:t>
            </a:r>
            <a:endParaRPr lang="en-US" dirty="0"/>
          </a:p>
        </p:txBody>
      </p:sp>
      <p:sp>
        <p:nvSpPr>
          <p:cNvPr id="5" name="Footer Placeholder 4"/>
          <p:cNvSpPr>
            <a:spLocks noGrp="1"/>
          </p:cNvSpPr>
          <p:nvPr>
            <p:ph type="ftr" sz="quarter" idx="11"/>
          </p:nvPr>
        </p:nvSpPr>
        <p:spPr/>
        <p:txBody>
          <a:bodyPr/>
          <a:lstStyle/>
          <a:p>
            <a:r>
              <a:rPr lang="en-US" smtClean="0"/>
              <a:t>Universitas Pembangunan Jaya – SIF_TIF</a:t>
            </a:r>
            <a:endParaRPr lang="en-US" dirty="0"/>
          </a:p>
        </p:txBody>
      </p:sp>
      <p:sp>
        <p:nvSpPr>
          <p:cNvPr id="6" name="Slide Number Placeholder 5"/>
          <p:cNvSpPr>
            <a:spLocks noGrp="1"/>
          </p:cNvSpPr>
          <p:nvPr>
            <p:ph type="sldNum" sz="quarter" idx="12"/>
          </p:nvPr>
        </p:nvSpPr>
        <p:spPr/>
        <p:txBody>
          <a:bodyPr/>
          <a:lstStyle/>
          <a:p>
            <a:r>
              <a:rPr lang="en-US" smtClean="0"/>
              <a:t>SIF1213 - </a:t>
            </a:r>
            <a:fld id="{856524A2-1DDE-4CC8-AD9C-EA4094C56FD8}" type="slidenum">
              <a:rPr lang="en-US" smtClean="0"/>
              <a:pPr/>
              <a:t>14</a:t>
            </a:fld>
            <a:endParaRPr lang="en-US" dirty="0"/>
          </a:p>
        </p:txBody>
      </p:sp>
      <p:graphicFrame>
        <p:nvGraphicFramePr>
          <p:cNvPr id="21" name="Table 20"/>
          <p:cNvGraphicFramePr>
            <a:graphicFrameLocks noGrp="1"/>
          </p:cNvGraphicFramePr>
          <p:nvPr>
            <p:extLst>
              <p:ext uri="{D42A27DB-BD31-4B8C-83A1-F6EECF244321}">
                <p14:modId xmlns:p14="http://schemas.microsoft.com/office/powerpoint/2010/main" val="1683824432"/>
              </p:ext>
            </p:extLst>
          </p:nvPr>
        </p:nvGraphicFramePr>
        <p:xfrm>
          <a:off x="1058839" y="4820920"/>
          <a:ext cx="1455761" cy="741680"/>
        </p:xfrm>
        <a:graphic>
          <a:graphicData uri="http://schemas.openxmlformats.org/drawingml/2006/table">
            <a:tbl>
              <a:tblPr firstRow="1" bandRow="1">
                <a:tableStyleId>{5C22544A-7EE6-4342-B048-85BDC9FD1C3A}</a:tableStyleId>
              </a:tblPr>
              <a:tblGrid>
                <a:gridCol w="465161"/>
                <a:gridCol w="990600"/>
              </a:tblGrid>
              <a:tr h="370840">
                <a:tc>
                  <a:txBody>
                    <a:bodyPr/>
                    <a:lstStyle/>
                    <a:p>
                      <a:r>
                        <a:rPr lang="en-US" sz="1400" u="sng" smtClean="0"/>
                        <a:t>eid</a:t>
                      </a:r>
                      <a:endParaRPr lang="en-US" sz="1400" u="sng" dirty="0"/>
                    </a:p>
                  </a:txBody>
                  <a:tcPr/>
                </a:tc>
                <a:tc>
                  <a:txBody>
                    <a:bodyPr/>
                    <a:lstStyle/>
                    <a:p>
                      <a:r>
                        <a:rPr lang="en-US" sz="1400" smtClean="0"/>
                        <a:t>e_name</a:t>
                      </a:r>
                      <a:endParaRPr lang="en-US" sz="1400" dirty="0"/>
                    </a:p>
                  </a:txBody>
                  <a:tcPr/>
                </a:tc>
              </a:tr>
              <a:tr h="370840">
                <a:tc>
                  <a:txBody>
                    <a:bodyPr/>
                    <a:lstStyle/>
                    <a:p>
                      <a:endParaRPr lang="en-US" sz="1400"/>
                    </a:p>
                  </a:txBody>
                  <a:tcPr/>
                </a:tc>
                <a:tc>
                  <a:txBody>
                    <a:bodyPr/>
                    <a:lstStyle/>
                    <a:p>
                      <a:endParaRPr lang="en-US" sz="1400" dirty="0"/>
                    </a:p>
                  </a:txBody>
                  <a:tcPr/>
                </a:tc>
              </a:tr>
            </a:tbl>
          </a:graphicData>
        </a:graphic>
      </p:graphicFrame>
      <p:sp>
        <p:nvSpPr>
          <p:cNvPr id="22" name="TextBox 21"/>
          <p:cNvSpPr txBox="1"/>
          <p:nvPr/>
        </p:nvSpPr>
        <p:spPr>
          <a:xfrm>
            <a:off x="990600" y="4431268"/>
            <a:ext cx="1111971" cy="369332"/>
          </a:xfrm>
          <a:prstGeom prst="rect">
            <a:avLst/>
          </a:prstGeom>
          <a:noFill/>
        </p:spPr>
        <p:txBody>
          <a:bodyPr wrap="none" rtlCol="0">
            <a:spAutoFit/>
          </a:bodyPr>
          <a:lstStyle/>
          <a:p>
            <a:r>
              <a:rPr lang="en-US" smtClean="0"/>
              <a:t>employee</a:t>
            </a:r>
            <a:endParaRPr lang="en-US" dirty="0"/>
          </a:p>
        </p:txBody>
      </p:sp>
      <p:sp>
        <p:nvSpPr>
          <p:cNvPr id="23" name="Right Arrow 22"/>
          <p:cNvSpPr/>
          <p:nvPr/>
        </p:nvSpPr>
        <p:spPr>
          <a:xfrm rot="5400000">
            <a:off x="3273135" y="3882736"/>
            <a:ext cx="609600" cy="311728"/>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cxnSp>
        <p:nvCxnSpPr>
          <p:cNvPr id="24" name="Straight Connector 23"/>
          <p:cNvCxnSpPr/>
          <p:nvPr/>
        </p:nvCxnSpPr>
        <p:spPr>
          <a:xfrm>
            <a:off x="76200" y="3962400"/>
            <a:ext cx="8991600" cy="0"/>
          </a:xfrm>
          <a:prstGeom prst="line">
            <a:avLst/>
          </a:prstGeom>
          <a:ln>
            <a:prstDash val="lgDashDotDot"/>
          </a:ln>
        </p:spPr>
        <p:style>
          <a:lnRef idx="1">
            <a:schemeClr val="accent2"/>
          </a:lnRef>
          <a:fillRef idx="0">
            <a:schemeClr val="accent2"/>
          </a:fillRef>
          <a:effectRef idx="0">
            <a:schemeClr val="accent2"/>
          </a:effectRef>
          <a:fontRef idx="minor">
            <a:schemeClr val="tx1"/>
          </a:fontRef>
        </p:style>
      </p:cxnSp>
      <p:graphicFrame>
        <p:nvGraphicFramePr>
          <p:cNvPr id="49" name="Table 48"/>
          <p:cNvGraphicFramePr>
            <a:graphicFrameLocks noGrp="1"/>
          </p:cNvGraphicFramePr>
          <p:nvPr>
            <p:extLst>
              <p:ext uri="{D42A27DB-BD31-4B8C-83A1-F6EECF244321}">
                <p14:modId xmlns:p14="http://schemas.microsoft.com/office/powerpoint/2010/main" val="3849203322"/>
              </p:ext>
            </p:extLst>
          </p:nvPr>
        </p:nvGraphicFramePr>
        <p:xfrm>
          <a:off x="3344839" y="4820920"/>
          <a:ext cx="2065361" cy="741680"/>
        </p:xfrm>
        <a:graphic>
          <a:graphicData uri="http://schemas.openxmlformats.org/drawingml/2006/table">
            <a:tbl>
              <a:tblPr firstRow="1" bandRow="1">
                <a:tableStyleId>{5C22544A-7EE6-4342-B048-85BDC9FD1C3A}</a:tableStyleId>
              </a:tblPr>
              <a:tblGrid>
                <a:gridCol w="541361"/>
                <a:gridCol w="609600"/>
                <a:gridCol w="914400"/>
              </a:tblGrid>
              <a:tr h="370840">
                <a:tc>
                  <a:txBody>
                    <a:bodyPr/>
                    <a:lstStyle/>
                    <a:p>
                      <a:r>
                        <a:rPr lang="en-US" sz="1400" u="sng" smtClean="0"/>
                        <a:t>eid</a:t>
                      </a:r>
                      <a:endParaRPr lang="en-US" sz="1400" u="sng" dirty="0"/>
                    </a:p>
                  </a:txBody>
                  <a:tcPr/>
                </a:tc>
                <a:tc>
                  <a:txBody>
                    <a:bodyPr/>
                    <a:lstStyle/>
                    <a:p>
                      <a:r>
                        <a:rPr lang="en-US" sz="1400" smtClean="0"/>
                        <a:t>prjid</a:t>
                      </a:r>
                      <a:endParaRPr lang="en-US" sz="1400" dirty="0"/>
                    </a:p>
                  </a:txBody>
                  <a:tcPr/>
                </a:tc>
                <a:tc>
                  <a:txBody>
                    <a:bodyPr/>
                    <a:lstStyle/>
                    <a:p>
                      <a:r>
                        <a:rPr lang="en-US" sz="1400" smtClean="0"/>
                        <a:t>percent</a:t>
                      </a:r>
                      <a:endParaRPr lang="en-US" sz="1400" dirty="0"/>
                    </a:p>
                  </a:txBody>
                  <a:tcPr/>
                </a:tc>
              </a:tr>
              <a:tr h="370840">
                <a:tc>
                  <a:txBody>
                    <a:bodyPr/>
                    <a:lstStyle/>
                    <a:p>
                      <a:endParaRPr lang="en-US" sz="1400" dirty="0"/>
                    </a:p>
                  </a:txBody>
                  <a:tcPr/>
                </a:tc>
                <a:tc>
                  <a:txBody>
                    <a:bodyPr/>
                    <a:lstStyle/>
                    <a:p>
                      <a:endParaRPr lang="en-US" sz="1400" dirty="0"/>
                    </a:p>
                  </a:txBody>
                  <a:tcPr/>
                </a:tc>
                <a:tc>
                  <a:txBody>
                    <a:bodyPr/>
                    <a:lstStyle/>
                    <a:p>
                      <a:endParaRPr lang="en-US" sz="1400" dirty="0"/>
                    </a:p>
                  </a:txBody>
                  <a:tcPr/>
                </a:tc>
              </a:tr>
            </a:tbl>
          </a:graphicData>
        </a:graphic>
      </p:graphicFrame>
      <p:sp>
        <p:nvSpPr>
          <p:cNvPr id="50" name="TextBox 49"/>
          <p:cNvSpPr txBox="1"/>
          <p:nvPr/>
        </p:nvSpPr>
        <p:spPr>
          <a:xfrm>
            <a:off x="3276600" y="4431268"/>
            <a:ext cx="1100558" cy="369332"/>
          </a:xfrm>
          <a:prstGeom prst="rect">
            <a:avLst/>
          </a:prstGeom>
          <a:noFill/>
        </p:spPr>
        <p:txBody>
          <a:bodyPr wrap="none" rtlCol="0">
            <a:spAutoFit/>
          </a:bodyPr>
          <a:lstStyle/>
          <a:p>
            <a:r>
              <a:rPr lang="en-US"/>
              <a:t>w</a:t>
            </a:r>
            <a:r>
              <a:rPr lang="en-US" smtClean="0"/>
              <a:t>orks_on</a:t>
            </a:r>
            <a:endParaRPr lang="en-US" dirty="0"/>
          </a:p>
        </p:txBody>
      </p:sp>
      <p:graphicFrame>
        <p:nvGraphicFramePr>
          <p:cNvPr id="51" name="Table 50"/>
          <p:cNvGraphicFramePr>
            <a:graphicFrameLocks noGrp="1"/>
          </p:cNvGraphicFramePr>
          <p:nvPr>
            <p:extLst>
              <p:ext uri="{D42A27DB-BD31-4B8C-83A1-F6EECF244321}">
                <p14:modId xmlns:p14="http://schemas.microsoft.com/office/powerpoint/2010/main" val="1883607324"/>
              </p:ext>
            </p:extLst>
          </p:nvPr>
        </p:nvGraphicFramePr>
        <p:xfrm>
          <a:off x="6061060" y="4820920"/>
          <a:ext cx="1939940" cy="741680"/>
        </p:xfrm>
        <a:graphic>
          <a:graphicData uri="http://schemas.openxmlformats.org/drawingml/2006/table">
            <a:tbl>
              <a:tblPr firstRow="1" bandRow="1">
                <a:tableStyleId>{5C22544A-7EE6-4342-B048-85BDC9FD1C3A}</a:tableStyleId>
              </a:tblPr>
              <a:tblGrid>
                <a:gridCol w="796940"/>
                <a:gridCol w="1143000"/>
              </a:tblGrid>
              <a:tr h="370840">
                <a:tc>
                  <a:txBody>
                    <a:bodyPr/>
                    <a:lstStyle/>
                    <a:p>
                      <a:r>
                        <a:rPr lang="en-US" sz="1400" u="sng" smtClean="0"/>
                        <a:t>prjid</a:t>
                      </a:r>
                      <a:endParaRPr lang="en-US" sz="1400" u="sng" dirty="0"/>
                    </a:p>
                  </a:txBody>
                  <a:tcPr/>
                </a:tc>
                <a:tc>
                  <a:txBody>
                    <a:bodyPr/>
                    <a:lstStyle/>
                    <a:p>
                      <a:r>
                        <a:rPr lang="en-US" sz="1400" smtClean="0"/>
                        <a:t>prj_name</a:t>
                      </a:r>
                      <a:endParaRPr lang="en-US" sz="1400" dirty="0"/>
                    </a:p>
                  </a:txBody>
                  <a:tcPr/>
                </a:tc>
              </a:tr>
              <a:tr h="370840">
                <a:tc>
                  <a:txBody>
                    <a:bodyPr/>
                    <a:lstStyle/>
                    <a:p>
                      <a:endParaRPr lang="en-US" sz="1400" dirty="0"/>
                    </a:p>
                  </a:txBody>
                  <a:tcPr/>
                </a:tc>
                <a:tc>
                  <a:txBody>
                    <a:bodyPr/>
                    <a:lstStyle/>
                    <a:p>
                      <a:endParaRPr lang="en-US" sz="1400" dirty="0"/>
                    </a:p>
                  </a:txBody>
                  <a:tcPr/>
                </a:tc>
              </a:tr>
            </a:tbl>
          </a:graphicData>
        </a:graphic>
      </p:graphicFrame>
      <p:sp>
        <p:nvSpPr>
          <p:cNvPr id="52" name="TextBox 51"/>
          <p:cNvSpPr txBox="1"/>
          <p:nvPr/>
        </p:nvSpPr>
        <p:spPr>
          <a:xfrm>
            <a:off x="5992821" y="4431268"/>
            <a:ext cx="849400" cy="369332"/>
          </a:xfrm>
          <a:prstGeom prst="rect">
            <a:avLst/>
          </a:prstGeom>
          <a:noFill/>
        </p:spPr>
        <p:txBody>
          <a:bodyPr wrap="none" rtlCol="0">
            <a:spAutoFit/>
          </a:bodyPr>
          <a:lstStyle/>
          <a:p>
            <a:r>
              <a:rPr lang="en-US" smtClean="0"/>
              <a:t>project</a:t>
            </a:r>
            <a:endParaRPr lang="en-US" dirty="0"/>
          </a:p>
        </p:txBody>
      </p:sp>
      <p:grpSp>
        <p:nvGrpSpPr>
          <p:cNvPr id="66" name="Group 65"/>
          <p:cNvGrpSpPr/>
          <p:nvPr/>
        </p:nvGrpSpPr>
        <p:grpSpPr>
          <a:xfrm>
            <a:off x="925773" y="2260305"/>
            <a:ext cx="7380027" cy="1321095"/>
            <a:chOff x="925773" y="1905000"/>
            <a:chExt cx="7380027" cy="1321095"/>
          </a:xfrm>
        </p:grpSpPr>
        <p:grpSp>
          <p:nvGrpSpPr>
            <p:cNvPr id="67" name="Group 66"/>
            <p:cNvGrpSpPr/>
            <p:nvPr/>
          </p:nvGrpSpPr>
          <p:grpSpPr>
            <a:xfrm>
              <a:off x="925773" y="1905000"/>
              <a:ext cx="7075227" cy="762000"/>
              <a:chOff x="925773" y="1676400"/>
              <a:chExt cx="7075227" cy="762000"/>
            </a:xfrm>
          </p:grpSpPr>
          <p:sp>
            <p:nvSpPr>
              <p:cNvPr id="74" name="Flowchart: Process 73"/>
              <p:cNvSpPr/>
              <p:nvPr/>
            </p:nvSpPr>
            <p:spPr>
              <a:xfrm>
                <a:off x="6019800" y="1828800"/>
                <a:ext cx="1981200" cy="457200"/>
              </a:xfrm>
              <a:prstGeom prst="flowChartProcess">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400" b="1" smtClean="0"/>
                  <a:t>Project</a:t>
                </a:r>
                <a:endParaRPr lang="en-US" sz="1400"/>
              </a:p>
            </p:txBody>
          </p:sp>
          <p:sp>
            <p:nvSpPr>
              <p:cNvPr id="75" name="Flowchart: Process 74"/>
              <p:cNvSpPr/>
              <p:nvPr/>
            </p:nvSpPr>
            <p:spPr>
              <a:xfrm>
                <a:off x="925773" y="1828800"/>
                <a:ext cx="1981200" cy="457200"/>
              </a:xfrm>
              <a:prstGeom prst="flowChartProcess">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400" b="1" smtClean="0"/>
                  <a:t>Employee</a:t>
                </a:r>
                <a:endParaRPr lang="en-US" sz="1400"/>
              </a:p>
            </p:txBody>
          </p:sp>
          <p:sp>
            <p:nvSpPr>
              <p:cNvPr id="76" name="Flowchart: Decision 75"/>
              <p:cNvSpPr/>
              <p:nvPr/>
            </p:nvSpPr>
            <p:spPr>
              <a:xfrm>
                <a:off x="3352800" y="1676400"/>
                <a:ext cx="2209800" cy="762000"/>
              </a:xfrm>
              <a:prstGeom prst="flowChartDecision">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400"/>
                  <a:t>w</a:t>
                </a:r>
                <a:r>
                  <a:rPr lang="en-US" sz="1400" smtClean="0"/>
                  <a:t>orks_on</a:t>
                </a:r>
                <a:endParaRPr lang="en-US" sz="1200"/>
              </a:p>
            </p:txBody>
          </p:sp>
          <p:cxnSp>
            <p:nvCxnSpPr>
              <p:cNvPr id="77" name="Straight Connector 76"/>
              <p:cNvCxnSpPr>
                <a:stCxn id="75" idx="3"/>
                <a:endCxn id="76" idx="1"/>
              </p:cNvCxnSpPr>
              <p:nvPr/>
            </p:nvCxnSpPr>
            <p:spPr>
              <a:xfrm>
                <a:off x="2906973" y="2057400"/>
                <a:ext cx="44582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a:stCxn id="76" idx="3"/>
                <a:endCxn id="74" idx="1"/>
              </p:cNvCxnSpPr>
              <p:nvPr/>
            </p:nvCxnSpPr>
            <p:spPr>
              <a:xfrm>
                <a:off x="5562600" y="2057400"/>
                <a:ext cx="457200" cy="0"/>
              </a:xfrm>
              <a:prstGeom prst="line">
                <a:avLst/>
              </a:prstGeom>
            </p:spPr>
            <p:style>
              <a:lnRef idx="1">
                <a:schemeClr val="accent1"/>
              </a:lnRef>
              <a:fillRef idx="0">
                <a:schemeClr val="accent1"/>
              </a:fillRef>
              <a:effectRef idx="0">
                <a:schemeClr val="accent1"/>
              </a:effectRef>
              <a:fontRef idx="minor">
                <a:schemeClr val="tx1"/>
              </a:fontRef>
            </p:style>
          </p:cxnSp>
        </p:grpSp>
        <p:sp>
          <p:nvSpPr>
            <p:cNvPr id="68" name="Oval 67"/>
            <p:cNvSpPr/>
            <p:nvPr/>
          </p:nvSpPr>
          <p:spPr>
            <a:xfrm>
              <a:off x="4800600" y="2895600"/>
              <a:ext cx="1153334" cy="304800"/>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400" smtClean="0"/>
                <a:t>percent</a:t>
              </a:r>
              <a:endParaRPr lang="en-US" sz="1400"/>
            </a:p>
          </p:txBody>
        </p:sp>
        <p:cxnSp>
          <p:nvCxnSpPr>
            <p:cNvPr id="69" name="Straight Connector 68"/>
            <p:cNvCxnSpPr>
              <a:stCxn id="76" idx="2"/>
              <a:endCxn id="68" idx="0"/>
            </p:cNvCxnSpPr>
            <p:nvPr/>
          </p:nvCxnSpPr>
          <p:spPr>
            <a:xfrm>
              <a:off x="4457700" y="2667000"/>
              <a:ext cx="919567" cy="228600"/>
            </a:xfrm>
            <a:prstGeom prst="line">
              <a:avLst/>
            </a:prstGeom>
          </p:spPr>
          <p:style>
            <a:lnRef idx="1">
              <a:schemeClr val="accent1"/>
            </a:lnRef>
            <a:fillRef idx="0">
              <a:schemeClr val="accent1"/>
            </a:fillRef>
            <a:effectRef idx="0">
              <a:schemeClr val="accent1"/>
            </a:effectRef>
            <a:fontRef idx="minor">
              <a:schemeClr val="tx1"/>
            </a:fontRef>
          </p:style>
        </p:cxnSp>
        <p:sp>
          <p:nvSpPr>
            <p:cNvPr id="70" name="Oval 69"/>
            <p:cNvSpPr/>
            <p:nvPr/>
          </p:nvSpPr>
          <p:spPr>
            <a:xfrm>
              <a:off x="3962400" y="2895600"/>
              <a:ext cx="798899" cy="304800"/>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400" u="sng" smtClean="0"/>
                <a:t>prjid</a:t>
              </a:r>
              <a:endParaRPr lang="en-US" sz="1400" u="sng"/>
            </a:p>
          </p:txBody>
        </p:sp>
        <p:sp>
          <p:nvSpPr>
            <p:cNvPr id="71" name="Oval 70"/>
            <p:cNvSpPr/>
            <p:nvPr/>
          </p:nvSpPr>
          <p:spPr>
            <a:xfrm>
              <a:off x="3228265" y="2895600"/>
              <a:ext cx="657935" cy="304800"/>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400" u="sng" smtClean="0"/>
                <a:t>eid</a:t>
              </a:r>
              <a:endParaRPr lang="en-US" sz="1400" u="sng"/>
            </a:p>
          </p:txBody>
        </p:sp>
        <p:cxnSp>
          <p:nvCxnSpPr>
            <p:cNvPr id="72" name="Straight Connector 71"/>
            <p:cNvCxnSpPr>
              <a:stCxn id="76" idx="2"/>
              <a:endCxn id="70" idx="0"/>
            </p:cNvCxnSpPr>
            <p:nvPr/>
          </p:nvCxnSpPr>
          <p:spPr>
            <a:xfrm flipH="1">
              <a:off x="4361850" y="2667000"/>
              <a:ext cx="9585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a:stCxn id="76" idx="2"/>
              <a:endCxn id="71" idx="0"/>
            </p:cNvCxnSpPr>
            <p:nvPr/>
          </p:nvCxnSpPr>
          <p:spPr>
            <a:xfrm flipH="1">
              <a:off x="3557233" y="2667000"/>
              <a:ext cx="900467" cy="228600"/>
            </a:xfrm>
            <a:prstGeom prst="line">
              <a:avLst/>
            </a:prstGeom>
          </p:spPr>
          <p:style>
            <a:lnRef idx="1">
              <a:schemeClr val="accent1"/>
            </a:lnRef>
            <a:fillRef idx="0">
              <a:schemeClr val="accent1"/>
            </a:fillRef>
            <a:effectRef idx="0">
              <a:schemeClr val="accent1"/>
            </a:effectRef>
            <a:fontRef idx="minor">
              <a:schemeClr val="tx1"/>
            </a:fontRef>
          </p:style>
        </p:cxnSp>
        <p:sp>
          <p:nvSpPr>
            <p:cNvPr id="79" name="Oval 78"/>
            <p:cNvSpPr/>
            <p:nvPr/>
          </p:nvSpPr>
          <p:spPr>
            <a:xfrm>
              <a:off x="967553" y="2895600"/>
              <a:ext cx="657935" cy="304800"/>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400" u="sng" smtClean="0"/>
                <a:t>eid</a:t>
              </a:r>
              <a:endParaRPr lang="en-US" sz="1400" u="sng"/>
            </a:p>
          </p:txBody>
        </p:sp>
        <p:cxnSp>
          <p:nvCxnSpPr>
            <p:cNvPr id="80" name="Straight Connector 79"/>
            <p:cNvCxnSpPr>
              <a:stCxn id="75" idx="2"/>
              <a:endCxn id="79" idx="0"/>
            </p:cNvCxnSpPr>
            <p:nvPr/>
          </p:nvCxnSpPr>
          <p:spPr>
            <a:xfrm flipH="1">
              <a:off x="1296521" y="2514600"/>
              <a:ext cx="619852" cy="381000"/>
            </a:xfrm>
            <a:prstGeom prst="line">
              <a:avLst/>
            </a:prstGeom>
          </p:spPr>
          <p:style>
            <a:lnRef idx="1">
              <a:schemeClr val="accent1"/>
            </a:lnRef>
            <a:fillRef idx="0">
              <a:schemeClr val="accent1"/>
            </a:fillRef>
            <a:effectRef idx="0">
              <a:schemeClr val="accent1"/>
            </a:effectRef>
            <a:fontRef idx="minor">
              <a:schemeClr val="tx1"/>
            </a:fontRef>
          </p:style>
        </p:cxnSp>
        <p:sp>
          <p:nvSpPr>
            <p:cNvPr id="81" name="Oval 80"/>
            <p:cNvSpPr/>
            <p:nvPr/>
          </p:nvSpPr>
          <p:spPr>
            <a:xfrm>
              <a:off x="1728432" y="2895600"/>
              <a:ext cx="1090968" cy="304800"/>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400"/>
                <a:t>e</a:t>
              </a:r>
              <a:r>
                <a:rPr lang="en-US" sz="1400" smtClean="0"/>
                <a:t>_name</a:t>
              </a:r>
              <a:endParaRPr lang="en-US" sz="1400"/>
            </a:p>
          </p:txBody>
        </p:sp>
        <p:cxnSp>
          <p:nvCxnSpPr>
            <p:cNvPr id="82" name="Straight Connector 81"/>
            <p:cNvCxnSpPr>
              <a:endCxn id="81" idx="0"/>
            </p:cNvCxnSpPr>
            <p:nvPr/>
          </p:nvCxnSpPr>
          <p:spPr>
            <a:xfrm>
              <a:off x="1916373" y="2514600"/>
              <a:ext cx="357543" cy="381000"/>
            </a:xfrm>
            <a:prstGeom prst="line">
              <a:avLst/>
            </a:prstGeom>
          </p:spPr>
          <p:style>
            <a:lnRef idx="1">
              <a:schemeClr val="accent1"/>
            </a:lnRef>
            <a:fillRef idx="0">
              <a:schemeClr val="accent1"/>
            </a:fillRef>
            <a:effectRef idx="0">
              <a:schemeClr val="accent1"/>
            </a:effectRef>
            <a:fontRef idx="minor">
              <a:schemeClr val="tx1"/>
            </a:fontRef>
          </p:style>
        </p:cxnSp>
        <p:sp>
          <p:nvSpPr>
            <p:cNvPr id="89" name="Oval 88"/>
            <p:cNvSpPr/>
            <p:nvPr/>
          </p:nvSpPr>
          <p:spPr>
            <a:xfrm>
              <a:off x="6096000" y="2921295"/>
              <a:ext cx="798899" cy="304800"/>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400" u="sng" smtClean="0"/>
                <a:t>prjid</a:t>
              </a:r>
              <a:endParaRPr lang="en-US" sz="1400" u="sng"/>
            </a:p>
          </p:txBody>
        </p:sp>
        <p:cxnSp>
          <p:nvCxnSpPr>
            <p:cNvPr id="90" name="Straight Connector 89"/>
            <p:cNvCxnSpPr>
              <a:stCxn id="74" idx="2"/>
              <a:endCxn id="89" idx="0"/>
            </p:cNvCxnSpPr>
            <p:nvPr/>
          </p:nvCxnSpPr>
          <p:spPr>
            <a:xfrm flipH="1">
              <a:off x="6495450" y="2514600"/>
              <a:ext cx="514950" cy="406695"/>
            </a:xfrm>
            <a:prstGeom prst="line">
              <a:avLst/>
            </a:prstGeom>
          </p:spPr>
          <p:style>
            <a:lnRef idx="1">
              <a:schemeClr val="accent1"/>
            </a:lnRef>
            <a:fillRef idx="0">
              <a:schemeClr val="accent1"/>
            </a:fillRef>
            <a:effectRef idx="0">
              <a:schemeClr val="accent1"/>
            </a:effectRef>
            <a:fontRef idx="minor">
              <a:schemeClr val="tx1"/>
            </a:fontRef>
          </p:style>
        </p:cxnSp>
        <p:sp>
          <p:nvSpPr>
            <p:cNvPr id="91" name="Oval 90"/>
            <p:cNvSpPr/>
            <p:nvPr/>
          </p:nvSpPr>
          <p:spPr>
            <a:xfrm>
              <a:off x="7010401" y="2895600"/>
              <a:ext cx="1295399" cy="304800"/>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400" smtClean="0"/>
                <a:t>prj_name</a:t>
              </a:r>
              <a:endParaRPr lang="en-US" sz="1400"/>
            </a:p>
          </p:txBody>
        </p:sp>
        <p:cxnSp>
          <p:nvCxnSpPr>
            <p:cNvPr id="92" name="Straight Connector 91"/>
            <p:cNvCxnSpPr>
              <a:stCxn id="74" idx="2"/>
              <a:endCxn id="91" idx="0"/>
            </p:cNvCxnSpPr>
            <p:nvPr/>
          </p:nvCxnSpPr>
          <p:spPr>
            <a:xfrm>
              <a:off x="7010400" y="2514600"/>
              <a:ext cx="647701" cy="381000"/>
            </a:xfrm>
            <a:prstGeom prst="line">
              <a:avLst/>
            </a:prstGeom>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4925472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after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barn(inVertical)">
                                      <p:cBhvr>
                                        <p:cTn id="7" dur="500"/>
                                        <p:tgtEl>
                                          <p:spTgt spid="2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23"/>
                                        </p:tgtEl>
                                        <p:attrNameLst>
                                          <p:attrName>style.visibility</p:attrName>
                                        </p:attrNameLst>
                                      </p:cBhvr>
                                      <p:to>
                                        <p:strVal val="visible"/>
                                      </p:to>
                                    </p:set>
                                    <p:animEffect transition="in" filter="wipe(up)">
                                      <p:cBhvr>
                                        <p:cTn id="12" dur="500"/>
                                        <p:tgtEl>
                                          <p:spTgt spid="23"/>
                                        </p:tgtEl>
                                      </p:cBhvr>
                                    </p:animEffect>
                                  </p:childTnLst>
                                </p:cTn>
                              </p:par>
                            </p:childTnLst>
                          </p:cTn>
                        </p:par>
                        <p:par>
                          <p:cTn id="13" fill="hold">
                            <p:stCondLst>
                              <p:cond delay="500"/>
                            </p:stCondLst>
                            <p:childTnLst>
                              <p:par>
                                <p:cTn id="14" presetID="10" presetClass="entr" presetSubtype="0" fill="hold" grpId="0" nodeType="afterEffect">
                                  <p:stCondLst>
                                    <p:cond delay="0"/>
                                  </p:stCondLst>
                                  <p:childTnLst>
                                    <p:set>
                                      <p:cBhvr>
                                        <p:cTn id="15" dur="1" fill="hold">
                                          <p:stCondLst>
                                            <p:cond delay="0"/>
                                          </p:stCondLst>
                                        </p:cTn>
                                        <p:tgtEl>
                                          <p:spTgt spid="22"/>
                                        </p:tgtEl>
                                        <p:attrNameLst>
                                          <p:attrName>style.visibility</p:attrName>
                                        </p:attrNameLst>
                                      </p:cBhvr>
                                      <p:to>
                                        <p:strVal val="visible"/>
                                      </p:to>
                                    </p:set>
                                    <p:animEffect transition="in" filter="fade">
                                      <p:cBhvr>
                                        <p:cTn id="16" dur="500"/>
                                        <p:tgtEl>
                                          <p:spTgt spid="22"/>
                                        </p:tgtEl>
                                      </p:cBhvr>
                                    </p:animEffect>
                                  </p:childTnLst>
                                </p:cTn>
                              </p:par>
                              <p:par>
                                <p:cTn id="17" presetID="10" presetClass="entr" presetSubtype="0" fill="hold" nodeType="withEffect">
                                  <p:stCondLst>
                                    <p:cond delay="0"/>
                                  </p:stCondLst>
                                  <p:childTnLst>
                                    <p:set>
                                      <p:cBhvr>
                                        <p:cTn id="18" dur="1" fill="hold">
                                          <p:stCondLst>
                                            <p:cond delay="0"/>
                                          </p:stCondLst>
                                        </p:cTn>
                                        <p:tgtEl>
                                          <p:spTgt spid="21"/>
                                        </p:tgtEl>
                                        <p:attrNameLst>
                                          <p:attrName>style.visibility</p:attrName>
                                        </p:attrNameLst>
                                      </p:cBhvr>
                                      <p:to>
                                        <p:strVal val="visible"/>
                                      </p:to>
                                    </p:set>
                                    <p:animEffect transition="in" filter="fade">
                                      <p:cBhvr>
                                        <p:cTn id="19" dur="500"/>
                                        <p:tgtEl>
                                          <p:spTgt spid="21"/>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50"/>
                                        </p:tgtEl>
                                        <p:attrNameLst>
                                          <p:attrName>style.visibility</p:attrName>
                                        </p:attrNameLst>
                                      </p:cBhvr>
                                      <p:to>
                                        <p:strVal val="visible"/>
                                      </p:to>
                                    </p:set>
                                    <p:animEffect transition="in" filter="fade">
                                      <p:cBhvr>
                                        <p:cTn id="22" dur="500"/>
                                        <p:tgtEl>
                                          <p:spTgt spid="50"/>
                                        </p:tgtEl>
                                      </p:cBhvr>
                                    </p:animEffect>
                                  </p:childTnLst>
                                </p:cTn>
                              </p:par>
                              <p:par>
                                <p:cTn id="23" presetID="10" presetClass="entr" presetSubtype="0" fill="hold" nodeType="withEffect">
                                  <p:stCondLst>
                                    <p:cond delay="0"/>
                                  </p:stCondLst>
                                  <p:childTnLst>
                                    <p:set>
                                      <p:cBhvr>
                                        <p:cTn id="24" dur="1" fill="hold">
                                          <p:stCondLst>
                                            <p:cond delay="0"/>
                                          </p:stCondLst>
                                        </p:cTn>
                                        <p:tgtEl>
                                          <p:spTgt spid="49"/>
                                        </p:tgtEl>
                                        <p:attrNameLst>
                                          <p:attrName>style.visibility</p:attrName>
                                        </p:attrNameLst>
                                      </p:cBhvr>
                                      <p:to>
                                        <p:strVal val="visible"/>
                                      </p:to>
                                    </p:set>
                                    <p:animEffect transition="in" filter="fade">
                                      <p:cBhvr>
                                        <p:cTn id="25" dur="500"/>
                                        <p:tgtEl>
                                          <p:spTgt spid="49"/>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52"/>
                                        </p:tgtEl>
                                        <p:attrNameLst>
                                          <p:attrName>style.visibility</p:attrName>
                                        </p:attrNameLst>
                                      </p:cBhvr>
                                      <p:to>
                                        <p:strVal val="visible"/>
                                      </p:to>
                                    </p:set>
                                    <p:animEffect transition="in" filter="fade">
                                      <p:cBhvr>
                                        <p:cTn id="28" dur="500"/>
                                        <p:tgtEl>
                                          <p:spTgt spid="52"/>
                                        </p:tgtEl>
                                      </p:cBhvr>
                                    </p:animEffect>
                                  </p:childTnLst>
                                </p:cTn>
                              </p:par>
                              <p:par>
                                <p:cTn id="29" presetID="10" presetClass="entr" presetSubtype="0" fill="hold" nodeType="withEffect">
                                  <p:stCondLst>
                                    <p:cond delay="0"/>
                                  </p:stCondLst>
                                  <p:childTnLst>
                                    <p:set>
                                      <p:cBhvr>
                                        <p:cTn id="30" dur="1" fill="hold">
                                          <p:stCondLst>
                                            <p:cond delay="0"/>
                                          </p:stCondLst>
                                        </p:cTn>
                                        <p:tgtEl>
                                          <p:spTgt spid="51"/>
                                        </p:tgtEl>
                                        <p:attrNameLst>
                                          <p:attrName>style.visibility</p:attrName>
                                        </p:attrNameLst>
                                      </p:cBhvr>
                                      <p:to>
                                        <p:strVal val="visible"/>
                                      </p:to>
                                    </p:set>
                                    <p:animEffect transition="in" filter="fade">
                                      <p:cBhvr>
                                        <p:cTn id="31" dur="500"/>
                                        <p:tgtEl>
                                          <p:spTgt spid="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23" grpId="0" animBg="1"/>
      <p:bldP spid="50" grpId="0"/>
      <p:bldP spid="5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a:effectLst>
                  <a:outerShdw blurRad="38100" dist="38100" dir="2700000" algn="tl">
                    <a:srgbClr val="000000">
                      <a:alpha val="43137"/>
                    </a:srgbClr>
                  </a:outerShdw>
                </a:effectLst>
              </a:rPr>
              <a:t>Intro ER </a:t>
            </a:r>
            <a:r>
              <a:rPr lang="en-US" dirty="0" smtClean="0">
                <a:effectLst>
                  <a:outerShdw blurRad="38100" dist="38100" dir="2700000" algn="tl">
                    <a:srgbClr val="000000">
                      <a:alpha val="43137"/>
                    </a:srgbClr>
                  </a:outerShdw>
                </a:effectLst>
              </a:rPr>
              <a:t>Concept</a:t>
            </a:r>
            <a:r>
              <a:rPr lang="en-US" smtClean="0">
                <a:effectLst>
                  <a:outerShdw blurRad="38100" dist="38100" dir="2700000" algn="tl">
                    <a:srgbClr val="000000">
                      <a:alpha val="43137"/>
                    </a:srgbClr>
                  </a:outerShdw>
                </a:effectLst>
              </a:rPr>
              <a:t/>
            </a:r>
            <a:br>
              <a:rPr lang="en-US" smtClean="0">
                <a:effectLst>
                  <a:outerShdw blurRad="38100" dist="38100" dir="2700000" algn="tl">
                    <a:srgbClr val="000000">
                      <a:alpha val="43137"/>
                    </a:srgbClr>
                  </a:outerShdw>
                </a:effectLst>
              </a:rPr>
            </a:br>
            <a:r>
              <a:rPr lang="en-US" smtClean="0">
                <a:effectLst>
                  <a:outerShdw blurRad="38100" dist="38100" dir="2700000" algn="tl">
                    <a:srgbClr val="000000">
                      <a:alpha val="43137"/>
                    </a:srgbClr>
                  </a:outerShdw>
                </a:effectLst>
              </a:rPr>
              <a:t>-</a:t>
            </a:r>
            <a:r>
              <a:rPr lang="en-US" b="1" smtClean="0">
                <a:solidFill>
                  <a:srgbClr val="FF0000"/>
                </a:solidFill>
                <a:effectLst>
                  <a:outerShdw blurRad="38100" dist="38100" dir="2700000" algn="tl">
                    <a:srgbClr val="000000">
                      <a:alpha val="43137"/>
                    </a:srgbClr>
                  </a:outerShdw>
                </a:effectLst>
              </a:rPr>
              <a:t>Transformasi </a:t>
            </a:r>
            <a:r>
              <a:rPr lang="en-US" b="1">
                <a:solidFill>
                  <a:srgbClr val="FF0000"/>
                </a:solidFill>
                <a:effectLst>
                  <a:outerShdw blurRad="38100" dist="38100" dir="2700000" algn="tl">
                    <a:srgbClr val="000000">
                      <a:alpha val="43137"/>
                    </a:srgbClr>
                  </a:outerShdw>
                </a:effectLst>
              </a:rPr>
              <a:t>ER Menjadi Tabel</a:t>
            </a:r>
            <a:endParaRPr lang="en-US" dirty="0"/>
          </a:p>
        </p:txBody>
      </p:sp>
      <p:sp>
        <p:nvSpPr>
          <p:cNvPr id="3" name="Content Placeholder 2"/>
          <p:cNvSpPr>
            <a:spLocks noGrp="1"/>
          </p:cNvSpPr>
          <p:nvPr>
            <p:ph idx="1"/>
          </p:nvPr>
        </p:nvSpPr>
        <p:spPr/>
        <p:txBody>
          <a:bodyPr>
            <a:normAutofit fontScale="77500" lnSpcReduction="20000"/>
          </a:bodyPr>
          <a:lstStyle/>
          <a:p>
            <a:r>
              <a:rPr lang="en-US" b="1" dirty="0" smtClean="0"/>
              <a:t>Transformation Rule </a:t>
            </a:r>
            <a:r>
              <a:rPr lang="en-US" b="1" smtClean="0"/>
              <a:t>2</a:t>
            </a:r>
            <a:r>
              <a:rPr lang="en-US" smtClean="0"/>
              <a:t>: (</a:t>
            </a:r>
            <a:r>
              <a:rPr lang="en-US" b="1" smtClean="0">
                <a:solidFill>
                  <a:srgbClr val="FF0000"/>
                </a:solidFill>
              </a:rPr>
              <a:t>atribut multivalue menjadi entity</a:t>
            </a:r>
            <a:r>
              <a:rPr lang="en-US" smtClean="0"/>
              <a:t>)</a:t>
            </a:r>
            <a:endParaRPr lang="en-US" dirty="0" smtClean="0"/>
          </a:p>
          <a:p>
            <a:pPr lvl="1"/>
            <a:r>
              <a:rPr lang="en-US" dirty="0" err="1" smtClean="0"/>
              <a:t>Jika</a:t>
            </a:r>
            <a:r>
              <a:rPr lang="en-US" dirty="0" smtClean="0"/>
              <a:t> </a:t>
            </a:r>
            <a:r>
              <a:rPr lang="en-US" dirty="0" err="1" smtClean="0"/>
              <a:t>pada</a:t>
            </a:r>
            <a:r>
              <a:rPr lang="en-US" dirty="0" smtClean="0"/>
              <a:t> entity </a:t>
            </a:r>
            <a:r>
              <a:rPr lang="en-US" dirty="0" err="1" smtClean="0"/>
              <a:t>terdapat</a:t>
            </a:r>
            <a:r>
              <a:rPr lang="en-US" dirty="0" smtClean="0"/>
              <a:t> </a:t>
            </a:r>
            <a:r>
              <a:rPr lang="en-US" dirty="0" err="1" smtClean="0"/>
              <a:t>atribut</a:t>
            </a:r>
            <a:r>
              <a:rPr lang="en-US" dirty="0" smtClean="0"/>
              <a:t> </a:t>
            </a:r>
            <a:r>
              <a:rPr lang="en-US" dirty="0" err="1" smtClean="0"/>
              <a:t>multivalue</a:t>
            </a:r>
            <a:r>
              <a:rPr lang="en-US" dirty="0" smtClean="0"/>
              <a:t>, </a:t>
            </a:r>
            <a:r>
              <a:rPr lang="en-US" dirty="0" err="1" smtClean="0"/>
              <a:t>buatkan</a:t>
            </a:r>
            <a:r>
              <a:rPr lang="en-US" dirty="0" smtClean="0"/>
              <a:t> entity </a:t>
            </a:r>
            <a:r>
              <a:rPr lang="en-US" dirty="0" err="1" smtClean="0"/>
              <a:t>baru</a:t>
            </a:r>
            <a:r>
              <a:rPr lang="en-US" dirty="0" smtClean="0"/>
              <a:t> </a:t>
            </a:r>
            <a:r>
              <a:rPr lang="en-US" dirty="0" err="1" smtClean="0"/>
              <a:t>untuk</a:t>
            </a:r>
            <a:r>
              <a:rPr lang="en-US" dirty="0" smtClean="0"/>
              <a:t> </a:t>
            </a:r>
            <a:r>
              <a:rPr lang="en-US" dirty="0" err="1" smtClean="0"/>
              <a:t>menampung</a:t>
            </a:r>
            <a:r>
              <a:rPr lang="en-US" dirty="0" smtClean="0"/>
              <a:t> </a:t>
            </a:r>
            <a:r>
              <a:rPr lang="en-US" b="1" dirty="0" err="1" smtClean="0"/>
              <a:t>atribut</a:t>
            </a:r>
            <a:r>
              <a:rPr lang="en-US" b="1" dirty="0" smtClean="0"/>
              <a:t> </a:t>
            </a:r>
            <a:r>
              <a:rPr lang="en-US" b="1" dirty="0" err="1" smtClean="0"/>
              <a:t>multivalue</a:t>
            </a:r>
            <a:r>
              <a:rPr lang="en-US" dirty="0" smtClean="0"/>
              <a:t> (</a:t>
            </a:r>
            <a:r>
              <a:rPr lang="en-US" b="1" dirty="0" smtClean="0"/>
              <a:t>a</a:t>
            </a:r>
            <a:r>
              <a:rPr lang="en-US" dirty="0" smtClean="0"/>
              <a:t>), </a:t>
            </a:r>
            <a:r>
              <a:rPr lang="en-US" dirty="0" err="1" smtClean="0"/>
              <a:t>juga</a:t>
            </a:r>
            <a:r>
              <a:rPr lang="en-US" dirty="0" smtClean="0"/>
              <a:t> </a:t>
            </a:r>
            <a:r>
              <a:rPr lang="en-US" dirty="0" err="1" smtClean="0"/>
              <a:t>sertakan</a:t>
            </a:r>
            <a:r>
              <a:rPr lang="en-US" dirty="0" smtClean="0"/>
              <a:t> </a:t>
            </a:r>
            <a:r>
              <a:rPr lang="en-US" dirty="0" err="1" smtClean="0"/>
              <a:t>atribut</a:t>
            </a:r>
            <a:r>
              <a:rPr lang="en-US" dirty="0" smtClean="0"/>
              <a:t> </a:t>
            </a:r>
            <a:r>
              <a:rPr lang="en-US" b="1" dirty="0" smtClean="0"/>
              <a:t>primary identifier </a:t>
            </a:r>
            <a:r>
              <a:rPr lang="en-US" b="1" dirty="0" err="1" smtClean="0"/>
              <a:t>dari</a:t>
            </a:r>
            <a:r>
              <a:rPr lang="en-US" b="1" dirty="0" smtClean="0"/>
              <a:t> entity </a:t>
            </a:r>
            <a:r>
              <a:rPr lang="en-US" b="1" dirty="0" err="1" smtClean="0"/>
              <a:t>asal</a:t>
            </a:r>
            <a:r>
              <a:rPr lang="en-US" dirty="0" smtClean="0"/>
              <a:t> (</a:t>
            </a:r>
            <a:r>
              <a:rPr lang="en-US" b="1" dirty="0" smtClean="0"/>
              <a:t>p</a:t>
            </a:r>
            <a:r>
              <a:rPr lang="en-US" dirty="0" smtClean="0"/>
              <a:t>) </a:t>
            </a:r>
            <a:r>
              <a:rPr lang="en-US" dirty="0" err="1" smtClean="0"/>
              <a:t>pada</a:t>
            </a:r>
            <a:r>
              <a:rPr lang="en-US" dirty="0" smtClean="0"/>
              <a:t> entity </a:t>
            </a:r>
            <a:r>
              <a:rPr lang="en-US" dirty="0" err="1" smtClean="0"/>
              <a:t>baru</a:t>
            </a:r>
            <a:r>
              <a:rPr lang="en-US" dirty="0" smtClean="0"/>
              <a:t> </a:t>
            </a:r>
            <a:r>
              <a:rPr lang="en-US" dirty="0" err="1" smtClean="0"/>
              <a:t>tersebut</a:t>
            </a:r>
            <a:r>
              <a:rPr lang="en-US" dirty="0" smtClean="0"/>
              <a:t>.</a:t>
            </a:r>
          </a:p>
          <a:p>
            <a:pPr lvl="1"/>
            <a:r>
              <a:rPr lang="en-US" dirty="0" smtClean="0"/>
              <a:t>Entity </a:t>
            </a:r>
            <a:r>
              <a:rPr lang="en-US" dirty="0" err="1" smtClean="0"/>
              <a:t>baru</a:t>
            </a:r>
            <a:r>
              <a:rPr lang="en-US" dirty="0" smtClean="0"/>
              <a:t> </a:t>
            </a:r>
            <a:r>
              <a:rPr lang="en-US" dirty="0" err="1" smtClean="0"/>
              <a:t>tersebut</a:t>
            </a:r>
            <a:r>
              <a:rPr lang="en-US" dirty="0" smtClean="0"/>
              <a:t> </a:t>
            </a:r>
            <a:r>
              <a:rPr lang="en-US" dirty="0" err="1" smtClean="0"/>
              <a:t>diberi</a:t>
            </a:r>
            <a:r>
              <a:rPr lang="en-US" dirty="0" smtClean="0"/>
              <a:t> </a:t>
            </a:r>
            <a:r>
              <a:rPr lang="en-US" b="1" dirty="0" err="1"/>
              <a:t>nama</a:t>
            </a:r>
            <a:r>
              <a:rPr lang="en-US" b="1" dirty="0"/>
              <a:t> </a:t>
            </a:r>
            <a:r>
              <a:rPr lang="en-US" b="1" dirty="0" smtClean="0"/>
              <a:t>yang </a:t>
            </a:r>
            <a:r>
              <a:rPr lang="en-US" b="1" dirty="0" err="1"/>
              <a:t>sama</a:t>
            </a:r>
            <a:r>
              <a:rPr lang="en-US" b="1" dirty="0"/>
              <a:t> </a:t>
            </a:r>
            <a:r>
              <a:rPr lang="en-US" b="1" dirty="0" err="1"/>
              <a:t>dengan</a:t>
            </a:r>
            <a:r>
              <a:rPr lang="en-US" b="1" dirty="0"/>
              <a:t> </a:t>
            </a:r>
            <a:r>
              <a:rPr lang="en-US" b="1" dirty="0" err="1"/>
              <a:t>nama</a:t>
            </a:r>
            <a:r>
              <a:rPr lang="en-US" b="1" dirty="0"/>
              <a:t> </a:t>
            </a:r>
            <a:r>
              <a:rPr lang="en-US" b="1" dirty="0" err="1"/>
              <a:t>atribut</a:t>
            </a:r>
            <a:r>
              <a:rPr lang="en-US" b="1" dirty="0"/>
              <a:t> </a:t>
            </a:r>
            <a:r>
              <a:rPr lang="en-US" b="1" dirty="0" err="1" smtClean="0"/>
              <a:t>multivalue</a:t>
            </a:r>
            <a:r>
              <a:rPr lang="en-US" dirty="0" smtClean="0"/>
              <a:t>.</a:t>
            </a:r>
          </a:p>
          <a:p>
            <a:pPr lvl="1"/>
            <a:r>
              <a:rPr lang="en-US" err="1" smtClean="0"/>
              <a:t>Petakan</a:t>
            </a:r>
            <a:r>
              <a:rPr lang="en-US" smtClean="0"/>
              <a:t> entity baru </a:t>
            </a:r>
            <a:r>
              <a:rPr lang="en-US" dirty="0" err="1" smtClean="0"/>
              <a:t>tersebut</a:t>
            </a:r>
            <a:r>
              <a:rPr lang="en-US" dirty="0" smtClean="0"/>
              <a:t> </a:t>
            </a:r>
            <a:r>
              <a:rPr lang="en-US" dirty="0" err="1" smtClean="0"/>
              <a:t>menjadi</a:t>
            </a:r>
            <a:r>
              <a:rPr lang="en-US" dirty="0" smtClean="0"/>
              <a:t> </a:t>
            </a:r>
            <a:r>
              <a:rPr lang="en-US" dirty="0" err="1" smtClean="0"/>
              <a:t>tabel</a:t>
            </a:r>
            <a:r>
              <a:rPr lang="en-US" dirty="0" smtClean="0"/>
              <a:t> </a:t>
            </a:r>
            <a:r>
              <a:rPr lang="en-US" dirty="0" err="1" smtClean="0"/>
              <a:t>dengan</a:t>
            </a:r>
            <a:r>
              <a:rPr lang="en-US" dirty="0" smtClean="0"/>
              <a:t> </a:t>
            </a:r>
            <a:r>
              <a:rPr lang="en-US" dirty="0" err="1" smtClean="0"/>
              <a:t>nama</a:t>
            </a:r>
            <a:r>
              <a:rPr lang="en-US" dirty="0" smtClean="0"/>
              <a:t> yang </a:t>
            </a:r>
            <a:r>
              <a:rPr lang="en-US" dirty="0" err="1" smtClean="0"/>
              <a:t>sama</a:t>
            </a:r>
            <a:r>
              <a:rPr lang="en-US" dirty="0" smtClean="0"/>
              <a:t> </a:t>
            </a:r>
            <a:r>
              <a:rPr lang="en-US" dirty="0" err="1" smtClean="0"/>
              <a:t>dengan</a:t>
            </a:r>
            <a:r>
              <a:rPr lang="en-US" dirty="0" smtClean="0"/>
              <a:t> </a:t>
            </a:r>
            <a:r>
              <a:rPr lang="en-US" dirty="0" err="1" smtClean="0"/>
              <a:t>nama</a:t>
            </a:r>
            <a:r>
              <a:rPr lang="en-US" dirty="0" smtClean="0"/>
              <a:t> entity-</a:t>
            </a:r>
            <a:r>
              <a:rPr lang="en-US" dirty="0" err="1" smtClean="0"/>
              <a:t>nya</a:t>
            </a:r>
            <a:r>
              <a:rPr lang="en-US" dirty="0" smtClean="0"/>
              <a:t>.</a:t>
            </a:r>
          </a:p>
          <a:p>
            <a:pPr lvl="1"/>
            <a:r>
              <a:rPr lang="en-US" b="1" dirty="0" err="1"/>
              <a:t>Kolom</a:t>
            </a:r>
            <a:r>
              <a:rPr lang="en-US" dirty="0"/>
              <a:t> </a:t>
            </a:r>
            <a:r>
              <a:rPr lang="en-US" dirty="0" err="1"/>
              <a:t>pada</a:t>
            </a:r>
            <a:r>
              <a:rPr lang="en-US" dirty="0"/>
              <a:t> </a:t>
            </a:r>
            <a:r>
              <a:rPr lang="en-US" dirty="0" err="1"/>
              <a:t>tabel</a:t>
            </a:r>
            <a:r>
              <a:rPr lang="en-US" dirty="0"/>
              <a:t> </a:t>
            </a:r>
            <a:r>
              <a:rPr lang="en-US" dirty="0" err="1"/>
              <a:t>merupakan</a:t>
            </a:r>
            <a:r>
              <a:rPr lang="en-US" dirty="0"/>
              <a:t> </a:t>
            </a:r>
            <a:r>
              <a:rPr lang="en-US" dirty="0" err="1" smtClean="0"/>
              <a:t>representasi</a:t>
            </a:r>
            <a:r>
              <a:rPr lang="en-US" dirty="0" smtClean="0"/>
              <a:t> </a:t>
            </a:r>
            <a:r>
              <a:rPr lang="en-US" dirty="0" err="1" smtClean="0"/>
              <a:t>dari</a:t>
            </a:r>
            <a:r>
              <a:rPr lang="en-US" dirty="0" smtClean="0"/>
              <a:t> </a:t>
            </a:r>
            <a:r>
              <a:rPr lang="en-US" b="1" dirty="0" smtClean="0"/>
              <a:t>p</a:t>
            </a:r>
            <a:r>
              <a:rPr lang="en-US" dirty="0" smtClean="0"/>
              <a:t> yang </a:t>
            </a:r>
            <a:r>
              <a:rPr lang="en-US" dirty="0" err="1" smtClean="0"/>
              <a:t>diikuti</a:t>
            </a:r>
            <a:r>
              <a:rPr lang="en-US" dirty="0" smtClean="0"/>
              <a:t> </a:t>
            </a:r>
            <a:r>
              <a:rPr lang="en-US" dirty="0" err="1" smtClean="0"/>
              <a:t>dengan</a:t>
            </a:r>
            <a:r>
              <a:rPr lang="en-US" dirty="0" smtClean="0"/>
              <a:t> a </a:t>
            </a:r>
            <a:r>
              <a:rPr lang="en-US" dirty="0" err="1" smtClean="0"/>
              <a:t>secara</a:t>
            </a:r>
            <a:r>
              <a:rPr lang="en-US" dirty="0" smtClean="0"/>
              <a:t> </a:t>
            </a:r>
            <a:r>
              <a:rPr lang="en-US" dirty="0" err="1" smtClean="0"/>
              <a:t>berurutan</a:t>
            </a:r>
            <a:r>
              <a:rPr lang="en-US" dirty="0" smtClean="0"/>
              <a:t>.</a:t>
            </a:r>
          </a:p>
          <a:p>
            <a:pPr lvl="1"/>
            <a:r>
              <a:rPr lang="en-US" b="1" dirty="0" smtClean="0"/>
              <a:t>Primary key </a:t>
            </a:r>
            <a:r>
              <a:rPr lang="en-US" b="1" dirty="0" err="1" smtClean="0"/>
              <a:t>dari</a:t>
            </a:r>
            <a:r>
              <a:rPr lang="en-US" b="1" dirty="0" smtClean="0"/>
              <a:t> </a:t>
            </a:r>
            <a:r>
              <a:rPr lang="en-US" b="1" dirty="0" err="1" smtClean="0"/>
              <a:t>tabel</a:t>
            </a:r>
            <a:r>
              <a:rPr lang="en-US" b="1" dirty="0" smtClean="0"/>
              <a:t> </a:t>
            </a:r>
            <a:r>
              <a:rPr lang="en-US" dirty="0" err="1" smtClean="0"/>
              <a:t>ini</a:t>
            </a:r>
            <a:r>
              <a:rPr lang="en-US" dirty="0" smtClean="0"/>
              <a:t> </a:t>
            </a:r>
            <a:r>
              <a:rPr lang="en-US" dirty="0" err="1" smtClean="0"/>
              <a:t>adalah</a:t>
            </a:r>
            <a:r>
              <a:rPr lang="en-US" dirty="0" smtClean="0"/>
              <a:t> </a:t>
            </a:r>
            <a:r>
              <a:rPr lang="en-US" dirty="0" err="1" smtClean="0"/>
              <a:t>kolom</a:t>
            </a:r>
            <a:r>
              <a:rPr lang="en-US" dirty="0" smtClean="0"/>
              <a:t> </a:t>
            </a:r>
            <a:r>
              <a:rPr lang="en-US" b="1" dirty="0" smtClean="0"/>
              <a:t>p</a:t>
            </a:r>
            <a:r>
              <a:rPr lang="en-US" dirty="0" smtClean="0"/>
              <a:t> </a:t>
            </a:r>
            <a:r>
              <a:rPr lang="en-US" dirty="0" err="1" smtClean="0"/>
              <a:t>dan</a:t>
            </a:r>
            <a:r>
              <a:rPr lang="en-US" dirty="0" smtClean="0"/>
              <a:t> </a:t>
            </a:r>
            <a:r>
              <a:rPr lang="en-US" dirty="0" err="1" smtClean="0"/>
              <a:t>kolom</a:t>
            </a:r>
            <a:r>
              <a:rPr lang="en-US" dirty="0" smtClean="0"/>
              <a:t> </a:t>
            </a:r>
            <a:r>
              <a:rPr lang="en-US" b="1" dirty="0" smtClean="0"/>
              <a:t>a</a:t>
            </a:r>
            <a:r>
              <a:rPr lang="en-US" dirty="0" smtClean="0"/>
              <a:t>.</a:t>
            </a:r>
          </a:p>
          <a:p>
            <a:pPr lvl="1"/>
            <a:r>
              <a:rPr lang="en-US" dirty="0"/>
              <a:t>Data </a:t>
            </a:r>
            <a:r>
              <a:rPr lang="en-US" dirty="0" err="1"/>
              <a:t>kejadian</a:t>
            </a:r>
            <a:r>
              <a:rPr lang="en-US" dirty="0"/>
              <a:t> </a:t>
            </a:r>
            <a:r>
              <a:rPr lang="en-US" dirty="0" err="1"/>
              <a:t>dari</a:t>
            </a:r>
            <a:r>
              <a:rPr lang="en-US" dirty="0"/>
              <a:t> entity </a:t>
            </a:r>
            <a:r>
              <a:rPr lang="en-US" dirty="0" err="1"/>
              <a:t>kemudian</a:t>
            </a:r>
            <a:r>
              <a:rPr lang="en-US" dirty="0"/>
              <a:t> </a:t>
            </a:r>
            <a:r>
              <a:rPr lang="en-US" dirty="0" err="1"/>
              <a:t>dipetakan</a:t>
            </a:r>
            <a:r>
              <a:rPr lang="en-US" dirty="0"/>
              <a:t> </a:t>
            </a:r>
            <a:r>
              <a:rPr lang="en-US" dirty="0" err="1" smtClean="0"/>
              <a:t>ke</a:t>
            </a:r>
            <a:r>
              <a:rPr lang="en-US" dirty="0" smtClean="0"/>
              <a:t> </a:t>
            </a:r>
            <a:r>
              <a:rPr lang="en-US" dirty="0" err="1" smtClean="0"/>
              <a:t>dalam</a:t>
            </a:r>
            <a:r>
              <a:rPr lang="en-US" dirty="0" smtClean="0"/>
              <a:t> </a:t>
            </a:r>
            <a:r>
              <a:rPr lang="en-US" dirty="0" err="1"/>
              <a:t>tabel</a:t>
            </a:r>
            <a:r>
              <a:rPr lang="en-US" dirty="0"/>
              <a:t> </a:t>
            </a:r>
            <a:r>
              <a:rPr lang="en-US" dirty="0" err="1"/>
              <a:t>berupa</a:t>
            </a:r>
            <a:r>
              <a:rPr lang="en-US" dirty="0"/>
              <a:t> </a:t>
            </a:r>
            <a:r>
              <a:rPr lang="en-US" dirty="0" err="1"/>
              <a:t>baris</a:t>
            </a:r>
            <a:r>
              <a:rPr lang="en-US" dirty="0"/>
              <a:t> (row</a:t>
            </a:r>
            <a:r>
              <a:rPr lang="en-US" dirty="0" smtClean="0"/>
              <a:t>) </a:t>
            </a:r>
            <a:r>
              <a:rPr lang="en-US" dirty="0" err="1" smtClean="0"/>
              <a:t>tabel</a:t>
            </a:r>
            <a:r>
              <a:rPr lang="en-US" dirty="0" smtClean="0"/>
              <a:t> yang </a:t>
            </a:r>
            <a:r>
              <a:rPr lang="en-US" dirty="0" err="1" smtClean="0"/>
              <a:t>sesuai</a:t>
            </a:r>
            <a:r>
              <a:rPr lang="en-US" dirty="0" smtClean="0"/>
              <a:t> </a:t>
            </a:r>
            <a:r>
              <a:rPr lang="en-US" dirty="0" err="1" smtClean="0"/>
              <a:t>pasangannya</a:t>
            </a:r>
            <a:r>
              <a:rPr lang="en-US" dirty="0" smtClean="0"/>
              <a:t> (</a:t>
            </a:r>
            <a:r>
              <a:rPr lang="en-US" b="1" dirty="0" err="1" smtClean="0"/>
              <a:t>p</a:t>
            </a:r>
            <a:r>
              <a:rPr lang="en-US" dirty="0" err="1" smtClean="0"/>
              <a:t>,</a:t>
            </a:r>
            <a:r>
              <a:rPr lang="en-US" b="1" dirty="0" err="1" smtClean="0"/>
              <a:t>a</a:t>
            </a:r>
            <a:r>
              <a:rPr lang="en-US" dirty="0" smtClean="0"/>
              <a:t>).</a:t>
            </a:r>
            <a:endParaRPr lang="en-US" b="1" dirty="0" smtClean="0"/>
          </a:p>
        </p:txBody>
      </p:sp>
      <p:sp>
        <p:nvSpPr>
          <p:cNvPr id="4" name="Date Placeholder 3"/>
          <p:cNvSpPr>
            <a:spLocks noGrp="1"/>
          </p:cNvSpPr>
          <p:nvPr>
            <p:ph type="dt" sz="half" idx="10"/>
          </p:nvPr>
        </p:nvSpPr>
        <p:spPr/>
        <p:txBody>
          <a:bodyPr/>
          <a:lstStyle/>
          <a:p>
            <a:r>
              <a:t>AER – </a:t>
            </a:r>
            <a:r>
              <a:rPr/>
              <a:t>2013/2014</a:t>
            </a:r>
            <a:endParaRPr dirty="0"/>
          </a:p>
        </p:txBody>
      </p:sp>
      <p:sp>
        <p:nvSpPr>
          <p:cNvPr id="5" name="Footer Placeholder 4"/>
          <p:cNvSpPr>
            <a:spLocks noGrp="1"/>
          </p:cNvSpPr>
          <p:nvPr>
            <p:ph type="ftr" sz="quarter" idx="11"/>
          </p:nvPr>
        </p:nvSpPr>
        <p:spPr/>
        <p:txBody>
          <a:bodyPr/>
          <a:lstStyle/>
          <a:p>
            <a:r>
              <a:t>Universitas Pembangunan Jaya – SIF_TIF</a:t>
            </a:r>
            <a:endParaRPr dirty="0"/>
          </a:p>
        </p:txBody>
      </p:sp>
      <p:sp>
        <p:nvSpPr>
          <p:cNvPr id="6" name="Slide Number Placeholder 5"/>
          <p:cNvSpPr>
            <a:spLocks noGrp="1"/>
          </p:cNvSpPr>
          <p:nvPr>
            <p:ph type="sldNum" sz="quarter" idx="12"/>
          </p:nvPr>
        </p:nvSpPr>
        <p:spPr/>
        <p:txBody>
          <a:bodyPr/>
          <a:lstStyle/>
          <a:p>
            <a:r>
              <a:t>SIF1213 - </a:t>
            </a:r>
            <a:fld id="{856524A2-1DDE-4CC8-AD9C-EA4094C56FD8}" type="slidenum">
              <a:rPr/>
              <a:pPr/>
              <a:t>15</a:t>
            </a:fld>
            <a:endParaRPr dirty="0"/>
          </a:p>
        </p:txBody>
      </p:sp>
    </p:spTree>
    <p:extLst>
      <p:ext uri="{BB962C8B-B14F-4D97-AF65-F5344CB8AC3E}">
        <p14:creationId xmlns:p14="http://schemas.microsoft.com/office/powerpoint/2010/main" val="61584143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a:effectLst>
                  <a:outerShdw blurRad="38100" dist="38100" dir="2700000" algn="tl">
                    <a:srgbClr val="000000">
                      <a:alpha val="43137"/>
                    </a:srgbClr>
                  </a:outerShdw>
                </a:effectLst>
              </a:rPr>
              <a:t>Intro ER </a:t>
            </a:r>
            <a:r>
              <a:rPr lang="en-US" dirty="0" smtClean="0">
                <a:effectLst>
                  <a:outerShdw blurRad="38100" dist="38100" dir="2700000" algn="tl">
                    <a:srgbClr val="000000">
                      <a:alpha val="43137"/>
                    </a:srgbClr>
                  </a:outerShdw>
                </a:effectLst>
              </a:rPr>
              <a:t>Concept</a:t>
            </a:r>
            <a:r>
              <a:rPr lang="en-US" smtClean="0">
                <a:effectLst>
                  <a:outerShdw blurRad="38100" dist="38100" dir="2700000" algn="tl">
                    <a:srgbClr val="000000">
                      <a:alpha val="43137"/>
                    </a:srgbClr>
                  </a:outerShdw>
                </a:effectLst>
              </a:rPr>
              <a:t/>
            </a:r>
            <a:br>
              <a:rPr lang="en-US" smtClean="0">
                <a:effectLst>
                  <a:outerShdw blurRad="38100" dist="38100" dir="2700000" algn="tl">
                    <a:srgbClr val="000000">
                      <a:alpha val="43137"/>
                    </a:srgbClr>
                  </a:outerShdw>
                </a:effectLst>
              </a:rPr>
            </a:br>
            <a:r>
              <a:rPr lang="en-US" smtClean="0">
                <a:effectLst>
                  <a:outerShdw blurRad="38100" dist="38100" dir="2700000" algn="tl">
                    <a:srgbClr val="000000">
                      <a:alpha val="43137"/>
                    </a:srgbClr>
                  </a:outerShdw>
                </a:effectLst>
              </a:rPr>
              <a:t>-</a:t>
            </a:r>
            <a:r>
              <a:rPr lang="en-US" b="1" smtClean="0">
                <a:solidFill>
                  <a:srgbClr val="FF0000"/>
                </a:solidFill>
                <a:effectLst>
                  <a:outerShdw blurRad="38100" dist="38100" dir="2700000" algn="tl">
                    <a:srgbClr val="000000">
                      <a:alpha val="43137"/>
                    </a:srgbClr>
                  </a:outerShdw>
                </a:effectLst>
              </a:rPr>
              <a:t>Transformasi </a:t>
            </a:r>
            <a:r>
              <a:rPr lang="en-US" b="1">
                <a:solidFill>
                  <a:srgbClr val="FF0000"/>
                </a:solidFill>
                <a:effectLst>
                  <a:outerShdw blurRad="38100" dist="38100" dir="2700000" algn="tl">
                    <a:srgbClr val="000000">
                      <a:alpha val="43137"/>
                    </a:srgbClr>
                  </a:outerShdw>
                </a:effectLst>
              </a:rPr>
              <a:t>ER Menjadi Tabel</a:t>
            </a:r>
            <a:endParaRPr lang="en-US" dirty="0"/>
          </a:p>
        </p:txBody>
      </p:sp>
      <p:sp>
        <p:nvSpPr>
          <p:cNvPr id="3" name="Content Placeholder 2"/>
          <p:cNvSpPr>
            <a:spLocks noGrp="1"/>
          </p:cNvSpPr>
          <p:nvPr>
            <p:ph idx="1"/>
          </p:nvPr>
        </p:nvSpPr>
        <p:spPr>
          <a:xfrm>
            <a:off x="381000" y="1524000"/>
            <a:ext cx="8458200" cy="533399"/>
          </a:xfrm>
        </p:spPr>
        <p:txBody>
          <a:bodyPr>
            <a:normAutofit fontScale="70000" lnSpcReduction="20000"/>
          </a:bodyPr>
          <a:lstStyle/>
          <a:p>
            <a:r>
              <a:rPr lang="en-US" b="1" dirty="0" err="1" smtClean="0"/>
              <a:t>Contoh</a:t>
            </a:r>
            <a:r>
              <a:rPr lang="en-US" b="1" dirty="0" smtClean="0"/>
              <a:t> transformation </a:t>
            </a:r>
            <a:r>
              <a:rPr lang="en-US" b="1" smtClean="0"/>
              <a:t>Rule 2 </a:t>
            </a:r>
            <a:r>
              <a:rPr lang="en-US"/>
              <a:t>(</a:t>
            </a:r>
            <a:r>
              <a:rPr lang="en-US" b="1">
                <a:solidFill>
                  <a:srgbClr val="FF0000"/>
                </a:solidFill>
              </a:rPr>
              <a:t>atribut multivalue menjadi entity</a:t>
            </a:r>
            <a:r>
              <a:rPr lang="en-US"/>
              <a:t>)</a:t>
            </a:r>
            <a:r>
              <a:rPr lang="en-US" b="1" smtClean="0"/>
              <a:t> </a:t>
            </a:r>
            <a:endParaRPr lang="en-US" b="1" dirty="0" smtClean="0"/>
          </a:p>
        </p:txBody>
      </p:sp>
      <p:sp>
        <p:nvSpPr>
          <p:cNvPr id="4" name="Date Placeholder 3"/>
          <p:cNvSpPr>
            <a:spLocks noGrp="1"/>
          </p:cNvSpPr>
          <p:nvPr>
            <p:ph type="dt" sz="half" idx="10"/>
          </p:nvPr>
        </p:nvSpPr>
        <p:spPr/>
        <p:txBody>
          <a:bodyPr/>
          <a:lstStyle/>
          <a:p>
            <a:r>
              <a:t>AER – </a:t>
            </a:r>
            <a:r>
              <a:rPr/>
              <a:t>2013/2014</a:t>
            </a:r>
            <a:endParaRPr dirty="0"/>
          </a:p>
        </p:txBody>
      </p:sp>
      <p:sp>
        <p:nvSpPr>
          <p:cNvPr id="5" name="Footer Placeholder 4"/>
          <p:cNvSpPr>
            <a:spLocks noGrp="1"/>
          </p:cNvSpPr>
          <p:nvPr>
            <p:ph type="ftr" sz="quarter" idx="11"/>
          </p:nvPr>
        </p:nvSpPr>
        <p:spPr/>
        <p:txBody>
          <a:bodyPr/>
          <a:lstStyle/>
          <a:p>
            <a:r>
              <a:t>Universitas Pembangunan Jaya – SIF_TIF</a:t>
            </a:r>
            <a:endParaRPr dirty="0"/>
          </a:p>
        </p:txBody>
      </p:sp>
      <p:sp>
        <p:nvSpPr>
          <p:cNvPr id="6" name="Slide Number Placeholder 5"/>
          <p:cNvSpPr>
            <a:spLocks noGrp="1"/>
          </p:cNvSpPr>
          <p:nvPr>
            <p:ph type="sldNum" sz="quarter" idx="12"/>
          </p:nvPr>
        </p:nvSpPr>
        <p:spPr/>
        <p:txBody>
          <a:bodyPr/>
          <a:lstStyle/>
          <a:p>
            <a:r>
              <a:t>SIF1213 - </a:t>
            </a:r>
            <a:fld id="{856524A2-1DDE-4CC8-AD9C-EA4094C56FD8}" type="slidenum">
              <a:rPr/>
              <a:pPr/>
              <a:t>16</a:t>
            </a:fld>
            <a:endParaRPr dirty="0"/>
          </a:p>
        </p:txBody>
      </p:sp>
      <p:grpSp>
        <p:nvGrpSpPr>
          <p:cNvPr id="7" name="Group 6"/>
          <p:cNvGrpSpPr/>
          <p:nvPr/>
        </p:nvGrpSpPr>
        <p:grpSpPr>
          <a:xfrm>
            <a:off x="76200" y="2057400"/>
            <a:ext cx="6850039" cy="1136072"/>
            <a:chOff x="998561" y="4679905"/>
            <a:chExt cx="6850039" cy="1136072"/>
          </a:xfrm>
        </p:grpSpPr>
        <p:sp>
          <p:nvSpPr>
            <p:cNvPr id="8" name="Flowchart: Process 7"/>
            <p:cNvSpPr/>
            <p:nvPr/>
          </p:nvSpPr>
          <p:spPr>
            <a:xfrm>
              <a:off x="2569191" y="5019341"/>
              <a:ext cx="1219200" cy="457200"/>
            </a:xfrm>
            <a:prstGeom prst="flowChartProcess">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solidFill>
                    <a:prstClr val="black"/>
                  </a:solidFill>
                </a:rPr>
                <a:t>Student</a:t>
              </a:r>
              <a:endParaRPr lang="en-US" dirty="0">
                <a:solidFill>
                  <a:prstClr val="black"/>
                </a:solidFill>
              </a:endParaRPr>
            </a:p>
          </p:txBody>
        </p:sp>
        <p:sp>
          <p:nvSpPr>
            <p:cNvPr id="9" name="Oval 8"/>
            <p:cNvSpPr/>
            <p:nvPr/>
          </p:nvSpPr>
          <p:spPr>
            <a:xfrm>
              <a:off x="1143000" y="4780013"/>
              <a:ext cx="1066800" cy="339436"/>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400" u="sng" dirty="0" err="1" smtClean="0">
                  <a:solidFill>
                    <a:prstClr val="black"/>
                  </a:solidFill>
                </a:rPr>
                <a:t>sid</a:t>
              </a:r>
              <a:endParaRPr lang="en-US" sz="1400" u="sng" dirty="0">
                <a:solidFill>
                  <a:prstClr val="black"/>
                </a:solidFill>
              </a:endParaRPr>
            </a:p>
          </p:txBody>
        </p:sp>
        <p:cxnSp>
          <p:nvCxnSpPr>
            <p:cNvPr id="10" name="Straight Connector 9"/>
            <p:cNvCxnSpPr>
              <a:stCxn id="8" idx="1"/>
              <a:endCxn id="9" idx="6"/>
            </p:cNvCxnSpPr>
            <p:nvPr/>
          </p:nvCxnSpPr>
          <p:spPr>
            <a:xfrm flipH="1" flipV="1">
              <a:off x="2209800" y="4949731"/>
              <a:ext cx="359391" cy="298210"/>
            </a:xfrm>
            <a:prstGeom prst="line">
              <a:avLst/>
            </a:prstGeom>
          </p:spPr>
          <p:style>
            <a:lnRef idx="1">
              <a:schemeClr val="accent1"/>
            </a:lnRef>
            <a:fillRef idx="0">
              <a:schemeClr val="accent1"/>
            </a:fillRef>
            <a:effectRef idx="0">
              <a:schemeClr val="accent1"/>
            </a:effectRef>
            <a:fontRef idx="minor">
              <a:schemeClr val="tx1"/>
            </a:fontRef>
          </p:style>
        </p:cxnSp>
        <p:sp>
          <p:nvSpPr>
            <p:cNvPr id="11" name="Oval 10"/>
            <p:cNvSpPr/>
            <p:nvPr/>
          </p:nvSpPr>
          <p:spPr>
            <a:xfrm>
              <a:off x="4070160" y="4679905"/>
              <a:ext cx="1828800" cy="339436"/>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400" dirty="0" err="1" smtClean="0">
                  <a:solidFill>
                    <a:prstClr val="black"/>
                  </a:solidFill>
                </a:rPr>
                <a:t>student_name</a:t>
              </a:r>
              <a:endParaRPr lang="en-US" sz="1400" dirty="0">
                <a:solidFill>
                  <a:prstClr val="black"/>
                </a:solidFill>
              </a:endParaRPr>
            </a:p>
          </p:txBody>
        </p:sp>
        <p:cxnSp>
          <p:nvCxnSpPr>
            <p:cNvPr id="12" name="Straight Connector 11"/>
            <p:cNvCxnSpPr>
              <a:stCxn id="8" idx="3"/>
              <a:endCxn id="11" idx="2"/>
            </p:cNvCxnSpPr>
            <p:nvPr/>
          </p:nvCxnSpPr>
          <p:spPr>
            <a:xfrm flipV="1">
              <a:off x="3788391" y="4849623"/>
              <a:ext cx="281769" cy="398318"/>
            </a:xfrm>
            <a:prstGeom prst="line">
              <a:avLst/>
            </a:prstGeom>
          </p:spPr>
          <p:style>
            <a:lnRef idx="1">
              <a:schemeClr val="accent1"/>
            </a:lnRef>
            <a:fillRef idx="0">
              <a:schemeClr val="accent1"/>
            </a:fillRef>
            <a:effectRef idx="0">
              <a:schemeClr val="accent1"/>
            </a:effectRef>
            <a:fontRef idx="minor">
              <a:schemeClr val="tx1"/>
            </a:fontRef>
          </p:style>
        </p:cxnSp>
        <p:sp>
          <p:nvSpPr>
            <p:cNvPr id="13" name="Oval 12"/>
            <p:cNvSpPr/>
            <p:nvPr/>
          </p:nvSpPr>
          <p:spPr>
            <a:xfrm>
              <a:off x="4070160" y="5306823"/>
              <a:ext cx="938284" cy="339436"/>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400" dirty="0" err="1" smtClean="0">
                  <a:solidFill>
                    <a:prstClr val="black"/>
                  </a:solidFill>
                </a:rPr>
                <a:t>lname</a:t>
              </a:r>
              <a:endParaRPr lang="en-US" sz="1400" dirty="0">
                <a:solidFill>
                  <a:prstClr val="black"/>
                </a:solidFill>
              </a:endParaRPr>
            </a:p>
          </p:txBody>
        </p:sp>
        <p:cxnSp>
          <p:nvCxnSpPr>
            <p:cNvPr id="14" name="Straight Connector 13"/>
            <p:cNvCxnSpPr>
              <a:stCxn id="13" idx="0"/>
              <a:endCxn id="11" idx="4"/>
            </p:cNvCxnSpPr>
            <p:nvPr/>
          </p:nvCxnSpPr>
          <p:spPr>
            <a:xfrm flipV="1">
              <a:off x="4539302" y="5019341"/>
              <a:ext cx="445258" cy="287482"/>
            </a:xfrm>
            <a:prstGeom prst="line">
              <a:avLst/>
            </a:prstGeom>
          </p:spPr>
          <p:style>
            <a:lnRef idx="1">
              <a:schemeClr val="accent1"/>
            </a:lnRef>
            <a:fillRef idx="0">
              <a:schemeClr val="accent1"/>
            </a:fillRef>
            <a:effectRef idx="0">
              <a:schemeClr val="accent1"/>
            </a:effectRef>
            <a:fontRef idx="minor">
              <a:schemeClr val="tx1"/>
            </a:fontRef>
          </p:style>
        </p:cxnSp>
        <p:sp>
          <p:nvSpPr>
            <p:cNvPr id="15" name="Oval 14"/>
            <p:cNvSpPr/>
            <p:nvPr/>
          </p:nvSpPr>
          <p:spPr>
            <a:xfrm>
              <a:off x="5307059" y="5320342"/>
              <a:ext cx="938284" cy="339436"/>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400" dirty="0" err="1" smtClean="0">
                  <a:solidFill>
                    <a:prstClr val="black"/>
                  </a:solidFill>
                </a:rPr>
                <a:t>fname</a:t>
              </a:r>
              <a:endParaRPr lang="en-US" sz="1400" dirty="0">
                <a:solidFill>
                  <a:prstClr val="black"/>
                </a:solidFill>
              </a:endParaRPr>
            </a:p>
          </p:txBody>
        </p:sp>
        <p:cxnSp>
          <p:nvCxnSpPr>
            <p:cNvPr id="16" name="Straight Connector 15"/>
            <p:cNvCxnSpPr>
              <a:stCxn id="15" idx="0"/>
              <a:endCxn id="11" idx="4"/>
            </p:cNvCxnSpPr>
            <p:nvPr/>
          </p:nvCxnSpPr>
          <p:spPr>
            <a:xfrm flipH="1" flipV="1">
              <a:off x="4984560" y="5019341"/>
              <a:ext cx="791641" cy="301001"/>
            </a:xfrm>
            <a:prstGeom prst="line">
              <a:avLst/>
            </a:prstGeom>
          </p:spPr>
          <p:style>
            <a:lnRef idx="1">
              <a:schemeClr val="accent1"/>
            </a:lnRef>
            <a:fillRef idx="0">
              <a:schemeClr val="accent1"/>
            </a:fillRef>
            <a:effectRef idx="0">
              <a:schemeClr val="accent1"/>
            </a:effectRef>
            <a:fontRef idx="minor">
              <a:schemeClr val="tx1"/>
            </a:fontRef>
          </p:style>
        </p:cxnSp>
        <p:sp>
          <p:nvSpPr>
            <p:cNvPr id="17" name="Oval 16"/>
            <p:cNvSpPr/>
            <p:nvPr/>
          </p:nvSpPr>
          <p:spPr>
            <a:xfrm>
              <a:off x="6477000" y="5019341"/>
              <a:ext cx="1371600" cy="339436"/>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400" dirty="0" err="1" smtClean="0">
                  <a:solidFill>
                    <a:prstClr val="black"/>
                  </a:solidFill>
                </a:rPr>
                <a:t>midinitial</a:t>
              </a:r>
              <a:endParaRPr lang="en-US" sz="1400" dirty="0">
                <a:solidFill>
                  <a:prstClr val="black"/>
                </a:solidFill>
              </a:endParaRPr>
            </a:p>
          </p:txBody>
        </p:sp>
        <p:cxnSp>
          <p:nvCxnSpPr>
            <p:cNvPr id="18" name="Straight Connector 17"/>
            <p:cNvCxnSpPr>
              <a:stCxn id="17" idx="2"/>
              <a:endCxn id="11" idx="4"/>
            </p:cNvCxnSpPr>
            <p:nvPr/>
          </p:nvCxnSpPr>
          <p:spPr>
            <a:xfrm flipH="1" flipV="1">
              <a:off x="4984560" y="5019341"/>
              <a:ext cx="1492440" cy="169718"/>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a:stCxn id="8" idx="1"/>
              <a:endCxn id="20" idx="6"/>
            </p:cNvCxnSpPr>
            <p:nvPr/>
          </p:nvCxnSpPr>
          <p:spPr>
            <a:xfrm flipH="1">
              <a:off x="2217761" y="5247941"/>
              <a:ext cx="351430" cy="398318"/>
            </a:xfrm>
            <a:prstGeom prst="line">
              <a:avLst/>
            </a:prstGeom>
            <a:ln w="114300" cmpd="dbl">
              <a:solidFill>
                <a:srgbClr val="FF0000"/>
              </a:solidFill>
            </a:ln>
          </p:spPr>
          <p:style>
            <a:lnRef idx="1">
              <a:schemeClr val="accent1"/>
            </a:lnRef>
            <a:fillRef idx="0">
              <a:schemeClr val="accent1"/>
            </a:fillRef>
            <a:effectRef idx="0">
              <a:schemeClr val="accent1"/>
            </a:effectRef>
            <a:fontRef idx="minor">
              <a:schemeClr val="tx1"/>
            </a:fontRef>
          </p:style>
        </p:cxnSp>
        <p:sp>
          <p:nvSpPr>
            <p:cNvPr id="20" name="Oval 19"/>
            <p:cNvSpPr/>
            <p:nvPr/>
          </p:nvSpPr>
          <p:spPr>
            <a:xfrm>
              <a:off x="998561" y="5476541"/>
              <a:ext cx="1219200" cy="339436"/>
            </a:xfrm>
            <a:prstGeom prst="ellipse">
              <a:avLst/>
            </a:prstGeom>
            <a:ln>
              <a:solidFill>
                <a:srgbClr val="FF00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400" dirty="0" smtClean="0">
                  <a:solidFill>
                    <a:prstClr val="black"/>
                  </a:solidFill>
                </a:rPr>
                <a:t>hobbies</a:t>
              </a:r>
              <a:endParaRPr lang="en-US" sz="1400" dirty="0">
                <a:solidFill>
                  <a:prstClr val="black"/>
                </a:solidFill>
              </a:endParaRPr>
            </a:p>
          </p:txBody>
        </p:sp>
      </p:grpSp>
      <p:graphicFrame>
        <p:nvGraphicFramePr>
          <p:cNvPr id="21" name="Table 20"/>
          <p:cNvGraphicFramePr>
            <a:graphicFrameLocks noGrp="1"/>
          </p:cNvGraphicFramePr>
          <p:nvPr>
            <p:extLst>
              <p:ext uri="{D42A27DB-BD31-4B8C-83A1-F6EECF244321}">
                <p14:modId xmlns:p14="http://schemas.microsoft.com/office/powerpoint/2010/main" val="1025656708"/>
              </p:ext>
            </p:extLst>
          </p:nvPr>
        </p:nvGraphicFramePr>
        <p:xfrm>
          <a:off x="601639" y="5410200"/>
          <a:ext cx="3048000" cy="741680"/>
        </p:xfrm>
        <a:graphic>
          <a:graphicData uri="http://schemas.openxmlformats.org/drawingml/2006/table">
            <a:tbl>
              <a:tblPr firstRow="1" bandRow="1">
                <a:tableStyleId>{5C22544A-7EE6-4342-B048-85BDC9FD1C3A}</a:tableStyleId>
              </a:tblPr>
              <a:tblGrid>
                <a:gridCol w="1524000"/>
                <a:gridCol w="1524000"/>
              </a:tblGrid>
              <a:tr h="370840">
                <a:tc>
                  <a:txBody>
                    <a:bodyPr/>
                    <a:lstStyle/>
                    <a:p>
                      <a:r>
                        <a:rPr lang="en-US" u="sng" dirty="0" err="1" smtClean="0"/>
                        <a:t>sid</a:t>
                      </a:r>
                      <a:endParaRPr lang="en-US" u="sng" dirty="0"/>
                    </a:p>
                  </a:txBody>
                  <a:tcPr/>
                </a:tc>
                <a:tc>
                  <a:txBody>
                    <a:bodyPr/>
                    <a:lstStyle/>
                    <a:p>
                      <a:r>
                        <a:rPr lang="en-US" u="sng" dirty="0" smtClean="0"/>
                        <a:t>hobbies</a:t>
                      </a:r>
                      <a:endParaRPr lang="en-US" u="sng" dirty="0"/>
                    </a:p>
                  </a:txBody>
                  <a:tcPr/>
                </a:tc>
              </a:tr>
              <a:tr h="370840">
                <a:tc>
                  <a:txBody>
                    <a:bodyPr/>
                    <a:lstStyle/>
                    <a:p>
                      <a:endParaRPr lang="en-US"/>
                    </a:p>
                  </a:txBody>
                  <a:tcPr/>
                </a:tc>
                <a:tc>
                  <a:txBody>
                    <a:bodyPr/>
                    <a:lstStyle/>
                    <a:p>
                      <a:endParaRPr lang="en-US" dirty="0"/>
                    </a:p>
                  </a:txBody>
                  <a:tcPr/>
                </a:tc>
              </a:tr>
            </a:tbl>
          </a:graphicData>
        </a:graphic>
      </p:graphicFrame>
      <p:sp>
        <p:nvSpPr>
          <p:cNvPr id="22" name="TextBox 21"/>
          <p:cNvSpPr txBox="1"/>
          <p:nvPr/>
        </p:nvSpPr>
        <p:spPr>
          <a:xfrm>
            <a:off x="533400" y="4953000"/>
            <a:ext cx="930063" cy="369332"/>
          </a:xfrm>
          <a:prstGeom prst="rect">
            <a:avLst/>
          </a:prstGeom>
          <a:noFill/>
        </p:spPr>
        <p:txBody>
          <a:bodyPr wrap="none" rtlCol="0">
            <a:spAutoFit/>
          </a:bodyPr>
          <a:lstStyle/>
          <a:p>
            <a:r>
              <a:rPr lang="en-US" dirty="0" smtClean="0">
                <a:solidFill>
                  <a:prstClr val="black"/>
                </a:solidFill>
              </a:rPr>
              <a:t>hobbies</a:t>
            </a:r>
            <a:endParaRPr lang="en-US" dirty="0">
              <a:solidFill>
                <a:prstClr val="black"/>
              </a:solidFill>
            </a:endParaRPr>
          </a:p>
        </p:txBody>
      </p:sp>
      <p:grpSp>
        <p:nvGrpSpPr>
          <p:cNvPr id="44" name="Group 43"/>
          <p:cNvGrpSpPr/>
          <p:nvPr/>
        </p:nvGrpSpPr>
        <p:grpSpPr>
          <a:xfrm>
            <a:off x="76200" y="3775364"/>
            <a:ext cx="2667000" cy="807364"/>
            <a:chOff x="2133600" y="3840836"/>
            <a:chExt cx="2667000" cy="807364"/>
          </a:xfrm>
        </p:grpSpPr>
        <p:sp>
          <p:nvSpPr>
            <p:cNvPr id="35" name="Flowchart: Process 34"/>
            <p:cNvSpPr/>
            <p:nvPr/>
          </p:nvSpPr>
          <p:spPr>
            <a:xfrm>
              <a:off x="3581400" y="3962400"/>
              <a:ext cx="1219200" cy="457200"/>
            </a:xfrm>
            <a:prstGeom prst="flowChartProcess">
              <a:avLst/>
            </a:prstGeom>
            <a:ln>
              <a:solidFill>
                <a:srgbClr val="FF00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solidFill>
                    <a:prstClr val="black"/>
                  </a:solidFill>
                </a:rPr>
                <a:t>Hobbies</a:t>
              </a:r>
              <a:endParaRPr lang="en-US" dirty="0">
                <a:solidFill>
                  <a:prstClr val="black"/>
                </a:solidFill>
              </a:endParaRPr>
            </a:p>
          </p:txBody>
        </p:sp>
        <p:sp>
          <p:nvSpPr>
            <p:cNvPr id="36" name="Oval 35"/>
            <p:cNvSpPr/>
            <p:nvPr/>
          </p:nvSpPr>
          <p:spPr>
            <a:xfrm>
              <a:off x="2209800" y="3840836"/>
              <a:ext cx="1066800" cy="339436"/>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400" u="sng" dirty="0" err="1" smtClean="0">
                  <a:solidFill>
                    <a:prstClr val="black"/>
                  </a:solidFill>
                </a:rPr>
                <a:t>sid</a:t>
              </a:r>
              <a:endParaRPr lang="en-US" sz="1400" u="sng" dirty="0">
                <a:solidFill>
                  <a:prstClr val="black"/>
                </a:solidFill>
              </a:endParaRPr>
            </a:p>
          </p:txBody>
        </p:sp>
        <p:cxnSp>
          <p:nvCxnSpPr>
            <p:cNvPr id="37" name="Straight Connector 36"/>
            <p:cNvCxnSpPr>
              <a:stCxn id="35" idx="1"/>
              <a:endCxn id="36" idx="6"/>
            </p:cNvCxnSpPr>
            <p:nvPr/>
          </p:nvCxnSpPr>
          <p:spPr>
            <a:xfrm flipH="1" flipV="1">
              <a:off x="3276600" y="4010554"/>
              <a:ext cx="304800" cy="180446"/>
            </a:xfrm>
            <a:prstGeom prst="line">
              <a:avLst/>
            </a:prstGeom>
          </p:spPr>
          <p:style>
            <a:lnRef idx="1">
              <a:schemeClr val="accent1"/>
            </a:lnRef>
            <a:fillRef idx="0">
              <a:schemeClr val="accent1"/>
            </a:fillRef>
            <a:effectRef idx="0">
              <a:schemeClr val="accent1"/>
            </a:effectRef>
            <a:fontRef idx="minor">
              <a:schemeClr val="tx1"/>
            </a:fontRef>
          </p:style>
        </p:cxnSp>
        <p:sp>
          <p:nvSpPr>
            <p:cNvPr id="38" name="Oval 37"/>
            <p:cNvSpPr/>
            <p:nvPr/>
          </p:nvSpPr>
          <p:spPr>
            <a:xfrm>
              <a:off x="2133600" y="4308764"/>
              <a:ext cx="1219200" cy="339436"/>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400" u="sng" dirty="0" smtClean="0">
                  <a:solidFill>
                    <a:prstClr val="black"/>
                  </a:solidFill>
                </a:rPr>
                <a:t>hobbies</a:t>
              </a:r>
              <a:endParaRPr lang="en-US" sz="1400" u="sng" dirty="0">
                <a:solidFill>
                  <a:prstClr val="black"/>
                </a:solidFill>
              </a:endParaRPr>
            </a:p>
          </p:txBody>
        </p:sp>
        <p:cxnSp>
          <p:nvCxnSpPr>
            <p:cNvPr id="40" name="Straight Connector 39"/>
            <p:cNvCxnSpPr>
              <a:stCxn id="35" idx="1"/>
              <a:endCxn id="38" idx="6"/>
            </p:cNvCxnSpPr>
            <p:nvPr/>
          </p:nvCxnSpPr>
          <p:spPr>
            <a:xfrm flipH="1">
              <a:off x="3352800" y="4191000"/>
              <a:ext cx="228600" cy="287482"/>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23" name="Group 22"/>
          <p:cNvGrpSpPr/>
          <p:nvPr/>
        </p:nvGrpSpPr>
        <p:grpSpPr>
          <a:xfrm>
            <a:off x="4724400" y="3505200"/>
            <a:ext cx="4343400" cy="990600"/>
            <a:chOff x="4419600" y="3421426"/>
            <a:chExt cx="4343400" cy="990600"/>
          </a:xfrm>
        </p:grpSpPr>
        <p:sp>
          <p:nvSpPr>
            <p:cNvPr id="30" name="Flowchart: Process 29"/>
            <p:cNvSpPr/>
            <p:nvPr/>
          </p:nvSpPr>
          <p:spPr>
            <a:xfrm>
              <a:off x="4419600" y="3421426"/>
              <a:ext cx="1219200" cy="457200"/>
            </a:xfrm>
            <a:prstGeom prst="flowChartProcess">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solidFill>
                    <a:prstClr val="black"/>
                  </a:solidFill>
                </a:rPr>
                <a:t>Student</a:t>
              </a:r>
              <a:endParaRPr lang="en-US" dirty="0">
                <a:solidFill>
                  <a:prstClr val="black"/>
                </a:solidFill>
              </a:endParaRPr>
            </a:p>
          </p:txBody>
        </p:sp>
        <p:sp>
          <p:nvSpPr>
            <p:cNvPr id="31" name="Oval 30"/>
            <p:cNvSpPr/>
            <p:nvPr/>
          </p:nvSpPr>
          <p:spPr>
            <a:xfrm>
              <a:off x="5920569" y="3421426"/>
              <a:ext cx="1828800" cy="339436"/>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400" dirty="0" err="1" smtClean="0">
                  <a:solidFill>
                    <a:prstClr val="black"/>
                  </a:solidFill>
                </a:rPr>
                <a:t>student_name</a:t>
              </a:r>
              <a:endParaRPr lang="en-US" sz="1400" dirty="0">
                <a:solidFill>
                  <a:prstClr val="black"/>
                </a:solidFill>
              </a:endParaRPr>
            </a:p>
          </p:txBody>
        </p:sp>
        <p:cxnSp>
          <p:nvCxnSpPr>
            <p:cNvPr id="32" name="Straight Connector 31"/>
            <p:cNvCxnSpPr>
              <a:stCxn id="30" idx="3"/>
              <a:endCxn id="31" idx="2"/>
            </p:cNvCxnSpPr>
            <p:nvPr/>
          </p:nvCxnSpPr>
          <p:spPr>
            <a:xfrm flipV="1">
              <a:off x="5638800" y="3591144"/>
              <a:ext cx="281769" cy="58882"/>
            </a:xfrm>
            <a:prstGeom prst="line">
              <a:avLst/>
            </a:prstGeom>
          </p:spPr>
          <p:style>
            <a:lnRef idx="1">
              <a:schemeClr val="accent1"/>
            </a:lnRef>
            <a:fillRef idx="0">
              <a:schemeClr val="accent1"/>
            </a:fillRef>
            <a:effectRef idx="0">
              <a:schemeClr val="accent1"/>
            </a:effectRef>
            <a:fontRef idx="minor">
              <a:schemeClr val="tx1"/>
            </a:fontRef>
          </p:style>
        </p:cxnSp>
        <p:sp>
          <p:nvSpPr>
            <p:cNvPr id="33" name="Oval 32"/>
            <p:cNvSpPr/>
            <p:nvPr/>
          </p:nvSpPr>
          <p:spPr>
            <a:xfrm>
              <a:off x="5410200" y="4072590"/>
              <a:ext cx="938284" cy="339436"/>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400" dirty="0" err="1" smtClean="0">
                  <a:solidFill>
                    <a:prstClr val="black"/>
                  </a:solidFill>
                </a:rPr>
                <a:t>lname</a:t>
              </a:r>
              <a:endParaRPr lang="en-US" sz="1400" dirty="0">
                <a:solidFill>
                  <a:prstClr val="black"/>
                </a:solidFill>
              </a:endParaRPr>
            </a:p>
          </p:txBody>
        </p:sp>
        <p:cxnSp>
          <p:nvCxnSpPr>
            <p:cNvPr id="34" name="Straight Connector 33"/>
            <p:cNvCxnSpPr>
              <a:stCxn id="33" idx="0"/>
              <a:endCxn id="31" idx="4"/>
            </p:cNvCxnSpPr>
            <p:nvPr/>
          </p:nvCxnSpPr>
          <p:spPr>
            <a:xfrm flipV="1">
              <a:off x="5879342" y="3760862"/>
              <a:ext cx="955627" cy="311728"/>
            </a:xfrm>
            <a:prstGeom prst="line">
              <a:avLst/>
            </a:prstGeom>
          </p:spPr>
          <p:style>
            <a:lnRef idx="1">
              <a:schemeClr val="accent1"/>
            </a:lnRef>
            <a:fillRef idx="0">
              <a:schemeClr val="accent1"/>
            </a:fillRef>
            <a:effectRef idx="0">
              <a:schemeClr val="accent1"/>
            </a:effectRef>
            <a:fontRef idx="minor">
              <a:schemeClr val="tx1"/>
            </a:fontRef>
          </p:style>
        </p:cxnSp>
        <p:sp>
          <p:nvSpPr>
            <p:cNvPr id="39" name="Oval 38"/>
            <p:cNvSpPr/>
            <p:nvPr/>
          </p:nvSpPr>
          <p:spPr>
            <a:xfrm>
              <a:off x="6400800" y="4061863"/>
              <a:ext cx="938284" cy="339436"/>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400" dirty="0" err="1" smtClean="0">
                  <a:solidFill>
                    <a:prstClr val="black"/>
                  </a:solidFill>
                </a:rPr>
                <a:t>fname</a:t>
              </a:r>
              <a:endParaRPr lang="en-US" sz="1400" dirty="0">
                <a:solidFill>
                  <a:prstClr val="black"/>
                </a:solidFill>
              </a:endParaRPr>
            </a:p>
          </p:txBody>
        </p:sp>
        <p:cxnSp>
          <p:nvCxnSpPr>
            <p:cNvPr id="41" name="Straight Connector 40"/>
            <p:cNvCxnSpPr>
              <a:stCxn id="39" idx="0"/>
              <a:endCxn id="31" idx="4"/>
            </p:cNvCxnSpPr>
            <p:nvPr/>
          </p:nvCxnSpPr>
          <p:spPr>
            <a:xfrm flipH="1" flipV="1">
              <a:off x="6834969" y="3760862"/>
              <a:ext cx="34973" cy="301001"/>
            </a:xfrm>
            <a:prstGeom prst="line">
              <a:avLst/>
            </a:prstGeom>
          </p:spPr>
          <p:style>
            <a:lnRef idx="1">
              <a:schemeClr val="accent1"/>
            </a:lnRef>
            <a:fillRef idx="0">
              <a:schemeClr val="accent1"/>
            </a:fillRef>
            <a:effectRef idx="0">
              <a:schemeClr val="accent1"/>
            </a:effectRef>
            <a:fontRef idx="minor">
              <a:schemeClr val="tx1"/>
            </a:fontRef>
          </p:style>
        </p:cxnSp>
        <p:sp>
          <p:nvSpPr>
            <p:cNvPr id="42" name="Oval 41"/>
            <p:cNvSpPr/>
            <p:nvPr/>
          </p:nvSpPr>
          <p:spPr>
            <a:xfrm>
              <a:off x="7391400" y="4072590"/>
              <a:ext cx="1371600" cy="339436"/>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400" dirty="0" err="1" smtClean="0">
                  <a:solidFill>
                    <a:prstClr val="black"/>
                  </a:solidFill>
                </a:rPr>
                <a:t>midinitial</a:t>
              </a:r>
              <a:endParaRPr lang="en-US" sz="1400" dirty="0">
                <a:solidFill>
                  <a:prstClr val="black"/>
                </a:solidFill>
              </a:endParaRPr>
            </a:p>
          </p:txBody>
        </p:sp>
        <p:cxnSp>
          <p:nvCxnSpPr>
            <p:cNvPr id="45" name="Straight Connector 44"/>
            <p:cNvCxnSpPr>
              <a:stCxn id="42" idx="0"/>
              <a:endCxn id="31" idx="4"/>
            </p:cNvCxnSpPr>
            <p:nvPr/>
          </p:nvCxnSpPr>
          <p:spPr>
            <a:xfrm flipH="1" flipV="1">
              <a:off x="6834969" y="3760862"/>
              <a:ext cx="1242231" cy="311728"/>
            </a:xfrm>
            <a:prstGeom prst="line">
              <a:avLst/>
            </a:prstGeom>
          </p:spPr>
          <p:style>
            <a:lnRef idx="1">
              <a:schemeClr val="accent1"/>
            </a:lnRef>
            <a:fillRef idx="0">
              <a:schemeClr val="accent1"/>
            </a:fillRef>
            <a:effectRef idx="0">
              <a:schemeClr val="accent1"/>
            </a:effectRef>
            <a:fontRef idx="minor">
              <a:schemeClr val="tx1"/>
            </a:fontRef>
          </p:style>
        </p:cxnSp>
      </p:grpSp>
      <p:sp>
        <p:nvSpPr>
          <p:cNvPr id="24" name="Flowchart: Decision 23"/>
          <p:cNvSpPr/>
          <p:nvPr/>
        </p:nvSpPr>
        <p:spPr>
          <a:xfrm>
            <a:off x="3147799" y="3810000"/>
            <a:ext cx="1119402" cy="633846"/>
          </a:xfrm>
          <a:prstGeom prst="flowChartDecision">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err="1" smtClean="0"/>
              <a:t>punya</a:t>
            </a:r>
            <a:endParaRPr lang="en-US" sz="1200" dirty="0"/>
          </a:p>
        </p:txBody>
      </p:sp>
      <p:cxnSp>
        <p:nvCxnSpPr>
          <p:cNvPr id="28" name="Elbow Connector 27"/>
          <p:cNvCxnSpPr>
            <a:stCxn id="24" idx="3"/>
            <a:endCxn id="30" idx="1"/>
          </p:cNvCxnSpPr>
          <p:nvPr/>
        </p:nvCxnSpPr>
        <p:spPr>
          <a:xfrm flipV="1">
            <a:off x="4267201" y="3733800"/>
            <a:ext cx="457199" cy="393123"/>
          </a:xfrm>
          <a:prstGeom prst="bentConnector3">
            <a:avLst>
              <a:gd name="adj1" fmla="val 50000"/>
            </a:avLst>
          </a:prstGeom>
        </p:spPr>
        <p:style>
          <a:lnRef idx="1">
            <a:schemeClr val="accent1"/>
          </a:lnRef>
          <a:fillRef idx="0">
            <a:schemeClr val="accent1"/>
          </a:fillRef>
          <a:effectRef idx="0">
            <a:schemeClr val="accent1"/>
          </a:effectRef>
          <a:fontRef idx="minor">
            <a:schemeClr val="tx1"/>
          </a:fontRef>
        </p:style>
      </p:cxnSp>
      <p:cxnSp>
        <p:nvCxnSpPr>
          <p:cNvPr id="48" name="Elbow Connector 47"/>
          <p:cNvCxnSpPr>
            <a:stCxn id="35" idx="3"/>
            <a:endCxn id="24" idx="1"/>
          </p:cNvCxnSpPr>
          <p:nvPr/>
        </p:nvCxnSpPr>
        <p:spPr>
          <a:xfrm>
            <a:off x="2743200" y="4125528"/>
            <a:ext cx="404599" cy="1395"/>
          </a:xfrm>
          <a:prstGeom prst="bentConnector3">
            <a:avLst/>
          </a:prstGeom>
        </p:spPr>
        <p:style>
          <a:lnRef idx="1">
            <a:schemeClr val="accent1"/>
          </a:lnRef>
          <a:fillRef idx="0">
            <a:schemeClr val="accent1"/>
          </a:fillRef>
          <a:effectRef idx="0">
            <a:schemeClr val="accent1"/>
          </a:effectRef>
          <a:fontRef idx="minor">
            <a:schemeClr val="tx1"/>
          </a:fontRef>
        </p:style>
      </p:cxnSp>
      <p:sp>
        <p:nvSpPr>
          <p:cNvPr id="49" name="Right Arrow 48"/>
          <p:cNvSpPr/>
          <p:nvPr/>
        </p:nvSpPr>
        <p:spPr>
          <a:xfrm rot="3154697">
            <a:off x="1195524" y="3314700"/>
            <a:ext cx="609600" cy="311728"/>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cxnSp>
        <p:nvCxnSpPr>
          <p:cNvPr id="51" name="Straight Connector 50"/>
          <p:cNvCxnSpPr/>
          <p:nvPr/>
        </p:nvCxnSpPr>
        <p:spPr>
          <a:xfrm>
            <a:off x="76200" y="3352800"/>
            <a:ext cx="8991600" cy="0"/>
          </a:xfrm>
          <a:prstGeom prst="line">
            <a:avLst/>
          </a:prstGeom>
          <a:ln>
            <a:prstDash val="lgDashDotDot"/>
          </a:ln>
        </p:spPr>
        <p:style>
          <a:lnRef idx="1">
            <a:schemeClr val="accent2"/>
          </a:lnRef>
          <a:fillRef idx="0">
            <a:schemeClr val="accent2"/>
          </a:fillRef>
          <a:effectRef idx="0">
            <a:schemeClr val="accent2"/>
          </a:effectRef>
          <a:fontRef idx="minor">
            <a:schemeClr val="tx1"/>
          </a:fontRef>
        </p:style>
      </p:cxnSp>
      <p:cxnSp>
        <p:nvCxnSpPr>
          <p:cNvPr id="52" name="Straight Connector 51"/>
          <p:cNvCxnSpPr/>
          <p:nvPr/>
        </p:nvCxnSpPr>
        <p:spPr>
          <a:xfrm>
            <a:off x="76200" y="4800600"/>
            <a:ext cx="8991600" cy="0"/>
          </a:xfrm>
          <a:prstGeom prst="line">
            <a:avLst/>
          </a:prstGeom>
          <a:ln>
            <a:prstDash val="lgDashDotDot"/>
          </a:ln>
        </p:spPr>
        <p:style>
          <a:lnRef idx="1">
            <a:schemeClr val="accent2"/>
          </a:lnRef>
          <a:fillRef idx="0">
            <a:schemeClr val="accent2"/>
          </a:fillRef>
          <a:effectRef idx="0">
            <a:schemeClr val="accent2"/>
          </a:effectRef>
          <a:fontRef idx="minor">
            <a:schemeClr val="tx1"/>
          </a:fontRef>
        </p:style>
      </p:cxnSp>
      <p:graphicFrame>
        <p:nvGraphicFramePr>
          <p:cNvPr id="53" name="Table 52"/>
          <p:cNvGraphicFramePr>
            <a:graphicFrameLocks noGrp="1"/>
          </p:cNvGraphicFramePr>
          <p:nvPr>
            <p:extLst>
              <p:ext uri="{D42A27DB-BD31-4B8C-83A1-F6EECF244321}">
                <p14:modId xmlns:p14="http://schemas.microsoft.com/office/powerpoint/2010/main" val="3953631731"/>
              </p:ext>
            </p:extLst>
          </p:nvPr>
        </p:nvGraphicFramePr>
        <p:xfrm>
          <a:off x="3936811" y="5429956"/>
          <a:ext cx="4980865" cy="741680"/>
        </p:xfrm>
        <a:graphic>
          <a:graphicData uri="http://schemas.openxmlformats.org/drawingml/2006/table">
            <a:tbl>
              <a:tblPr firstRow="1" bandRow="1">
                <a:tableStyleId>{5C22544A-7EE6-4342-B048-85BDC9FD1C3A}</a:tableStyleId>
              </a:tblPr>
              <a:tblGrid>
                <a:gridCol w="789865"/>
                <a:gridCol w="1447800"/>
                <a:gridCol w="1524000"/>
                <a:gridCol w="1219200"/>
              </a:tblGrid>
              <a:tr h="370840">
                <a:tc>
                  <a:txBody>
                    <a:bodyPr/>
                    <a:lstStyle/>
                    <a:p>
                      <a:r>
                        <a:rPr lang="en-US" u="sng" dirty="0" err="1" smtClean="0"/>
                        <a:t>sid</a:t>
                      </a:r>
                      <a:endParaRPr lang="en-US" u="sng" dirty="0"/>
                    </a:p>
                  </a:txBody>
                  <a:tcPr/>
                </a:tc>
                <a:tc>
                  <a:txBody>
                    <a:bodyPr/>
                    <a:lstStyle/>
                    <a:p>
                      <a:r>
                        <a:rPr lang="en-US" dirty="0" err="1" smtClean="0"/>
                        <a:t>lname</a:t>
                      </a:r>
                      <a:endParaRPr lang="en-US" dirty="0"/>
                    </a:p>
                  </a:txBody>
                  <a:tcPr/>
                </a:tc>
                <a:tc>
                  <a:txBody>
                    <a:bodyPr/>
                    <a:lstStyle/>
                    <a:p>
                      <a:r>
                        <a:rPr lang="en-US" dirty="0" err="1" smtClean="0"/>
                        <a:t>fname</a:t>
                      </a:r>
                      <a:endParaRPr lang="en-US" dirty="0"/>
                    </a:p>
                  </a:txBody>
                  <a:tcPr/>
                </a:tc>
                <a:tc>
                  <a:txBody>
                    <a:bodyPr/>
                    <a:lstStyle/>
                    <a:p>
                      <a:r>
                        <a:rPr lang="en-US" dirty="0" err="1" smtClean="0"/>
                        <a:t>midinitial</a:t>
                      </a:r>
                      <a:endParaRPr lang="en-US" dirty="0"/>
                    </a:p>
                  </a:txBody>
                  <a:tcPr/>
                </a:tc>
              </a:tr>
              <a:tr h="370840">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r>
            </a:tbl>
          </a:graphicData>
        </a:graphic>
      </p:graphicFrame>
      <p:sp>
        <p:nvSpPr>
          <p:cNvPr id="54" name="TextBox 53"/>
          <p:cNvSpPr txBox="1"/>
          <p:nvPr/>
        </p:nvSpPr>
        <p:spPr>
          <a:xfrm>
            <a:off x="3868572" y="4972756"/>
            <a:ext cx="904543" cy="369332"/>
          </a:xfrm>
          <a:prstGeom prst="rect">
            <a:avLst/>
          </a:prstGeom>
          <a:noFill/>
        </p:spPr>
        <p:txBody>
          <a:bodyPr wrap="none" rtlCol="0">
            <a:spAutoFit/>
          </a:bodyPr>
          <a:lstStyle/>
          <a:p>
            <a:r>
              <a:rPr lang="en-US" dirty="0" smtClean="0"/>
              <a:t>student</a:t>
            </a:r>
            <a:endParaRPr lang="en-US" dirty="0"/>
          </a:p>
        </p:txBody>
      </p:sp>
      <p:sp>
        <p:nvSpPr>
          <p:cNvPr id="57" name="Right Arrow 56"/>
          <p:cNvSpPr/>
          <p:nvPr/>
        </p:nvSpPr>
        <p:spPr>
          <a:xfrm rot="5400000">
            <a:off x="1818720" y="4634009"/>
            <a:ext cx="609600" cy="311728"/>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58" name="Right Arrow 57"/>
          <p:cNvSpPr/>
          <p:nvPr/>
        </p:nvSpPr>
        <p:spPr>
          <a:xfrm rot="5400000">
            <a:off x="5018182" y="4634009"/>
            <a:ext cx="609600" cy="311728"/>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994456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par>
                          <p:cTn id="8" fill="hold">
                            <p:stCondLst>
                              <p:cond delay="500"/>
                            </p:stCondLst>
                            <p:childTnLst>
                              <p:par>
                                <p:cTn id="9" presetID="16" presetClass="entr" presetSubtype="21" fill="hold" nodeType="afterEffect">
                                  <p:stCondLst>
                                    <p:cond delay="0"/>
                                  </p:stCondLst>
                                  <p:childTnLst>
                                    <p:set>
                                      <p:cBhvr>
                                        <p:cTn id="10" dur="1" fill="hold">
                                          <p:stCondLst>
                                            <p:cond delay="0"/>
                                          </p:stCondLst>
                                        </p:cTn>
                                        <p:tgtEl>
                                          <p:spTgt spid="51"/>
                                        </p:tgtEl>
                                        <p:attrNameLst>
                                          <p:attrName>style.visibility</p:attrName>
                                        </p:attrNameLst>
                                      </p:cBhvr>
                                      <p:to>
                                        <p:strVal val="visible"/>
                                      </p:to>
                                    </p:set>
                                    <p:animEffect transition="in" filter="barn(inVertical)">
                                      <p:cBhvr>
                                        <p:cTn id="11" dur="500"/>
                                        <p:tgtEl>
                                          <p:spTgt spid="51"/>
                                        </p:tgtEl>
                                      </p:cBhvr>
                                    </p:animEffect>
                                  </p:childTnLst>
                                </p:cTn>
                              </p:par>
                            </p:childTnLst>
                          </p:cTn>
                        </p:par>
                        <p:par>
                          <p:cTn id="12" fill="hold">
                            <p:stCondLst>
                              <p:cond delay="1000"/>
                            </p:stCondLst>
                            <p:childTnLst>
                              <p:par>
                                <p:cTn id="13" presetID="16" presetClass="entr" presetSubtype="21" fill="hold" nodeType="afterEffect">
                                  <p:stCondLst>
                                    <p:cond delay="0"/>
                                  </p:stCondLst>
                                  <p:childTnLst>
                                    <p:set>
                                      <p:cBhvr>
                                        <p:cTn id="14" dur="1" fill="hold">
                                          <p:stCondLst>
                                            <p:cond delay="0"/>
                                          </p:stCondLst>
                                        </p:cTn>
                                        <p:tgtEl>
                                          <p:spTgt spid="52"/>
                                        </p:tgtEl>
                                        <p:attrNameLst>
                                          <p:attrName>style.visibility</p:attrName>
                                        </p:attrNameLst>
                                      </p:cBhvr>
                                      <p:to>
                                        <p:strVal val="visible"/>
                                      </p:to>
                                    </p:set>
                                    <p:animEffect transition="in" filter="barn(inVertical)">
                                      <p:cBhvr>
                                        <p:cTn id="15" dur="500"/>
                                        <p:tgtEl>
                                          <p:spTgt spid="52"/>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1" fill="hold" grpId="0" nodeType="clickEffect">
                                  <p:stCondLst>
                                    <p:cond delay="0"/>
                                  </p:stCondLst>
                                  <p:childTnLst>
                                    <p:set>
                                      <p:cBhvr>
                                        <p:cTn id="19" dur="1" fill="hold">
                                          <p:stCondLst>
                                            <p:cond delay="0"/>
                                          </p:stCondLst>
                                        </p:cTn>
                                        <p:tgtEl>
                                          <p:spTgt spid="49"/>
                                        </p:tgtEl>
                                        <p:attrNameLst>
                                          <p:attrName>style.visibility</p:attrName>
                                        </p:attrNameLst>
                                      </p:cBhvr>
                                      <p:to>
                                        <p:strVal val="visible"/>
                                      </p:to>
                                    </p:set>
                                    <p:animEffect transition="in" filter="wipe(up)">
                                      <p:cBhvr>
                                        <p:cTn id="20" dur="500"/>
                                        <p:tgtEl>
                                          <p:spTgt spid="49"/>
                                        </p:tgtEl>
                                      </p:cBhvr>
                                    </p:animEffect>
                                  </p:childTnLst>
                                </p:cTn>
                              </p:par>
                            </p:childTnLst>
                          </p:cTn>
                        </p:par>
                        <p:par>
                          <p:cTn id="21" fill="hold">
                            <p:stCondLst>
                              <p:cond delay="500"/>
                            </p:stCondLst>
                            <p:childTnLst>
                              <p:par>
                                <p:cTn id="22" presetID="10" presetClass="entr" presetSubtype="0" fill="hold" nodeType="afterEffect">
                                  <p:stCondLst>
                                    <p:cond delay="0"/>
                                  </p:stCondLst>
                                  <p:childTnLst>
                                    <p:set>
                                      <p:cBhvr>
                                        <p:cTn id="23" dur="1" fill="hold">
                                          <p:stCondLst>
                                            <p:cond delay="0"/>
                                          </p:stCondLst>
                                        </p:cTn>
                                        <p:tgtEl>
                                          <p:spTgt spid="23"/>
                                        </p:tgtEl>
                                        <p:attrNameLst>
                                          <p:attrName>style.visibility</p:attrName>
                                        </p:attrNameLst>
                                      </p:cBhvr>
                                      <p:to>
                                        <p:strVal val="visible"/>
                                      </p:to>
                                    </p:set>
                                    <p:animEffect transition="in" filter="fade">
                                      <p:cBhvr>
                                        <p:cTn id="24" dur="500"/>
                                        <p:tgtEl>
                                          <p:spTgt spid="23"/>
                                        </p:tgtEl>
                                      </p:cBhvr>
                                    </p:animEffect>
                                  </p:childTnLst>
                                </p:cTn>
                              </p:par>
                            </p:childTnLst>
                          </p:cTn>
                        </p:par>
                        <p:par>
                          <p:cTn id="25" fill="hold">
                            <p:stCondLst>
                              <p:cond delay="1000"/>
                            </p:stCondLst>
                            <p:childTnLst>
                              <p:par>
                                <p:cTn id="26" presetID="10" presetClass="entr" presetSubtype="0" fill="hold" nodeType="afterEffect">
                                  <p:stCondLst>
                                    <p:cond delay="0"/>
                                  </p:stCondLst>
                                  <p:childTnLst>
                                    <p:set>
                                      <p:cBhvr>
                                        <p:cTn id="27" dur="1" fill="hold">
                                          <p:stCondLst>
                                            <p:cond delay="0"/>
                                          </p:stCondLst>
                                        </p:cTn>
                                        <p:tgtEl>
                                          <p:spTgt spid="44"/>
                                        </p:tgtEl>
                                        <p:attrNameLst>
                                          <p:attrName>style.visibility</p:attrName>
                                        </p:attrNameLst>
                                      </p:cBhvr>
                                      <p:to>
                                        <p:strVal val="visible"/>
                                      </p:to>
                                    </p:set>
                                    <p:animEffect transition="in" filter="fade">
                                      <p:cBhvr>
                                        <p:cTn id="28" dur="500"/>
                                        <p:tgtEl>
                                          <p:spTgt spid="44"/>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24"/>
                                        </p:tgtEl>
                                        <p:attrNameLst>
                                          <p:attrName>style.visibility</p:attrName>
                                        </p:attrNameLst>
                                      </p:cBhvr>
                                      <p:to>
                                        <p:strVal val="visible"/>
                                      </p:to>
                                    </p:set>
                                    <p:animEffect transition="in" filter="fade">
                                      <p:cBhvr>
                                        <p:cTn id="31" dur="500"/>
                                        <p:tgtEl>
                                          <p:spTgt spid="24"/>
                                        </p:tgtEl>
                                      </p:cBhvr>
                                    </p:animEffect>
                                  </p:childTnLst>
                                </p:cTn>
                              </p:par>
                              <p:par>
                                <p:cTn id="32" presetID="10" presetClass="entr" presetSubtype="0" fill="hold" nodeType="withEffect">
                                  <p:stCondLst>
                                    <p:cond delay="0"/>
                                  </p:stCondLst>
                                  <p:childTnLst>
                                    <p:set>
                                      <p:cBhvr>
                                        <p:cTn id="33" dur="1" fill="hold">
                                          <p:stCondLst>
                                            <p:cond delay="0"/>
                                          </p:stCondLst>
                                        </p:cTn>
                                        <p:tgtEl>
                                          <p:spTgt spid="48"/>
                                        </p:tgtEl>
                                        <p:attrNameLst>
                                          <p:attrName>style.visibility</p:attrName>
                                        </p:attrNameLst>
                                      </p:cBhvr>
                                      <p:to>
                                        <p:strVal val="visible"/>
                                      </p:to>
                                    </p:set>
                                    <p:animEffect transition="in" filter="fade">
                                      <p:cBhvr>
                                        <p:cTn id="34" dur="500"/>
                                        <p:tgtEl>
                                          <p:spTgt spid="48"/>
                                        </p:tgtEl>
                                      </p:cBhvr>
                                    </p:animEffect>
                                  </p:childTnLst>
                                </p:cTn>
                              </p:par>
                              <p:par>
                                <p:cTn id="35" presetID="10" presetClass="entr" presetSubtype="0" fill="hold" nodeType="withEffect">
                                  <p:stCondLst>
                                    <p:cond delay="0"/>
                                  </p:stCondLst>
                                  <p:childTnLst>
                                    <p:set>
                                      <p:cBhvr>
                                        <p:cTn id="36" dur="1" fill="hold">
                                          <p:stCondLst>
                                            <p:cond delay="0"/>
                                          </p:stCondLst>
                                        </p:cTn>
                                        <p:tgtEl>
                                          <p:spTgt spid="28"/>
                                        </p:tgtEl>
                                        <p:attrNameLst>
                                          <p:attrName>style.visibility</p:attrName>
                                        </p:attrNameLst>
                                      </p:cBhvr>
                                      <p:to>
                                        <p:strVal val="visible"/>
                                      </p:to>
                                    </p:set>
                                    <p:animEffect transition="in" filter="fade">
                                      <p:cBhvr>
                                        <p:cTn id="37" dur="500"/>
                                        <p:tgtEl>
                                          <p:spTgt spid="28"/>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1" fill="hold" grpId="0" nodeType="clickEffect">
                                  <p:stCondLst>
                                    <p:cond delay="0"/>
                                  </p:stCondLst>
                                  <p:childTnLst>
                                    <p:set>
                                      <p:cBhvr>
                                        <p:cTn id="41" dur="1" fill="hold">
                                          <p:stCondLst>
                                            <p:cond delay="0"/>
                                          </p:stCondLst>
                                        </p:cTn>
                                        <p:tgtEl>
                                          <p:spTgt spid="57"/>
                                        </p:tgtEl>
                                        <p:attrNameLst>
                                          <p:attrName>style.visibility</p:attrName>
                                        </p:attrNameLst>
                                      </p:cBhvr>
                                      <p:to>
                                        <p:strVal val="visible"/>
                                      </p:to>
                                    </p:set>
                                    <p:animEffect transition="in" filter="wipe(up)">
                                      <p:cBhvr>
                                        <p:cTn id="42" dur="500"/>
                                        <p:tgtEl>
                                          <p:spTgt spid="57"/>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22"/>
                                        </p:tgtEl>
                                        <p:attrNameLst>
                                          <p:attrName>style.visibility</p:attrName>
                                        </p:attrNameLst>
                                      </p:cBhvr>
                                      <p:to>
                                        <p:strVal val="visible"/>
                                      </p:to>
                                    </p:set>
                                    <p:animEffect transition="in" filter="fade">
                                      <p:cBhvr>
                                        <p:cTn id="45" dur="500"/>
                                        <p:tgtEl>
                                          <p:spTgt spid="22"/>
                                        </p:tgtEl>
                                      </p:cBhvr>
                                    </p:animEffect>
                                  </p:childTnLst>
                                </p:cTn>
                              </p:par>
                              <p:par>
                                <p:cTn id="46" presetID="10" presetClass="entr" presetSubtype="0" fill="hold" nodeType="withEffect">
                                  <p:stCondLst>
                                    <p:cond delay="0"/>
                                  </p:stCondLst>
                                  <p:childTnLst>
                                    <p:set>
                                      <p:cBhvr>
                                        <p:cTn id="47" dur="1" fill="hold">
                                          <p:stCondLst>
                                            <p:cond delay="0"/>
                                          </p:stCondLst>
                                        </p:cTn>
                                        <p:tgtEl>
                                          <p:spTgt spid="21"/>
                                        </p:tgtEl>
                                        <p:attrNameLst>
                                          <p:attrName>style.visibility</p:attrName>
                                        </p:attrNameLst>
                                      </p:cBhvr>
                                      <p:to>
                                        <p:strVal val="visible"/>
                                      </p:to>
                                    </p:set>
                                    <p:animEffect transition="in" filter="fade">
                                      <p:cBhvr>
                                        <p:cTn id="48" dur="500"/>
                                        <p:tgtEl>
                                          <p:spTgt spid="21"/>
                                        </p:tgtEl>
                                      </p:cBhvr>
                                    </p:animEffect>
                                  </p:childTnLst>
                                </p:cTn>
                              </p:par>
                            </p:childTnLst>
                          </p:cTn>
                        </p:par>
                        <p:par>
                          <p:cTn id="49" fill="hold">
                            <p:stCondLst>
                              <p:cond delay="500"/>
                            </p:stCondLst>
                            <p:childTnLst>
                              <p:par>
                                <p:cTn id="50" presetID="22" presetClass="entr" presetSubtype="1" fill="hold" grpId="0" nodeType="afterEffect">
                                  <p:stCondLst>
                                    <p:cond delay="0"/>
                                  </p:stCondLst>
                                  <p:childTnLst>
                                    <p:set>
                                      <p:cBhvr>
                                        <p:cTn id="51" dur="1" fill="hold">
                                          <p:stCondLst>
                                            <p:cond delay="0"/>
                                          </p:stCondLst>
                                        </p:cTn>
                                        <p:tgtEl>
                                          <p:spTgt spid="58"/>
                                        </p:tgtEl>
                                        <p:attrNameLst>
                                          <p:attrName>style.visibility</p:attrName>
                                        </p:attrNameLst>
                                      </p:cBhvr>
                                      <p:to>
                                        <p:strVal val="visible"/>
                                      </p:to>
                                    </p:set>
                                    <p:animEffect transition="in" filter="wipe(up)">
                                      <p:cBhvr>
                                        <p:cTn id="52" dur="500"/>
                                        <p:tgtEl>
                                          <p:spTgt spid="58"/>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54"/>
                                        </p:tgtEl>
                                        <p:attrNameLst>
                                          <p:attrName>style.visibility</p:attrName>
                                        </p:attrNameLst>
                                      </p:cBhvr>
                                      <p:to>
                                        <p:strVal val="visible"/>
                                      </p:to>
                                    </p:set>
                                    <p:animEffect transition="in" filter="fade">
                                      <p:cBhvr>
                                        <p:cTn id="55" dur="500"/>
                                        <p:tgtEl>
                                          <p:spTgt spid="54"/>
                                        </p:tgtEl>
                                      </p:cBhvr>
                                    </p:animEffect>
                                  </p:childTnLst>
                                </p:cTn>
                              </p:par>
                              <p:par>
                                <p:cTn id="56" presetID="10" presetClass="entr" presetSubtype="0" fill="hold" nodeType="withEffect">
                                  <p:stCondLst>
                                    <p:cond delay="0"/>
                                  </p:stCondLst>
                                  <p:childTnLst>
                                    <p:set>
                                      <p:cBhvr>
                                        <p:cTn id="57" dur="1" fill="hold">
                                          <p:stCondLst>
                                            <p:cond delay="0"/>
                                          </p:stCondLst>
                                        </p:cTn>
                                        <p:tgtEl>
                                          <p:spTgt spid="53"/>
                                        </p:tgtEl>
                                        <p:attrNameLst>
                                          <p:attrName>style.visibility</p:attrName>
                                        </p:attrNameLst>
                                      </p:cBhvr>
                                      <p:to>
                                        <p:strVal val="visible"/>
                                      </p:to>
                                    </p:set>
                                    <p:animEffect transition="in" filter="fade">
                                      <p:cBhvr>
                                        <p:cTn id="58" dur="500"/>
                                        <p:tgtEl>
                                          <p:spTgt spid="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24" grpId="0" animBg="1"/>
      <p:bldP spid="49" grpId="0" animBg="1"/>
      <p:bldP spid="54" grpId="0"/>
      <p:bldP spid="57" grpId="0" animBg="1"/>
      <p:bldP spid="58"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p:cNvSpPr txBox="1"/>
          <p:nvPr/>
        </p:nvSpPr>
        <p:spPr>
          <a:xfrm>
            <a:off x="4658057" y="5193268"/>
            <a:ext cx="904543" cy="369332"/>
          </a:xfrm>
          <a:prstGeom prst="rect">
            <a:avLst/>
          </a:prstGeom>
          <a:noFill/>
        </p:spPr>
        <p:txBody>
          <a:bodyPr wrap="none" rtlCol="0">
            <a:spAutoFit/>
          </a:bodyPr>
          <a:lstStyle/>
          <a:p>
            <a:r>
              <a:rPr lang="en-US" dirty="0" smtClean="0"/>
              <a:t>student</a:t>
            </a:r>
            <a:endParaRPr lang="en-US" dirty="0"/>
          </a:p>
        </p:txBody>
      </p:sp>
      <p:sp>
        <p:nvSpPr>
          <p:cNvPr id="2" name="Title 1"/>
          <p:cNvSpPr>
            <a:spLocks noGrp="1"/>
          </p:cNvSpPr>
          <p:nvPr>
            <p:ph type="title"/>
          </p:nvPr>
        </p:nvSpPr>
        <p:spPr/>
        <p:txBody>
          <a:bodyPr>
            <a:normAutofit fontScale="90000"/>
          </a:bodyPr>
          <a:lstStyle/>
          <a:p>
            <a:pPr algn="l"/>
            <a:r>
              <a:rPr lang="en-US" dirty="0">
                <a:effectLst>
                  <a:outerShdw blurRad="38100" dist="38100" dir="2700000" algn="tl">
                    <a:srgbClr val="000000">
                      <a:alpha val="43137"/>
                    </a:srgbClr>
                  </a:outerShdw>
                </a:effectLst>
              </a:rPr>
              <a:t>Intro ER </a:t>
            </a:r>
            <a:r>
              <a:rPr lang="en-US" dirty="0" smtClean="0">
                <a:effectLst>
                  <a:outerShdw blurRad="38100" dist="38100" dir="2700000" algn="tl">
                    <a:srgbClr val="000000">
                      <a:alpha val="43137"/>
                    </a:srgbClr>
                  </a:outerShdw>
                </a:effectLst>
              </a:rPr>
              <a:t>Concept</a:t>
            </a:r>
            <a:br>
              <a:rPr lang="en-US" dirty="0" smtClean="0">
                <a:effectLst>
                  <a:outerShdw blurRad="38100" dist="38100" dir="2700000" algn="tl">
                    <a:srgbClr val="000000">
                      <a:alpha val="43137"/>
                    </a:srgbClr>
                  </a:outerShdw>
                </a:effectLst>
              </a:rPr>
            </a:br>
            <a:r>
              <a:rPr lang="en-US" dirty="0" smtClean="0">
                <a:effectLst>
                  <a:outerShdw blurRad="38100" dist="38100" dir="2700000" algn="tl">
                    <a:srgbClr val="000000">
                      <a:alpha val="43137"/>
                    </a:srgbClr>
                  </a:outerShdw>
                </a:effectLst>
              </a:rPr>
              <a:t>-Table Key</a:t>
            </a:r>
            <a:endParaRPr lang="en-US" dirty="0"/>
          </a:p>
        </p:txBody>
      </p:sp>
      <p:sp>
        <p:nvSpPr>
          <p:cNvPr id="3" name="Content Placeholder 2"/>
          <p:cNvSpPr>
            <a:spLocks noGrp="1"/>
          </p:cNvSpPr>
          <p:nvPr>
            <p:ph idx="1"/>
          </p:nvPr>
        </p:nvSpPr>
        <p:spPr>
          <a:xfrm>
            <a:off x="457200" y="1600201"/>
            <a:ext cx="8229600" cy="3733799"/>
          </a:xfrm>
        </p:spPr>
        <p:txBody>
          <a:bodyPr>
            <a:normAutofit fontScale="92500" lnSpcReduction="10000"/>
          </a:bodyPr>
          <a:lstStyle/>
          <a:p>
            <a:r>
              <a:rPr lang="en-US" sz="1900" dirty="0" err="1" smtClean="0"/>
              <a:t>Suatu</a:t>
            </a:r>
            <a:r>
              <a:rPr lang="en-US" sz="1900" dirty="0" smtClean="0"/>
              <a:t> </a:t>
            </a:r>
            <a:r>
              <a:rPr lang="en-US" sz="1900" dirty="0" err="1" smtClean="0"/>
              <a:t>atribut</a:t>
            </a:r>
            <a:r>
              <a:rPr lang="en-US" sz="1900" dirty="0" smtClean="0"/>
              <a:t> </a:t>
            </a:r>
            <a:r>
              <a:rPr lang="en-US" sz="1900" dirty="0" err="1" smtClean="0"/>
              <a:t>pada</a:t>
            </a:r>
            <a:r>
              <a:rPr lang="en-US" sz="1900" dirty="0" smtClean="0"/>
              <a:t> entity </a:t>
            </a:r>
            <a:r>
              <a:rPr lang="en-US" sz="1900" dirty="0" err="1" smtClean="0"/>
              <a:t>dapat</a:t>
            </a:r>
            <a:r>
              <a:rPr lang="en-US" sz="1900" dirty="0" smtClean="0"/>
              <a:t> </a:t>
            </a:r>
            <a:r>
              <a:rPr lang="en-US" sz="1900" dirty="0" err="1" smtClean="0"/>
              <a:t>dianalogikan</a:t>
            </a:r>
            <a:r>
              <a:rPr lang="en-US" sz="1900" dirty="0" smtClean="0"/>
              <a:t> </a:t>
            </a:r>
            <a:r>
              <a:rPr lang="en-US" sz="1900" dirty="0" err="1" smtClean="0"/>
              <a:t>sebagai</a:t>
            </a:r>
            <a:r>
              <a:rPr lang="en-US" sz="1900" dirty="0" smtClean="0"/>
              <a:t> </a:t>
            </a:r>
            <a:r>
              <a:rPr lang="en-US" sz="1900" dirty="0" err="1" smtClean="0"/>
              <a:t>kolom</a:t>
            </a:r>
            <a:r>
              <a:rPr lang="en-US" sz="1900" dirty="0" smtClean="0"/>
              <a:t> </a:t>
            </a:r>
            <a:r>
              <a:rPr lang="en-US" sz="1900" dirty="0" err="1" smtClean="0"/>
              <a:t>pada</a:t>
            </a:r>
            <a:r>
              <a:rPr lang="en-US" sz="1900" dirty="0" smtClean="0"/>
              <a:t> </a:t>
            </a:r>
            <a:r>
              <a:rPr lang="en-US" sz="1900" dirty="0" err="1" smtClean="0"/>
              <a:t>tabel</a:t>
            </a:r>
            <a:r>
              <a:rPr lang="en-US" sz="1900" dirty="0" smtClean="0"/>
              <a:t> </a:t>
            </a:r>
            <a:r>
              <a:rPr lang="en-US" sz="1900" err="1" smtClean="0"/>
              <a:t>relasi</a:t>
            </a:r>
            <a:r>
              <a:rPr lang="en-US" sz="1900" smtClean="0"/>
              <a:t>. Setiap tabel memiliki key yang akan membuat tiap-tiap baris (row) pada tabel tersebut berbeda (unik).</a:t>
            </a:r>
          </a:p>
          <a:p>
            <a:r>
              <a:rPr lang="en-US" sz="1900" smtClean="0"/>
              <a:t>Berikut ini adalah tipe key dan penjelasannya:</a:t>
            </a:r>
            <a:endParaRPr lang="en-US" sz="1900" dirty="0" smtClean="0"/>
          </a:p>
          <a:p>
            <a:pPr marL="400050" lvl="1" indent="0">
              <a:buNone/>
            </a:pPr>
            <a:r>
              <a:rPr lang="en-US" sz="1800" b="1" smtClean="0"/>
              <a:t>Candidate </a:t>
            </a:r>
            <a:r>
              <a:rPr lang="en-US" sz="1800" b="1" dirty="0" smtClean="0"/>
              <a:t>key </a:t>
            </a:r>
            <a:r>
              <a:rPr lang="en-US" sz="1800" dirty="0" err="1" smtClean="0"/>
              <a:t>adalah</a:t>
            </a:r>
            <a:r>
              <a:rPr lang="en-US" sz="1800" dirty="0" smtClean="0"/>
              <a:t>:</a:t>
            </a:r>
          </a:p>
          <a:p>
            <a:pPr marL="741363" lvl="1" indent="0">
              <a:buNone/>
            </a:pPr>
            <a:r>
              <a:rPr lang="en-US" sz="1800" dirty="0" err="1" smtClean="0"/>
              <a:t>Kolom</a:t>
            </a:r>
            <a:r>
              <a:rPr lang="en-US" sz="1800" dirty="0" smtClean="0"/>
              <a:t> </a:t>
            </a:r>
            <a:r>
              <a:rPr lang="en-US" sz="1800" dirty="0" err="1" smtClean="0"/>
              <a:t>atau</a:t>
            </a:r>
            <a:r>
              <a:rPr lang="en-US" sz="1800" dirty="0" smtClean="0"/>
              <a:t> </a:t>
            </a:r>
            <a:r>
              <a:rPr lang="en-US" sz="1800" dirty="0" err="1" smtClean="0"/>
              <a:t>satu</a:t>
            </a:r>
            <a:r>
              <a:rPr lang="en-US" sz="1800" dirty="0" smtClean="0"/>
              <a:t> set </a:t>
            </a:r>
            <a:r>
              <a:rPr lang="en-US" sz="1800" dirty="0" err="1" smtClean="0"/>
              <a:t>kolom</a:t>
            </a:r>
            <a:r>
              <a:rPr lang="en-US" sz="1800" dirty="0" smtClean="0"/>
              <a:t> </a:t>
            </a:r>
            <a:r>
              <a:rPr lang="en-US" sz="1800" dirty="0" err="1" smtClean="0"/>
              <a:t>pada</a:t>
            </a:r>
            <a:r>
              <a:rPr lang="en-US" sz="1800" dirty="0" smtClean="0"/>
              <a:t> </a:t>
            </a:r>
            <a:r>
              <a:rPr lang="en-US" sz="1800" dirty="0" err="1" smtClean="0"/>
              <a:t>suatu</a:t>
            </a:r>
            <a:r>
              <a:rPr lang="en-US" sz="1800" dirty="0" smtClean="0"/>
              <a:t> </a:t>
            </a:r>
            <a:r>
              <a:rPr lang="en-US" sz="1800" dirty="0" err="1" smtClean="0"/>
              <a:t>tabel</a:t>
            </a:r>
            <a:r>
              <a:rPr lang="en-US" sz="1800" dirty="0" smtClean="0"/>
              <a:t> yang </a:t>
            </a:r>
            <a:r>
              <a:rPr lang="en-US" sz="1800" dirty="0" err="1" smtClean="0"/>
              <a:t>nilai-nya</a:t>
            </a:r>
            <a:r>
              <a:rPr lang="en-US" sz="1800" dirty="0" smtClean="0"/>
              <a:t> </a:t>
            </a:r>
            <a:r>
              <a:rPr lang="en-US" sz="1800" dirty="0" err="1" smtClean="0"/>
              <a:t>unik</a:t>
            </a:r>
            <a:r>
              <a:rPr lang="en-US" sz="1800" dirty="0" smtClean="0"/>
              <a:t> (</a:t>
            </a:r>
            <a:r>
              <a:rPr lang="en-US" sz="1800" dirty="0" err="1" smtClean="0"/>
              <a:t>tidak</a:t>
            </a:r>
            <a:r>
              <a:rPr lang="en-US" sz="1800" dirty="0" smtClean="0"/>
              <a:t> </a:t>
            </a:r>
            <a:r>
              <a:rPr lang="en-US" sz="1800" dirty="0" err="1" smtClean="0"/>
              <a:t>terjadi</a:t>
            </a:r>
            <a:r>
              <a:rPr lang="en-US" sz="1800" dirty="0" smtClean="0"/>
              <a:t> </a:t>
            </a:r>
            <a:r>
              <a:rPr lang="en-US" sz="1800" dirty="0" err="1" smtClean="0"/>
              <a:t>duplikat</a:t>
            </a:r>
            <a:r>
              <a:rPr lang="en-US" sz="1800" dirty="0" smtClean="0"/>
              <a:t>  </a:t>
            </a:r>
            <a:r>
              <a:rPr lang="en-US" sz="1800" dirty="0" err="1" smtClean="0"/>
              <a:t>atau</a:t>
            </a:r>
            <a:r>
              <a:rPr lang="en-US" sz="1800" dirty="0" smtClean="0"/>
              <a:t> </a:t>
            </a:r>
            <a:r>
              <a:rPr lang="en-US" sz="1800" dirty="0" err="1" smtClean="0"/>
              <a:t>nilai</a:t>
            </a:r>
            <a:r>
              <a:rPr lang="en-US" sz="1800" dirty="0" smtClean="0"/>
              <a:t> </a:t>
            </a:r>
            <a:r>
              <a:rPr lang="en-US" sz="1800" dirty="0" err="1" smtClean="0"/>
              <a:t>kolom</a:t>
            </a:r>
            <a:r>
              <a:rPr lang="en-US" sz="1800" dirty="0" smtClean="0"/>
              <a:t> </a:t>
            </a:r>
            <a:r>
              <a:rPr lang="en-US" sz="1800" dirty="0" err="1" smtClean="0"/>
              <a:t>tersebut</a:t>
            </a:r>
            <a:r>
              <a:rPr lang="en-US" sz="1800" dirty="0" smtClean="0"/>
              <a:t> </a:t>
            </a:r>
            <a:r>
              <a:rPr lang="en-US" sz="1800" dirty="0" err="1" smtClean="0"/>
              <a:t>pada</a:t>
            </a:r>
            <a:r>
              <a:rPr lang="en-US" sz="1800" dirty="0" smtClean="0"/>
              <a:t> </a:t>
            </a:r>
            <a:r>
              <a:rPr lang="en-US" sz="1800" dirty="0" err="1" smtClean="0"/>
              <a:t>tiap</a:t>
            </a:r>
            <a:r>
              <a:rPr lang="en-US" sz="1800" dirty="0" smtClean="0"/>
              <a:t> </a:t>
            </a:r>
            <a:r>
              <a:rPr lang="en-US" sz="1800" dirty="0" err="1" smtClean="0"/>
              <a:t>baris</a:t>
            </a:r>
            <a:r>
              <a:rPr lang="en-US" sz="1800" dirty="0" smtClean="0"/>
              <a:t> </a:t>
            </a:r>
            <a:r>
              <a:rPr lang="en-US" sz="1800" dirty="0" err="1" smtClean="0"/>
              <a:t>dalam</a:t>
            </a:r>
            <a:r>
              <a:rPr lang="en-US" sz="1800" dirty="0" smtClean="0"/>
              <a:t> </a:t>
            </a:r>
            <a:r>
              <a:rPr lang="en-US" sz="1800" dirty="0" err="1" smtClean="0"/>
              <a:t>tabel</a:t>
            </a:r>
            <a:r>
              <a:rPr lang="en-US" sz="1800" dirty="0" smtClean="0"/>
              <a:t> </a:t>
            </a:r>
            <a:r>
              <a:rPr lang="en-US" sz="1800" dirty="0" err="1" smtClean="0"/>
              <a:t>tidak</a:t>
            </a:r>
            <a:r>
              <a:rPr lang="en-US" sz="1800" dirty="0" smtClean="0"/>
              <a:t> </a:t>
            </a:r>
            <a:r>
              <a:rPr lang="en-US" sz="1800" dirty="0" err="1" smtClean="0"/>
              <a:t>boleh</a:t>
            </a:r>
            <a:r>
              <a:rPr lang="en-US" sz="1800" dirty="0" smtClean="0"/>
              <a:t> </a:t>
            </a:r>
            <a:r>
              <a:rPr lang="en-US" sz="1800" dirty="0" err="1" smtClean="0"/>
              <a:t>sama</a:t>
            </a:r>
            <a:r>
              <a:rPr lang="en-US" sz="1800" dirty="0" smtClean="0"/>
              <a:t>), </a:t>
            </a:r>
            <a:r>
              <a:rPr lang="en-US" sz="1800" dirty="0" err="1" smtClean="0"/>
              <a:t>dan</a:t>
            </a:r>
            <a:r>
              <a:rPr lang="en-US" sz="1800" dirty="0" smtClean="0"/>
              <a:t> </a:t>
            </a:r>
            <a:r>
              <a:rPr lang="en-US" sz="1800" dirty="0" err="1" smtClean="0"/>
              <a:t>kolom</a:t>
            </a:r>
            <a:r>
              <a:rPr lang="en-US" sz="1800" dirty="0" smtClean="0"/>
              <a:t> </a:t>
            </a:r>
            <a:r>
              <a:rPr lang="en-US" sz="1800" dirty="0" err="1" smtClean="0"/>
              <a:t>tersebut</a:t>
            </a:r>
            <a:r>
              <a:rPr lang="en-US" sz="1800" dirty="0" smtClean="0"/>
              <a:t> </a:t>
            </a:r>
            <a:r>
              <a:rPr lang="en-US" sz="1800" dirty="0" err="1" smtClean="0"/>
              <a:t>tidak</a:t>
            </a:r>
            <a:r>
              <a:rPr lang="en-US" sz="1800" dirty="0" smtClean="0"/>
              <a:t> </a:t>
            </a:r>
            <a:r>
              <a:rPr lang="en-US" sz="1800" dirty="0" err="1" smtClean="0"/>
              <a:t>memiliki</a:t>
            </a:r>
            <a:r>
              <a:rPr lang="en-US" sz="1800" dirty="0" smtClean="0"/>
              <a:t> subset.</a:t>
            </a:r>
          </a:p>
          <a:p>
            <a:pPr marL="457200" lvl="1" indent="0">
              <a:buNone/>
            </a:pPr>
            <a:endParaRPr lang="en-US" sz="900" smtClean="0"/>
          </a:p>
          <a:p>
            <a:pPr marL="400050" lvl="1" indent="0" algn="just">
              <a:buNone/>
            </a:pPr>
            <a:r>
              <a:rPr lang="en-US" sz="1800" b="1" smtClean="0"/>
              <a:t>Primary</a:t>
            </a:r>
            <a:r>
              <a:rPr lang="en-US" sz="1800" smtClean="0"/>
              <a:t> </a:t>
            </a:r>
            <a:r>
              <a:rPr lang="en-US" sz="1800" b="1" dirty="0"/>
              <a:t>key </a:t>
            </a:r>
            <a:r>
              <a:rPr lang="en-US" sz="1800" dirty="0" err="1" smtClean="0"/>
              <a:t>adalah</a:t>
            </a:r>
            <a:r>
              <a:rPr lang="en-US" sz="1800" dirty="0" smtClean="0"/>
              <a:t>:</a:t>
            </a:r>
            <a:endParaRPr lang="en-US" sz="1800" dirty="0"/>
          </a:p>
          <a:p>
            <a:pPr marL="741363" lvl="1" indent="0" algn="just">
              <a:buNone/>
            </a:pPr>
            <a:r>
              <a:rPr lang="en-US" sz="1800" dirty="0" smtClean="0"/>
              <a:t>Candidate key yang </a:t>
            </a:r>
            <a:r>
              <a:rPr lang="en-US" sz="1800" err="1" smtClean="0"/>
              <a:t>ditentukan</a:t>
            </a:r>
            <a:r>
              <a:rPr lang="en-US" sz="1800" smtClean="0"/>
              <a:t> untuk menjadi referensi </a:t>
            </a:r>
            <a:r>
              <a:rPr lang="en-US" sz="1800" dirty="0" err="1" smtClean="0"/>
              <a:t>eksternal</a:t>
            </a:r>
            <a:r>
              <a:rPr lang="en-US" sz="1800" dirty="0" smtClean="0"/>
              <a:t> </a:t>
            </a:r>
            <a:r>
              <a:rPr lang="en-US" sz="1800" dirty="0" err="1" smtClean="0"/>
              <a:t>oleh</a:t>
            </a:r>
            <a:r>
              <a:rPr lang="en-US" sz="1800" dirty="0" smtClean="0"/>
              <a:t> </a:t>
            </a:r>
            <a:r>
              <a:rPr lang="en-US" sz="1800" dirty="0" err="1" smtClean="0"/>
              <a:t>tabel</a:t>
            </a:r>
            <a:r>
              <a:rPr lang="en-US" sz="1800" dirty="0" smtClean="0"/>
              <a:t> lain. </a:t>
            </a:r>
          </a:p>
          <a:p>
            <a:pPr marL="457200" lvl="1" indent="0" algn="just">
              <a:buNone/>
            </a:pPr>
            <a:endParaRPr lang="en-US" sz="900" dirty="0" smtClean="0"/>
          </a:p>
          <a:p>
            <a:pPr marL="400050" lvl="1" indent="0" algn="just">
              <a:buNone/>
            </a:pPr>
            <a:r>
              <a:rPr lang="en-US" sz="1600" b="1" dirty="0" smtClean="0"/>
              <a:t>Unique </a:t>
            </a:r>
            <a:r>
              <a:rPr lang="en-US" sz="1600" b="1" dirty="0"/>
              <a:t>key</a:t>
            </a:r>
            <a:r>
              <a:rPr lang="en-US" sz="1600" dirty="0"/>
              <a:t> </a:t>
            </a:r>
            <a:r>
              <a:rPr lang="en-US" sz="1600" dirty="0" err="1" smtClean="0"/>
              <a:t>adalah</a:t>
            </a:r>
            <a:r>
              <a:rPr lang="en-US" sz="1600" dirty="0" smtClean="0"/>
              <a:t>:</a:t>
            </a:r>
            <a:endParaRPr lang="en-US" sz="1600" dirty="0"/>
          </a:p>
          <a:p>
            <a:pPr marL="741363" lvl="1" indent="0" algn="just">
              <a:buNone/>
            </a:pPr>
            <a:r>
              <a:rPr lang="en-US" sz="1600" dirty="0" smtClean="0"/>
              <a:t>Candidate </a:t>
            </a:r>
            <a:r>
              <a:rPr lang="en-US" sz="1600" dirty="0"/>
              <a:t>key </a:t>
            </a:r>
            <a:r>
              <a:rPr lang="en-US" sz="1600" dirty="0" smtClean="0"/>
              <a:t>yang </a:t>
            </a:r>
            <a:r>
              <a:rPr lang="en-US" sz="1600" dirty="0" err="1" smtClean="0"/>
              <a:t>bukan</a:t>
            </a:r>
            <a:r>
              <a:rPr lang="en-US" sz="1600" dirty="0" smtClean="0"/>
              <a:t> primary key.</a:t>
            </a:r>
            <a:endParaRPr lang="en-US" sz="1600" dirty="0"/>
          </a:p>
        </p:txBody>
      </p:sp>
      <p:sp>
        <p:nvSpPr>
          <p:cNvPr id="4" name="Date Placeholder 3"/>
          <p:cNvSpPr>
            <a:spLocks noGrp="1"/>
          </p:cNvSpPr>
          <p:nvPr>
            <p:ph type="dt" sz="half" idx="10"/>
          </p:nvPr>
        </p:nvSpPr>
        <p:spPr/>
        <p:txBody>
          <a:bodyPr/>
          <a:lstStyle/>
          <a:p>
            <a:r>
              <a:rPr lang="en-US" smtClean="0"/>
              <a:t>AER – </a:t>
            </a:r>
            <a:r>
              <a:rPr lang="en-US"/>
              <a:t>2013/2014</a:t>
            </a:r>
            <a:endParaRPr lang="en-US" dirty="0"/>
          </a:p>
        </p:txBody>
      </p:sp>
      <p:sp>
        <p:nvSpPr>
          <p:cNvPr id="5" name="Footer Placeholder 4"/>
          <p:cNvSpPr>
            <a:spLocks noGrp="1"/>
          </p:cNvSpPr>
          <p:nvPr>
            <p:ph type="ftr" sz="quarter" idx="11"/>
          </p:nvPr>
        </p:nvSpPr>
        <p:spPr/>
        <p:txBody>
          <a:bodyPr/>
          <a:lstStyle/>
          <a:p>
            <a:r>
              <a:rPr lang="en-US" smtClean="0"/>
              <a:t>Universitas Pembangunan Jaya – SIF_TIF</a:t>
            </a:r>
            <a:endParaRPr lang="en-US" dirty="0"/>
          </a:p>
        </p:txBody>
      </p:sp>
      <p:sp>
        <p:nvSpPr>
          <p:cNvPr id="6" name="Slide Number Placeholder 5"/>
          <p:cNvSpPr>
            <a:spLocks noGrp="1"/>
          </p:cNvSpPr>
          <p:nvPr>
            <p:ph type="sldNum" sz="quarter" idx="12"/>
          </p:nvPr>
        </p:nvSpPr>
        <p:spPr/>
        <p:txBody>
          <a:bodyPr/>
          <a:lstStyle/>
          <a:p>
            <a:r>
              <a:rPr lang="en-US" smtClean="0"/>
              <a:t>SIF1213 - </a:t>
            </a:r>
            <a:fld id="{856524A2-1DDE-4CC8-AD9C-EA4094C56FD8}" type="slidenum">
              <a:rPr lang="en-US" smtClean="0"/>
              <a:pPr/>
              <a:t>17</a:t>
            </a:fld>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2009738556"/>
              </p:ext>
            </p:extLst>
          </p:nvPr>
        </p:nvGraphicFramePr>
        <p:xfrm>
          <a:off x="1973239" y="5562600"/>
          <a:ext cx="1989161" cy="741680"/>
        </p:xfrm>
        <a:graphic>
          <a:graphicData uri="http://schemas.openxmlformats.org/drawingml/2006/table">
            <a:tbl>
              <a:tblPr firstRow="1" bandRow="1">
                <a:tableStyleId>{5C22544A-7EE6-4342-B048-85BDC9FD1C3A}</a:tableStyleId>
              </a:tblPr>
              <a:tblGrid>
                <a:gridCol w="693761"/>
                <a:gridCol w="1295400"/>
              </a:tblGrid>
              <a:tr h="370840">
                <a:tc>
                  <a:txBody>
                    <a:bodyPr/>
                    <a:lstStyle/>
                    <a:p>
                      <a:r>
                        <a:rPr lang="en-US" u="sng" dirty="0" err="1" smtClean="0"/>
                        <a:t>sid</a:t>
                      </a:r>
                      <a:endParaRPr lang="en-US" u="sng" dirty="0"/>
                    </a:p>
                  </a:txBody>
                  <a:tcPr/>
                </a:tc>
                <a:tc>
                  <a:txBody>
                    <a:bodyPr/>
                    <a:lstStyle/>
                    <a:p>
                      <a:r>
                        <a:rPr lang="en-US" u="sng" dirty="0" smtClean="0"/>
                        <a:t>hobbies</a:t>
                      </a:r>
                      <a:endParaRPr lang="en-US" u="sng" dirty="0"/>
                    </a:p>
                  </a:txBody>
                  <a:tcPr/>
                </a:tc>
              </a:tr>
              <a:tr h="370840">
                <a:tc>
                  <a:txBody>
                    <a:bodyPr/>
                    <a:lstStyle/>
                    <a:p>
                      <a:endParaRPr lang="en-US"/>
                    </a:p>
                  </a:txBody>
                  <a:tcPr/>
                </a:tc>
                <a:tc>
                  <a:txBody>
                    <a:bodyPr/>
                    <a:lstStyle/>
                    <a:p>
                      <a:endParaRPr lang="en-US" dirty="0"/>
                    </a:p>
                  </a:txBody>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938150411"/>
              </p:ext>
            </p:extLst>
          </p:nvPr>
        </p:nvGraphicFramePr>
        <p:xfrm>
          <a:off x="4724400" y="5582356"/>
          <a:ext cx="3581400" cy="741680"/>
        </p:xfrm>
        <a:graphic>
          <a:graphicData uri="http://schemas.openxmlformats.org/drawingml/2006/table">
            <a:tbl>
              <a:tblPr firstRow="1" bandRow="1">
                <a:tableStyleId>{5C22544A-7EE6-4342-B048-85BDC9FD1C3A}</a:tableStyleId>
              </a:tblPr>
              <a:tblGrid>
                <a:gridCol w="789865"/>
                <a:gridCol w="810335"/>
                <a:gridCol w="838200"/>
                <a:gridCol w="1143000"/>
              </a:tblGrid>
              <a:tr h="370840">
                <a:tc>
                  <a:txBody>
                    <a:bodyPr/>
                    <a:lstStyle/>
                    <a:p>
                      <a:r>
                        <a:rPr lang="en-US" u="sng" dirty="0" err="1" smtClean="0"/>
                        <a:t>sid</a:t>
                      </a:r>
                      <a:endParaRPr lang="en-US" u="sng" dirty="0"/>
                    </a:p>
                  </a:txBody>
                  <a:tcPr/>
                </a:tc>
                <a:tc>
                  <a:txBody>
                    <a:bodyPr/>
                    <a:lstStyle/>
                    <a:p>
                      <a:r>
                        <a:rPr lang="en-US" dirty="0" err="1" smtClean="0"/>
                        <a:t>lname</a:t>
                      </a:r>
                      <a:endParaRPr lang="en-US" dirty="0"/>
                    </a:p>
                  </a:txBody>
                  <a:tcPr/>
                </a:tc>
                <a:tc>
                  <a:txBody>
                    <a:bodyPr/>
                    <a:lstStyle/>
                    <a:p>
                      <a:r>
                        <a:rPr lang="en-US" dirty="0" err="1" smtClean="0"/>
                        <a:t>fname</a:t>
                      </a:r>
                      <a:endParaRPr lang="en-US" dirty="0"/>
                    </a:p>
                  </a:txBody>
                  <a:tcPr/>
                </a:tc>
                <a:tc>
                  <a:txBody>
                    <a:bodyPr/>
                    <a:lstStyle/>
                    <a:p>
                      <a:r>
                        <a:rPr lang="en-US" dirty="0" err="1" smtClean="0"/>
                        <a:t>midinitial</a:t>
                      </a:r>
                      <a:endParaRPr lang="en-US" dirty="0"/>
                    </a:p>
                  </a:txBody>
                  <a:tcPr/>
                </a:tc>
              </a:tr>
              <a:tr h="370840">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r>
            </a:tbl>
          </a:graphicData>
        </a:graphic>
      </p:graphicFrame>
      <p:sp>
        <p:nvSpPr>
          <p:cNvPr id="9" name="Oval 8"/>
          <p:cNvSpPr/>
          <p:nvPr/>
        </p:nvSpPr>
        <p:spPr>
          <a:xfrm>
            <a:off x="4572000" y="5562600"/>
            <a:ext cx="838200" cy="381000"/>
          </a:xfrm>
          <a:prstGeom prst="ellipse">
            <a:avLst/>
          </a:prstGeom>
          <a:noFill/>
          <a:ln w="3175"/>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10" name="Line Callout 1 (No Border) 9"/>
          <p:cNvSpPr/>
          <p:nvPr/>
        </p:nvSpPr>
        <p:spPr>
          <a:xfrm>
            <a:off x="6096000" y="4944912"/>
            <a:ext cx="1219200" cy="457200"/>
          </a:xfrm>
          <a:prstGeom prst="callout1">
            <a:avLst>
              <a:gd name="adj1" fmla="val 18750"/>
              <a:gd name="adj2" fmla="val -8333"/>
              <a:gd name="adj3" fmla="val 161851"/>
              <a:gd name="adj4" fmla="val -58788"/>
            </a:avLst>
          </a:prstGeom>
          <a:ln w="3175"/>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600" smtClean="0"/>
              <a:t>Primary key</a:t>
            </a:r>
            <a:endParaRPr lang="en-US" sz="1600"/>
          </a:p>
        </p:txBody>
      </p:sp>
      <p:sp>
        <p:nvSpPr>
          <p:cNvPr id="11" name="Oval 10"/>
          <p:cNvSpPr/>
          <p:nvPr/>
        </p:nvSpPr>
        <p:spPr>
          <a:xfrm>
            <a:off x="1828800" y="5562600"/>
            <a:ext cx="762000" cy="278080"/>
          </a:xfrm>
          <a:prstGeom prst="ellipse">
            <a:avLst/>
          </a:prstGeom>
          <a:noFill/>
          <a:ln w="3175"/>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12" name="Line Callout 1 (No Border) 11"/>
          <p:cNvSpPr/>
          <p:nvPr/>
        </p:nvSpPr>
        <p:spPr>
          <a:xfrm flipH="1">
            <a:off x="152400" y="5208320"/>
            <a:ext cx="1219200" cy="457200"/>
          </a:xfrm>
          <a:prstGeom prst="callout1">
            <a:avLst/>
          </a:prstGeom>
          <a:ln w="3175"/>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600" smtClean="0"/>
              <a:t>Candidate key</a:t>
            </a:r>
            <a:endParaRPr lang="en-US" sz="1600"/>
          </a:p>
        </p:txBody>
      </p:sp>
      <p:sp>
        <p:nvSpPr>
          <p:cNvPr id="13" name="Oval 12"/>
          <p:cNvSpPr/>
          <p:nvPr/>
        </p:nvSpPr>
        <p:spPr>
          <a:xfrm>
            <a:off x="1600200" y="5461660"/>
            <a:ext cx="2209800" cy="481940"/>
          </a:xfrm>
          <a:prstGeom prst="ellipse">
            <a:avLst/>
          </a:prstGeom>
          <a:noFill/>
          <a:ln w="3175"/>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14" name="Line Callout 1 (No Border) 13"/>
          <p:cNvSpPr/>
          <p:nvPr/>
        </p:nvSpPr>
        <p:spPr>
          <a:xfrm flipH="1">
            <a:off x="152400" y="5867400"/>
            <a:ext cx="1219200" cy="457200"/>
          </a:xfrm>
          <a:prstGeom prst="callout1">
            <a:avLst>
              <a:gd name="adj1" fmla="val 18750"/>
              <a:gd name="adj2" fmla="val -8333"/>
              <a:gd name="adj3" fmla="val -6980"/>
              <a:gd name="adj4" fmla="val -32489"/>
            </a:avLst>
          </a:prstGeom>
          <a:ln w="3175"/>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600" smtClean="0"/>
              <a:t>Primary key</a:t>
            </a:r>
            <a:endParaRPr lang="en-US" sz="1600"/>
          </a:p>
        </p:txBody>
      </p:sp>
      <p:sp>
        <p:nvSpPr>
          <p:cNvPr id="15" name="TextBox 14"/>
          <p:cNvSpPr txBox="1"/>
          <p:nvPr/>
        </p:nvSpPr>
        <p:spPr>
          <a:xfrm>
            <a:off x="1905000" y="5173512"/>
            <a:ext cx="930063" cy="369332"/>
          </a:xfrm>
          <a:prstGeom prst="rect">
            <a:avLst/>
          </a:prstGeom>
          <a:noFill/>
        </p:spPr>
        <p:txBody>
          <a:bodyPr wrap="none" rtlCol="0">
            <a:spAutoFit/>
          </a:bodyPr>
          <a:lstStyle/>
          <a:p>
            <a:r>
              <a:rPr lang="en-US" dirty="0" smtClean="0">
                <a:solidFill>
                  <a:prstClr val="black"/>
                </a:solidFill>
              </a:rPr>
              <a:t>hobbies</a:t>
            </a:r>
            <a:endParaRPr lang="en-US" dirty="0">
              <a:solidFill>
                <a:prstClr val="black"/>
              </a:solidFill>
            </a:endParaRPr>
          </a:p>
        </p:txBody>
      </p:sp>
    </p:spTree>
    <p:extLst>
      <p:ext uri="{BB962C8B-B14F-4D97-AF65-F5344CB8AC3E}">
        <p14:creationId xmlns:p14="http://schemas.microsoft.com/office/powerpoint/2010/main" val="31411297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wipe(left)">
                                      <p:cBhvr>
                                        <p:cTn id="11" dur="500"/>
                                        <p:tgtEl>
                                          <p:spTgt spid="10"/>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fade">
                                      <p:cBhvr>
                                        <p:cTn id="16" dur="500"/>
                                        <p:tgtEl>
                                          <p:spTgt spid="11"/>
                                        </p:tgtEl>
                                      </p:cBhvr>
                                    </p:animEffect>
                                  </p:childTnLst>
                                </p:cTn>
                              </p:par>
                            </p:childTnLst>
                          </p:cTn>
                        </p:par>
                        <p:par>
                          <p:cTn id="17" fill="hold">
                            <p:stCondLst>
                              <p:cond delay="500"/>
                            </p:stCondLst>
                            <p:childTnLst>
                              <p:par>
                                <p:cTn id="18" presetID="22" presetClass="entr" presetSubtype="2" fill="hold" grpId="0" nodeType="afterEffect">
                                  <p:stCondLst>
                                    <p:cond delay="0"/>
                                  </p:stCondLst>
                                  <p:childTnLst>
                                    <p:set>
                                      <p:cBhvr>
                                        <p:cTn id="19" dur="1" fill="hold">
                                          <p:stCondLst>
                                            <p:cond delay="0"/>
                                          </p:stCondLst>
                                        </p:cTn>
                                        <p:tgtEl>
                                          <p:spTgt spid="12"/>
                                        </p:tgtEl>
                                        <p:attrNameLst>
                                          <p:attrName>style.visibility</p:attrName>
                                        </p:attrNameLst>
                                      </p:cBhvr>
                                      <p:to>
                                        <p:strVal val="visible"/>
                                      </p:to>
                                    </p:set>
                                    <p:animEffect transition="in" filter="wipe(right)">
                                      <p:cBhvr>
                                        <p:cTn id="20" dur="500"/>
                                        <p:tgtEl>
                                          <p:spTgt spid="12"/>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13"/>
                                        </p:tgtEl>
                                        <p:attrNameLst>
                                          <p:attrName>style.visibility</p:attrName>
                                        </p:attrNameLst>
                                      </p:cBhvr>
                                      <p:to>
                                        <p:strVal val="visible"/>
                                      </p:to>
                                    </p:set>
                                    <p:animEffect transition="in" filter="fade">
                                      <p:cBhvr>
                                        <p:cTn id="25" dur="500"/>
                                        <p:tgtEl>
                                          <p:spTgt spid="13"/>
                                        </p:tgtEl>
                                      </p:cBhvr>
                                    </p:animEffect>
                                  </p:childTnLst>
                                </p:cTn>
                              </p:par>
                            </p:childTnLst>
                          </p:cTn>
                        </p:par>
                        <p:par>
                          <p:cTn id="26" fill="hold">
                            <p:stCondLst>
                              <p:cond delay="500"/>
                            </p:stCondLst>
                            <p:childTnLst>
                              <p:par>
                                <p:cTn id="27" presetID="22" presetClass="entr" presetSubtype="2" fill="hold" grpId="0" nodeType="afterEffect">
                                  <p:stCondLst>
                                    <p:cond delay="0"/>
                                  </p:stCondLst>
                                  <p:childTnLst>
                                    <p:set>
                                      <p:cBhvr>
                                        <p:cTn id="28" dur="1" fill="hold">
                                          <p:stCondLst>
                                            <p:cond delay="0"/>
                                          </p:stCondLst>
                                        </p:cTn>
                                        <p:tgtEl>
                                          <p:spTgt spid="14"/>
                                        </p:tgtEl>
                                        <p:attrNameLst>
                                          <p:attrName>style.visibility</p:attrName>
                                        </p:attrNameLst>
                                      </p:cBhvr>
                                      <p:to>
                                        <p:strVal val="visible"/>
                                      </p:to>
                                    </p:set>
                                    <p:animEffect transition="in" filter="wipe(right)">
                                      <p:cBhvr>
                                        <p:cTn id="29"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P spid="12" grpId="0" animBg="1"/>
      <p:bldP spid="13" grpId="0" animBg="1"/>
      <p:bldP spid="1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mtClean="0">
                <a:effectLst>
                  <a:outerShdw blurRad="38100" dist="38100" dir="2700000" algn="tl">
                    <a:srgbClr val="000000">
                      <a:alpha val="43137"/>
                    </a:srgbClr>
                  </a:outerShdw>
                </a:effectLst>
              </a:rPr>
              <a:t>Tugas</a:t>
            </a:r>
            <a:endParaRPr lang="en-US" dirty="0"/>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US" smtClean="0"/>
              <a:t>Buat ER Diagram untuk proses bisnis sesuai diagram proses yang diberikan berikut:</a:t>
            </a:r>
            <a:endParaRPr lang="en-US" dirty="0" smtClean="0"/>
          </a:p>
        </p:txBody>
      </p:sp>
      <p:sp>
        <p:nvSpPr>
          <p:cNvPr id="4" name="Date Placeholder 3"/>
          <p:cNvSpPr>
            <a:spLocks noGrp="1"/>
          </p:cNvSpPr>
          <p:nvPr>
            <p:ph type="dt" sz="half" idx="10"/>
          </p:nvPr>
        </p:nvSpPr>
        <p:spPr/>
        <p:txBody>
          <a:bodyPr/>
          <a:lstStyle/>
          <a:p>
            <a:r>
              <a:t>AER – </a:t>
            </a:r>
            <a:r>
              <a:rPr/>
              <a:t>2013/2014</a:t>
            </a:r>
            <a:endParaRPr dirty="0"/>
          </a:p>
        </p:txBody>
      </p:sp>
      <p:sp>
        <p:nvSpPr>
          <p:cNvPr id="5" name="Footer Placeholder 4"/>
          <p:cNvSpPr>
            <a:spLocks noGrp="1"/>
          </p:cNvSpPr>
          <p:nvPr>
            <p:ph type="ftr" sz="quarter" idx="11"/>
          </p:nvPr>
        </p:nvSpPr>
        <p:spPr/>
        <p:txBody>
          <a:bodyPr/>
          <a:lstStyle/>
          <a:p>
            <a:r>
              <a:t>Universitas Pembangunan Jaya – SIF_TIF</a:t>
            </a:r>
            <a:endParaRPr dirty="0"/>
          </a:p>
        </p:txBody>
      </p:sp>
      <p:sp>
        <p:nvSpPr>
          <p:cNvPr id="6" name="Slide Number Placeholder 5"/>
          <p:cNvSpPr>
            <a:spLocks noGrp="1"/>
          </p:cNvSpPr>
          <p:nvPr>
            <p:ph type="sldNum" sz="quarter" idx="12"/>
          </p:nvPr>
        </p:nvSpPr>
        <p:spPr/>
        <p:txBody>
          <a:bodyPr/>
          <a:lstStyle/>
          <a:p>
            <a:r>
              <a:t>SIF1213 - </a:t>
            </a:r>
            <a:fld id="{856524A2-1DDE-4CC8-AD9C-EA4094C56FD8}" type="slidenum">
              <a:rPr/>
              <a:pPr/>
              <a:t>18</a:t>
            </a:fld>
            <a:endParaRPr dirty="0"/>
          </a:p>
        </p:txBody>
      </p:sp>
    </p:spTree>
    <p:extLst>
      <p:ext uri="{BB962C8B-B14F-4D97-AF65-F5344CB8AC3E}">
        <p14:creationId xmlns:p14="http://schemas.microsoft.com/office/powerpoint/2010/main" val="84719078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b="1" smtClean="0"/>
              <a:t>Proses Peminjaman Buku Sederhana</a:t>
            </a:r>
            <a:endParaRPr lang="en-US" b="1"/>
          </a:p>
        </p:txBody>
      </p:sp>
      <p:sp>
        <p:nvSpPr>
          <p:cNvPr id="4" name="Date Placeholder 3"/>
          <p:cNvSpPr>
            <a:spLocks noGrp="1"/>
          </p:cNvSpPr>
          <p:nvPr>
            <p:ph type="dt" sz="half" idx="10"/>
          </p:nvPr>
        </p:nvSpPr>
        <p:spPr/>
        <p:txBody>
          <a:bodyPr/>
          <a:lstStyle/>
          <a:p>
            <a:r>
              <a:rPr lang="en-US" smtClean="0"/>
              <a:t>AER – 2011/2012</a:t>
            </a:r>
            <a:endParaRPr lang="en-US" dirty="0"/>
          </a:p>
        </p:txBody>
      </p:sp>
      <p:sp>
        <p:nvSpPr>
          <p:cNvPr id="5" name="Footer Placeholder 4"/>
          <p:cNvSpPr>
            <a:spLocks noGrp="1"/>
          </p:cNvSpPr>
          <p:nvPr>
            <p:ph type="ftr" sz="quarter" idx="11"/>
          </p:nvPr>
        </p:nvSpPr>
        <p:spPr/>
        <p:txBody>
          <a:bodyPr/>
          <a:lstStyle/>
          <a:p>
            <a:r>
              <a:rPr lang="en-US" smtClean="0"/>
              <a:t>Universitas Pembangunan Jaya – SIF_TIF</a:t>
            </a:r>
            <a:endParaRPr lang="en-US" dirty="0"/>
          </a:p>
        </p:txBody>
      </p:sp>
      <p:sp>
        <p:nvSpPr>
          <p:cNvPr id="6" name="Slide Number Placeholder 5"/>
          <p:cNvSpPr>
            <a:spLocks noGrp="1"/>
          </p:cNvSpPr>
          <p:nvPr>
            <p:ph type="sldNum" sz="quarter" idx="12"/>
          </p:nvPr>
        </p:nvSpPr>
        <p:spPr/>
        <p:txBody>
          <a:bodyPr/>
          <a:lstStyle/>
          <a:p>
            <a:r>
              <a:rPr lang="en-US" smtClean="0"/>
              <a:t>SIF1213 - </a:t>
            </a:r>
            <a:fld id="{856524A2-1DDE-4CC8-AD9C-EA4094C56FD8}" type="slidenum">
              <a:rPr lang="en-US" smtClean="0"/>
              <a:pPr/>
              <a:t>19</a:t>
            </a:fld>
            <a:endParaRPr lang="en-US"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9200" y="1447800"/>
            <a:ext cx="6248400" cy="48308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792101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err="1" smtClean="0">
                <a:effectLst>
                  <a:outerShdw blurRad="38100" dist="38100" dir="2700000" algn="tl">
                    <a:srgbClr val="000000">
                      <a:alpha val="43137"/>
                    </a:srgbClr>
                  </a:outerShdw>
                </a:effectLst>
              </a:rPr>
              <a:t>Tujuan</a:t>
            </a:r>
            <a:r>
              <a:rPr lang="en-US" dirty="0">
                <a:effectLst>
                  <a:outerShdw blurRad="38100" dist="38100" dir="2700000" algn="tl">
                    <a:srgbClr val="000000">
                      <a:alpha val="43137"/>
                    </a:srgbClr>
                  </a:outerShdw>
                </a:effectLst>
              </a:rPr>
              <a:t> </a:t>
            </a:r>
            <a:r>
              <a:rPr lang="en-US" dirty="0" err="1" smtClean="0">
                <a:effectLst>
                  <a:outerShdw blurRad="38100" dist="38100" dir="2700000" algn="tl">
                    <a:srgbClr val="000000">
                      <a:alpha val="43137"/>
                    </a:srgbClr>
                  </a:outerShdw>
                </a:effectLst>
              </a:rPr>
              <a:t>Pertemuan</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r>
              <a:rPr lang="nn-NO" smtClean="0"/>
              <a:t>Mahasiswa </a:t>
            </a:r>
            <a:r>
              <a:rPr lang="nn-NO"/>
              <a:t>akan mampu menjelaskan konsep dasar, istilah-istilah dan komponen ER (Entity Relationship</a:t>
            </a:r>
            <a:r>
              <a:rPr lang="nn-NO" smtClean="0"/>
              <a:t>) pada perancangan basis data</a:t>
            </a:r>
            <a:r>
              <a:rPr lang="en-US" smtClean="0"/>
              <a:t>.</a:t>
            </a:r>
          </a:p>
          <a:p>
            <a:r>
              <a:rPr lang="nn-NO"/>
              <a:t>Mahasiswa akan mampu membuat Diagram </a:t>
            </a:r>
            <a:r>
              <a:rPr lang="nn-NO" smtClean="0"/>
              <a:t>ER sederhana.</a:t>
            </a:r>
          </a:p>
          <a:p>
            <a:r>
              <a:rPr lang="nn-NO"/>
              <a:t>Mahasiswa akan mampu </a:t>
            </a:r>
            <a:r>
              <a:rPr lang="en-US" smtClean="0"/>
              <a:t>melakukan pemetaan Entity ke dalam tabel relasi.</a:t>
            </a:r>
          </a:p>
          <a:p>
            <a:endParaRPr lang="en-US"/>
          </a:p>
        </p:txBody>
      </p:sp>
      <p:sp>
        <p:nvSpPr>
          <p:cNvPr id="7" name="Date Placeholder 6"/>
          <p:cNvSpPr>
            <a:spLocks noGrp="1"/>
          </p:cNvSpPr>
          <p:nvPr>
            <p:ph type="dt" sz="half" idx="10"/>
          </p:nvPr>
        </p:nvSpPr>
        <p:spPr/>
        <p:txBody>
          <a:bodyPr/>
          <a:lstStyle/>
          <a:p>
            <a:r>
              <a:rPr lang="en-US"/>
              <a:t>AER – 2</a:t>
            </a:r>
            <a:r>
              <a:rPr lang="en-US" smtClean="0"/>
              <a:t>013/2014</a:t>
            </a:r>
            <a:endParaRPr lang="en-US"/>
          </a:p>
        </p:txBody>
      </p:sp>
      <p:sp>
        <p:nvSpPr>
          <p:cNvPr id="8" name="Slide Number Placeholder 7"/>
          <p:cNvSpPr>
            <a:spLocks noGrp="1"/>
          </p:cNvSpPr>
          <p:nvPr>
            <p:ph type="sldNum" sz="quarter" idx="12"/>
          </p:nvPr>
        </p:nvSpPr>
        <p:spPr/>
        <p:txBody>
          <a:bodyPr/>
          <a:lstStyle/>
          <a:p>
            <a:fld id="{856524A2-1DDE-4CC8-AD9C-EA4094C56FD8}" type="slidenum">
              <a:rPr lang="en-US" smtClean="0"/>
              <a:t>2</a:t>
            </a:fld>
            <a:endParaRPr lang="en-US" dirty="0"/>
          </a:p>
        </p:txBody>
      </p:sp>
      <p:sp>
        <p:nvSpPr>
          <p:cNvPr id="9" name="Footer Placeholder 8"/>
          <p:cNvSpPr>
            <a:spLocks noGrp="1"/>
          </p:cNvSpPr>
          <p:nvPr>
            <p:ph type="ftr" sz="quarter" idx="11"/>
          </p:nvPr>
        </p:nvSpPr>
        <p:spPr/>
        <p:txBody>
          <a:bodyPr/>
          <a:lstStyle/>
          <a:p>
            <a:r>
              <a:rPr lang="en-US" dirty="0" err="1" smtClean="0"/>
              <a:t>Universitas</a:t>
            </a:r>
            <a:r>
              <a:rPr lang="en-US" dirty="0" smtClean="0"/>
              <a:t> Pembangunan Jaya – SIF_TIF</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mtClean="0">
                <a:effectLst>
                  <a:outerShdw blurRad="38100" dist="38100" dir="2700000" algn="tl">
                    <a:srgbClr val="000000">
                      <a:alpha val="43137"/>
                    </a:srgbClr>
                  </a:outerShdw>
                </a:effectLst>
              </a:rPr>
              <a:t>Tugas</a:t>
            </a:r>
            <a:endParaRPr lang="en-US" dirty="0"/>
          </a:p>
        </p:txBody>
      </p:sp>
      <p:sp>
        <p:nvSpPr>
          <p:cNvPr id="3" name="Content Placeholder 2"/>
          <p:cNvSpPr>
            <a:spLocks noGrp="1"/>
          </p:cNvSpPr>
          <p:nvPr>
            <p:ph idx="1"/>
          </p:nvPr>
        </p:nvSpPr>
        <p:spPr>
          <a:xfrm>
            <a:off x="457200" y="1600200"/>
            <a:ext cx="8229600" cy="4648200"/>
          </a:xfrm>
        </p:spPr>
        <p:txBody>
          <a:bodyPr>
            <a:normAutofit fontScale="55000" lnSpcReduction="20000"/>
          </a:bodyPr>
          <a:lstStyle/>
          <a:p>
            <a:pPr marL="514350" indent="-514350">
              <a:buFont typeface="+mj-lt"/>
              <a:buAutoNum type="arabicPeriod" startAt="2"/>
            </a:pPr>
            <a:r>
              <a:rPr lang="en-US" sz="4400" smtClean="0"/>
              <a:t>Buat ER Diagram untuk proses bisnis sesuai narasi yang diberikan berikut:</a:t>
            </a:r>
          </a:p>
          <a:p>
            <a:pPr marL="0" indent="0">
              <a:buNone/>
            </a:pPr>
            <a:endParaRPr lang="en-US" sz="2500"/>
          </a:p>
          <a:p>
            <a:pPr marL="0" indent="0">
              <a:buNone/>
            </a:pPr>
            <a:r>
              <a:rPr lang="en-US" sz="4400" smtClean="0"/>
              <a:t>Bisnis Proses di Perpustakaan </a:t>
            </a:r>
            <a:r>
              <a:rPr lang="en-US" sz="4400" b="1"/>
              <a:t>UNIVERSITAS </a:t>
            </a:r>
            <a:r>
              <a:rPr lang="en-US" sz="4400" b="1" smtClean="0"/>
              <a:t>XYZ</a:t>
            </a:r>
          </a:p>
          <a:p>
            <a:pPr marL="0" indent="0">
              <a:buNone/>
            </a:pPr>
            <a:endParaRPr lang="en-US" sz="2900" smtClean="0"/>
          </a:p>
          <a:p>
            <a:pPr marL="0" indent="0">
              <a:buNone/>
            </a:pPr>
            <a:r>
              <a:rPr lang="en-US" b="1" smtClean="0"/>
              <a:t>Pendaftaran</a:t>
            </a:r>
            <a:r>
              <a:rPr lang="en-US" smtClean="0"/>
              <a:t>:</a:t>
            </a:r>
            <a:endParaRPr lang="en-US"/>
          </a:p>
          <a:p>
            <a:r>
              <a:rPr lang="en-US" smtClean="0"/>
              <a:t>Bertanya </a:t>
            </a:r>
            <a:r>
              <a:rPr lang="en-US"/>
              <a:t>kepada petugas perpustakaan mengenai pendaftaran sebagai anggota </a:t>
            </a:r>
            <a:r>
              <a:rPr lang="en-US" smtClean="0"/>
              <a:t>perpustakaan. </a:t>
            </a:r>
          </a:p>
          <a:p>
            <a:r>
              <a:rPr lang="en-US" smtClean="0"/>
              <a:t>Mendaftar sebagai anggota perpustakaan.</a:t>
            </a:r>
          </a:p>
          <a:p>
            <a:r>
              <a:rPr lang="en-US" smtClean="0"/>
              <a:t>Melampirkan </a:t>
            </a:r>
            <a:r>
              <a:rPr lang="en-US"/>
              <a:t>Foto ukuran 2 x 2 sebanyak 2 (dua) </a:t>
            </a:r>
            <a:r>
              <a:rPr lang="en-US" smtClean="0"/>
              <a:t>lembar.</a:t>
            </a:r>
            <a:endParaRPr lang="en-US"/>
          </a:p>
          <a:p>
            <a:r>
              <a:rPr lang="en-US" smtClean="0"/>
              <a:t>Melampirkan </a:t>
            </a:r>
            <a:r>
              <a:rPr lang="en-US"/>
              <a:t>fotokopi KTM (Kartu Tanda Mahasiswa) sebanyak 1 (satu) </a:t>
            </a:r>
            <a:r>
              <a:rPr lang="en-US" smtClean="0"/>
              <a:t>lembar.</a:t>
            </a:r>
            <a:endParaRPr lang="en-US"/>
          </a:p>
          <a:p>
            <a:r>
              <a:rPr lang="en-US" smtClean="0"/>
              <a:t>Menyerahkan </a:t>
            </a:r>
            <a:r>
              <a:rPr lang="en-US"/>
              <a:t>syarat-syarat pendaftaran kepada petugas </a:t>
            </a:r>
            <a:r>
              <a:rPr lang="en-US" smtClean="0"/>
              <a:t>perpustakaan.</a:t>
            </a:r>
            <a:endParaRPr lang="en-US"/>
          </a:p>
          <a:p>
            <a:r>
              <a:rPr lang="en-US" smtClean="0"/>
              <a:t>Membayar </a:t>
            </a:r>
            <a:r>
              <a:rPr lang="en-US"/>
              <a:t>uang pendaftaran kepada petugas </a:t>
            </a:r>
            <a:r>
              <a:rPr lang="en-US" smtClean="0"/>
              <a:t>perpustakaan.</a:t>
            </a:r>
            <a:endParaRPr lang="en-US"/>
          </a:p>
          <a:p>
            <a:r>
              <a:rPr lang="en-US" smtClean="0"/>
              <a:t>Petugas </a:t>
            </a:r>
            <a:r>
              <a:rPr lang="en-US"/>
              <a:t>memberitahukan kartu anggota perpustakaan jadi dalam waktu 2 </a:t>
            </a:r>
            <a:r>
              <a:rPr lang="en-US" smtClean="0"/>
              <a:t>hari.</a:t>
            </a:r>
            <a:endParaRPr lang="en-US"/>
          </a:p>
          <a:p>
            <a:r>
              <a:rPr lang="en-US" smtClean="0"/>
              <a:t>Keluar </a:t>
            </a:r>
            <a:r>
              <a:rPr lang="en-US"/>
              <a:t>dari </a:t>
            </a:r>
            <a:r>
              <a:rPr lang="en-US" smtClean="0"/>
              <a:t>perpustakaan.</a:t>
            </a:r>
            <a:endParaRPr lang="en-US"/>
          </a:p>
        </p:txBody>
      </p:sp>
      <p:sp>
        <p:nvSpPr>
          <p:cNvPr id="4" name="Date Placeholder 3"/>
          <p:cNvSpPr>
            <a:spLocks noGrp="1"/>
          </p:cNvSpPr>
          <p:nvPr>
            <p:ph type="dt" sz="half" idx="10"/>
          </p:nvPr>
        </p:nvSpPr>
        <p:spPr/>
        <p:txBody>
          <a:bodyPr/>
          <a:lstStyle/>
          <a:p>
            <a:r>
              <a:t>AER – </a:t>
            </a:r>
            <a:r>
              <a:rPr/>
              <a:t>2013/2014</a:t>
            </a:r>
            <a:endParaRPr dirty="0"/>
          </a:p>
        </p:txBody>
      </p:sp>
      <p:sp>
        <p:nvSpPr>
          <p:cNvPr id="5" name="Footer Placeholder 4"/>
          <p:cNvSpPr>
            <a:spLocks noGrp="1"/>
          </p:cNvSpPr>
          <p:nvPr>
            <p:ph type="ftr" sz="quarter" idx="11"/>
          </p:nvPr>
        </p:nvSpPr>
        <p:spPr/>
        <p:txBody>
          <a:bodyPr/>
          <a:lstStyle/>
          <a:p>
            <a:r>
              <a:t>Universitas Pembangunan Jaya – SIF_TIF</a:t>
            </a:r>
            <a:endParaRPr dirty="0"/>
          </a:p>
        </p:txBody>
      </p:sp>
      <p:sp>
        <p:nvSpPr>
          <p:cNvPr id="6" name="Slide Number Placeholder 5"/>
          <p:cNvSpPr>
            <a:spLocks noGrp="1"/>
          </p:cNvSpPr>
          <p:nvPr>
            <p:ph type="sldNum" sz="quarter" idx="12"/>
          </p:nvPr>
        </p:nvSpPr>
        <p:spPr/>
        <p:txBody>
          <a:bodyPr/>
          <a:lstStyle/>
          <a:p>
            <a:r>
              <a:t>SIF1213 - </a:t>
            </a:r>
            <a:fld id="{856524A2-1DDE-4CC8-AD9C-EA4094C56FD8}" type="slidenum">
              <a:rPr/>
              <a:pPr/>
              <a:t>20</a:t>
            </a:fld>
            <a:endParaRPr dirty="0"/>
          </a:p>
        </p:txBody>
      </p:sp>
    </p:spTree>
    <p:extLst>
      <p:ext uri="{BB962C8B-B14F-4D97-AF65-F5344CB8AC3E}">
        <p14:creationId xmlns:p14="http://schemas.microsoft.com/office/powerpoint/2010/main" val="147224791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a:t>Bisnis Proses di Perpustakaan </a:t>
            </a:r>
            <a:r>
              <a:rPr lang="en-US" b="1"/>
              <a:t>UNIVERSITAS </a:t>
            </a:r>
            <a:r>
              <a:rPr lang="en-US" b="1" smtClean="0"/>
              <a:t>XYZ</a:t>
            </a:r>
            <a:endParaRPr lang="en-US" dirty="0"/>
          </a:p>
        </p:txBody>
      </p:sp>
      <p:sp>
        <p:nvSpPr>
          <p:cNvPr id="3" name="Content Placeholder 2"/>
          <p:cNvSpPr>
            <a:spLocks noGrp="1"/>
          </p:cNvSpPr>
          <p:nvPr>
            <p:ph idx="1"/>
          </p:nvPr>
        </p:nvSpPr>
        <p:spPr>
          <a:xfrm>
            <a:off x="457200" y="1447800"/>
            <a:ext cx="8229600" cy="4876800"/>
          </a:xfrm>
        </p:spPr>
        <p:txBody>
          <a:bodyPr>
            <a:noAutofit/>
          </a:bodyPr>
          <a:lstStyle/>
          <a:p>
            <a:pPr marL="0" indent="0">
              <a:buNone/>
            </a:pPr>
            <a:r>
              <a:rPr lang="en-US" sz="1800" b="1" smtClean="0"/>
              <a:t>Peminjaman:</a:t>
            </a:r>
            <a:endParaRPr lang="en-US" sz="1800" b="1"/>
          </a:p>
          <a:p>
            <a:r>
              <a:rPr lang="en-US" sz="1800" smtClean="0"/>
              <a:t> </a:t>
            </a:r>
            <a:r>
              <a:rPr lang="en-US" sz="1800"/>
              <a:t>Menuju perpustakaan </a:t>
            </a:r>
            <a:r>
              <a:rPr lang="en-US" sz="1800" smtClean="0"/>
              <a:t>universitas.</a:t>
            </a:r>
            <a:endParaRPr lang="en-US" sz="1800"/>
          </a:p>
          <a:p>
            <a:r>
              <a:rPr lang="en-US" sz="1800" smtClean="0"/>
              <a:t>Mengisi  </a:t>
            </a:r>
            <a:r>
              <a:rPr lang="en-US" sz="1800"/>
              <a:t>buku catatan </a:t>
            </a:r>
            <a:r>
              <a:rPr lang="en-US" sz="1800" smtClean="0"/>
              <a:t>kunjungan.</a:t>
            </a:r>
            <a:endParaRPr lang="en-US" sz="1800"/>
          </a:p>
          <a:p>
            <a:r>
              <a:rPr lang="en-US" sz="1800" smtClean="0"/>
              <a:t>Bertanya </a:t>
            </a:r>
            <a:r>
              <a:rPr lang="en-US" sz="1800"/>
              <a:t>kepada penjaga perpustakaan letak buku yang akan di </a:t>
            </a:r>
            <a:r>
              <a:rPr lang="en-US" sz="1800" smtClean="0"/>
              <a:t>pinjam.</a:t>
            </a:r>
            <a:endParaRPr lang="en-US" sz="1800"/>
          </a:p>
          <a:p>
            <a:r>
              <a:rPr lang="en-US" sz="1800" smtClean="0"/>
              <a:t>Memilah-milah buku dan mengambil </a:t>
            </a:r>
            <a:r>
              <a:rPr lang="en-US" sz="1800"/>
              <a:t>buku yang di </a:t>
            </a:r>
            <a:r>
              <a:rPr lang="en-US" sz="1800" smtClean="0"/>
              <a:t>cari.</a:t>
            </a:r>
            <a:endParaRPr lang="en-US" sz="1800"/>
          </a:p>
          <a:p>
            <a:r>
              <a:rPr lang="en-US" sz="1800" smtClean="0"/>
              <a:t>Membawa </a:t>
            </a:r>
            <a:r>
              <a:rPr lang="en-US" sz="1800"/>
              <a:t>buku kepada petugas </a:t>
            </a:r>
            <a:r>
              <a:rPr lang="en-US" sz="1800" smtClean="0"/>
              <a:t>perpustakaan.</a:t>
            </a:r>
            <a:endParaRPr lang="en-US" sz="1800"/>
          </a:p>
          <a:p>
            <a:r>
              <a:rPr lang="en-US" sz="1800" smtClean="0"/>
              <a:t>Peminjam mengisi </a:t>
            </a:r>
            <a:r>
              <a:rPr lang="en-US" sz="1800"/>
              <a:t>kartu buku (yang ada disampul buku bagian belakang</a:t>
            </a:r>
            <a:r>
              <a:rPr lang="en-US" sz="1800" smtClean="0"/>
              <a:t>) menulis </a:t>
            </a:r>
            <a:r>
              <a:rPr lang="en-US" sz="1800"/>
              <a:t>nama dan nomor </a:t>
            </a:r>
            <a:r>
              <a:rPr lang="en-US" sz="1800" smtClean="0"/>
              <a:t>mahasiswa.</a:t>
            </a:r>
            <a:endParaRPr lang="en-US" sz="1800"/>
          </a:p>
          <a:p>
            <a:r>
              <a:rPr lang="en-US" sz="1800" smtClean="0"/>
              <a:t>Menyerahkan </a:t>
            </a:r>
            <a:r>
              <a:rPr lang="en-US" sz="1800"/>
              <a:t>semua yang telah di isi tersebut dan menunjukkan KTM/ Kartu Anggota </a:t>
            </a:r>
            <a:r>
              <a:rPr lang="en-US" sz="1800" smtClean="0"/>
              <a:t>Perpustakaan ke Petugas perpustakaan.</a:t>
            </a:r>
            <a:endParaRPr lang="en-US" sz="1800"/>
          </a:p>
          <a:p>
            <a:r>
              <a:rPr lang="en-US" sz="1800" smtClean="0"/>
              <a:t>Buku </a:t>
            </a:r>
            <a:r>
              <a:rPr lang="en-US" sz="1800"/>
              <a:t>dicatat dan di cap </a:t>
            </a:r>
            <a:r>
              <a:rPr lang="en-US" sz="1800" smtClean="0"/>
              <a:t>tanggal </a:t>
            </a:r>
            <a:r>
              <a:rPr lang="en-US" sz="1800"/>
              <a:t>kembali oleh petugas </a:t>
            </a:r>
            <a:r>
              <a:rPr lang="en-US" sz="1800" smtClean="0"/>
              <a:t>perpustakaan.</a:t>
            </a:r>
            <a:endParaRPr lang="en-US" sz="1800"/>
          </a:p>
          <a:p>
            <a:r>
              <a:rPr lang="en-US" sz="1800" smtClean="0"/>
              <a:t>Petugas </a:t>
            </a:r>
            <a:r>
              <a:rPr lang="en-US" sz="1800"/>
              <a:t>memberikan buku yang di pinjam, beserta kartu anggota </a:t>
            </a:r>
            <a:r>
              <a:rPr lang="en-US" sz="1800" smtClean="0"/>
              <a:t>perpustakaan.</a:t>
            </a:r>
            <a:endParaRPr lang="en-US" sz="1800"/>
          </a:p>
          <a:p>
            <a:r>
              <a:rPr lang="en-US" sz="1800" smtClean="0"/>
              <a:t>Mengucapkan </a:t>
            </a:r>
            <a:r>
              <a:rPr lang="en-US" sz="1800"/>
              <a:t>terima kasih kepada petugas </a:t>
            </a:r>
            <a:r>
              <a:rPr lang="en-US" sz="1800" smtClean="0"/>
              <a:t>perpustakaan.</a:t>
            </a:r>
            <a:endParaRPr lang="en-US" sz="1800"/>
          </a:p>
          <a:p>
            <a:r>
              <a:rPr lang="en-US" sz="1800" smtClean="0"/>
              <a:t>Keluar </a:t>
            </a:r>
            <a:r>
              <a:rPr lang="en-US" sz="1800"/>
              <a:t>dari </a:t>
            </a:r>
            <a:r>
              <a:rPr lang="en-US" sz="1800" smtClean="0"/>
              <a:t>perpustakaan.</a:t>
            </a:r>
            <a:endParaRPr lang="en-US" sz="1800"/>
          </a:p>
        </p:txBody>
      </p:sp>
      <p:sp>
        <p:nvSpPr>
          <p:cNvPr id="4" name="Date Placeholder 3"/>
          <p:cNvSpPr>
            <a:spLocks noGrp="1"/>
          </p:cNvSpPr>
          <p:nvPr>
            <p:ph type="dt" sz="half" idx="10"/>
          </p:nvPr>
        </p:nvSpPr>
        <p:spPr/>
        <p:txBody>
          <a:bodyPr/>
          <a:lstStyle/>
          <a:p>
            <a:r>
              <a:t>AER – </a:t>
            </a:r>
            <a:r>
              <a:rPr/>
              <a:t>2013/2014</a:t>
            </a:r>
            <a:endParaRPr dirty="0"/>
          </a:p>
        </p:txBody>
      </p:sp>
      <p:sp>
        <p:nvSpPr>
          <p:cNvPr id="5" name="Footer Placeholder 4"/>
          <p:cNvSpPr>
            <a:spLocks noGrp="1"/>
          </p:cNvSpPr>
          <p:nvPr>
            <p:ph type="ftr" sz="quarter" idx="11"/>
          </p:nvPr>
        </p:nvSpPr>
        <p:spPr/>
        <p:txBody>
          <a:bodyPr/>
          <a:lstStyle/>
          <a:p>
            <a:r>
              <a:t>Universitas Pembangunan Jaya – SIF_TIF</a:t>
            </a:r>
            <a:endParaRPr dirty="0"/>
          </a:p>
        </p:txBody>
      </p:sp>
      <p:sp>
        <p:nvSpPr>
          <p:cNvPr id="6" name="Slide Number Placeholder 5"/>
          <p:cNvSpPr>
            <a:spLocks noGrp="1"/>
          </p:cNvSpPr>
          <p:nvPr>
            <p:ph type="sldNum" sz="quarter" idx="12"/>
          </p:nvPr>
        </p:nvSpPr>
        <p:spPr/>
        <p:txBody>
          <a:bodyPr/>
          <a:lstStyle/>
          <a:p>
            <a:r>
              <a:t>SIF1213 - </a:t>
            </a:r>
            <a:fld id="{856524A2-1DDE-4CC8-AD9C-EA4094C56FD8}" type="slidenum">
              <a:rPr/>
              <a:pPr/>
              <a:t>21</a:t>
            </a:fld>
            <a:endParaRPr dirty="0"/>
          </a:p>
        </p:txBody>
      </p:sp>
    </p:spTree>
    <p:extLst>
      <p:ext uri="{BB962C8B-B14F-4D97-AF65-F5344CB8AC3E}">
        <p14:creationId xmlns:p14="http://schemas.microsoft.com/office/powerpoint/2010/main" val="368794900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a:t>Bisnis Proses di Perpustakaan </a:t>
            </a:r>
            <a:r>
              <a:rPr lang="en-US" b="1"/>
              <a:t>UNIVERSITAS </a:t>
            </a:r>
            <a:r>
              <a:rPr lang="en-US" b="1" smtClean="0"/>
              <a:t>XYZ</a:t>
            </a:r>
            <a:endParaRPr lang="en-US" dirty="0"/>
          </a:p>
        </p:txBody>
      </p:sp>
      <p:sp>
        <p:nvSpPr>
          <p:cNvPr id="3" name="Content Placeholder 2"/>
          <p:cNvSpPr>
            <a:spLocks noGrp="1"/>
          </p:cNvSpPr>
          <p:nvPr>
            <p:ph idx="1"/>
          </p:nvPr>
        </p:nvSpPr>
        <p:spPr>
          <a:xfrm>
            <a:off x="457200" y="1447800"/>
            <a:ext cx="8229600" cy="4876800"/>
          </a:xfrm>
        </p:spPr>
        <p:txBody>
          <a:bodyPr>
            <a:noAutofit/>
          </a:bodyPr>
          <a:lstStyle/>
          <a:p>
            <a:pPr marL="0" indent="0">
              <a:buNone/>
            </a:pPr>
            <a:r>
              <a:rPr lang="en-US" sz="1800" b="1" smtClean="0"/>
              <a:t>Pengembalian</a:t>
            </a:r>
            <a:r>
              <a:rPr lang="en-US" sz="1800" smtClean="0"/>
              <a:t>:</a:t>
            </a:r>
            <a:endParaRPr lang="en-US" sz="1800"/>
          </a:p>
          <a:p>
            <a:r>
              <a:rPr lang="en-US" sz="1800" smtClean="0"/>
              <a:t>Mempersiapkan </a:t>
            </a:r>
            <a:r>
              <a:rPr lang="en-US" sz="1800"/>
              <a:t>buku yang akan di </a:t>
            </a:r>
            <a:r>
              <a:rPr lang="en-US" sz="1800" smtClean="0"/>
              <a:t>kembalikan serta membawa </a:t>
            </a:r>
            <a:r>
              <a:rPr lang="en-US" sz="1800"/>
              <a:t>kartu anggota perpustakaan dan Kartu Tanda Mahasiswa (KTM</a:t>
            </a:r>
            <a:r>
              <a:rPr lang="en-US" sz="1800" smtClean="0"/>
              <a:t>).</a:t>
            </a:r>
            <a:endParaRPr lang="en-US" sz="1800"/>
          </a:p>
          <a:p>
            <a:r>
              <a:rPr lang="en-US" sz="1800" smtClean="0"/>
              <a:t>Mendatangi </a:t>
            </a:r>
            <a:r>
              <a:rPr lang="en-US" sz="1800"/>
              <a:t>perpustakaan </a:t>
            </a:r>
            <a:r>
              <a:rPr lang="en-US" sz="1800" smtClean="0"/>
              <a:t>universitas.</a:t>
            </a:r>
            <a:endParaRPr lang="en-US" sz="1800"/>
          </a:p>
          <a:p>
            <a:r>
              <a:rPr lang="en-US" sz="1800" smtClean="0"/>
              <a:t>Menuju </a:t>
            </a:r>
            <a:r>
              <a:rPr lang="en-US" sz="1800"/>
              <a:t>ke petugas </a:t>
            </a:r>
            <a:r>
              <a:rPr lang="en-US" sz="1800" smtClean="0"/>
              <a:t>perpustakaan.</a:t>
            </a:r>
            <a:endParaRPr lang="en-US" sz="1800"/>
          </a:p>
          <a:p>
            <a:r>
              <a:rPr lang="en-US" sz="1800" smtClean="0"/>
              <a:t>Menyerahkan </a:t>
            </a:r>
            <a:r>
              <a:rPr lang="en-US" sz="1800"/>
              <a:t>buku perpustakaan yang telah di pinjam kepada </a:t>
            </a:r>
            <a:r>
              <a:rPr lang="en-US" sz="1800" smtClean="0"/>
              <a:t>petugas serta kartu</a:t>
            </a:r>
            <a:r>
              <a:rPr lang="en-US" sz="1800"/>
              <a:t>  anggota perpustakaan dan Kartu Tanda Mahasiswa (KTM</a:t>
            </a:r>
            <a:r>
              <a:rPr lang="en-US" sz="1800" smtClean="0"/>
              <a:t>).</a:t>
            </a:r>
            <a:endParaRPr lang="en-US" sz="1800"/>
          </a:p>
          <a:p>
            <a:r>
              <a:rPr lang="en-US" sz="1800" smtClean="0"/>
              <a:t>Petugas </a:t>
            </a:r>
            <a:r>
              <a:rPr lang="en-US" sz="1800"/>
              <a:t>perpustakaan mengecek kelengkapan buku dan jumlah buku yang </a:t>
            </a:r>
            <a:r>
              <a:rPr lang="en-US" sz="1800" smtClean="0"/>
              <a:t>pinjam.</a:t>
            </a:r>
            <a:endParaRPr lang="en-US" sz="1800"/>
          </a:p>
          <a:p>
            <a:r>
              <a:rPr lang="en-US" sz="1800" smtClean="0"/>
              <a:t>Petugas </a:t>
            </a:r>
            <a:r>
              <a:rPr lang="en-US" sz="1800"/>
              <a:t>mencocokkan tanggal pengembalian dengan tanggal peminjaman</a:t>
            </a:r>
            <a:r>
              <a:rPr lang="en-US" sz="1800" smtClean="0"/>
              <a:t>.</a:t>
            </a:r>
            <a:endParaRPr lang="en-US" sz="1800"/>
          </a:p>
          <a:p>
            <a:r>
              <a:rPr lang="en-US" sz="1800" smtClean="0"/>
              <a:t>Setelah </a:t>
            </a:r>
            <a:r>
              <a:rPr lang="en-US" sz="1800"/>
              <a:t>selesai melengkapi syarat pengembalian buku</a:t>
            </a:r>
            <a:r>
              <a:rPr lang="en-US" sz="1800" smtClean="0"/>
              <a:t>, petugas </a:t>
            </a:r>
            <a:r>
              <a:rPr lang="en-US" sz="1800"/>
              <a:t>mengembalikankartu anggota perpustakaan dan Kartu Tanda Mahasiswa (KTM</a:t>
            </a:r>
            <a:r>
              <a:rPr lang="en-US" sz="1800" smtClean="0"/>
              <a:t>).</a:t>
            </a:r>
            <a:endParaRPr lang="en-US" sz="1800"/>
          </a:p>
          <a:p>
            <a:r>
              <a:rPr lang="en-US" sz="1800" smtClean="0"/>
              <a:t>Mengucapkan </a:t>
            </a:r>
            <a:r>
              <a:rPr lang="en-US" sz="1800"/>
              <a:t>terima kasih kepada petugas </a:t>
            </a:r>
            <a:r>
              <a:rPr lang="en-US" sz="1800" smtClean="0"/>
              <a:t>perpustakaan.</a:t>
            </a:r>
            <a:endParaRPr lang="en-US" sz="1800"/>
          </a:p>
          <a:p>
            <a:r>
              <a:rPr lang="en-US" sz="1800" smtClean="0"/>
              <a:t>Keluar </a:t>
            </a:r>
            <a:r>
              <a:rPr lang="en-US" sz="1800"/>
              <a:t>dari </a:t>
            </a:r>
            <a:r>
              <a:rPr lang="en-US" sz="1800" smtClean="0"/>
              <a:t>perpustakaan.</a:t>
            </a:r>
          </a:p>
          <a:p>
            <a:endParaRPr lang="en-US" sz="1800"/>
          </a:p>
          <a:p>
            <a:pPr marL="0" indent="0">
              <a:buNone/>
            </a:pPr>
            <a:r>
              <a:rPr lang="en-US" sz="1400" i="1" smtClean="0"/>
              <a:t>(data dari</a:t>
            </a:r>
            <a:r>
              <a:rPr lang="en-US" sz="1400" i="1"/>
              <a:t>: </a:t>
            </a:r>
            <a:r>
              <a:rPr lang="en-US" sz="1400" i="1" u="sng">
                <a:hlinkClick r:id="rId2"/>
              </a:rPr>
              <a:t>http://naelashofa.blogspot.com/2012/11/contoh-studi-kasus-apb-analisis-proses.html</a:t>
            </a:r>
            <a:r>
              <a:rPr lang="en-US" sz="1400" i="1"/>
              <a:t> </a:t>
            </a:r>
            <a:r>
              <a:rPr lang="en-US" sz="1400" i="1" smtClean="0"/>
              <a:t>)</a:t>
            </a:r>
            <a:endParaRPr lang="en-US" sz="1400"/>
          </a:p>
        </p:txBody>
      </p:sp>
      <p:sp>
        <p:nvSpPr>
          <p:cNvPr id="4" name="Date Placeholder 3"/>
          <p:cNvSpPr>
            <a:spLocks noGrp="1"/>
          </p:cNvSpPr>
          <p:nvPr>
            <p:ph type="dt" sz="half" idx="10"/>
          </p:nvPr>
        </p:nvSpPr>
        <p:spPr/>
        <p:txBody>
          <a:bodyPr/>
          <a:lstStyle/>
          <a:p>
            <a:r>
              <a:t>AER – </a:t>
            </a:r>
            <a:r>
              <a:rPr/>
              <a:t>2013/2014</a:t>
            </a:r>
            <a:endParaRPr dirty="0"/>
          </a:p>
        </p:txBody>
      </p:sp>
      <p:sp>
        <p:nvSpPr>
          <p:cNvPr id="5" name="Footer Placeholder 4"/>
          <p:cNvSpPr>
            <a:spLocks noGrp="1"/>
          </p:cNvSpPr>
          <p:nvPr>
            <p:ph type="ftr" sz="quarter" idx="11"/>
          </p:nvPr>
        </p:nvSpPr>
        <p:spPr/>
        <p:txBody>
          <a:bodyPr/>
          <a:lstStyle/>
          <a:p>
            <a:r>
              <a:t>Universitas Pembangunan Jaya – SIF_TIF</a:t>
            </a:r>
            <a:endParaRPr dirty="0"/>
          </a:p>
        </p:txBody>
      </p:sp>
      <p:sp>
        <p:nvSpPr>
          <p:cNvPr id="6" name="Slide Number Placeholder 5"/>
          <p:cNvSpPr>
            <a:spLocks noGrp="1"/>
          </p:cNvSpPr>
          <p:nvPr>
            <p:ph type="sldNum" sz="quarter" idx="12"/>
          </p:nvPr>
        </p:nvSpPr>
        <p:spPr/>
        <p:txBody>
          <a:bodyPr/>
          <a:lstStyle/>
          <a:p>
            <a:r>
              <a:t>SIF1213 - </a:t>
            </a:r>
            <a:fld id="{856524A2-1DDE-4CC8-AD9C-EA4094C56FD8}" type="slidenum">
              <a:rPr/>
              <a:pPr/>
              <a:t>22</a:t>
            </a:fld>
            <a:endParaRPr dirty="0"/>
          </a:p>
        </p:txBody>
      </p:sp>
    </p:spTree>
    <p:extLst>
      <p:ext uri="{BB962C8B-B14F-4D97-AF65-F5344CB8AC3E}">
        <p14:creationId xmlns:p14="http://schemas.microsoft.com/office/powerpoint/2010/main" val="192931715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mtClean="0">
                <a:effectLst>
                  <a:outerShdw blurRad="38100" dist="38100" dir="2700000" algn="tl">
                    <a:srgbClr val="000000">
                      <a:alpha val="43137"/>
                    </a:srgbClr>
                  </a:outerShdw>
                </a:effectLst>
              </a:rPr>
              <a:t>See You Next Session</a:t>
            </a:r>
            <a:endParaRPr lang="en-US">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r>
              <a:rPr lang="en-US" b="1" smtClean="0">
                <a:effectLst>
                  <a:outerShdw blurRad="38100" dist="38100" dir="2700000" algn="tl">
                    <a:srgbClr val="000000">
                      <a:alpha val="43137"/>
                    </a:srgbClr>
                  </a:outerShdw>
                </a:effectLst>
              </a:rPr>
              <a:t>Thank’s</a:t>
            </a:r>
            <a:endParaRPr lang="en-US" b="1">
              <a:effectLst>
                <a:outerShdw blurRad="38100" dist="38100" dir="2700000" algn="tl">
                  <a:srgbClr val="000000">
                    <a:alpha val="43137"/>
                  </a:srgbClr>
                </a:outerShdw>
              </a:effectLst>
            </a:endParaRPr>
          </a:p>
        </p:txBody>
      </p:sp>
      <p:sp>
        <p:nvSpPr>
          <p:cNvPr id="4" name="Date Placeholder 3"/>
          <p:cNvSpPr>
            <a:spLocks noGrp="1"/>
          </p:cNvSpPr>
          <p:nvPr>
            <p:ph type="dt" sz="half" idx="10"/>
          </p:nvPr>
        </p:nvSpPr>
        <p:spPr/>
        <p:txBody>
          <a:bodyPr/>
          <a:lstStyle/>
          <a:p>
            <a:r>
              <a:rPr lang="en-US" smtClean="0"/>
              <a:t>AER – </a:t>
            </a:r>
            <a:r>
              <a:rPr lang="en-US"/>
              <a:t>2013/2014</a:t>
            </a:r>
            <a:endParaRPr lang="en-US" dirty="0"/>
          </a:p>
        </p:txBody>
      </p:sp>
      <p:sp>
        <p:nvSpPr>
          <p:cNvPr id="5" name="Footer Placeholder 4"/>
          <p:cNvSpPr>
            <a:spLocks noGrp="1"/>
          </p:cNvSpPr>
          <p:nvPr>
            <p:ph type="ftr" sz="quarter" idx="11"/>
          </p:nvPr>
        </p:nvSpPr>
        <p:spPr/>
        <p:txBody>
          <a:bodyPr/>
          <a:lstStyle/>
          <a:p>
            <a:r>
              <a:rPr lang="en-US" smtClean="0"/>
              <a:t>Universitas Pembangunan Jaya – SIF_TIF</a:t>
            </a:r>
            <a:endParaRPr lang="en-US" dirty="0"/>
          </a:p>
        </p:txBody>
      </p:sp>
      <p:sp>
        <p:nvSpPr>
          <p:cNvPr id="6" name="Slide Number Placeholder 5"/>
          <p:cNvSpPr>
            <a:spLocks noGrp="1"/>
          </p:cNvSpPr>
          <p:nvPr>
            <p:ph type="sldNum" sz="quarter" idx="12"/>
          </p:nvPr>
        </p:nvSpPr>
        <p:spPr/>
        <p:txBody>
          <a:bodyPr/>
          <a:lstStyle/>
          <a:p>
            <a:r>
              <a:rPr lang="en-US" smtClean="0"/>
              <a:t>SIF1213 - </a:t>
            </a:r>
            <a:fld id="{856524A2-1DDE-4CC8-AD9C-EA4094C56FD8}" type="slidenum">
              <a:rPr lang="en-US" smtClean="0"/>
              <a:pPr/>
              <a:t>23</a:t>
            </a:fld>
            <a:endParaRPr lang="en-US" dirty="0"/>
          </a:p>
        </p:txBody>
      </p:sp>
    </p:spTree>
    <p:extLst>
      <p:ext uri="{BB962C8B-B14F-4D97-AF65-F5344CB8AC3E}">
        <p14:creationId xmlns:p14="http://schemas.microsoft.com/office/powerpoint/2010/main" val="1306266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err="1" smtClean="0">
                <a:effectLst>
                  <a:outerShdw blurRad="38100" dist="38100" dir="2700000" algn="tl">
                    <a:srgbClr val="000000">
                      <a:alpha val="43137"/>
                    </a:srgbClr>
                  </a:outerShdw>
                </a:effectLst>
              </a:rPr>
              <a:t>Pemodelan</a:t>
            </a:r>
            <a:r>
              <a:rPr lang="en-US" dirty="0" smtClean="0">
                <a:effectLst>
                  <a:outerShdw blurRad="38100" dist="38100" dir="2700000" algn="tl">
                    <a:srgbClr val="000000">
                      <a:alpha val="43137"/>
                    </a:srgbClr>
                  </a:outerShdw>
                </a:effectLst>
              </a:rPr>
              <a:t> Database </a:t>
            </a:r>
            <a:br>
              <a:rPr lang="en-US" dirty="0" smtClean="0">
                <a:effectLst>
                  <a:outerShdw blurRad="38100" dist="38100" dir="2700000" algn="tl">
                    <a:srgbClr val="000000">
                      <a:alpha val="43137"/>
                    </a:srgbClr>
                  </a:outerShdw>
                </a:effectLst>
              </a:rPr>
            </a:br>
            <a:r>
              <a:rPr lang="en-US" dirty="0" smtClean="0">
                <a:effectLst>
                  <a:outerShdw blurRad="38100" dist="38100" dir="2700000" algn="tl">
                    <a:srgbClr val="000000">
                      <a:alpha val="43137"/>
                    </a:srgbClr>
                  </a:outerShdw>
                </a:effectLst>
              </a:rPr>
              <a:t>(Database </a:t>
            </a:r>
            <a:r>
              <a:rPr lang="en-US" dirty="0" err="1" smtClean="0">
                <a:effectLst>
                  <a:outerShdw blurRad="38100" dist="38100" dir="2700000" algn="tl">
                    <a:srgbClr val="000000">
                      <a:alpha val="43137"/>
                    </a:srgbClr>
                  </a:outerShdw>
                </a:effectLst>
              </a:rPr>
              <a:t>Modelling</a:t>
            </a:r>
            <a:r>
              <a:rPr lang="en-US" dirty="0" smtClean="0">
                <a:effectLst>
                  <a:outerShdw blurRad="38100" dist="38100" dir="2700000" algn="tl">
                    <a:srgbClr val="000000">
                      <a:alpha val="43137"/>
                    </a:srgbClr>
                  </a:outerShdw>
                </a:effectLst>
              </a:rPr>
              <a:t>)</a:t>
            </a:r>
            <a:endParaRPr lang="en-US" dirty="0"/>
          </a:p>
        </p:txBody>
      </p:sp>
      <p:sp>
        <p:nvSpPr>
          <p:cNvPr id="3" name="Content Placeholder 2"/>
          <p:cNvSpPr>
            <a:spLocks noGrp="1"/>
          </p:cNvSpPr>
          <p:nvPr>
            <p:ph idx="1"/>
          </p:nvPr>
        </p:nvSpPr>
        <p:spPr/>
        <p:txBody>
          <a:bodyPr>
            <a:normAutofit fontScale="70000" lnSpcReduction="20000"/>
          </a:bodyPr>
          <a:lstStyle/>
          <a:p>
            <a:pPr algn="just"/>
            <a:endParaRPr lang="en-US" dirty="0" smtClean="0"/>
          </a:p>
          <a:p>
            <a:pPr algn="just"/>
            <a:r>
              <a:rPr lang="en-US" dirty="0" err="1" smtClean="0"/>
              <a:t>Disain</a:t>
            </a:r>
            <a:r>
              <a:rPr lang="en-US" dirty="0" smtClean="0"/>
              <a:t> </a:t>
            </a:r>
            <a:r>
              <a:rPr lang="en-US" dirty="0"/>
              <a:t>logical </a:t>
            </a:r>
            <a:r>
              <a:rPr lang="en-US" dirty="0" smtClean="0"/>
              <a:t>database </a:t>
            </a:r>
            <a:r>
              <a:rPr lang="en-US" dirty="0" smtClean="0">
                <a:sym typeface="Wingdings" pitchFamily="2" charset="2"/>
              </a:rPr>
              <a:t> </a:t>
            </a:r>
            <a:r>
              <a:rPr lang="en-US" dirty="0" err="1" smtClean="0"/>
              <a:t>disain</a:t>
            </a:r>
            <a:r>
              <a:rPr lang="en-US" dirty="0" smtClean="0"/>
              <a:t> </a:t>
            </a:r>
            <a:r>
              <a:rPr lang="en-US" dirty="0"/>
              <a:t>database </a:t>
            </a:r>
            <a:r>
              <a:rPr lang="en-US" dirty="0" smtClean="0">
                <a:sym typeface="Wingdings" pitchFamily="2" charset="2"/>
              </a:rPr>
              <a:t></a:t>
            </a:r>
            <a:r>
              <a:rPr lang="en-US" dirty="0" smtClean="0"/>
              <a:t> </a:t>
            </a:r>
            <a:r>
              <a:rPr lang="en-US" b="1" dirty="0" err="1"/>
              <a:t>pemodelan</a:t>
            </a:r>
            <a:r>
              <a:rPr lang="en-US" b="1" dirty="0"/>
              <a:t> database</a:t>
            </a:r>
            <a:r>
              <a:rPr lang="en-US" dirty="0"/>
              <a:t>; </a:t>
            </a:r>
            <a:endParaRPr lang="en-US" dirty="0" smtClean="0"/>
          </a:p>
          <a:p>
            <a:pPr marL="400050" lvl="1" indent="0" algn="just">
              <a:buNone/>
            </a:pPr>
            <a:r>
              <a:rPr lang="en-US" dirty="0" smtClean="0"/>
              <a:t>“</a:t>
            </a:r>
            <a:r>
              <a:rPr lang="en-US" dirty="0" err="1" smtClean="0"/>
              <a:t>mempelajari</a:t>
            </a:r>
            <a:r>
              <a:rPr lang="en-US" dirty="0" smtClean="0"/>
              <a:t> </a:t>
            </a:r>
            <a:r>
              <a:rPr lang="en-US" dirty="0" err="1"/>
              <a:t>sifat</a:t>
            </a:r>
            <a:r>
              <a:rPr lang="en-US" dirty="0"/>
              <a:t> </a:t>
            </a:r>
            <a:r>
              <a:rPr lang="en-US" dirty="0" err="1"/>
              <a:t>dasar</a:t>
            </a:r>
            <a:r>
              <a:rPr lang="en-US" dirty="0"/>
              <a:t> </a:t>
            </a:r>
            <a:r>
              <a:rPr lang="en-US" dirty="0" err="1"/>
              <a:t>dan</a:t>
            </a:r>
            <a:r>
              <a:rPr lang="en-US" dirty="0"/>
              <a:t> </a:t>
            </a:r>
            <a:r>
              <a:rPr lang="en-US" dirty="0" err="1"/>
              <a:t>hubungan</a:t>
            </a:r>
            <a:r>
              <a:rPr lang="en-US" dirty="0"/>
              <a:t> </a:t>
            </a:r>
            <a:r>
              <a:rPr lang="en-US" dirty="0" err="1"/>
              <a:t>antara</a:t>
            </a:r>
            <a:r>
              <a:rPr lang="en-US" dirty="0"/>
              <a:t> item </a:t>
            </a:r>
            <a:r>
              <a:rPr lang="en-US" dirty="0" smtClean="0"/>
              <a:t>data, </a:t>
            </a:r>
            <a:r>
              <a:rPr lang="en-US" dirty="0" err="1" smtClean="0"/>
              <a:t>dengan</a:t>
            </a:r>
            <a:r>
              <a:rPr lang="en-US" dirty="0" smtClean="0"/>
              <a:t> </a:t>
            </a:r>
            <a:r>
              <a:rPr lang="en-US" dirty="0" err="1" smtClean="0"/>
              <a:t>tujuan</a:t>
            </a:r>
            <a:r>
              <a:rPr lang="en-US" dirty="0" smtClean="0"/>
              <a:t> </a:t>
            </a:r>
            <a:r>
              <a:rPr lang="en-US" dirty="0" err="1" smtClean="0"/>
              <a:t>untuk</a:t>
            </a:r>
            <a:r>
              <a:rPr lang="en-US" dirty="0" smtClean="0"/>
              <a:t> </a:t>
            </a:r>
            <a:r>
              <a:rPr lang="en-US" dirty="0" err="1" smtClean="0"/>
              <a:t>mendapatkan</a:t>
            </a:r>
            <a:r>
              <a:rPr lang="en-US" dirty="0" smtClean="0"/>
              <a:t> </a:t>
            </a:r>
            <a:r>
              <a:rPr lang="en-US" dirty="0" err="1" smtClean="0"/>
              <a:t>representasi</a:t>
            </a:r>
            <a:r>
              <a:rPr lang="en-US" dirty="0" smtClean="0"/>
              <a:t> </a:t>
            </a:r>
            <a:r>
              <a:rPr lang="en-US" dirty="0" err="1" smtClean="0"/>
              <a:t>setiap</a:t>
            </a:r>
            <a:r>
              <a:rPr lang="en-US" dirty="0" smtClean="0"/>
              <a:t> item </a:t>
            </a:r>
            <a:r>
              <a:rPr lang="en-US" dirty="0" err="1" smtClean="0"/>
              <a:t>dalam</a:t>
            </a:r>
            <a:r>
              <a:rPr lang="en-US" dirty="0" smtClean="0"/>
              <a:t> database”.</a:t>
            </a:r>
          </a:p>
          <a:p>
            <a:pPr marL="400050" lvl="1" indent="0" algn="just">
              <a:buNone/>
            </a:pPr>
            <a:endParaRPr lang="en-US" dirty="0" smtClean="0"/>
          </a:p>
          <a:p>
            <a:pPr algn="just"/>
            <a:r>
              <a:rPr lang="en-US" dirty="0" err="1" smtClean="0"/>
              <a:t>Dalam</a:t>
            </a:r>
            <a:r>
              <a:rPr lang="en-US" dirty="0" smtClean="0"/>
              <a:t> </a:t>
            </a:r>
            <a:r>
              <a:rPr lang="en-US" dirty="0" err="1" smtClean="0"/>
              <a:t>membuat</a:t>
            </a:r>
            <a:r>
              <a:rPr lang="en-US" dirty="0" smtClean="0"/>
              <a:t> model database, DBA </a:t>
            </a:r>
            <a:r>
              <a:rPr lang="en-US" dirty="0" err="1" smtClean="0"/>
              <a:t>melakukan</a:t>
            </a:r>
            <a:r>
              <a:rPr lang="en-US" dirty="0" smtClean="0"/>
              <a:t> </a:t>
            </a:r>
            <a:r>
              <a:rPr lang="en-US" b="1" dirty="0" smtClean="0"/>
              <a:t>interview/</a:t>
            </a:r>
            <a:r>
              <a:rPr lang="en-US" b="1" dirty="0" err="1" smtClean="0"/>
              <a:t>diskusi</a:t>
            </a:r>
            <a:r>
              <a:rPr lang="en-US" dirty="0" smtClean="0"/>
              <a:t> (</a:t>
            </a:r>
            <a:r>
              <a:rPr lang="en-US" dirty="0" err="1" smtClean="0"/>
              <a:t>bekerja</a:t>
            </a:r>
            <a:r>
              <a:rPr lang="en-US" dirty="0" smtClean="0"/>
              <a:t> </a:t>
            </a:r>
            <a:r>
              <a:rPr lang="en-US" dirty="0" err="1" smtClean="0"/>
              <a:t>sama</a:t>
            </a:r>
            <a:r>
              <a:rPr lang="en-US" dirty="0" smtClean="0"/>
              <a:t>) </a:t>
            </a:r>
            <a:r>
              <a:rPr lang="en-US" dirty="0" err="1" smtClean="0"/>
              <a:t>dengan</a:t>
            </a:r>
            <a:r>
              <a:rPr lang="en-US" dirty="0" smtClean="0"/>
              <a:t> orang yang </a:t>
            </a:r>
            <a:r>
              <a:rPr lang="en-US" dirty="0" err="1" smtClean="0"/>
              <a:t>menguasai</a:t>
            </a:r>
            <a:r>
              <a:rPr lang="en-US" dirty="0" smtClean="0"/>
              <a:t> </a:t>
            </a:r>
            <a:r>
              <a:rPr lang="en-US" dirty="0" err="1" smtClean="0"/>
              <a:t>detil</a:t>
            </a:r>
            <a:r>
              <a:rPr lang="en-US" dirty="0" smtClean="0"/>
              <a:t> </a:t>
            </a:r>
            <a:r>
              <a:rPr lang="en-US" dirty="0" err="1" smtClean="0"/>
              <a:t>dari</a:t>
            </a:r>
            <a:r>
              <a:rPr lang="en-US" dirty="0" smtClean="0"/>
              <a:t> </a:t>
            </a:r>
            <a:r>
              <a:rPr lang="en-US" dirty="0" err="1" smtClean="0"/>
              <a:t>perusahaan</a:t>
            </a:r>
            <a:r>
              <a:rPr lang="en-US" dirty="0" smtClean="0"/>
              <a:t> </a:t>
            </a:r>
            <a:r>
              <a:rPr lang="en-US" dirty="0" err="1" smtClean="0"/>
              <a:t>tersebut</a:t>
            </a:r>
            <a:r>
              <a:rPr lang="en-US" dirty="0" smtClean="0"/>
              <a:t>, </a:t>
            </a:r>
            <a:r>
              <a:rPr lang="en-US" dirty="0" err="1" smtClean="0"/>
              <a:t>selain</a:t>
            </a:r>
            <a:r>
              <a:rPr lang="en-US" dirty="0" smtClean="0"/>
              <a:t> </a:t>
            </a:r>
            <a:r>
              <a:rPr lang="en-US" dirty="0" err="1" smtClean="0"/>
              <a:t>itu</a:t>
            </a:r>
            <a:r>
              <a:rPr lang="en-US" dirty="0" smtClean="0"/>
              <a:t> </a:t>
            </a:r>
            <a:r>
              <a:rPr lang="en-US" dirty="0" err="1" smtClean="0"/>
              <a:t>jika</a:t>
            </a:r>
            <a:r>
              <a:rPr lang="en-US" dirty="0" smtClean="0"/>
              <a:t> </a:t>
            </a:r>
            <a:r>
              <a:rPr lang="en-US" dirty="0" err="1" smtClean="0"/>
              <a:t>ada</a:t>
            </a:r>
            <a:r>
              <a:rPr lang="en-US" dirty="0" smtClean="0"/>
              <a:t> </a:t>
            </a:r>
            <a:r>
              <a:rPr lang="en-US" b="1" dirty="0" smtClean="0"/>
              <a:t>diagram proses </a:t>
            </a:r>
            <a:r>
              <a:rPr lang="en-US" b="1" dirty="0" err="1" smtClean="0"/>
              <a:t>bisnis</a:t>
            </a:r>
            <a:r>
              <a:rPr lang="en-US" b="1" dirty="0" smtClean="0"/>
              <a:t> </a:t>
            </a:r>
            <a:r>
              <a:rPr lang="en-US" dirty="0" err="1" smtClean="0"/>
              <a:t>dapat</a:t>
            </a:r>
            <a:r>
              <a:rPr lang="en-US" dirty="0" smtClean="0"/>
              <a:t> </a:t>
            </a:r>
            <a:r>
              <a:rPr lang="en-US" dirty="0" err="1" smtClean="0"/>
              <a:t>digunakan</a:t>
            </a:r>
            <a:r>
              <a:rPr lang="en-US" dirty="0" smtClean="0"/>
              <a:t> </a:t>
            </a:r>
            <a:r>
              <a:rPr lang="en-US" dirty="0" err="1" smtClean="0"/>
              <a:t>untuk</a:t>
            </a:r>
            <a:r>
              <a:rPr lang="en-US" dirty="0" smtClean="0"/>
              <a:t> </a:t>
            </a:r>
            <a:r>
              <a:rPr lang="en-US" dirty="0" err="1" smtClean="0"/>
              <a:t>mempermudah</a:t>
            </a:r>
            <a:r>
              <a:rPr lang="en-US" dirty="0" smtClean="0"/>
              <a:t> proses </a:t>
            </a:r>
            <a:r>
              <a:rPr lang="en-US" dirty="0" err="1" smtClean="0"/>
              <a:t>pemodelan</a:t>
            </a:r>
            <a:r>
              <a:rPr lang="en-US" dirty="0" smtClean="0"/>
              <a:t> database.</a:t>
            </a:r>
          </a:p>
          <a:p>
            <a:pPr algn="just"/>
            <a:endParaRPr lang="en-US" dirty="0" smtClean="0"/>
          </a:p>
          <a:p>
            <a:pPr marL="341313" indent="0">
              <a:buNone/>
            </a:pPr>
            <a:r>
              <a:rPr lang="en-US" dirty="0" smtClean="0"/>
              <a:t>Dari </a:t>
            </a:r>
            <a:r>
              <a:rPr lang="en-US" dirty="0" err="1" smtClean="0"/>
              <a:t>hasil</a:t>
            </a:r>
            <a:r>
              <a:rPr lang="en-US" dirty="0" smtClean="0"/>
              <a:t> interview </a:t>
            </a:r>
            <a:r>
              <a:rPr lang="en-US" dirty="0" err="1" smtClean="0"/>
              <a:t>atau</a:t>
            </a:r>
            <a:r>
              <a:rPr lang="en-US" dirty="0" smtClean="0"/>
              <a:t> </a:t>
            </a:r>
            <a:r>
              <a:rPr lang="en-US" dirty="0" err="1" smtClean="0"/>
              <a:t>diskusi</a:t>
            </a:r>
            <a:r>
              <a:rPr lang="en-US" dirty="0" smtClean="0"/>
              <a:t> </a:t>
            </a:r>
            <a:r>
              <a:rPr lang="en-US" dirty="0" err="1" smtClean="0"/>
              <a:t>tersebut</a:t>
            </a:r>
            <a:r>
              <a:rPr lang="en-US" dirty="0" smtClean="0"/>
              <a:t>  DBA </a:t>
            </a:r>
            <a:r>
              <a:rPr lang="en-US" dirty="0" err="1" smtClean="0"/>
              <a:t>akan</a:t>
            </a:r>
            <a:r>
              <a:rPr lang="en-US" dirty="0" smtClean="0"/>
              <a:t> </a:t>
            </a:r>
            <a:r>
              <a:rPr lang="en-US" dirty="0" err="1" smtClean="0"/>
              <a:t>mendapatkan</a:t>
            </a:r>
            <a:r>
              <a:rPr lang="en-US" dirty="0" smtClean="0"/>
              <a:t> </a:t>
            </a:r>
            <a:r>
              <a:rPr lang="en-US" b="1" dirty="0" err="1" smtClean="0"/>
              <a:t>daftar</a:t>
            </a:r>
            <a:r>
              <a:rPr lang="en-US" b="1" dirty="0" smtClean="0"/>
              <a:t> item data </a:t>
            </a:r>
            <a:r>
              <a:rPr lang="en-US" dirty="0" err="1" smtClean="0"/>
              <a:t>dan</a:t>
            </a:r>
            <a:r>
              <a:rPr lang="en-US" dirty="0" smtClean="0"/>
              <a:t> </a:t>
            </a:r>
            <a:r>
              <a:rPr lang="en-US" b="1" dirty="0" smtClean="0"/>
              <a:t>object data </a:t>
            </a:r>
            <a:r>
              <a:rPr lang="en-US" dirty="0" smtClean="0"/>
              <a:t>yang </a:t>
            </a:r>
            <a:r>
              <a:rPr lang="en-US" dirty="0" err="1" smtClean="0"/>
              <a:t>disertai</a:t>
            </a:r>
            <a:r>
              <a:rPr lang="en-US" dirty="0" smtClean="0"/>
              <a:t> </a:t>
            </a:r>
            <a:r>
              <a:rPr lang="en-US" dirty="0" err="1" smtClean="0"/>
              <a:t>dengan</a:t>
            </a:r>
            <a:r>
              <a:rPr lang="en-US" dirty="0" smtClean="0"/>
              <a:t> </a:t>
            </a:r>
            <a:r>
              <a:rPr lang="en-US" b="1" dirty="0" smtClean="0"/>
              <a:t>rules</a:t>
            </a:r>
            <a:r>
              <a:rPr lang="en-US" dirty="0" smtClean="0"/>
              <a:t> (</a:t>
            </a:r>
            <a:r>
              <a:rPr lang="en-US" dirty="0" err="1" smtClean="0"/>
              <a:t>aturan</a:t>
            </a:r>
            <a:r>
              <a:rPr lang="en-US" dirty="0" smtClean="0"/>
              <a:t>), </a:t>
            </a:r>
            <a:r>
              <a:rPr lang="en-US" b="1" dirty="0" smtClean="0"/>
              <a:t>constraints</a:t>
            </a:r>
            <a:r>
              <a:rPr lang="en-US" dirty="0" smtClean="0"/>
              <a:t> (</a:t>
            </a:r>
            <a:r>
              <a:rPr lang="en-US" dirty="0" err="1" smtClean="0"/>
              <a:t>batasan-batasan</a:t>
            </a:r>
            <a:r>
              <a:rPr lang="en-US" dirty="0" smtClean="0"/>
              <a:t>) </a:t>
            </a:r>
            <a:r>
              <a:rPr lang="en-US" dirty="0" err="1" smtClean="0"/>
              <a:t>sehubungan</a:t>
            </a:r>
            <a:r>
              <a:rPr lang="en-US" dirty="0" smtClean="0"/>
              <a:t> </a:t>
            </a:r>
            <a:r>
              <a:rPr lang="en-US" dirty="0" err="1" smtClean="0"/>
              <a:t>dengan</a:t>
            </a:r>
            <a:r>
              <a:rPr lang="en-US" dirty="0" smtClean="0"/>
              <a:t> </a:t>
            </a:r>
            <a:r>
              <a:rPr lang="en-US" dirty="0" err="1" smtClean="0"/>
              <a:t>interelasi</a:t>
            </a:r>
            <a:r>
              <a:rPr lang="en-US" dirty="0" smtClean="0"/>
              <a:t> item-item data </a:t>
            </a:r>
            <a:r>
              <a:rPr lang="en-US" dirty="0" err="1" smtClean="0"/>
              <a:t>tersebut</a:t>
            </a:r>
            <a:r>
              <a:rPr lang="en-US" dirty="0" smtClean="0"/>
              <a:t>.</a:t>
            </a:r>
          </a:p>
        </p:txBody>
      </p:sp>
      <p:sp>
        <p:nvSpPr>
          <p:cNvPr id="4" name="Date Placeholder 3"/>
          <p:cNvSpPr>
            <a:spLocks noGrp="1"/>
          </p:cNvSpPr>
          <p:nvPr>
            <p:ph type="dt" sz="half" idx="10"/>
          </p:nvPr>
        </p:nvSpPr>
        <p:spPr/>
        <p:txBody>
          <a:bodyPr/>
          <a:lstStyle/>
          <a:p>
            <a:r>
              <a:rPr lang="en-US" smtClean="0"/>
              <a:t>AER – 2013/2014</a:t>
            </a:r>
            <a:endParaRPr lang="en-US" dirty="0"/>
          </a:p>
        </p:txBody>
      </p:sp>
      <p:sp>
        <p:nvSpPr>
          <p:cNvPr id="5" name="Footer Placeholder 4"/>
          <p:cNvSpPr>
            <a:spLocks noGrp="1"/>
          </p:cNvSpPr>
          <p:nvPr>
            <p:ph type="ftr" sz="quarter" idx="11"/>
          </p:nvPr>
        </p:nvSpPr>
        <p:spPr/>
        <p:txBody>
          <a:bodyPr/>
          <a:lstStyle/>
          <a:p>
            <a:r>
              <a:rPr lang="en-US" smtClean="0"/>
              <a:t>Universitas Pembangunan Jaya – SIF_TIF</a:t>
            </a:r>
            <a:endParaRPr lang="en-US" dirty="0"/>
          </a:p>
        </p:txBody>
      </p:sp>
      <p:sp>
        <p:nvSpPr>
          <p:cNvPr id="6" name="Slide Number Placeholder 5"/>
          <p:cNvSpPr>
            <a:spLocks noGrp="1"/>
          </p:cNvSpPr>
          <p:nvPr>
            <p:ph type="sldNum" sz="quarter" idx="12"/>
          </p:nvPr>
        </p:nvSpPr>
        <p:spPr/>
        <p:txBody>
          <a:bodyPr/>
          <a:lstStyle/>
          <a:p>
            <a:r>
              <a:rPr lang="en-US" smtClean="0"/>
              <a:t>SIF1213 - </a:t>
            </a:r>
            <a:fld id="{856524A2-1DDE-4CC8-AD9C-EA4094C56FD8}" type="slidenum">
              <a:rPr lang="en-US" smtClean="0"/>
              <a:pPr/>
              <a:t>3</a:t>
            </a:fld>
            <a:endParaRPr lang="en-US" dirty="0"/>
          </a:p>
        </p:txBody>
      </p:sp>
    </p:spTree>
    <p:extLst>
      <p:ext uri="{BB962C8B-B14F-4D97-AF65-F5344CB8AC3E}">
        <p14:creationId xmlns:p14="http://schemas.microsoft.com/office/powerpoint/2010/main" val="23953164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err="1">
                <a:effectLst>
                  <a:outerShdw blurRad="38100" dist="38100" dir="2700000" algn="tl">
                    <a:srgbClr val="000000">
                      <a:alpha val="43137"/>
                    </a:srgbClr>
                  </a:outerShdw>
                </a:effectLst>
              </a:rPr>
              <a:t>Pemodelan</a:t>
            </a:r>
            <a:r>
              <a:rPr lang="en-US" dirty="0">
                <a:effectLst>
                  <a:outerShdw blurRad="38100" dist="38100" dir="2700000" algn="tl">
                    <a:srgbClr val="000000">
                      <a:alpha val="43137"/>
                    </a:srgbClr>
                  </a:outerShdw>
                </a:effectLst>
              </a:rPr>
              <a:t> Database </a:t>
            </a:r>
            <a:br>
              <a:rPr lang="en-US" dirty="0">
                <a:effectLst>
                  <a:outerShdw blurRad="38100" dist="38100" dir="2700000" algn="tl">
                    <a:srgbClr val="000000">
                      <a:alpha val="43137"/>
                    </a:srgbClr>
                  </a:outerShdw>
                </a:effectLst>
              </a:rPr>
            </a:br>
            <a:r>
              <a:rPr lang="en-US" dirty="0">
                <a:effectLst>
                  <a:outerShdw blurRad="38100" dist="38100" dir="2700000" algn="tl">
                    <a:srgbClr val="000000">
                      <a:alpha val="43137"/>
                    </a:srgbClr>
                  </a:outerShdw>
                </a:effectLst>
              </a:rPr>
              <a:t>(Database </a:t>
            </a:r>
            <a:r>
              <a:rPr lang="en-US" dirty="0" err="1" smtClean="0">
                <a:effectLst>
                  <a:outerShdw blurRad="38100" dist="38100" dir="2700000" algn="tl">
                    <a:srgbClr val="000000">
                      <a:alpha val="43137"/>
                    </a:srgbClr>
                  </a:outerShdw>
                </a:effectLst>
              </a:rPr>
              <a:t>Modelling</a:t>
            </a:r>
            <a:r>
              <a:rPr lang="en-US" dirty="0">
                <a:effectLst>
                  <a:outerShdw blurRad="38100" dist="38100" dir="2700000" algn="tl">
                    <a:srgbClr val="000000">
                      <a:alpha val="43137"/>
                    </a:srgbClr>
                  </a:outerShdw>
                </a:effectLst>
              </a:rPr>
              <a:t>)</a:t>
            </a:r>
          </a:p>
        </p:txBody>
      </p:sp>
      <p:sp>
        <p:nvSpPr>
          <p:cNvPr id="3" name="Content Placeholder 2"/>
          <p:cNvSpPr>
            <a:spLocks noGrp="1"/>
          </p:cNvSpPr>
          <p:nvPr>
            <p:ph idx="1"/>
          </p:nvPr>
        </p:nvSpPr>
        <p:spPr/>
        <p:txBody>
          <a:bodyPr>
            <a:normAutofit fontScale="70000" lnSpcReduction="20000"/>
          </a:bodyPr>
          <a:lstStyle/>
          <a:p>
            <a:pPr algn="just"/>
            <a:r>
              <a:rPr lang="en-US" smtClean="0"/>
              <a:t>Berikut </a:t>
            </a:r>
            <a:r>
              <a:rPr lang="en-US" dirty="0" err="1"/>
              <a:t>contoh</a:t>
            </a:r>
            <a:r>
              <a:rPr lang="en-US" dirty="0"/>
              <a:t> rules (</a:t>
            </a:r>
            <a:r>
              <a:rPr lang="en-US" dirty="0" err="1"/>
              <a:t>aturan-aturan</a:t>
            </a:r>
            <a:r>
              <a:rPr lang="en-US" dirty="0"/>
              <a:t>) </a:t>
            </a:r>
            <a:r>
              <a:rPr lang="en-US" dirty="0" err="1"/>
              <a:t>terkait</a:t>
            </a:r>
            <a:r>
              <a:rPr lang="en-US" dirty="0"/>
              <a:t> </a:t>
            </a:r>
            <a:r>
              <a:rPr lang="en-US" dirty="0" err="1"/>
              <a:t>registrasi</a:t>
            </a:r>
            <a:r>
              <a:rPr lang="en-US" dirty="0"/>
              <a:t> </a:t>
            </a:r>
            <a:r>
              <a:rPr lang="en-US" dirty="0" err="1"/>
              <a:t>siswa</a:t>
            </a:r>
            <a:r>
              <a:rPr lang="en-US" dirty="0"/>
              <a:t>;</a:t>
            </a:r>
          </a:p>
          <a:p>
            <a:pPr lvl="1" algn="just"/>
            <a:r>
              <a:rPr lang="en-US" dirty="0" err="1"/>
              <a:t>Setiap</a:t>
            </a:r>
            <a:r>
              <a:rPr lang="en-US" dirty="0"/>
              <a:t> </a:t>
            </a:r>
            <a:r>
              <a:rPr lang="en-US" dirty="0" err="1"/>
              <a:t>siiswa</a:t>
            </a:r>
            <a:r>
              <a:rPr lang="en-US" dirty="0"/>
              <a:t> yang </a:t>
            </a:r>
            <a:r>
              <a:rPr lang="en-US" dirty="0" err="1"/>
              <a:t>sudah</a:t>
            </a:r>
            <a:r>
              <a:rPr lang="en-US" dirty="0"/>
              <a:t> </a:t>
            </a:r>
            <a:r>
              <a:rPr lang="en-US" dirty="0" err="1"/>
              <a:t>terdaftar</a:t>
            </a:r>
            <a:r>
              <a:rPr lang="en-US" dirty="0"/>
              <a:t> </a:t>
            </a:r>
            <a:r>
              <a:rPr lang="en-US" dirty="0" err="1"/>
              <a:t>memiliki</a:t>
            </a:r>
            <a:r>
              <a:rPr lang="en-US" dirty="0"/>
              <a:t> </a:t>
            </a:r>
            <a:r>
              <a:rPr lang="en-US" dirty="0" err="1"/>
              <a:t>satu</a:t>
            </a:r>
            <a:r>
              <a:rPr lang="en-US" dirty="0"/>
              <a:t> </a:t>
            </a:r>
            <a:r>
              <a:rPr lang="en-US" dirty="0" err="1"/>
              <a:t>nomer</a:t>
            </a:r>
            <a:r>
              <a:rPr lang="en-US" dirty="0"/>
              <a:t> ID </a:t>
            </a:r>
            <a:r>
              <a:rPr lang="en-US" dirty="0" err="1"/>
              <a:t>Siswa</a:t>
            </a:r>
            <a:r>
              <a:rPr lang="en-US" dirty="0"/>
              <a:t> (</a:t>
            </a:r>
            <a:r>
              <a:rPr lang="en-US" dirty="0" err="1"/>
              <a:t>sid</a:t>
            </a:r>
            <a:r>
              <a:rPr lang="en-US"/>
              <a:t>) </a:t>
            </a:r>
            <a:r>
              <a:rPr lang="en-US" smtClean="0"/>
              <a:t>yang unik</a:t>
            </a:r>
            <a:r>
              <a:rPr lang="en-US" dirty="0"/>
              <a:t>.</a:t>
            </a:r>
          </a:p>
          <a:p>
            <a:pPr lvl="1" algn="just"/>
            <a:r>
              <a:rPr lang="en-US" dirty="0" err="1"/>
              <a:t>Seorang</a:t>
            </a:r>
            <a:r>
              <a:rPr lang="en-US" dirty="0"/>
              <a:t> </a:t>
            </a:r>
            <a:r>
              <a:rPr lang="en-US" dirty="0" err="1"/>
              <a:t>siswa</a:t>
            </a:r>
            <a:r>
              <a:rPr lang="en-US" dirty="0"/>
              <a:t> </a:t>
            </a:r>
            <a:r>
              <a:rPr lang="en-US" dirty="0" err="1"/>
              <a:t>bisa</a:t>
            </a:r>
            <a:r>
              <a:rPr lang="en-US" dirty="0"/>
              <a:t> </a:t>
            </a:r>
            <a:r>
              <a:rPr lang="en-US" dirty="0" err="1"/>
              <a:t>terdaftar</a:t>
            </a:r>
            <a:r>
              <a:rPr lang="en-US" dirty="0"/>
              <a:t> </a:t>
            </a:r>
            <a:r>
              <a:rPr lang="en-US" err="1"/>
              <a:t>untuk</a:t>
            </a:r>
            <a:r>
              <a:rPr lang="en-US"/>
              <a:t> (maksimal</a:t>
            </a:r>
            <a:r>
              <a:rPr lang="en-US" smtClean="0"/>
              <a:t>) satu </a:t>
            </a:r>
            <a:r>
              <a:rPr lang="en-US" err="1"/>
              <a:t>kursus</a:t>
            </a:r>
            <a:r>
              <a:rPr lang="en-US"/>
              <a:t> </a:t>
            </a:r>
            <a:r>
              <a:rPr lang="en-US" smtClean="0"/>
              <a:t>pada </a:t>
            </a:r>
            <a:r>
              <a:rPr lang="en-US" dirty="0" err="1"/>
              <a:t>satu</a:t>
            </a:r>
            <a:r>
              <a:rPr lang="en-US" dirty="0"/>
              <a:t> </a:t>
            </a:r>
            <a:r>
              <a:rPr lang="en-US" dirty="0" err="1"/>
              <a:t>periode</a:t>
            </a:r>
            <a:r>
              <a:rPr lang="en-US" dirty="0"/>
              <a:t> </a:t>
            </a:r>
            <a:r>
              <a:rPr lang="en-US" dirty="0" err="1"/>
              <a:t>kelas</a:t>
            </a:r>
            <a:r>
              <a:rPr lang="en-US" dirty="0"/>
              <a:t>.</a:t>
            </a:r>
          </a:p>
          <a:p>
            <a:pPr lvl="1" algn="just"/>
            <a:r>
              <a:rPr lang="en-US" dirty="0" err="1"/>
              <a:t>Ruang</a:t>
            </a:r>
            <a:r>
              <a:rPr lang="en-US" dirty="0"/>
              <a:t> </a:t>
            </a:r>
            <a:r>
              <a:rPr lang="en-US" dirty="0" err="1"/>
              <a:t>kelas</a:t>
            </a:r>
            <a:r>
              <a:rPr lang="en-US" dirty="0"/>
              <a:t> </a:t>
            </a:r>
            <a:r>
              <a:rPr lang="en-US" dirty="0" err="1"/>
              <a:t>dapat</a:t>
            </a:r>
            <a:r>
              <a:rPr lang="en-US" dirty="0"/>
              <a:t> </a:t>
            </a:r>
            <a:r>
              <a:rPr lang="en-US" err="1"/>
              <a:t>ditempati</a:t>
            </a:r>
            <a:r>
              <a:rPr lang="en-US"/>
              <a:t> (maksimal) </a:t>
            </a:r>
            <a:r>
              <a:rPr lang="en-US" err="1"/>
              <a:t>satu</a:t>
            </a:r>
            <a:r>
              <a:rPr lang="en-US"/>
              <a:t> </a:t>
            </a:r>
            <a:r>
              <a:rPr lang="en-US" smtClean="0"/>
              <a:t>kursus </a:t>
            </a:r>
            <a:r>
              <a:rPr lang="en-US" dirty="0" err="1"/>
              <a:t>pada</a:t>
            </a:r>
            <a:r>
              <a:rPr lang="en-US" dirty="0"/>
              <a:t> </a:t>
            </a:r>
            <a:r>
              <a:rPr lang="en-US" dirty="0" err="1"/>
              <a:t>satu</a:t>
            </a:r>
            <a:r>
              <a:rPr lang="en-US" dirty="0"/>
              <a:t> </a:t>
            </a:r>
            <a:r>
              <a:rPr lang="en-US" dirty="0" err="1"/>
              <a:t>periode</a:t>
            </a:r>
            <a:r>
              <a:rPr lang="en-US" dirty="0"/>
              <a:t> </a:t>
            </a:r>
            <a:r>
              <a:rPr lang="en-US" dirty="0" err="1"/>
              <a:t>kelas</a:t>
            </a:r>
            <a:r>
              <a:rPr lang="en-US" dirty="0" smtClean="0"/>
              <a:t>.</a:t>
            </a:r>
          </a:p>
          <a:p>
            <a:pPr lvl="1" algn="just"/>
            <a:endParaRPr lang="en-US" dirty="0"/>
          </a:p>
          <a:p>
            <a:r>
              <a:rPr lang="en-US" dirty="0" err="1" smtClean="0"/>
              <a:t>Berdasarkan</a:t>
            </a:r>
            <a:r>
              <a:rPr lang="en-US" dirty="0" smtClean="0"/>
              <a:t> item-item data, constraints </a:t>
            </a:r>
            <a:r>
              <a:rPr lang="en-US" dirty="0" err="1" smtClean="0"/>
              <a:t>dan</a:t>
            </a:r>
            <a:r>
              <a:rPr lang="en-US" dirty="0" smtClean="0"/>
              <a:t> rules </a:t>
            </a:r>
            <a:r>
              <a:rPr lang="en-US" dirty="0" err="1" smtClean="0"/>
              <a:t>ini</a:t>
            </a:r>
            <a:r>
              <a:rPr lang="en-US" dirty="0" smtClean="0"/>
              <a:t>, DBA </a:t>
            </a:r>
            <a:r>
              <a:rPr lang="en-US" dirty="0" err="1" smtClean="0"/>
              <a:t>kemudian</a:t>
            </a:r>
            <a:r>
              <a:rPr lang="en-US" dirty="0" smtClean="0"/>
              <a:t> </a:t>
            </a:r>
            <a:r>
              <a:rPr lang="en-US" dirty="0" err="1" smtClean="0"/>
              <a:t>melakukan</a:t>
            </a:r>
            <a:r>
              <a:rPr lang="en-US" dirty="0" smtClean="0"/>
              <a:t> logical design database.</a:t>
            </a:r>
          </a:p>
          <a:p>
            <a:endParaRPr lang="en-US" dirty="0" smtClean="0"/>
          </a:p>
          <a:p>
            <a:r>
              <a:rPr lang="en-US" smtClean="0"/>
              <a:t>Berikut ini adalah dua </a:t>
            </a:r>
            <a:r>
              <a:rPr lang="en-US" dirty="0" err="1" smtClean="0"/>
              <a:t>teknik</a:t>
            </a:r>
            <a:r>
              <a:rPr lang="en-US" dirty="0" smtClean="0"/>
              <a:t> yang </a:t>
            </a:r>
            <a:r>
              <a:rPr lang="en-US" dirty="0" err="1" smtClean="0"/>
              <a:t>umum</a:t>
            </a:r>
            <a:r>
              <a:rPr lang="en-US" dirty="0" smtClean="0"/>
              <a:t> </a:t>
            </a:r>
            <a:r>
              <a:rPr lang="en-US" dirty="0" err="1" smtClean="0"/>
              <a:t>dilakukan</a:t>
            </a:r>
            <a:r>
              <a:rPr lang="en-US" dirty="0" smtClean="0"/>
              <a:t> </a:t>
            </a:r>
            <a:r>
              <a:rPr lang="en-US" dirty="0" err="1" smtClean="0"/>
              <a:t>dalam</a:t>
            </a:r>
            <a:r>
              <a:rPr lang="en-US" dirty="0" smtClean="0"/>
              <a:t> </a:t>
            </a:r>
            <a:r>
              <a:rPr lang="en-US" dirty="0" err="1" smtClean="0"/>
              <a:t>melakukan</a:t>
            </a:r>
            <a:r>
              <a:rPr lang="en-US" dirty="0" smtClean="0"/>
              <a:t> logical design database;</a:t>
            </a:r>
          </a:p>
          <a:p>
            <a:pPr lvl="1"/>
            <a:r>
              <a:rPr lang="en-US" b="1" dirty="0" err="1" smtClean="0"/>
              <a:t>Pendekatan</a:t>
            </a:r>
            <a:r>
              <a:rPr lang="en-US" b="1" dirty="0" smtClean="0"/>
              <a:t> ER</a:t>
            </a:r>
            <a:r>
              <a:rPr lang="en-US" dirty="0" smtClean="0"/>
              <a:t> (Entity Relationship)</a:t>
            </a:r>
          </a:p>
          <a:p>
            <a:pPr lvl="1"/>
            <a:r>
              <a:rPr lang="en-US" b="1" dirty="0" smtClean="0"/>
              <a:t>Normalization</a:t>
            </a:r>
          </a:p>
          <a:p>
            <a:endParaRPr lang="en-US" dirty="0" smtClean="0"/>
          </a:p>
        </p:txBody>
      </p:sp>
      <p:sp>
        <p:nvSpPr>
          <p:cNvPr id="4" name="Date Placeholder 3"/>
          <p:cNvSpPr>
            <a:spLocks noGrp="1"/>
          </p:cNvSpPr>
          <p:nvPr>
            <p:ph type="dt" sz="half" idx="10"/>
          </p:nvPr>
        </p:nvSpPr>
        <p:spPr/>
        <p:txBody>
          <a:bodyPr/>
          <a:lstStyle/>
          <a:p>
            <a:r>
              <a:rPr lang="en-US" smtClean="0"/>
              <a:t>AER – </a:t>
            </a:r>
            <a:r>
              <a:rPr lang="en-US"/>
              <a:t>2013/2014</a:t>
            </a:r>
            <a:endParaRPr lang="en-US" dirty="0"/>
          </a:p>
        </p:txBody>
      </p:sp>
      <p:sp>
        <p:nvSpPr>
          <p:cNvPr id="5" name="Footer Placeholder 4"/>
          <p:cNvSpPr>
            <a:spLocks noGrp="1"/>
          </p:cNvSpPr>
          <p:nvPr>
            <p:ph type="ftr" sz="quarter" idx="11"/>
          </p:nvPr>
        </p:nvSpPr>
        <p:spPr/>
        <p:txBody>
          <a:bodyPr/>
          <a:lstStyle/>
          <a:p>
            <a:r>
              <a:rPr lang="en-US" smtClean="0"/>
              <a:t>Universitas Pembangunan Jaya – SIF_TIF</a:t>
            </a:r>
            <a:endParaRPr lang="en-US" dirty="0"/>
          </a:p>
        </p:txBody>
      </p:sp>
      <p:sp>
        <p:nvSpPr>
          <p:cNvPr id="6" name="Slide Number Placeholder 5"/>
          <p:cNvSpPr>
            <a:spLocks noGrp="1"/>
          </p:cNvSpPr>
          <p:nvPr>
            <p:ph type="sldNum" sz="quarter" idx="12"/>
          </p:nvPr>
        </p:nvSpPr>
        <p:spPr/>
        <p:txBody>
          <a:bodyPr/>
          <a:lstStyle/>
          <a:p>
            <a:r>
              <a:rPr lang="en-US" smtClean="0"/>
              <a:t>SIF1213 - </a:t>
            </a:r>
            <a:fld id="{856524A2-1DDE-4CC8-AD9C-EA4094C56FD8}" type="slidenum">
              <a:rPr lang="en-US" smtClean="0"/>
              <a:pPr/>
              <a:t>4</a:t>
            </a:fld>
            <a:endParaRPr lang="en-US" dirty="0"/>
          </a:p>
        </p:txBody>
      </p:sp>
    </p:spTree>
    <p:extLst>
      <p:ext uri="{BB962C8B-B14F-4D97-AF65-F5344CB8AC3E}">
        <p14:creationId xmlns:p14="http://schemas.microsoft.com/office/powerpoint/2010/main" val="2027054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smtClean="0">
                <a:effectLst>
                  <a:outerShdw blurRad="38100" dist="38100" dir="2700000" algn="tl">
                    <a:srgbClr val="000000">
                      <a:alpha val="43137"/>
                    </a:srgbClr>
                  </a:outerShdw>
                </a:effectLst>
              </a:rPr>
              <a:t>Intro ER Concept</a:t>
            </a:r>
            <a:br>
              <a:rPr lang="en-US" dirty="0" smtClean="0">
                <a:effectLst>
                  <a:outerShdw blurRad="38100" dist="38100" dir="2700000" algn="tl">
                    <a:srgbClr val="000000">
                      <a:alpha val="43137"/>
                    </a:srgbClr>
                  </a:outerShdw>
                </a:effectLst>
              </a:rPr>
            </a:br>
            <a:r>
              <a:rPr lang="en-US" dirty="0" smtClean="0">
                <a:effectLst>
                  <a:outerShdw blurRad="38100" dist="38100" dir="2700000" algn="tl">
                    <a:srgbClr val="000000">
                      <a:alpha val="43137"/>
                    </a:srgbClr>
                  </a:outerShdw>
                </a:effectLst>
              </a:rPr>
              <a:t>-</a:t>
            </a:r>
            <a:r>
              <a:rPr lang="en-US" b="1" dirty="0" smtClean="0">
                <a:solidFill>
                  <a:srgbClr val="FF0000"/>
                </a:solidFill>
                <a:effectLst>
                  <a:outerShdw blurRad="38100" dist="38100" dir="2700000" algn="tl">
                    <a:srgbClr val="000000">
                      <a:alpha val="43137"/>
                    </a:srgbClr>
                  </a:outerShdw>
                </a:effectLst>
              </a:rPr>
              <a:t>Entity</a:t>
            </a:r>
            <a:endParaRPr lang="en-US" b="1" dirty="0">
              <a:solidFill>
                <a:srgbClr val="FF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722437"/>
            <a:ext cx="8229600" cy="4525963"/>
          </a:xfrm>
        </p:spPr>
        <p:txBody>
          <a:bodyPr>
            <a:noAutofit/>
          </a:bodyPr>
          <a:lstStyle/>
          <a:p>
            <a:pPr marL="0" indent="0">
              <a:buNone/>
            </a:pPr>
            <a:r>
              <a:rPr lang="en-US" sz="2400" b="1" dirty="0" smtClean="0"/>
              <a:t>Entity (</a:t>
            </a:r>
            <a:r>
              <a:rPr lang="en-US" sz="2400" b="1" dirty="0" err="1" smtClean="0"/>
              <a:t>Entitas</a:t>
            </a:r>
            <a:r>
              <a:rPr lang="en-US" sz="2400" b="1" dirty="0" smtClean="0"/>
              <a:t>)</a:t>
            </a:r>
          </a:p>
          <a:p>
            <a:pPr marL="231775" indent="0">
              <a:buNone/>
            </a:pPr>
            <a:r>
              <a:rPr lang="en-US" sz="2400" dirty="0" smtClean="0"/>
              <a:t>“</a:t>
            </a:r>
            <a:r>
              <a:rPr lang="en-US" sz="2400" dirty="0" err="1" smtClean="0"/>
              <a:t>Sekumpulan</a:t>
            </a:r>
            <a:r>
              <a:rPr lang="en-US" sz="2400" dirty="0" smtClean="0"/>
              <a:t> object </a:t>
            </a:r>
            <a:r>
              <a:rPr lang="en-US" sz="2400" dirty="0" err="1" smtClean="0"/>
              <a:t>dunia</a:t>
            </a:r>
            <a:r>
              <a:rPr lang="en-US" sz="2400" dirty="0" smtClean="0"/>
              <a:t> </a:t>
            </a:r>
            <a:r>
              <a:rPr lang="en-US" sz="2400" dirty="0" err="1" smtClean="0"/>
              <a:t>nyata</a:t>
            </a:r>
            <a:r>
              <a:rPr lang="en-US" sz="2400" dirty="0" smtClean="0"/>
              <a:t> </a:t>
            </a:r>
            <a:r>
              <a:rPr lang="en-US" sz="2400" dirty="0" err="1" smtClean="0"/>
              <a:t>atau</a:t>
            </a:r>
            <a:r>
              <a:rPr lang="en-US" sz="2400" dirty="0" smtClean="0"/>
              <a:t> </a:t>
            </a:r>
            <a:r>
              <a:rPr lang="en-US" sz="2400" dirty="0" err="1" smtClean="0"/>
              <a:t>kejadian</a:t>
            </a:r>
            <a:r>
              <a:rPr lang="en-US" sz="2400" dirty="0" smtClean="0"/>
              <a:t> yang </a:t>
            </a:r>
            <a:r>
              <a:rPr lang="en-US" sz="2400" dirty="0" err="1" smtClean="0"/>
              <a:t>dapat</a:t>
            </a:r>
            <a:r>
              <a:rPr lang="en-US" sz="2400" dirty="0" smtClean="0"/>
              <a:t> </a:t>
            </a:r>
            <a:r>
              <a:rPr lang="en-US" sz="2400" dirty="0" err="1" smtClean="0"/>
              <a:t>dibedakan</a:t>
            </a:r>
            <a:r>
              <a:rPr lang="en-US" sz="2400" dirty="0" smtClean="0"/>
              <a:t>, </a:t>
            </a:r>
            <a:r>
              <a:rPr lang="en-US" sz="2400" dirty="0" err="1" smtClean="0"/>
              <a:t>tapi</a:t>
            </a:r>
            <a:r>
              <a:rPr lang="en-US" sz="2400" dirty="0" smtClean="0"/>
              <a:t> object-object </a:t>
            </a:r>
            <a:r>
              <a:rPr lang="en-US" sz="2400" dirty="0" err="1" smtClean="0"/>
              <a:t>tersebut</a:t>
            </a:r>
            <a:r>
              <a:rPr lang="en-US" sz="2400" dirty="0" smtClean="0"/>
              <a:t> </a:t>
            </a:r>
            <a:r>
              <a:rPr lang="en-US" sz="2400" dirty="0" err="1" smtClean="0"/>
              <a:t>memiliki</a:t>
            </a:r>
            <a:r>
              <a:rPr lang="en-US" sz="2400" dirty="0" smtClean="0"/>
              <a:t> </a:t>
            </a:r>
            <a:r>
              <a:rPr lang="en-US" sz="2400" dirty="0" err="1" smtClean="0"/>
              <a:t>atribut</a:t>
            </a:r>
            <a:r>
              <a:rPr lang="en-US" sz="2400" dirty="0" smtClean="0"/>
              <a:t> </a:t>
            </a:r>
            <a:r>
              <a:rPr lang="en-US" sz="2400" dirty="0" err="1" smtClean="0"/>
              <a:t>sama</a:t>
            </a:r>
            <a:r>
              <a:rPr lang="en-US" sz="2400" dirty="0" smtClean="0"/>
              <a:t>”</a:t>
            </a:r>
          </a:p>
          <a:p>
            <a:endParaRPr lang="en-US" sz="2000" dirty="0" smtClean="0"/>
          </a:p>
          <a:p>
            <a:pPr marL="0" indent="0">
              <a:buNone/>
            </a:pPr>
            <a:r>
              <a:rPr lang="en-US" sz="2000" dirty="0" err="1" smtClean="0"/>
              <a:t>Contoh</a:t>
            </a:r>
            <a:r>
              <a:rPr lang="en-US" sz="2000" dirty="0" smtClean="0"/>
              <a:t>;</a:t>
            </a:r>
          </a:p>
          <a:p>
            <a:pPr marL="0" indent="0">
              <a:buNone/>
            </a:pPr>
            <a:r>
              <a:rPr lang="en-US" sz="2000" dirty="0" err="1" smtClean="0"/>
              <a:t>Pada</a:t>
            </a:r>
            <a:r>
              <a:rPr lang="en-US" sz="2000" dirty="0" smtClean="0"/>
              <a:t> </a:t>
            </a:r>
            <a:r>
              <a:rPr lang="en-US" sz="2000" dirty="0" err="1" smtClean="0"/>
              <a:t>registrasi</a:t>
            </a:r>
            <a:r>
              <a:rPr lang="en-US" sz="2000" dirty="0" smtClean="0"/>
              <a:t> </a:t>
            </a:r>
            <a:r>
              <a:rPr lang="en-US" sz="2000" dirty="0" err="1" smtClean="0"/>
              <a:t>kampus</a:t>
            </a:r>
            <a:r>
              <a:rPr lang="en-US" sz="2000" dirty="0" smtClean="0"/>
              <a:t>, </a:t>
            </a:r>
            <a:r>
              <a:rPr lang="en-US" sz="2000" dirty="0" err="1" smtClean="0"/>
              <a:t>dapat</a:t>
            </a:r>
            <a:r>
              <a:rPr lang="en-US" sz="2000" dirty="0" smtClean="0"/>
              <a:t> </a:t>
            </a:r>
            <a:r>
              <a:rPr lang="en-US" sz="2000" dirty="0" err="1" smtClean="0"/>
              <a:t>dikatakan</a:t>
            </a:r>
            <a:r>
              <a:rPr lang="en-US" sz="2000" dirty="0" smtClean="0"/>
              <a:t> </a:t>
            </a:r>
            <a:r>
              <a:rPr lang="en-US" sz="2000" dirty="0" err="1" smtClean="0"/>
              <a:t>memiliki</a:t>
            </a:r>
            <a:r>
              <a:rPr lang="en-US" sz="2000" dirty="0" smtClean="0"/>
              <a:t> object </a:t>
            </a:r>
            <a:r>
              <a:rPr lang="en-US" sz="2000" dirty="0" err="1" smtClean="0"/>
              <a:t>seperti</a:t>
            </a:r>
            <a:r>
              <a:rPr lang="en-US" sz="2000" dirty="0" smtClean="0"/>
              <a:t> </a:t>
            </a:r>
            <a:r>
              <a:rPr lang="en-US" sz="2000" dirty="0" err="1" smtClean="0"/>
              <a:t>berikut</a:t>
            </a:r>
            <a:r>
              <a:rPr lang="en-US" sz="2000" dirty="0" smtClean="0"/>
              <a:t>;</a:t>
            </a:r>
          </a:p>
          <a:p>
            <a:r>
              <a:rPr lang="en-US" sz="2000" dirty="0" smtClean="0"/>
              <a:t>Students </a:t>
            </a:r>
            <a:r>
              <a:rPr lang="en-US" sz="2000" dirty="0"/>
              <a:t>, Instructors , </a:t>
            </a:r>
            <a:r>
              <a:rPr lang="en-US" sz="2000" dirty="0" smtClean="0"/>
              <a:t>Class rooms </a:t>
            </a:r>
            <a:r>
              <a:rPr lang="en-US" sz="2000" dirty="0"/>
              <a:t>, Courses , Course </a:t>
            </a:r>
            <a:r>
              <a:rPr lang="en-US" sz="2000" dirty="0" smtClean="0"/>
              <a:t>sections , Class periods, </a:t>
            </a:r>
            <a:r>
              <a:rPr lang="en-US" sz="2000" dirty="0" err="1" smtClean="0"/>
              <a:t>dst</a:t>
            </a:r>
            <a:r>
              <a:rPr lang="en-US" sz="2000" dirty="0" smtClean="0"/>
              <a:t>…</a:t>
            </a:r>
          </a:p>
          <a:p>
            <a:pPr marL="0" indent="0">
              <a:buNone/>
            </a:pPr>
            <a:r>
              <a:rPr lang="en-US" sz="2000" dirty="0" err="1" smtClean="0"/>
              <a:t>Penulisan</a:t>
            </a:r>
            <a:r>
              <a:rPr lang="en-US" sz="2000" dirty="0" smtClean="0"/>
              <a:t> </a:t>
            </a:r>
            <a:r>
              <a:rPr lang="en-US" sz="2000" dirty="0" err="1" smtClean="0"/>
              <a:t>nama</a:t>
            </a:r>
            <a:r>
              <a:rPr lang="en-US" sz="2000" dirty="0" smtClean="0"/>
              <a:t> entity-</a:t>
            </a:r>
            <a:r>
              <a:rPr lang="en-US" sz="2000" dirty="0" err="1" smtClean="0"/>
              <a:t>nya</a:t>
            </a:r>
            <a:r>
              <a:rPr lang="en-US" sz="2000" dirty="0" smtClean="0"/>
              <a:t> </a:t>
            </a:r>
            <a:r>
              <a:rPr lang="en-US" sz="2000" dirty="0" err="1" smtClean="0"/>
              <a:t>adalah</a:t>
            </a:r>
            <a:r>
              <a:rPr lang="en-US" sz="2000" dirty="0" smtClean="0"/>
              <a:t> </a:t>
            </a:r>
            <a:r>
              <a:rPr lang="en-US" sz="2000" dirty="0" err="1" smtClean="0"/>
              <a:t>sebagai</a:t>
            </a:r>
            <a:r>
              <a:rPr lang="en-US" sz="2000" dirty="0" smtClean="0"/>
              <a:t> </a:t>
            </a:r>
            <a:r>
              <a:rPr lang="en-US" sz="2000" dirty="0" err="1" smtClean="0"/>
              <a:t>berikut</a:t>
            </a:r>
            <a:r>
              <a:rPr lang="en-US" sz="2000" dirty="0" smtClean="0"/>
              <a:t>;</a:t>
            </a:r>
          </a:p>
          <a:p>
            <a:r>
              <a:rPr lang="en-US" sz="2000" b="1" dirty="0" smtClean="0"/>
              <a:t>Student</a:t>
            </a:r>
            <a:r>
              <a:rPr lang="en-US" sz="2000" dirty="0" smtClean="0"/>
              <a:t> </a:t>
            </a:r>
            <a:r>
              <a:rPr lang="en-US" sz="2000" dirty="0"/>
              <a:t>, </a:t>
            </a:r>
            <a:r>
              <a:rPr lang="en-US" sz="2000" b="1" dirty="0" smtClean="0"/>
              <a:t>Instructor</a:t>
            </a:r>
            <a:r>
              <a:rPr lang="en-US" sz="2000" dirty="0" smtClean="0"/>
              <a:t>, </a:t>
            </a:r>
            <a:r>
              <a:rPr lang="en-US" sz="2000" b="1" dirty="0" err="1" smtClean="0"/>
              <a:t>Class_room</a:t>
            </a:r>
            <a:r>
              <a:rPr lang="en-US" sz="2000" dirty="0" smtClean="0"/>
              <a:t>, </a:t>
            </a:r>
            <a:r>
              <a:rPr lang="en-US" sz="2000" b="1" dirty="0" smtClean="0"/>
              <a:t>Course</a:t>
            </a:r>
            <a:r>
              <a:rPr lang="en-US" sz="2000" dirty="0" smtClean="0"/>
              <a:t>, </a:t>
            </a:r>
            <a:r>
              <a:rPr lang="en-US" sz="2000" b="1" dirty="0" err="1" smtClean="0"/>
              <a:t>Course_section</a:t>
            </a:r>
            <a:r>
              <a:rPr lang="en-US" sz="2000" dirty="0" smtClean="0"/>
              <a:t>, </a:t>
            </a:r>
            <a:r>
              <a:rPr lang="en-US" sz="2000" b="1" dirty="0" err="1" smtClean="0"/>
              <a:t>Class_period</a:t>
            </a:r>
            <a:r>
              <a:rPr lang="en-US" sz="2000" dirty="0" smtClean="0"/>
              <a:t>, </a:t>
            </a:r>
            <a:r>
              <a:rPr lang="en-US" sz="2000" dirty="0" err="1"/>
              <a:t>dst</a:t>
            </a:r>
            <a:r>
              <a:rPr lang="en-US" sz="2000" dirty="0" smtClean="0"/>
              <a:t>…</a:t>
            </a:r>
            <a:endParaRPr lang="en-US" sz="2400" dirty="0" smtClean="0"/>
          </a:p>
          <a:p>
            <a:pPr marL="0" indent="0">
              <a:buNone/>
            </a:pPr>
            <a:endParaRPr lang="en-US" sz="1200" dirty="0" smtClean="0"/>
          </a:p>
          <a:p>
            <a:pPr marL="0" indent="0">
              <a:buNone/>
            </a:pPr>
            <a:r>
              <a:rPr lang="en-US" sz="1600" dirty="0" smtClean="0"/>
              <a:t>(</a:t>
            </a:r>
            <a:r>
              <a:rPr lang="en-US" sz="1600" b="1" i="1" u="sng" dirty="0" err="1"/>
              <a:t>catatan</a:t>
            </a:r>
            <a:r>
              <a:rPr lang="en-US" sz="1600" i="1" dirty="0"/>
              <a:t>; </a:t>
            </a:r>
            <a:r>
              <a:rPr lang="en-US" sz="1600" i="1" dirty="0" err="1"/>
              <a:t>nama</a:t>
            </a:r>
            <a:r>
              <a:rPr lang="en-US" sz="1600" i="1" dirty="0"/>
              <a:t> entity </a:t>
            </a:r>
            <a:r>
              <a:rPr lang="en-US" sz="1600" i="1" dirty="0" err="1"/>
              <a:t>diawali</a:t>
            </a:r>
            <a:r>
              <a:rPr lang="en-US" sz="1600" i="1" dirty="0"/>
              <a:t> </a:t>
            </a:r>
            <a:r>
              <a:rPr lang="en-US" sz="1600" i="1" dirty="0" err="1"/>
              <a:t>dengan</a:t>
            </a:r>
            <a:r>
              <a:rPr lang="en-US" sz="1600" i="1" dirty="0"/>
              <a:t> </a:t>
            </a:r>
            <a:r>
              <a:rPr lang="en-US" sz="1600" i="1" dirty="0" err="1"/>
              <a:t>huruf</a:t>
            </a:r>
            <a:r>
              <a:rPr lang="en-US" sz="1600" i="1" dirty="0"/>
              <a:t> </a:t>
            </a:r>
            <a:r>
              <a:rPr lang="en-US" sz="1600" i="1" dirty="0" err="1"/>
              <a:t>besar</a:t>
            </a:r>
            <a:r>
              <a:rPr lang="en-US" sz="1600" i="1" dirty="0"/>
              <a:t>/</a:t>
            </a:r>
            <a:r>
              <a:rPr lang="en-US" sz="1600" i="1" dirty="0" err="1"/>
              <a:t>kapital</a:t>
            </a:r>
            <a:r>
              <a:rPr lang="en-US" sz="1600" i="1" dirty="0"/>
              <a:t> </a:t>
            </a:r>
            <a:r>
              <a:rPr lang="en-US" sz="1600" i="1" dirty="0" err="1"/>
              <a:t>dan</a:t>
            </a:r>
            <a:r>
              <a:rPr lang="en-US" sz="1600" i="1" dirty="0"/>
              <a:t> </a:t>
            </a:r>
            <a:r>
              <a:rPr lang="en-US" sz="1600" i="1" dirty="0" err="1"/>
              <a:t>tidak</a:t>
            </a:r>
            <a:r>
              <a:rPr lang="en-US" sz="1600" i="1" dirty="0"/>
              <a:t> </a:t>
            </a:r>
            <a:r>
              <a:rPr lang="en-US" sz="1600" i="1" dirty="0" err="1"/>
              <a:t>ada</a:t>
            </a:r>
            <a:r>
              <a:rPr lang="en-US" sz="1600" i="1" dirty="0"/>
              <a:t> </a:t>
            </a:r>
            <a:r>
              <a:rPr lang="en-US" sz="1600" i="1" dirty="0" err="1"/>
              <a:t>spasi</a:t>
            </a:r>
            <a:r>
              <a:rPr lang="en-US" sz="1600" dirty="0" smtClean="0"/>
              <a:t>)</a:t>
            </a:r>
            <a:endParaRPr lang="en-US" sz="1600" dirty="0"/>
          </a:p>
        </p:txBody>
      </p:sp>
      <p:sp>
        <p:nvSpPr>
          <p:cNvPr id="4" name="Date Placeholder 3"/>
          <p:cNvSpPr>
            <a:spLocks noGrp="1"/>
          </p:cNvSpPr>
          <p:nvPr>
            <p:ph type="dt" sz="half" idx="10"/>
          </p:nvPr>
        </p:nvSpPr>
        <p:spPr/>
        <p:txBody>
          <a:bodyPr/>
          <a:lstStyle/>
          <a:p>
            <a:r>
              <a:rPr lang="en-US" smtClean="0"/>
              <a:t>AER – </a:t>
            </a:r>
            <a:r>
              <a:rPr lang="en-US"/>
              <a:t>2013/2014</a:t>
            </a:r>
            <a:endParaRPr lang="en-US" dirty="0"/>
          </a:p>
        </p:txBody>
      </p:sp>
      <p:sp>
        <p:nvSpPr>
          <p:cNvPr id="5" name="Footer Placeholder 4"/>
          <p:cNvSpPr>
            <a:spLocks noGrp="1"/>
          </p:cNvSpPr>
          <p:nvPr>
            <p:ph type="ftr" sz="quarter" idx="11"/>
          </p:nvPr>
        </p:nvSpPr>
        <p:spPr/>
        <p:txBody>
          <a:bodyPr/>
          <a:lstStyle/>
          <a:p>
            <a:r>
              <a:rPr lang="en-US" smtClean="0"/>
              <a:t>Universitas Pembangunan Jaya – SIF_TIF</a:t>
            </a:r>
            <a:endParaRPr lang="en-US" dirty="0"/>
          </a:p>
        </p:txBody>
      </p:sp>
      <p:sp>
        <p:nvSpPr>
          <p:cNvPr id="6" name="Slide Number Placeholder 5"/>
          <p:cNvSpPr>
            <a:spLocks noGrp="1"/>
          </p:cNvSpPr>
          <p:nvPr>
            <p:ph type="sldNum" sz="quarter" idx="12"/>
          </p:nvPr>
        </p:nvSpPr>
        <p:spPr/>
        <p:txBody>
          <a:bodyPr/>
          <a:lstStyle/>
          <a:p>
            <a:r>
              <a:rPr lang="en-US" smtClean="0"/>
              <a:t>SIF1213 - </a:t>
            </a:r>
            <a:fld id="{856524A2-1DDE-4CC8-AD9C-EA4094C56FD8}" type="slidenum">
              <a:rPr lang="en-US" smtClean="0"/>
              <a:pPr/>
              <a:t>5</a:t>
            </a:fld>
            <a:endParaRPr lang="en-US" dirty="0"/>
          </a:p>
        </p:txBody>
      </p:sp>
      <p:sp>
        <p:nvSpPr>
          <p:cNvPr id="7" name="Flowchart: Process 6"/>
          <p:cNvSpPr/>
          <p:nvPr/>
        </p:nvSpPr>
        <p:spPr>
          <a:xfrm>
            <a:off x="2971800" y="1524000"/>
            <a:ext cx="1447800" cy="533400"/>
          </a:xfrm>
          <a:prstGeom prst="flowChartProcess">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err="1" smtClean="0"/>
              <a:t>Nama_entity</a:t>
            </a:r>
            <a:endParaRPr lang="en-US" dirty="0"/>
          </a:p>
        </p:txBody>
      </p:sp>
    </p:spTree>
    <p:extLst>
      <p:ext uri="{BB962C8B-B14F-4D97-AF65-F5344CB8AC3E}">
        <p14:creationId xmlns:p14="http://schemas.microsoft.com/office/powerpoint/2010/main" val="1254771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smtClean="0">
                <a:effectLst>
                  <a:outerShdw blurRad="38100" dist="38100" dir="2700000" algn="tl">
                    <a:srgbClr val="000000">
                      <a:alpha val="43137"/>
                    </a:srgbClr>
                  </a:outerShdw>
                </a:effectLst>
              </a:rPr>
              <a:t>Intro ER Concept</a:t>
            </a:r>
            <a:br>
              <a:rPr lang="en-US" dirty="0" smtClean="0">
                <a:effectLst>
                  <a:outerShdw blurRad="38100" dist="38100" dir="2700000" algn="tl">
                    <a:srgbClr val="000000">
                      <a:alpha val="43137"/>
                    </a:srgbClr>
                  </a:outerShdw>
                </a:effectLst>
              </a:rPr>
            </a:br>
            <a:r>
              <a:rPr lang="en-US" dirty="0" smtClean="0">
                <a:effectLst>
                  <a:outerShdw blurRad="38100" dist="38100" dir="2700000" algn="tl">
                    <a:srgbClr val="000000">
                      <a:alpha val="43137"/>
                    </a:srgbClr>
                  </a:outerShdw>
                </a:effectLst>
              </a:rPr>
              <a:t>-</a:t>
            </a:r>
            <a:r>
              <a:rPr lang="en-US" b="1" dirty="0" smtClean="0">
                <a:solidFill>
                  <a:srgbClr val="FF0000"/>
                </a:solidFill>
                <a:effectLst>
                  <a:outerShdw blurRad="38100" dist="38100" dir="2700000" algn="tl">
                    <a:srgbClr val="000000">
                      <a:alpha val="43137"/>
                    </a:srgbClr>
                  </a:outerShdw>
                </a:effectLst>
              </a:rPr>
              <a:t>Attribute</a:t>
            </a:r>
            <a:endParaRPr lang="en-US" b="1" dirty="0">
              <a:solidFill>
                <a:srgbClr val="FF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722437"/>
            <a:ext cx="8229600" cy="4525963"/>
          </a:xfrm>
        </p:spPr>
        <p:txBody>
          <a:bodyPr>
            <a:normAutofit fontScale="77500" lnSpcReduction="20000"/>
          </a:bodyPr>
          <a:lstStyle/>
          <a:p>
            <a:pPr marL="0" indent="0">
              <a:buNone/>
            </a:pPr>
            <a:r>
              <a:rPr lang="en-US" b="1" dirty="0" smtClean="0"/>
              <a:t>Attribute (</a:t>
            </a:r>
            <a:r>
              <a:rPr lang="en-US" b="1" dirty="0" err="1" smtClean="0"/>
              <a:t>atribut</a:t>
            </a:r>
            <a:r>
              <a:rPr lang="en-US" b="1" dirty="0" smtClean="0"/>
              <a:t>)</a:t>
            </a:r>
          </a:p>
          <a:p>
            <a:pPr marL="231775" indent="0">
              <a:buNone/>
            </a:pPr>
            <a:r>
              <a:rPr lang="en-US" dirty="0" smtClean="0"/>
              <a:t>“Item data yang </a:t>
            </a:r>
            <a:r>
              <a:rPr lang="en-US" dirty="0" err="1" smtClean="0"/>
              <a:t>mendeskripsikan</a:t>
            </a:r>
            <a:r>
              <a:rPr lang="en-US" dirty="0" smtClean="0"/>
              <a:t> property/</a:t>
            </a:r>
            <a:r>
              <a:rPr lang="en-US" dirty="0" err="1" smtClean="0"/>
              <a:t>atribut</a:t>
            </a:r>
            <a:r>
              <a:rPr lang="en-US" dirty="0" smtClean="0"/>
              <a:t> </a:t>
            </a:r>
            <a:r>
              <a:rPr lang="en-US" dirty="0" err="1" smtClean="0"/>
              <a:t>suatu</a:t>
            </a:r>
            <a:r>
              <a:rPr lang="en-US" dirty="0" smtClean="0"/>
              <a:t> entity </a:t>
            </a:r>
            <a:r>
              <a:rPr lang="en-US" dirty="0" err="1" smtClean="0"/>
              <a:t>atau</a:t>
            </a:r>
            <a:r>
              <a:rPr lang="en-US" dirty="0" smtClean="0"/>
              <a:t> relationship”</a:t>
            </a:r>
          </a:p>
          <a:p>
            <a:endParaRPr lang="en-US" sz="2600" dirty="0" smtClean="0"/>
          </a:p>
          <a:p>
            <a:pPr marL="0" indent="0">
              <a:buNone/>
            </a:pPr>
            <a:r>
              <a:rPr lang="en-US" sz="2800" b="1" dirty="0" err="1" smtClean="0"/>
              <a:t>Setiap</a:t>
            </a:r>
            <a:r>
              <a:rPr lang="en-US" sz="2800" b="1" dirty="0" smtClean="0"/>
              <a:t> entity </a:t>
            </a:r>
            <a:r>
              <a:rPr lang="en-US" sz="2800" b="1" err="1" smtClean="0"/>
              <a:t>memiliki</a:t>
            </a:r>
            <a:r>
              <a:rPr lang="en-US" sz="2800" b="1" smtClean="0"/>
              <a:t> identifier</a:t>
            </a:r>
            <a:r>
              <a:rPr lang="en-US" sz="2800" smtClean="0"/>
              <a:t>, </a:t>
            </a:r>
            <a:r>
              <a:rPr lang="en-US" sz="2800" dirty="0" err="1" smtClean="0"/>
              <a:t>yaitu</a:t>
            </a:r>
            <a:r>
              <a:rPr lang="en-US" sz="2800" dirty="0" smtClean="0"/>
              <a:t>; </a:t>
            </a:r>
            <a:r>
              <a:rPr lang="en-US" sz="2800" dirty="0" err="1" smtClean="0"/>
              <a:t>atribut</a:t>
            </a:r>
            <a:r>
              <a:rPr lang="en-US" sz="2800" dirty="0" smtClean="0"/>
              <a:t> </a:t>
            </a:r>
            <a:r>
              <a:rPr lang="en-US" sz="2800" dirty="0" err="1" smtClean="0"/>
              <a:t>atau</a:t>
            </a:r>
            <a:r>
              <a:rPr lang="en-US" sz="2800" dirty="0" smtClean="0"/>
              <a:t> </a:t>
            </a:r>
            <a:r>
              <a:rPr lang="en-US" sz="2800" dirty="0" err="1" smtClean="0"/>
              <a:t>satu</a:t>
            </a:r>
            <a:r>
              <a:rPr lang="en-US" sz="2800" dirty="0" smtClean="0"/>
              <a:t> set </a:t>
            </a:r>
            <a:r>
              <a:rPr lang="en-US" sz="2800" dirty="0" err="1" smtClean="0"/>
              <a:t>atribut</a:t>
            </a:r>
            <a:r>
              <a:rPr lang="en-US" sz="2800" dirty="0" smtClean="0"/>
              <a:t> yang </a:t>
            </a:r>
            <a:r>
              <a:rPr lang="en-US" sz="2800" dirty="0" err="1" smtClean="0"/>
              <a:t>akan</a:t>
            </a:r>
            <a:r>
              <a:rPr lang="en-US" sz="2800" dirty="0" smtClean="0"/>
              <a:t> </a:t>
            </a:r>
            <a:r>
              <a:rPr lang="en-US" sz="2800" dirty="0" err="1" smtClean="0"/>
              <a:t>membuat</a:t>
            </a:r>
            <a:r>
              <a:rPr lang="en-US" sz="2800" dirty="0" smtClean="0"/>
              <a:t> </a:t>
            </a:r>
            <a:r>
              <a:rPr lang="en-US" sz="2800" dirty="0" err="1" smtClean="0"/>
              <a:t>nilai</a:t>
            </a:r>
            <a:r>
              <a:rPr lang="en-US" sz="2800" dirty="0" smtClean="0"/>
              <a:t> </a:t>
            </a:r>
            <a:r>
              <a:rPr lang="en-US" sz="2800" dirty="0" err="1" smtClean="0"/>
              <a:t>dari</a:t>
            </a:r>
            <a:r>
              <a:rPr lang="en-US" sz="2800" dirty="0" smtClean="0"/>
              <a:t> </a:t>
            </a:r>
            <a:r>
              <a:rPr lang="en-US" sz="2800" dirty="0" err="1" smtClean="0"/>
              <a:t>setiap</a:t>
            </a:r>
            <a:r>
              <a:rPr lang="en-US" sz="2800" dirty="0" smtClean="0"/>
              <a:t> </a:t>
            </a:r>
            <a:r>
              <a:rPr lang="en-US" sz="2800" dirty="0" err="1" smtClean="0"/>
              <a:t>isi</a:t>
            </a:r>
            <a:r>
              <a:rPr lang="en-US" sz="2800" dirty="0" smtClean="0"/>
              <a:t> </a:t>
            </a:r>
            <a:r>
              <a:rPr lang="en-US" sz="2800" dirty="0" err="1" smtClean="0"/>
              <a:t>baris</a:t>
            </a:r>
            <a:r>
              <a:rPr lang="en-US" sz="2800" dirty="0" smtClean="0"/>
              <a:t> entity </a:t>
            </a:r>
            <a:r>
              <a:rPr lang="en-US" sz="2800" dirty="0" err="1" smtClean="0"/>
              <a:t>menjadi</a:t>
            </a:r>
            <a:r>
              <a:rPr lang="en-US" sz="2800" dirty="0" smtClean="0"/>
              <a:t> </a:t>
            </a:r>
            <a:r>
              <a:rPr lang="en-US" sz="2800" dirty="0" err="1" smtClean="0"/>
              <a:t>unik</a:t>
            </a:r>
            <a:r>
              <a:rPr lang="en-US" sz="2800" dirty="0" smtClean="0"/>
              <a:t>. </a:t>
            </a:r>
            <a:r>
              <a:rPr lang="en-US" sz="2800" dirty="0" err="1" smtClean="0"/>
              <a:t>Atribut</a:t>
            </a:r>
            <a:r>
              <a:rPr lang="en-US" sz="2800" dirty="0"/>
              <a:t> </a:t>
            </a:r>
            <a:r>
              <a:rPr lang="en-US" sz="2800" dirty="0" smtClean="0"/>
              <a:t>identifier </a:t>
            </a:r>
            <a:r>
              <a:rPr lang="en-US" sz="2800" dirty="0" err="1" smtClean="0"/>
              <a:t>ini</a:t>
            </a:r>
            <a:r>
              <a:rPr lang="en-US" sz="2800" dirty="0" smtClean="0"/>
              <a:t> </a:t>
            </a:r>
            <a:r>
              <a:rPr lang="en-US" sz="2800" dirty="0" err="1" smtClean="0"/>
              <a:t>dapat</a:t>
            </a:r>
            <a:r>
              <a:rPr lang="en-US" sz="2800" dirty="0" smtClean="0"/>
              <a:t> </a:t>
            </a:r>
            <a:r>
              <a:rPr lang="en-US" sz="2800" dirty="0" err="1" smtClean="0"/>
              <a:t>dikatakan</a:t>
            </a:r>
            <a:r>
              <a:rPr lang="en-US" sz="2800" dirty="0" smtClean="0"/>
              <a:t> </a:t>
            </a:r>
            <a:r>
              <a:rPr lang="en-US" sz="2800" dirty="0" err="1" smtClean="0"/>
              <a:t>sebagai</a:t>
            </a:r>
            <a:r>
              <a:rPr lang="en-US" sz="2800" dirty="0" smtClean="0"/>
              <a:t> </a:t>
            </a:r>
            <a:r>
              <a:rPr lang="en-US" sz="2800" b="1" dirty="0" smtClean="0"/>
              <a:t>primary identifier</a:t>
            </a:r>
            <a:r>
              <a:rPr lang="en-US" sz="2800" dirty="0" smtClean="0"/>
              <a:t>.</a:t>
            </a:r>
          </a:p>
          <a:p>
            <a:pPr marL="0" indent="0">
              <a:buNone/>
            </a:pPr>
            <a:endParaRPr lang="en-US" sz="2800" dirty="0" smtClean="0"/>
          </a:p>
          <a:p>
            <a:pPr marL="0" indent="0">
              <a:buNone/>
            </a:pPr>
            <a:r>
              <a:rPr lang="en-US" sz="2800" dirty="0" err="1" smtClean="0"/>
              <a:t>Contoh</a:t>
            </a:r>
            <a:r>
              <a:rPr lang="en-US" sz="2800" dirty="0" smtClean="0"/>
              <a:t>;</a:t>
            </a:r>
          </a:p>
          <a:p>
            <a:pPr marL="0" indent="0">
              <a:buNone/>
            </a:pPr>
            <a:r>
              <a:rPr lang="en-US" sz="2800" dirty="0" err="1" smtClean="0"/>
              <a:t>Atribut</a:t>
            </a:r>
            <a:r>
              <a:rPr lang="en-US" sz="2800" dirty="0" smtClean="0"/>
              <a:t> </a:t>
            </a:r>
            <a:r>
              <a:rPr lang="en-US" sz="2800" dirty="0" err="1" smtClean="0"/>
              <a:t>untuk</a:t>
            </a:r>
            <a:r>
              <a:rPr lang="en-US" sz="2800" dirty="0" smtClean="0"/>
              <a:t> entity Student </a:t>
            </a:r>
            <a:r>
              <a:rPr lang="en-US" sz="2800" dirty="0" err="1" smtClean="0"/>
              <a:t>adalah</a:t>
            </a:r>
            <a:r>
              <a:rPr lang="en-US" sz="2800" dirty="0" smtClean="0"/>
              <a:t>;</a:t>
            </a:r>
          </a:p>
          <a:p>
            <a:r>
              <a:rPr lang="en-US" sz="2800" b="1" u="sng" dirty="0" err="1" smtClean="0"/>
              <a:t>sid</a:t>
            </a:r>
            <a:r>
              <a:rPr lang="en-US" sz="2800" dirty="0" smtClean="0"/>
              <a:t>, </a:t>
            </a:r>
            <a:r>
              <a:rPr lang="en-US" sz="2800" b="1" dirty="0" err="1" smtClean="0"/>
              <a:t>student_name</a:t>
            </a:r>
            <a:r>
              <a:rPr lang="en-US" sz="2800" b="1" dirty="0" smtClean="0"/>
              <a:t>. hobbies</a:t>
            </a:r>
            <a:endParaRPr lang="en-US" sz="2800" dirty="0" smtClean="0"/>
          </a:p>
          <a:p>
            <a:endParaRPr lang="en-US" sz="2800" dirty="0" smtClean="0"/>
          </a:p>
          <a:p>
            <a:pPr marL="0" indent="0">
              <a:buNone/>
            </a:pPr>
            <a:r>
              <a:rPr lang="en-US" sz="2100" dirty="0" smtClean="0"/>
              <a:t>(</a:t>
            </a:r>
            <a:r>
              <a:rPr lang="en-US" sz="2100" b="1" i="1" u="sng" dirty="0" err="1"/>
              <a:t>catatan</a:t>
            </a:r>
            <a:r>
              <a:rPr lang="en-US" sz="2100" i="1" dirty="0"/>
              <a:t>; </a:t>
            </a:r>
            <a:r>
              <a:rPr lang="en-US" sz="2100" i="1" dirty="0" err="1"/>
              <a:t>nama</a:t>
            </a:r>
            <a:r>
              <a:rPr lang="en-US" sz="2100" i="1" dirty="0"/>
              <a:t> </a:t>
            </a:r>
            <a:r>
              <a:rPr lang="en-US" sz="2100" i="1" dirty="0" err="1" smtClean="0"/>
              <a:t>atribut</a:t>
            </a:r>
            <a:r>
              <a:rPr lang="en-US" sz="2100" i="1" dirty="0" smtClean="0"/>
              <a:t> </a:t>
            </a:r>
            <a:r>
              <a:rPr lang="en-US" sz="2100" i="1" dirty="0" err="1" smtClean="0"/>
              <a:t>ditulis</a:t>
            </a:r>
            <a:r>
              <a:rPr lang="en-US" sz="2100" i="1" dirty="0" smtClean="0"/>
              <a:t> </a:t>
            </a:r>
            <a:r>
              <a:rPr lang="en-US" sz="2100" i="1" dirty="0" err="1" smtClean="0"/>
              <a:t>dengan</a:t>
            </a:r>
            <a:r>
              <a:rPr lang="en-US" sz="2100" i="1" dirty="0" smtClean="0"/>
              <a:t> </a:t>
            </a:r>
            <a:r>
              <a:rPr lang="en-US" sz="2100" i="1" dirty="0" err="1" smtClean="0"/>
              <a:t>huruf</a:t>
            </a:r>
            <a:r>
              <a:rPr lang="en-US" sz="2100" i="1" dirty="0" smtClean="0"/>
              <a:t> </a:t>
            </a:r>
            <a:r>
              <a:rPr lang="en-US" sz="2100" i="1" dirty="0" err="1" smtClean="0"/>
              <a:t>kecil</a:t>
            </a:r>
            <a:r>
              <a:rPr lang="en-US" sz="2100" i="1" dirty="0" smtClean="0"/>
              <a:t> </a:t>
            </a:r>
            <a:r>
              <a:rPr lang="en-US" sz="2100" i="1" dirty="0" err="1"/>
              <a:t>dan</a:t>
            </a:r>
            <a:r>
              <a:rPr lang="en-US" sz="2100" i="1" dirty="0"/>
              <a:t> </a:t>
            </a:r>
            <a:r>
              <a:rPr lang="en-US" sz="2100" i="1" dirty="0" err="1"/>
              <a:t>tidak</a:t>
            </a:r>
            <a:r>
              <a:rPr lang="en-US" sz="2100" i="1" dirty="0"/>
              <a:t> </a:t>
            </a:r>
            <a:r>
              <a:rPr lang="en-US" sz="2100" i="1" dirty="0" err="1"/>
              <a:t>ada</a:t>
            </a:r>
            <a:r>
              <a:rPr lang="en-US" sz="2100" i="1" dirty="0"/>
              <a:t> </a:t>
            </a:r>
            <a:r>
              <a:rPr lang="en-US" sz="2100" i="1" dirty="0" err="1" smtClean="0"/>
              <a:t>spasi</a:t>
            </a:r>
            <a:r>
              <a:rPr lang="en-US" sz="2100" i="1" dirty="0" smtClean="0"/>
              <a:t>, </a:t>
            </a:r>
          </a:p>
          <a:p>
            <a:pPr marL="0" indent="0">
              <a:buNone/>
            </a:pPr>
            <a:r>
              <a:rPr lang="en-US" sz="2100" i="1" dirty="0" err="1" smtClean="0"/>
              <a:t>atribut</a:t>
            </a:r>
            <a:r>
              <a:rPr lang="en-US" sz="2100" i="1" dirty="0" smtClean="0"/>
              <a:t> primary identifier </a:t>
            </a:r>
            <a:r>
              <a:rPr lang="en-US" sz="2100" i="1" dirty="0" err="1" smtClean="0"/>
              <a:t>ditandai</a:t>
            </a:r>
            <a:r>
              <a:rPr lang="en-US" sz="2100" i="1" dirty="0" smtClean="0"/>
              <a:t> </a:t>
            </a:r>
            <a:r>
              <a:rPr lang="en-US" sz="2100" i="1" dirty="0" err="1" smtClean="0"/>
              <a:t>dengan</a:t>
            </a:r>
            <a:r>
              <a:rPr lang="en-US" sz="2100" i="1" dirty="0" smtClean="0"/>
              <a:t> </a:t>
            </a:r>
            <a:r>
              <a:rPr lang="en-US" sz="2100" i="1" dirty="0" err="1" smtClean="0"/>
              <a:t>garis</a:t>
            </a:r>
            <a:r>
              <a:rPr lang="en-US" sz="2100" i="1" dirty="0" smtClean="0"/>
              <a:t> </a:t>
            </a:r>
            <a:r>
              <a:rPr lang="en-US" sz="2100" i="1" dirty="0" err="1" smtClean="0"/>
              <a:t>bawah</a:t>
            </a:r>
            <a:r>
              <a:rPr lang="en-US" sz="2100" dirty="0" smtClean="0"/>
              <a:t>)</a:t>
            </a:r>
            <a:endParaRPr lang="en-US" sz="2100" dirty="0"/>
          </a:p>
          <a:p>
            <a:endParaRPr lang="en-US" sz="2800" dirty="0" smtClean="0"/>
          </a:p>
          <a:p>
            <a:endParaRPr lang="en-US" dirty="0" smtClean="0"/>
          </a:p>
        </p:txBody>
      </p:sp>
      <p:sp>
        <p:nvSpPr>
          <p:cNvPr id="4" name="Date Placeholder 3"/>
          <p:cNvSpPr>
            <a:spLocks noGrp="1"/>
          </p:cNvSpPr>
          <p:nvPr>
            <p:ph type="dt" sz="half" idx="10"/>
          </p:nvPr>
        </p:nvSpPr>
        <p:spPr/>
        <p:txBody>
          <a:bodyPr/>
          <a:lstStyle/>
          <a:p>
            <a:r>
              <a:rPr lang="en-US" smtClean="0"/>
              <a:t>AER – </a:t>
            </a:r>
            <a:r>
              <a:rPr lang="en-US"/>
              <a:t>2013/2014</a:t>
            </a:r>
            <a:endParaRPr lang="en-US" dirty="0"/>
          </a:p>
        </p:txBody>
      </p:sp>
      <p:sp>
        <p:nvSpPr>
          <p:cNvPr id="5" name="Footer Placeholder 4"/>
          <p:cNvSpPr>
            <a:spLocks noGrp="1"/>
          </p:cNvSpPr>
          <p:nvPr>
            <p:ph type="ftr" sz="quarter" idx="11"/>
          </p:nvPr>
        </p:nvSpPr>
        <p:spPr/>
        <p:txBody>
          <a:bodyPr/>
          <a:lstStyle/>
          <a:p>
            <a:r>
              <a:rPr lang="en-US" smtClean="0"/>
              <a:t>Universitas Pembangunan Jaya – SIF_TIF</a:t>
            </a:r>
            <a:endParaRPr lang="en-US" dirty="0"/>
          </a:p>
        </p:txBody>
      </p:sp>
      <p:sp>
        <p:nvSpPr>
          <p:cNvPr id="6" name="Slide Number Placeholder 5"/>
          <p:cNvSpPr>
            <a:spLocks noGrp="1"/>
          </p:cNvSpPr>
          <p:nvPr>
            <p:ph type="sldNum" sz="quarter" idx="12"/>
          </p:nvPr>
        </p:nvSpPr>
        <p:spPr/>
        <p:txBody>
          <a:bodyPr/>
          <a:lstStyle/>
          <a:p>
            <a:r>
              <a:rPr lang="en-US" smtClean="0"/>
              <a:t>SIF1213 - </a:t>
            </a:r>
            <a:fld id="{856524A2-1DDE-4CC8-AD9C-EA4094C56FD8}" type="slidenum">
              <a:rPr lang="en-US" smtClean="0"/>
              <a:pPr/>
              <a:t>6</a:t>
            </a:fld>
            <a:endParaRPr lang="en-US" dirty="0"/>
          </a:p>
        </p:txBody>
      </p:sp>
      <p:sp>
        <p:nvSpPr>
          <p:cNvPr id="9" name="Oval 8"/>
          <p:cNvSpPr/>
          <p:nvPr/>
        </p:nvSpPr>
        <p:spPr>
          <a:xfrm>
            <a:off x="3124200" y="1524000"/>
            <a:ext cx="1676400" cy="533400"/>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400" dirty="0" err="1" smtClean="0"/>
              <a:t>nama_atribut</a:t>
            </a:r>
            <a:endParaRPr lang="en-US" sz="1400" dirty="0"/>
          </a:p>
        </p:txBody>
      </p:sp>
      <p:grpSp>
        <p:nvGrpSpPr>
          <p:cNvPr id="7" name="Group 6"/>
          <p:cNvGrpSpPr/>
          <p:nvPr/>
        </p:nvGrpSpPr>
        <p:grpSpPr>
          <a:xfrm>
            <a:off x="5334000" y="4153160"/>
            <a:ext cx="3352800" cy="1561840"/>
            <a:chOff x="5334000" y="4153160"/>
            <a:chExt cx="3352800" cy="1561840"/>
          </a:xfrm>
        </p:grpSpPr>
        <p:sp>
          <p:nvSpPr>
            <p:cNvPr id="10" name="Flowchart: Process 9"/>
            <p:cNvSpPr/>
            <p:nvPr/>
          </p:nvSpPr>
          <p:spPr>
            <a:xfrm>
              <a:off x="5715000" y="4777595"/>
              <a:ext cx="1219200" cy="457200"/>
            </a:xfrm>
            <a:prstGeom prst="flowChartProcess">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t>Student</a:t>
              </a:r>
              <a:endParaRPr lang="en-US" dirty="0"/>
            </a:p>
          </p:txBody>
        </p:sp>
        <p:sp>
          <p:nvSpPr>
            <p:cNvPr id="11" name="Oval 10"/>
            <p:cNvSpPr/>
            <p:nvPr/>
          </p:nvSpPr>
          <p:spPr>
            <a:xfrm>
              <a:off x="5334000" y="4153160"/>
              <a:ext cx="1066800" cy="339436"/>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400" u="sng" dirty="0" err="1" smtClean="0"/>
                <a:t>sid</a:t>
              </a:r>
              <a:endParaRPr lang="en-US" sz="1400" u="sng" dirty="0"/>
            </a:p>
          </p:txBody>
        </p:sp>
        <p:cxnSp>
          <p:nvCxnSpPr>
            <p:cNvPr id="13" name="Straight Connector 12"/>
            <p:cNvCxnSpPr>
              <a:stCxn id="10" idx="0"/>
              <a:endCxn id="30" idx="4"/>
            </p:cNvCxnSpPr>
            <p:nvPr/>
          </p:nvCxnSpPr>
          <p:spPr>
            <a:xfrm flipV="1">
              <a:off x="6324600" y="4492596"/>
              <a:ext cx="838200" cy="284999"/>
            </a:xfrm>
            <a:prstGeom prst="line">
              <a:avLst/>
            </a:prstGeom>
          </p:spPr>
          <p:style>
            <a:lnRef idx="1">
              <a:schemeClr val="accent1"/>
            </a:lnRef>
            <a:fillRef idx="0">
              <a:schemeClr val="accent1"/>
            </a:fillRef>
            <a:effectRef idx="0">
              <a:schemeClr val="accent1"/>
            </a:effectRef>
            <a:fontRef idx="minor">
              <a:schemeClr val="tx1"/>
            </a:fontRef>
          </p:style>
        </p:cxnSp>
        <p:sp>
          <p:nvSpPr>
            <p:cNvPr id="16" name="Oval 15"/>
            <p:cNvSpPr/>
            <p:nvPr/>
          </p:nvSpPr>
          <p:spPr>
            <a:xfrm>
              <a:off x="6858000" y="5375564"/>
              <a:ext cx="1828800" cy="339436"/>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400" dirty="0" err="1"/>
                <a:t>s</a:t>
              </a:r>
              <a:r>
                <a:rPr lang="en-US" sz="1400" dirty="0" err="1" smtClean="0"/>
                <a:t>tudent_name</a:t>
              </a:r>
              <a:endParaRPr lang="en-US" sz="1400" dirty="0"/>
            </a:p>
          </p:txBody>
        </p:sp>
        <p:cxnSp>
          <p:nvCxnSpPr>
            <p:cNvPr id="17" name="Straight Connector 16"/>
            <p:cNvCxnSpPr>
              <a:stCxn id="10" idx="3"/>
              <a:endCxn id="16" idx="0"/>
            </p:cNvCxnSpPr>
            <p:nvPr/>
          </p:nvCxnSpPr>
          <p:spPr>
            <a:xfrm>
              <a:off x="6934200" y="5006195"/>
              <a:ext cx="838200" cy="369369"/>
            </a:xfrm>
            <a:prstGeom prst="line">
              <a:avLst/>
            </a:prstGeom>
          </p:spPr>
          <p:style>
            <a:lnRef idx="1">
              <a:schemeClr val="accent1"/>
            </a:lnRef>
            <a:fillRef idx="0">
              <a:schemeClr val="accent1"/>
            </a:fillRef>
            <a:effectRef idx="0">
              <a:schemeClr val="accent1"/>
            </a:effectRef>
            <a:fontRef idx="minor">
              <a:schemeClr val="tx1"/>
            </a:fontRef>
          </p:style>
        </p:cxnSp>
        <p:sp>
          <p:nvSpPr>
            <p:cNvPr id="30" name="Oval 29"/>
            <p:cNvSpPr/>
            <p:nvPr/>
          </p:nvSpPr>
          <p:spPr>
            <a:xfrm>
              <a:off x="6553200" y="4153160"/>
              <a:ext cx="1219200" cy="339436"/>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400" dirty="0" smtClean="0"/>
                <a:t>hobbies</a:t>
              </a:r>
              <a:endParaRPr lang="en-US" sz="1400" dirty="0"/>
            </a:p>
          </p:txBody>
        </p:sp>
        <p:cxnSp>
          <p:nvCxnSpPr>
            <p:cNvPr id="32" name="Straight Connector 31"/>
            <p:cNvCxnSpPr>
              <a:stCxn id="10" idx="0"/>
              <a:endCxn id="11" idx="4"/>
            </p:cNvCxnSpPr>
            <p:nvPr/>
          </p:nvCxnSpPr>
          <p:spPr>
            <a:xfrm flipH="1" flipV="1">
              <a:off x="5867400" y="4492596"/>
              <a:ext cx="457200" cy="284999"/>
            </a:xfrm>
            <a:prstGeom prst="line">
              <a:avLst/>
            </a:prstGeom>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8463030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fade">
                                      <p:cBhvr>
                                        <p:cTn id="11"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a:effectLst>
                  <a:outerShdw blurRad="38100" dist="38100" dir="2700000" algn="tl">
                    <a:srgbClr val="000000">
                      <a:alpha val="43137"/>
                    </a:srgbClr>
                  </a:outerShdw>
                </a:effectLst>
              </a:rPr>
              <a:t>Intro ER </a:t>
            </a:r>
            <a:r>
              <a:rPr lang="en-US" dirty="0" smtClean="0">
                <a:effectLst>
                  <a:outerShdw blurRad="38100" dist="38100" dir="2700000" algn="tl">
                    <a:srgbClr val="000000">
                      <a:alpha val="43137"/>
                    </a:srgbClr>
                  </a:outerShdw>
                </a:effectLst>
              </a:rPr>
              <a:t>Concept</a:t>
            </a:r>
            <a:br>
              <a:rPr lang="en-US" dirty="0" smtClean="0">
                <a:effectLst>
                  <a:outerShdw blurRad="38100" dist="38100" dir="2700000" algn="tl">
                    <a:srgbClr val="000000">
                      <a:alpha val="43137"/>
                    </a:srgbClr>
                  </a:outerShdw>
                </a:effectLst>
              </a:rPr>
            </a:br>
            <a:r>
              <a:rPr lang="en-US" dirty="0" smtClean="0">
                <a:effectLst>
                  <a:outerShdw blurRad="38100" dist="38100" dir="2700000" algn="tl">
                    <a:srgbClr val="000000">
                      <a:alpha val="43137"/>
                    </a:srgbClr>
                  </a:outerShdw>
                </a:effectLst>
              </a:rPr>
              <a:t>-</a:t>
            </a:r>
            <a:r>
              <a:rPr lang="en-US" b="1" dirty="0" smtClean="0">
                <a:solidFill>
                  <a:srgbClr val="FF0000"/>
                </a:solidFill>
                <a:effectLst>
                  <a:outerShdw blurRad="38100" dist="38100" dir="2700000" algn="tl">
                    <a:srgbClr val="000000">
                      <a:alpha val="43137"/>
                    </a:srgbClr>
                  </a:outerShdw>
                </a:effectLst>
              </a:rPr>
              <a:t>Attribute</a:t>
            </a:r>
            <a:endParaRPr lang="en-US" b="1" dirty="0">
              <a:solidFill>
                <a:srgbClr val="FF0000"/>
              </a:solidFill>
            </a:endParaRPr>
          </a:p>
        </p:txBody>
      </p:sp>
      <p:sp>
        <p:nvSpPr>
          <p:cNvPr id="3" name="Content Placeholder 2"/>
          <p:cNvSpPr>
            <a:spLocks noGrp="1"/>
          </p:cNvSpPr>
          <p:nvPr>
            <p:ph idx="1"/>
          </p:nvPr>
        </p:nvSpPr>
        <p:spPr>
          <a:xfrm>
            <a:off x="457200" y="1447800"/>
            <a:ext cx="8229600" cy="4525963"/>
          </a:xfrm>
        </p:spPr>
        <p:txBody>
          <a:bodyPr>
            <a:normAutofit/>
          </a:bodyPr>
          <a:lstStyle/>
          <a:p>
            <a:r>
              <a:rPr lang="en-US" sz="1800" b="1" dirty="0" err="1" smtClean="0"/>
              <a:t>Atribut</a:t>
            </a:r>
            <a:r>
              <a:rPr lang="en-US" sz="1800" b="1" dirty="0" smtClean="0"/>
              <a:t> </a:t>
            </a:r>
            <a:r>
              <a:rPr lang="en-US" sz="1800" b="1" dirty="0" err="1" smtClean="0"/>
              <a:t>Multivalue</a:t>
            </a:r>
            <a:r>
              <a:rPr lang="en-US" sz="1800" b="1" dirty="0" smtClean="0"/>
              <a:t> </a:t>
            </a:r>
            <a:r>
              <a:rPr lang="en-US" sz="1800" dirty="0"/>
              <a:t>(</a:t>
            </a:r>
            <a:r>
              <a:rPr lang="en-US" sz="1800" i="1" dirty="0"/>
              <a:t>multivalued attribute</a:t>
            </a:r>
            <a:r>
              <a:rPr lang="en-US" sz="1800" dirty="0" smtClean="0"/>
              <a:t>) </a:t>
            </a:r>
            <a:r>
              <a:rPr lang="en-US" sz="1800" dirty="0" err="1" smtClean="0"/>
              <a:t>adalah</a:t>
            </a:r>
            <a:r>
              <a:rPr lang="en-US" sz="1800" dirty="0" smtClean="0"/>
              <a:t>:</a:t>
            </a:r>
          </a:p>
          <a:p>
            <a:pPr marL="341313" indent="0">
              <a:buNone/>
            </a:pPr>
            <a:r>
              <a:rPr lang="en-US" sz="1800" dirty="0" smtClean="0"/>
              <a:t>“</a:t>
            </a:r>
            <a:r>
              <a:rPr lang="en-US" sz="1800" dirty="0" err="1" smtClean="0"/>
              <a:t>Atribut</a:t>
            </a:r>
            <a:r>
              <a:rPr lang="en-US" sz="1800" dirty="0" smtClean="0"/>
              <a:t> yang </a:t>
            </a:r>
            <a:r>
              <a:rPr lang="en-US" sz="1800" dirty="0" err="1" smtClean="0"/>
              <a:t>dapat</a:t>
            </a:r>
            <a:r>
              <a:rPr lang="en-US" sz="1800" dirty="0" smtClean="0"/>
              <a:t> </a:t>
            </a:r>
            <a:r>
              <a:rPr lang="en-US" sz="1800" dirty="0" err="1" smtClean="0"/>
              <a:t>memiliki</a:t>
            </a:r>
            <a:r>
              <a:rPr lang="en-US" sz="1800" dirty="0" smtClean="0"/>
              <a:t> </a:t>
            </a:r>
            <a:r>
              <a:rPr lang="en-US" sz="1800" dirty="0" err="1" smtClean="0"/>
              <a:t>beberapa</a:t>
            </a:r>
            <a:r>
              <a:rPr lang="en-US" sz="1800" dirty="0" smtClean="0"/>
              <a:t> </a:t>
            </a:r>
            <a:r>
              <a:rPr lang="en-US" sz="1800" dirty="0" err="1" smtClean="0"/>
              <a:t>nilai</a:t>
            </a:r>
            <a:r>
              <a:rPr lang="en-US" sz="1800" dirty="0" smtClean="0"/>
              <a:t> </a:t>
            </a:r>
            <a:r>
              <a:rPr lang="en-US" sz="1800" dirty="0" err="1" smtClean="0"/>
              <a:t>dalam</a:t>
            </a:r>
            <a:r>
              <a:rPr lang="en-US" sz="1800" dirty="0" smtClean="0"/>
              <a:t> </a:t>
            </a:r>
            <a:r>
              <a:rPr lang="en-US" sz="1800" dirty="0" err="1" smtClean="0"/>
              <a:t>satu</a:t>
            </a:r>
            <a:r>
              <a:rPr lang="en-US" sz="1800" dirty="0" smtClean="0"/>
              <a:t> </a:t>
            </a:r>
            <a:r>
              <a:rPr lang="en-US" sz="1800" dirty="0" err="1" smtClean="0"/>
              <a:t>baris</a:t>
            </a:r>
            <a:r>
              <a:rPr lang="en-US" sz="1800" dirty="0" smtClean="0"/>
              <a:t>”</a:t>
            </a:r>
          </a:p>
          <a:p>
            <a:pPr marL="0" indent="0">
              <a:buNone/>
            </a:pPr>
            <a:r>
              <a:rPr lang="en-US" sz="1600" dirty="0"/>
              <a:t> </a:t>
            </a:r>
            <a:r>
              <a:rPr lang="en-US" sz="1600" dirty="0" err="1"/>
              <a:t>Contoh</a:t>
            </a:r>
            <a:r>
              <a:rPr lang="en-US" sz="1600" dirty="0" smtClean="0"/>
              <a:t>:</a:t>
            </a:r>
          </a:p>
          <a:p>
            <a:pPr marL="0" indent="0">
              <a:buNone/>
            </a:pPr>
            <a:r>
              <a:rPr lang="en-US" sz="1600" dirty="0" err="1" smtClean="0"/>
              <a:t>Atribut</a:t>
            </a:r>
            <a:r>
              <a:rPr lang="en-US" sz="1600" dirty="0" smtClean="0"/>
              <a:t> hobbies </a:t>
            </a:r>
            <a:r>
              <a:rPr lang="en-US" sz="1600" dirty="0" err="1" smtClean="0"/>
              <a:t>merupakan</a:t>
            </a:r>
            <a:r>
              <a:rPr lang="en-US" sz="1600" dirty="0" smtClean="0"/>
              <a:t> </a:t>
            </a:r>
            <a:r>
              <a:rPr lang="en-US" sz="1600" dirty="0" err="1" smtClean="0"/>
              <a:t>atribut</a:t>
            </a:r>
            <a:r>
              <a:rPr lang="en-US" sz="1600" dirty="0" smtClean="0"/>
              <a:t> yang </a:t>
            </a:r>
            <a:r>
              <a:rPr lang="en-US" sz="1600" dirty="0" err="1" smtClean="0"/>
              <a:t>dapat</a:t>
            </a:r>
            <a:r>
              <a:rPr lang="en-US" sz="1600" dirty="0" smtClean="0"/>
              <a:t> </a:t>
            </a:r>
            <a:r>
              <a:rPr lang="en-US" sz="1600" dirty="0" err="1" smtClean="0"/>
              <a:t>memiliki</a:t>
            </a:r>
            <a:r>
              <a:rPr lang="en-US" sz="1600" dirty="0" smtClean="0"/>
              <a:t> </a:t>
            </a:r>
            <a:r>
              <a:rPr lang="en-US" sz="1600" dirty="0" err="1" smtClean="0"/>
              <a:t>beberapa</a:t>
            </a:r>
            <a:r>
              <a:rPr lang="en-US" sz="1600" dirty="0" smtClean="0"/>
              <a:t> </a:t>
            </a:r>
            <a:r>
              <a:rPr lang="en-US" sz="1600" dirty="0" err="1" smtClean="0"/>
              <a:t>nilai</a:t>
            </a:r>
            <a:r>
              <a:rPr lang="en-US" sz="1600" dirty="0" smtClean="0"/>
              <a:t> </a:t>
            </a:r>
            <a:r>
              <a:rPr lang="en-US" sz="1600" dirty="0" err="1" smtClean="0"/>
              <a:t>dalam</a:t>
            </a:r>
            <a:r>
              <a:rPr lang="en-US" sz="1600" dirty="0" smtClean="0"/>
              <a:t> </a:t>
            </a:r>
            <a:r>
              <a:rPr lang="en-US" sz="1600" dirty="0" err="1" smtClean="0"/>
              <a:t>satu</a:t>
            </a:r>
            <a:r>
              <a:rPr lang="en-US" sz="1600" dirty="0" smtClean="0"/>
              <a:t> </a:t>
            </a:r>
            <a:r>
              <a:rPr lang="en-US" sz="1600" dirty="0" err="1" smtClean="0"/>
              <a:t>baris</a:t>
            </a:r>
            <a:r>
              <a:rPr lang="en-US" sz="1600" dirty="0" smtClean="0"/>
              <a:t>, </a:t>
            </a:r>
            <a:r>
              <a:rPr lang="en-US" sz="1600" dirty="0" err="1" smtClean="0"/>
              <a:t>karena</a:t>
            </a:r>
            <a:r>
              <a:rPr lang="en-US" sz="1600" dirty="0" smtClean="0"/>
              <a:t> </a:t>
            </a:r>
            <a:r>
              <a:rPr lang="en-US" sz="1600" dirty="0" err="1" smtClean="0"/>
              <a:t>seorang</a:t>
            </a:r>
            <a:r>
              <a:rPr lang="en-US" sz="1600" dirty="0" smtClean="0"/>
              <a:t> student </a:t>
            </a:r>
            <a:r>
              <a:rPr lang="en-US" sz="1600" dirty="0" err="1" smtClean="0"/>
              <a:t>mungkin</a:t>
            </a:r>
            <a:r>
              <a:rPr lang="en-US" sz="1600" dirty="0" smtClean="0"/>
              <a:t> </a:t>
            </a:r>
            <a:r>
              <a:rPr lang="en-US" sz="1600" dirty="0" err="1" smtClean="0"/>
              <a:t>memiliki</a:t>
            </a:r>
            <a:r>
              <a:rPr lang="en-US" sz="1600" dirty="0" smtClean="0"/>
              <a:t> </a:t>
            </a:r>
            <a:r>
              <a:rPr lang="en-US" sz="1600" dirty="0" err="1" smtClean="0"/>
              <a:t>lebih</a:t>
            </a:r>
            <a:r>
              <a:rPr lang="en-US" sz="1600" dirty="0" smtClean="0"/>
              <a:t> </a:t>
            </a:r>
            <a:r>
              <a:rPr lang="en-US" sz="1600" dirty="0" err="1" smtClean="0"/>
              <a:t>dari</a:t>
            </a:r>
            <a:r>
              <a:rPr lang="en-US" sz="1600" dirty="0" smtClean="0"/>
              <a:t> </a:t>
            </a:r>
            <a:r>
              <a:rPr lang="en-US" sz="1600" dirty="0" err="1" smtClean="0"/>
              <a:t>satu</a:t>
            </a:r>
            <a:r>
              <a:rPr lang="en-US" sz="1600" dirty="0" smtClean="0"/>
              <a:t> hobby. </a:t>
            </a:r>
            <a:r>
              <a:rPr lang="en-US" sz="1600" dirty="0" err="1" smtClean="0"/>
              <a:t>Untuk</a:t>
            </a:r>
            <a:r>
              <a:rPr lang="en-US" sz="1600" dirty="0" smtClean="0"/>
              <a:t> </a:t>
            </a:r>
            <a:r>
              <a:rPr lang="en-US" sz="1600" dirty="0" err="1" smtClean="0"/>
              <a:t>itu</a:t>
            </a:r>
            <a:r>
              <a:rPr lang="en-US" sz="1600" dirty="0" smtClean="0"/>
              <a:t> </a:t>
            </a:r>
            <a:r>
              <a:rPr lang="en-US" sz="1600" dirty="0" err="1" smtClean="0"/>
              <a:t>garis</a:t>
            </a:r>
            <a:r>
              <a:rPr lang="en-US" sz="1600" dirty="0" smtClean="0"/>
              <a:t> </a:t>
            </a:r>
            <a:r>
              <a:rPr lang="en-US" sz="1600" dirty="0" err="1" smtClean="0"/>
              <a:t>penghubung</a:t>
            </a:r>
            <a:r>
              <a:rPr lang="en-US" sz="1600" dirty="0" smtClean="0"/>
              <a:t> </a:t>
            </a:r>
            <a:r>
              <a:rPr lang="en-US" sz="1600" dirty="0" err="1" smtClean="0"/>
              <a:t>atibut</a:t>
            </a:r>
            <a:r>
              <a:rPr lang="en-US" sz="1600" dirty="0" smtClean="0"/>
              <a:t> hobbies </a:t>
            </a:r>
            <a:r>
              <a:rPr lang="en-US" sz="1600" dirty="0" err="1" smtClean="0"/>
              <a:t>digambarkan</a:t>
            </a:r>
            <a:r>
              <a:rPr lang="en-US" sz="1600" dirty="0" smtClean="0"/>
              <a:t> </a:t>
            </a:r>
            <a:r>
              <a:rPr lang="en-US" sz="1600" dirty="0" err="1" smtClean="0"/>
              <a:t>dengan</a:t>
            </a:r>
            <a:r>
              <a:rPr lang="en-US" sz="1600" dirty="0" smtClean="0"/>
              <a:t> </a:t>
            </a:r>
            <a:r>
              <a:rPr lang="en-US" sz="1600" dirty="0" err="1" smtClean="0"/>
              <a:t>dua</a:t>
            </a:r>
            <a:r>
              <a:rPr lang="en-US" sz="1600" dirty="0" smtClean="0"/>
              <a:t> </a:t>
            </a:r>
            <a:r>
              <a:rPr lang="en-US" sz="1600" dirty="0" err="1" smtClean="0"/>
              <a:t>garis</a:t>
            </a:r>
            <a:r>
              <a:rPr lang="en-US" sz="1600" dirty="0" smtClean="0"/>
              <a:t> (</a:t>
            </a:r>
            <a:r>
              <a:rPr lang="en-US" sz="1600" b="1" i="1" dirty="0" smtClean="0"/>
              <a:t>double line</a:t>
            </a:r>
            <a:r>
              <a:rPr lang="en-US" sz="1600" dirty="0" smtClean="0"/>
              <a:t>).</a:t>
            </a:r>
            <a:endParaRPr lang="en-US" sz="1600" dirty="0"/>
          </a:p>
          <a:p>
            <a:pPr marL="0" indent="0">
              <a:buNone/>
            </a:pPr>
            <a:endParaRPr lang="en-US" sz="1000" dirty="0" smtClean="0"/>
          </a:p>
          <a:p>
            <a:r>
              <a:rPr lang="en-US" sz="1800" b="1" dirty="0" err="1" smtClean="0"/>
              <a:t>Atribut</a:t>
            </a:r>
            <a:r>
              <a:rPr lang="en-US" sz="1800" b="1" dirty="0" smtClean="0"/>
              <a:t> </a:t>
            </a:r>
            <a:r>
              <a:rPr lang="en-US" sz="1800" b="1" dirty="0" err="1" smtClean="0"/>
              <a:t>komposit</a:t>
            </a:r>
            <a:r>
              <a:rPr lang="en-US" sz="1800" b="1" dirty="0" smtClean="0"/>
              <a:t> </a:t>
            </a:r>
            <a:r>
              <a:rPr lang="en-US" sz="1800" dirty="0" smtClean="0"/>
              <a:t>(</a:t>
            </a:r>
            <a:r>
              <a:rPr lang="en-US" sz="1800" i="1" dirty="0"/>
              <a:t>composite </a:t>
            </a:r>
            <a:r>
              <a:rPr lang="en-US" sz="1800" i="1" dirty="0" smtClean="0"/>
              <a:t>attribute</a:t>
            </a:r>
            <a:r>
              <a:rPr lang="en-US" sz="1800" dirty="0" smtClean="0"/>
              <a:t>) </a:t>
            </a:r>
            <a:r>
              <a:rPr lang="en-US" sz="1800" dirty="0" err="1" smtClean="0"/>
              <a:t>adalah</a:t>
            </a:r>
            <a:r>
              <a:rPr lang="en-US" sz="1800" dirty="0" smtClean="0"/>
              <a:t>:</a:t>
            </a:r>
          </a:p>
          <a:p>
            <a:pPr marL="341313" indent="0">
              <a:buNone/>
            </a:pPr>
            <a:r>
              <a:rPr lang="en-US" sz="1800" dirty="0" smtClean="0"/>
              <a:t>“</a:t>
            </a:r>
            <a:r>
              <a:rPr lang="en-US" sz="1800" dirty="0" err="1" smtClean="0"/>
              <a:t>Atribut</a:t>
            </a:r>
            <a:r>
              <a:rPr lang="en-US" sz="1800" dirty="0" smtClean="0"/>
              <a:t> yang </a:t>
            </a:r>
            <a:r>
              <a:rPr lang="en-US" sz="1800" dirty="0" err="1" smtClean="0"/>
              <a:t>terdiri</a:t>
            </a:r>
            <a:r>
              <a:rPr lang="en-US" sz="1800" dirty="0" smtClean="0"/>
              <a:t> </a:t>
            </a:r>
            <a:r>
              <a:rPr lang="en-US" sz="1800" dirty="0" err="1" smtClean="0"/>
              <a:t>dari</a:t>
            </a:r>
            <a:r>
              <a:rPr lang="en-US" sz="1800" dirty="0" smtClean="0"/>
              <a:t> </a:t>
            </a:r>
            <a:r>
              <a:rPr lang="en-US" sz="1800" dirty="0" err="1" smtClean="0"/>
              <a:t>beberapa</a:t>
            </a:r>
            <a:r>
              <a:rPr lang="en-US" sz="1800" dirty="0" smtClean="0"/>
              <a:t> subset </a:t>
            </a:r>
            <a:r>
              <a:rPr lang="en-US" sz="1800" dirty="0" err="1" smtClean="0"/>
              <a:t>atribut</a:t>
            </a:r>
            <a:r>
              <a:rPr lang="en-US" sz="1800" dirty="0" smtClean="0"/>
              <a:t> yang </a:t>
            </a:r>
            <a:r>
              <a:rPr lang="en-US" sz="1800" dirty="0" err="1" smtClean="0"/>
              <a:t>membentuknya</a:t>
            </a:r>
            <a:r>
              <a:rPr lang="en-US" sz="1800" dirty="0" smtClean="0"/>
              <a:t>”.</a:t>
            </a:r>
            <a:endParaRPr lang="en-US" sz="1050" dirty="0" smtClean="0"/>
          </a:p>
          <a:p>
            <a:pPr marL="0" indent="0">
              <a:buNone/>
            </a:pPr>
            <a:r>
              <a:rPr lang="en-US" sz="1600" dirty="0" err="1" smtClean="0"/>
              <a:t>Contoh</a:t>
            </a:r>
            <a:r>
              <a:rPr lang="en-US" sz="1600" dirty="0" smtClean="0"/>
              <a:t>:</a:t>
            </a:r>
            <a:endParaRPr lang="en-US" sz="1600" dirty="0"/>
          </a:p>
          <a:p>
            <a:pPr marL="0" indent="0">
              <a:buNone/>
            </a:pPr>
            <a:r>
              <a:rPr lang="en-US" sz="1600" dirty="0" err="1"/>
              <a:t>Atribut</a:t>
            </a:r>
            <a:r>
              <a:rPr lang="en-US" sz="1600" dirty="0"/>
              <a:t> </a:t>
            </a:r>
            <a:r>
              <a:rPr lang="en-US" sz="1600" b="1" dirty="0" err="1" smtClean="0"/>
              <a:t>student_name</a:t>
            </a:r>
            <a:r>
              <a:rPr lang="en-US" sz="1600" dirty="0" smtClean="0"/>
              <a:t> </a:t>
            </a:r>
            <a:r>
              <a:rPr lang="en-US" sz="1600" dirty="0" err="1" smtClean="0"/>
              <a:t>sebenarnya</a:t>
            </a:r>
            <a:r>
              <a:rPr lang="en-US" sz="1600" dirty="0" smtClean="0"/>
              <a:t> </a:t>
            </a:r>
            <a:r>
              <a:rPr lang="en-US" sz="1600" dirty="0" err="1" smtClean="0"/>
              <a:t>terdiri</a:t>
            </a:r>
            <a:r>
              <a:rPr lang="en-US" sz="1600" dirty="0" smtClean="0"/>
              <a:t> </a:t>
            </a:r>
            <a:r>
              <a:rPr lang="en-US" sz="1600" dirty="0" err="1" smtClean="0"/>
              <a:t>dari</a:t>
            </a:r>
            <a:r>
              <a:rPr lang="en-US" sz="1600" dirty="0" smtClean="0"/>
              <a:t> </a:t>
            </a:r>
            <a:r>
              <a:rPr lang="en-US" sz="1600" b="1" dirty="0" err="1" smtClean="0"/>
              <a:t>lname</a:t>
            </a:r>
            <a:r>
              <a:rPr lang="en-US" sz="1600" dirty="0" smtClean="0"/>
              <a:t> (last name), </a:t>
            </a:r>
            <a:r>
              <a:rPr lang="en-US" sz="1600" b="1" dirty="0" err="1" smtClean="0"/>
              <a:t>midinitial</a:t>
            </a:r>
            <a:r>
              <a:rPr lang="en-US" sz="1600" dirty="0" smtClean="0"/>
              <a:t> (middle </a:t>
            </a:r>
            <a:r>
              <a:rPr lang="en-US" sz="1600" dirty="0" err="1" smtClean="0"/>
              <a:t>atau</a:t>
            </a:r>
            <a:r>
              <a:rPr lang="en-US" sz="1600" dirty="0" smtClean="0"/>
              <a:t> initial name) </a:t>
            </a:r>
            <a:r>
              <a:rPr lang="en-US" sz="1600" dirty="0" err="1" smtClean="0"/>
              <a:t>dan</a:t>
            </a:r>
            <a:r>
              <a:rPr lang="en-US" sz="1600" dirty="0" smtClean="0"/>
              <a:t> </a:t>
            </a:r>
            <a:r>
              <a:rPr lang="en-US" sz="1600" b="1" dirty="0" err="1" smtClean="0"/>
              <a:t>fname</a:t>
            </a:r>
            <a:r>
              <a:rPr lang="en-US" sz="1600" dirty="0" smtClean="0"/>
              <a:t> (first name).  </a:t>
            </a:r>
            <a:r>
              <a:rPr lang="en-US" sz="1600" dirty="0" err="1" smtClean="0"/>
              <a:t>Dengan</a:t>
            </a:r>
            <a:r>
              <a:rPr lang="en-US" sz="1600" dirty="0" smtClean="0"/>
              <a:t> </a:t>
            </a:r>
            <a:r>
              <a:rPr lang="en-US" sz="1600" dirty="0" err="1" smtClean="0"/>
              <a:t>demikian</a:t>
            </a:r>
            <a:r>
              <a:rPr lang="en-US" sz="1600" dirty="0" smtClean="0"/>
              <a:t> </a:t>
            </a:r>
            <a:r>
              <a:rPr lang="en-US" sz="1600" dirty="0" err="1" smtClean="0"/>
              <a:t>berarti</a:t>
            </a:r>
            <a:r>
              <a:rPr lang="en-US" sz="1600" dirty="0" smtClean="0"/>
              <a:t> </a:t>
            </a:r>
            <a:r>
              <a:rPr lang="en-US" sz="1600" dirty="0" err="1" smtClean="0"/>
              <a:t>student_name</a:t>
            </a:r>
            <a:r>
              <a:rPr lang="en-US" sz="1600" dirty="0" smtClean="0"/>
              <a:t> </a:t>
            </a:r>
            <a:r>
              <a:rPr lang="en-US" sz="1600" dirty="0" err="1" smtClean="0"/>
              <a:t>adalah</a:t>
            </a:r>
            <a:r>
              <a:rPr lang="en-US" sz="1600" dirty="0" smtClean="0"/>
              <a:t> </a:t>
            </a:r>
            <a:r>
              <a:rPr lang="en-US" sz="1600" dirty="0" err="1" smtClean="0"/>
              <a:t>atribut</a:t>
            </a:r>
            <a:r>
              <a:rPr lang="en-US" sz="1600" dirty="0" smtClean="0"/>
              <a:t> </a:t>
            </a:r>
            <a:r>
              <a:rPr lang="en-US" sz="1600" dirty="0" err="1" smtClean="0"/>
              <a:t>komposit</a:t>
            </a:r>
            <a:r>
              <a:rPr lang="en-US" sz="1600" dirty="0" smtClean="0"/>
              <a:t>.</a:t>
            </a:r>
          </a:p>
          <a:p>
            <a:endParaRPr lang="en-US" sz="2400" dirty="0" smtClean="0"/>
          </a:p>
        </p:txBody>
      </p:sp>
      <p:sp>
        <p:nvSpPr>
          <p:cNvPr id="4" name="Date Placeholder 3"/>
          <p:cNvSpPr>
            <a:spLocks noGrp="1"/>
          </p:cNvSpPr>
          <p:nvPr>
            <p:ph type="dt" sz="half" idx="10"/>
          </p:nvPr>
        </p:nvSpPr>
        <p:spPr/>
        <p:txBody>
          <a:bodyPr/>
          <a:lstStyle/>
          <a:p>
            <a:r>
              <a:rPr lang="en-US" dirty="0" smtClean="0"/>
              <a:t>AER – </a:t>
            </a:r>
            <a:r>
              <a:rPr lang="en-US" dirty="0"/>
              <a:t>2013/2014</a:t>
            </a:r>
          </a:p>
        </p:txBody>
      </p:sp>
      <p:sp>
        <p:nvSpPr>
          <p:cNvPr id="5" name="Footer Placeholder 4"/>
          <p:cNvSpPr>
            <a:spLocks noGrp="1"/>
          </p:cNvSpPr>
          <p:nvPr>
            <p:ph type="ftr" sz="quarter" idx="11"/>
          </p:nvPr>
        </p:nvSpPr>
        <p:spPr/>
        <p:txBody>
          <a:bodyPr/>
          <a:lstStyle/>
          <a:p>
            <a:r>
              <a:rPr lang="en-US" dirty="0" err="1" smtClean="0"/>
              <a:t>Universitas</a:t>
            </a:r>
            <a:r>
              <a:rPr lang="en-US" dirty="0" smtClean="0"/>
              <a:t> Pembangunan Jaya – SIF_TIF</a:t>
            </a:r>
            <a:endParaRPr lang="en-US" dirty="0"/>
          </a:p>
        </p:txBody>
      </p:sp>
      <p:sp>
        <p:nvSpPr>
          <p:cNvPr id="6" name="Slide Number Placeholder 5"/>
          <p:cNvSpPr>
            <a:spLocks noGrp="1"/>
          </p:cNvSpPr>
          <p:nvPr>
            <p:ph type="sldNum" sz="quarter" idx="12"/>
          </p:nvPr>
        </p:nvSpPr>
        <p:spPr/>
        <p:txBody>
          <a:bodyPr/>
          <a:lstStyle/>
          <a:p>
            <a:r>
              <a:rPr lang="en-US" smtClean="0"/>
              <a:t>SIF1213 - </a:t>
            </a:r>
            <a:fld id="{856524A2-1DDE-4CC8-AD9C-EA4094C56FD8}" type="slidenum">
              <a:rPr lang="en-US" smtClean="0"/>
              <a:pPr/>
              <a:t>7</a:t>
            </a:fld>
            <a:endParaRPr lang="en-US" dirty="0"/>
          </a:p>
        </p:txBody>
      </p:sp>
      <p:grpSp>
        <p:nvGrpSpPr>
          <p:cNvPr id="1031" name="Group 1030"/>
          <p:cNvGrpSpPr/>
          <p:nvPr/>
        </p:nvGrpSpPr>
        <p:grpSpPr>
          <a:xfrm>
            <a:off x="1074761" y="4953000"/>
            <a:ext cx="6850039" cy="1315987"/>
            <a:chOff x="998561" y="4780013"/>
            <a:chExt cx="6850039" cy="1315987"/>
          </a:xfrm>
        </p:grpSpPr>
        <p:sp>
          <p:nvSpPr>
            <p:cNvPr id="9" name="Flowchart: Process 8"/>
            <p:cNvSpPr/>
            <p:nvPr/>
          </p:nvSpPr>
          <p:spPr>
            <a:xfrm>
              <a:off x="2928582" y="4959928"/>
              <a:ext cx="1219200" cy="457200"/>
            </a:xfrm>
            <a:prstGeom prst="flowChartProcess">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t>Student</a:t>
              </a:r>
              <a:endParaRPr lang="en-US" dirty="0"/>
            </a:p>
          </p:txBody>
        </p:sp>
        <p:sp>
          <p:nvSpPr>
            <p:cNvPr id="10" name="Oval 9"/>
            <p:cNvSpPr/>
            <p:nvPr/>
          </p:nvSpPr>
          <p:spPr>
            <a:xfrm>
              <a:off x="1143000" y="4780013"/>
              <a:ext cx="1066800" cy="339436"/>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400" u="sng" dirty="0" err="1" smtClean="0"/>
                <a:t>sid</a:t>
              </a:r>
              <a:endParaRPr lang="en-US" sz="1400" u="sng" dirty="0"/>
            </a:p>
          </p:txBody>
        </p:sp>
        <p:cxnSp>
          <p:nvCxnSpPr>
            <p:cNvPr id="11" name="Straight Connector 10"/>
            <p:cNvCxnSpPr>
              <a:stCxn id="9" idx="1"/>
              <a:endCxn id="10" idx="6"/>
            </p:cNvCxnSpPr>
            <p:nvPr/>
          </p:nvCxnSpPr>
          <p:spPr>
            <a:xfrm flipH="1" flipV="1">
              <a:off x="2209800" y="4949731"/>
              <a:ext cx="718782" cy="238797"/>
            </a:xfrm>
            <a:prstGeom prst="line">
              <a:avLst/>
            </a:prstGeom>
          </p:spPr>
          <p:style>
            <a:lnRef idx="1">
              <a:schemeClr val="accent1"/>
            </a:lnRef>
            <a:fillRef idx="0">
              <a:schemeClr val="accent1"/>
            </a:fillRef>
            <a:effectRef idx="0">
              <a:schemeClr val="accent1"/>
            </a:effectRef>
            <a:fontRef idx="minor">
              <a:schemeClr val="tx1"/>
            </a:fontRef>
          </p:style>
        </p:cxnSp>
        <p:sp>
          <p:nvSpPr>
            <p:cNvPr id="12" name="Oval 11"/>
            <p:cNvSpPr/>
            <p:nvPr/>
          </p:nvSpPr>
          <p:spPr>
            <a:xfrm>
              <a:off x="4953000" y="4937311"/>
              <a:ext cx="1828800" cy="339436"/>
            </a:xfrm>
            <a:prstGeom prst="ellipse">
              <a:avLst/>
            </a:prstGeom>
            <a:ln>
              <a:solidFill>
                <a:srgbClr val="FFC0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400" dirty="0" err="1" smtClean="0"/>
                <a:t>student_name</a:t>
              </a:r>
              <a:endParaRPr lang="en-US" sz="1400" dirty="0"/>
            </a:p>
          </p:txBody>
        </p:sp>
        <p:cxnSp>
          <p:nvCxnSpPr>
            <p:cNvPr id="13" name="Straight Connector 12"/>
            <p:cNvCxnSpPr>
              <a:stCxn id="9" idx="3"/>
              <a:endCxn id="12" idx="2"/>
            </p:cNvCxnSpPr>
            <p:nvPr/>
          </p:nvCxnSpPr>
          <p:spPr>
            <a:xfrm flipV="1">
              <a:off x="4147782" y="5107029"/>
              <a:ext cx="805218" cy="81499"/>
            </a:xfrm>
            <a:prstGeom prst="line">
              <a:avLst/>
            </a:prstGeom>
          </p:spPr>
          <p:style>
            <a:lnRef idx="1">
              <a:schemeClr val="accent1"/>
            </a:lnRef>
            <a:fillRef idx="0">
              <a:schemeClr val="accent1"/>
            </a:fillRef>
            <a:effectRef idx="0">
              <a:schemeClr val="accent1"/>
            </a:effectRef>
            <a:fontRef idx="minor">
              <a:schemeClr val="tx1"/>
            </a:fontRef>
          </p:style>
        </p:cxnSp>
        <p:sp>
          <p:nvSpPr>
            <p:cNvPr id="22" name="Oval 21"/>
            <p:cNvSpPr/>
            <p:nvPr/>
          </p:nvSpPr>
          <p:spPr>
            <a:xfrm>
              <a:off x="4395716" y="5756564"/>
              <a:ext cx="938284" cy="339436"/>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400" dirty="0" err="1" smtClean="0"/>
                <a:t>lname</a:t>
              </a:r>
              <a:endParaRPr lang="en-US" sz="1400" dirty="0"/>
            </a:p>
          </p:txBody>
        </p:sp>
        <p:cxnSp>
          <p:nvCxnSpPr>
            <p:cNvPr id="23" name="Straight Connector 22"/>
            <p:cNvCxnSpPr>
              <a:stCxn id="22" idx="0"/>
              <a:endCxn id="12" idx="4"/>
            </p:cNvCxnSpPr>
            <p:nvPr/>
          </p:nvCxnSpPr>
          <p:spPr>
            <a:xfrm flipV="1">
              <a:off x="4864858" y="5276747"/>
              <a:ext cx="1002542" cy="479817"/>
            </a:xfrm>
            <a:prstGeom prst="line">
              <a:avLst/>
            </a:prstGeom>
          </p:spPr>
          <p:style>
            <a:lnRef idx="1">
              <a:schemeClr val="accent1"/>
            </a:lnRef>
            <a:fillRef idx="0">
              <a:schemeClr val="accent1"/>
            </a:fillRef>
            <a:effectRef idx="0">
              <a:schemeClr val="accent1"/>
            </a:effectRef>
            <a:fontRef idx="minor">
              <a:schemeClr val="tx1"/>
            </a:fontRef>
          </p:style>
        </p:cxnSp>
        <p:sp>
          <p:nvSpPr>
            <p:cNvPr id="26" name="Oval 25"/>
            <p:cNvSpPr/>
            <p:nvPr/>
          </p:nvSpPr>
          <p:spPr>
            <a:xfrm>
              <a:off x="5462516" y="5756564"/>
              <a:ext cx="938284" cy="339436"/>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400" dirty="0" err="1" smtClean="0"/>
                <a:t>fname</a:t>
              </a:r>
              <a:endParaRPr lang="en-US" sz="1400" dirty="0"/>
            </a:p>
          </p:txBody>
        </p:sp>
        <p:cxnSp>
          <p:nvCxnSpPr>
            <p:cNvPr id="27" name="Straight Connector 26"/>
            <p:cNvCxnSpPr>
              <a:stCxn id="26" idx="0"/>
              <a:endCxn id="12" idx="4"/>
            </p:cNvCxnSpPr>
            <p:nvPr/>
          </p:nvCxnSpPr>
          <p:spPr>
            <a:xfrm flipH="1" flipV="1">
              <a:off x="5867400" y="5276747"/>
              <a:ext cx="64258" cy="479817"/>
            </a:xfrm>
            <a:prstGeom prst="line">
              <a:avLst/>
            </a:prstGeom>
          </p:spPr>
          <p:style>
            <a:lnRef idx="1">
              <a:schemeClr val="accent1"/>
            </a:lnRef>
            <a:fillRef idx="0">
              <a:schemeClr val="accent1"/>
            </a:fillRef>
            <a:effectRef idx="0">
              <a:schemeClr val="accent1"/>
            </a:effectRef>
            <a:fontRef idx="minor">
              <a:schemeClr val="tx1"/>
            </a:fontRef>
          </p:style>
        </p:cxnSp>
        <p:sp>
          <p:nvSpPr>
            <p:cNvPr id="29" name="Oval 28"/>
            <p:cNvSpPr/>
            <p:nvPr/>
          </p:nvSpPr>
          <p:spPr>
            <a:xfrm>
              <a:off x="6477000" y="5756564"/>
              <a:ext cx="1371600" cy="339436"/>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400" dirty="0" err="1" smtClean="0"/>
                <a:t>midinitial</a:t>
              </a:r>
              <a:endParaRPr lang="en-US" sz="1400" dirty="0"/>
            </a:p>
          </p:txBody>
        </p:sp>
        <p:cxnSp>
          <p:nvCxnSpPr>
            <p:cNvPr id="30" name="Straight Connector 29"/>
            <p:cNvCxnSpPr>
              <a:stCxn id="29" idx="0"/>
              <a:endCxn id="12" idx="4"/>
            </p:cNvCxnSpPr>
            <p:nvPr/>
          </p:nvCxnSpPr>
          <p:spPr>
            <a:xfrm flipH="1" flipV="1">
              <a:off x="5867400" y="5276747"/>
              <a:ext cx="1295400" cy="479817"/>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Straight Connector 35"/>
            <p:cNvCxnSpPr>
              <a:stCxn id="9" idx="1"/>
              <a:endCxn id="37" idx="6"/>
            </p:cNvCxnSpPr>
            <p:nvPr/>
          </p:nvCxnSpPr>
          <p:spPr>
            <a:xfrm flipH="1">
              <a:off x="2217761" y="5188528"/>
              <a:ext cx="710821" cy="457731"/>
            </a:xfrm>
            <a:prstGeom prst="line">
              <a:avLst/>
            </a:prstGeom>
            <a:ln w="114300" cmpd="dbl">
              <a:solidFill>
                <a:srgbClr val="FF0000"/>
              </a:solidFill>
            </a:ln>
          </p:spPr>
          <p:style>
            <a:lnRef idx="1">
              <a:schemeClr val="accent1"/>
            </a:lnRef>
            <a:fillRef idx="0">
              <a:schemeClr val="accent1"/>
            </a:fillRef>
            <a:effectRef idx="0">
              <a:schemeClr val="accent1"/>
            </a:effectRef>
            <a:fontRef idx="minor">
              <a:schemeClr val="tx1"/>
            </a:fontRef>
          </p:style>
        </p:cxnSp>
        <p:sp>
          <p:nvSpPr>
            <p:cNvPr id="37" name="Oval 36"/>
            <p:cNvSpPr/>
            <p:nvPr/>
          </p:nvSpPr>
          <p:spPr>
            <a:xfrm>
              <a:off x="998561" y="5476541"/>
              <a:ext cx="1219200" cy="339436"/>
            </a:xfrm>
            <a:prstGeom prst="ellipse">
              <a:avLst/>
            </a:prstGeom>
            <a:ln>
              <a:solidFill>
                <a:srgbClr val="FF00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400" dirty="0" smtClean="0"/>
                <a:t>hobbies</a:t>
              </a:r>
              <a:endParaRPr lang="en-US" sz="1400" dirty="0"/>
            </a:p>
          </p:txBody>
        </p:sp>
      </p:grpSp>
      <p:graphicFrame>
        <p:nvGraphicFramePr>
          <p:cNvPr id="7" name="Table 6"/>
          <p:cNvGraphicFramePr>
            <a:graphicFrameLocks noGrp="1"/>
          </p:cNvGraphicFramePr>
          <p:nvPr>
            <p:extLst>
              <p:ext uri="{D42A27DB-BD31-4B8C-83A1-F6EECF244321}">
                <p14:modId xmlns:p14="http://schemas.microsoft.com/office/powerpoint/2010/main" val="480104558"/>
              </p:ext>
            </p:extLst>
          </p:nvPr>
        </p:nvGraphicFramePr>
        <p:xfrm>
          <a:off x="6934200" y="772160"/>
          <a:ext cx="1981200" cy="1285240"/>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457200"/>
                <a:gridCol w="609600"/>
                <a:gridCol w="914400"/>
              </a:tblGrid>
              <a:tr h="370840">
                <a:tc>
                  <a:txBody>
                    <a:bodyPr/>
                    <a:lstStyle/>
                    <a:p>
                      <a:r>
                        <a:rPr lang="en-US" sz="1400" smtClean="0"/>
                        <a:t>uid</a:t>
                      </a:r>
                      <a:endParaRPr lang="en-US" sz="1400"/>
                    </a:p>
                  </a:txBody>
                  <a:tcPr/>
                </a:tc>
                <a:tc>
                  <a:txBody>
                    <a:bodyPr/>
                    <a:lstStyle/>
                    <a:p>
                      <a:r>
                        <a:rPr lang="en-US" sz="1400" smtClean="0"/>
                        <a:t>nama</a:t>
                      </a:r>
                      <a:endParaRPr lang="en-US" sz="1400"/>
                    </a:p>
                  </a:txBody>
                  <a:tcPr/>
                </a:tc>
                <a:tc>
                  <a:txBody>
                    <a:bodyPr/>
                    <a:lstStyle/>
                    <a:p>
                      <a:r>
                        <a:rPr lang="en-US" sz="1400" smtClean="0"/>
                        <a:t>hobby</a:t>
                      </a:r>
                      <a:endParaRPr lang="en-US" sz="1400"/>
                    </a:p>
                  </a:txBody>
                  <a:tcPr/>
                </a:tc>
              </a:tr>
              <a:tr h="238760">
                <a:tc>
                  <a:txBody>
                    <a:bodyPr/>
                    <a:lstStyle/>
                    <a:p>
                      <a:r>
                        <a:rPr lang="en-US" sz="1400" smtClean="0"/>
                        <a:t>001</a:t>
                      </a:r>
                      <a:endParaRPr lang="en-US" sz="1400"/>
                    </a:p>
                  </a:txBody>
                  <a:tcPr/>
                </a:tc>
                <a:tc>
                  <a:txBody>
                    <a:bodyPr/>
                    <a:lstStyle/>
                    <a:p>
                      <a:r>
                        <a:rPr lang="en-US" sz="1400" smtClean="0"/>
                        <a:t>Ani</a:t>
                      </a:r>
                      <a:endParaRPr lang="en-US" sz="1400"/>
                    </a:p>
                  </a:txBody>
                  <a:tcPr/>
                </a:tc>
                <a:tc>
                  <a:txBody>
                    <a:bodyPr/>
                    <a:lstStyle/>
                    <a:p>
                      <a:r>
                        <a:rPr lang="en-US" sz="1400" smtClean="0"/>
                        <a:t>membaca</a:t>
                      </a:r>
                      <a:endParaRPr lang="en-US" sz="1400"/>
                    </a:p>
                  </a:txBody>
                  <a:tcPr/>
                </a:tc>
              </a:tr>
              <a:tr h="238760">
                <a:tc>
                  <a:txBody>
                    <a:bodyPr/>
                    <a:lstStyle/>
                    <a:p>
                      <a:r>
                        <a:rPr lang="en-US" sz="1400" smtClean="0"/>
                        <a:t>001</a:t>
                      </a:r>
                      <a:endParaRPr lang="en-US" sz="1400"/>
                    </a:p>
                  </a:txBody>
                  <a:tcPr/>
                </a:tc>
                <a:tc>
                  <a:txBody>
                    <a:bodyPr/>
                    <a:lstStyle/>
                    <a:p>
                      <a:r>
                        <a:rPr lang="en-US" sz="1400" smtClean="0"/>
                        <a:t>Ani</a:t>
                      </a:r>
                      <a:endParaRPr lang="en-US" sz="1400"/>
                    </a:p>
                  </a:txBody>
                  <a:tcPr/>
                </a:tc>
                <a:tc>
                  <a:txBody>
                    <a:bodyPr/>
                    <a:lstStyle/>
                    <a:p>
                      <a:r>
                        <a:rPr lang="en-US" sz="1400" smtClean="0"/>
                        <a:t>renang</a:t>
                      </a:r>
                      <a:endParaRPr lang="en-US" sz="1400"/>
                    </a:p>
                  </a:txBody>
                  <a:tcPr/>
                </a:tc>
              </a:tr>
              <a:tr h="238760">
                <a:tc>
                  <a:txBody>
                    <a:bodyPr/>
                    <a:lstStyle/>
                    <a:p>
                      <a:r>
                        <a:rPr lang="en-US" sz="1400" smtClean="0"/>
                        <a:t>002</a:t>
                      </a:r>
                      <a:endParaRPr lang="en-US" sz="1400"/>
                    </a:p>
                  </a:txBody>
                  <a:tcPr/>
                </a:tc>
                <a:tc>
                  <a:txBody>
                    <a:bodyPr/>
                    <a:lstStyle/>
                    <a:p>
                      <a:r>
                        <a:rPr lang="en-US" sz="1400" smtClean="0"/>
                        <a:t>Sari</a:t>
                      </a:r>
                      <a:endParaRPr lang="en-US" sz="1400"/>
                    </a:p>
                  </a:txBody>
                  <a:tcPr/>
                </a:tc>
                <a:tc>
                  <a:txBody>
                    <a:bodyPr/>
                    <a:lstStyle/>
                    <a:p>
                      <a:r>
                        <a:rPr lang="en-US" sz="1400" smtClean="0"/>
                        <a:t>musik</a:t>
                      </a:r>
                      <a:endParaRPr lang="en-US" sz="1400"/>
                    </a:p>
                  </a:txBody>
                  <a:tcPr/>
                </a:tc>
              </a:tr>
            </a:tbl>
          </a:graphicData>
        </a:graphic>
      </p:graphicFrame>
    </p:spTree>
    <p:extLst>
      <p:ext uri="{BB962C8B-B14F-4D97-AF65-F5344CB8AC3E}">
        <p14:creationId xmlns:p14="http://schemas.microsoft.com/office/powerpoint/2010/main" val="6700293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1031"/>
                                        </p:tgtEl>
                                        <p:attrNameLst>
                                          <p:attrName>style.visibility</p:attrName>
                                        </p:attrNameLst>
                                      </p:cBhvr>
                                      <p:to>
                                        <p:strVal val="visible"/>
                                      </p:to>
                                    </p:set>
                                    <p:animEffect transition="in" filter="fade">
                                      <p:cBhvr>
                                        <p:cTn id="11" dur="500"/>
                                        <p:tgtEl>
                                          <p:spTgt spid="10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smtClean="0">
                <a:effectLst>
                  <a:outerShdw blurRad="38100" dist="38100" dir="2700000" algn="tl">
                    <a:srgbClr val="000000">
                      <a:alpha val="43137"/>
                    </a:srgbClr>
                  </a:outerShdw>
                </a:effectLst>
              </a:rPr>
              <a:t>Intro ER Concept</a:t>
            </a:r>
            <a:br>
              <a:rPr lang="en-US" dirty="0" smtClean="0">
                <a:effectLst>
                  <a:outerShdw blurRad="38100" dist="38100" dir="2700000" algn="tl">
                    <a:srgbClr val="000000">
                      <a:alpha val="43137"/>
                    </a:srgbClr>
                  </a:outerShdw>
                </a:effectLst>
              </a:rPr>
            </a:br>
            <a:r>
              <a:rPr lang="en-US" dirty="0" smtClean="0">
                <a:effectLst>
                  <a:outerShdw blurRad="38100" dist="38100" dir="2700000" algn="tl">
                    <a:srgbClr val="000000">
                      <a:alpha val="43137"/>
                    </a:srgbClr>
                  </a:outerShdw>
                </a:effectLst>
              </a:rPr>
              <a:t>-</a:t>
            </a:r>
            <a:r>
              <a:rPr lang="en-US" b="1" dirty="0" smtClean="0">
                <a:solidFill>
                  <a:srgbClr val="FF0000"/>
                </a:solidFill>
                <a:effectLst>
                  <a:outerShdw blurRad="38100" dist="38100" dir="2700000" algn="tl">
                    <a:srgbClr val="000000">
                      <a:alpha val="43137"/>
                    </a:srgbClr>
                  </a:outerShdw>
                </a:effectLst>
              </a:rPr>
              <a:t>Relationship </a:t>
            </a:r>
            <a:endParaRPr lang="en-US" b="1" dirty="0">
              <a:solidFill>
                <a:srgbClr val="FF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570037"/>
            <a:ext cx="8229600" cy="4525963"/>
          </a:xfrm>
        </p:spPr>
        <p:txBody>
          <a:bodyPr>
            <a:normAutofit/>
          </a:bodyPr>
          <a:lstStyle/>
          <a:p>
            <a:pPr marL="0" indent="0">
              <a:buNone/>
            </a:pPr>
            <a:r>
              <a:rPr lang="en-US" sz="2400" b="1" dirty="0" smtClean="0"/>
              <a:t>Relationship (</a:t>
            </a:r>
            <a:r>
              <a:rPr lang="en-US" sz="2400" b="1" dirty="0" err="1" smtClean="0"/>
              <a:t>Relasi</a:t>
            </a:r>
            <a:r>
              <a:rPr lang="en-US" sz="2400" b="1" dirty="0" smtClean="0"/>
              <a:t>)</a:t>
            </a:r>
          </a:p>
          <a:p>
            <a:pPr marL="231775" indent="0">
              <a:buNone/>
            </a:pPr>
            <a:r>
              <a:rPr lang="en-US" sz="2400" dirty="0" smtClean="0"/>
              <a:t>“</a:t>
            </a:r>
            <a:r>
              <a:rPr lang="en-US" sz="2400" dirty="0" err="1" smtClean="0"/>
              <a:t>Merupakan</a:t>
            </a:r>
            <a:r>
              <a:rPr lang="en-US" sz="2400" dirty="0" smtClean="0"/>
              <a:t> </a:t>
            </a:r>
            <a:r>
              <a:rPr lang="en-US" sz="2400" dirty="0" err="1"/>
              <a:t>hubungan</a:t>
            </a:r>
            <a:r>
              <a:rPr lang="en-US" sz="2400" dirty="0"/>
              <a:t> </a:t>
            </a:r>
            <a:r>
              <a:rPr lang="en-US" sz="2400" dirty="0" err="1"/>
              <a:t>atau</a:t>
            </a:r>
            <a:r>
              <a:rPr lang="en-US" sz="2400" dirty="0"/>
              <a:t> </a:t>
            </a:r>
            <a:r>
              <a:rPr lang="en-US" sz="2400" dirty="0" err="1"/>
              <a:t>interaksi</a:t>
            </a:r>
            <a:r>
              <a:rPr lang="en-US" sz="2400" dirty="0"/>
              <a:t> </a:t>
            </a:r>
            <a:r>
              <a:rPr lang="en-US" sz="2400" dirty="0" err="1"/>
              <a:t>antara</a:t>
            </a:r>
            <a:r>
              <a:rPr lang="en-US" sz="2400" dirty="0"/>
              <a:t> </a:t>
            </a:r>
            <a:r>
              <a:rPr lang="en-US" sz="2400" dirty="0" err="1"/>
              <a:t>satu</a:t>
            </a:r>
            <a:r>
              <a:rPr lang="en-US" sz="2400" dirty="0"/>
              <a:t> </a:t>
            </a:r>
            <a:r>
              <a:rPr lang="en-US" sz="2400" dirty="0" err="1"/>
              <a:t>entitas</a:t>
            </a:r>
            <a:r>
              <a:rPr lang="en-US" sz="2400" dirty="0"/>
              <a:t> </a:t>
            </a:r>
            <a:r>
              <a:rPr lang="en-US" sz="2400" dirty="0" err="1"/>
              <a:t>dengan</a:t>
            </a:r>
            <a:r>
              <a:rPr lang="en-US" sz="2400" dirty="0"/>
              <a:t> yang </a:t>
            </a:r>
            <a:r>
              <a:rPr lang="en-US" sz="2400" dirty="0" err="1" smtClean="0"/>
              <a:t>lainnya</a:t>
            </a:r>
            <a:r>
              <a:rPr lang="en-US" sz="2400" dirty="0" smtClean="0"/>
              <a:t>”.</a:t>
            </a:r>
          </a:p>
          <a:p>
            <a:endParaRPr lang="en-US" sz="1400" dirty="0" smtClean="0"/>
          </a:p>
          <a:p>
            <a:pPr marL="0" indent="0">
              <a:buNone/>
            </a:pPr>
            <a:r>
              <a:rPr lang="en-US" sz="2000" dirty="0" err="1" smtClean="0"/>
              <a:t>Contoh</a:t>
            </a:r>
            <a:r>
              <a:rPr lang="en-US" sz="2000" dirty="0" smtClean="0"/>
              <a:t>:</a:t>
            </a:r>
          </a:p>
          <a:p>
            <a:pPr marL="0" indent="0">
              <a:buNone/>
            </a:pPr>
            <a:r>
              <a:rPr lang="en-US" sz="2000" dirty="0" err="1" smtClean="0"/>
              <a:t>entitas</a:t>
            </a:r>
            <a:r>
              <a:rPr lang="en-US" sz="2000" dirty="0" smtClean="0"/>
              <a:t> </a:t>
            </a:r>
            <a:r>
              <a:rPr lang="en-US" sz="2000" dirty="0" err="1" smtClean="0"/>
              <a:t>Cusomer</a:t>
            </a:r>
            <a:r>
              <a:rPr lang="en-US" sz="2000" dirty="0" smtClean="0"/>
              <a:t> </a:t>
            </a:r>
            <a:r>
              <a:rPr lang="en-US" sz="2000" dirty="0" err="1"/>
              <a:t>berhubungan</a:t>
            </a:r>
            <a:r>
              <a:rPr lang="en-US" sz="2000" dirty="0"/>
              <a:t> </a:t>
            </a:r>
            <a:r>
              <a:rPr lang="en-US" sz="2000" dirty="0" err="1"/>
              <a:t>dengan</a:t>
            </a:r>
            <a:r>
              <a:rPr lang="en-US" sz="2000" dirty="0"/>
              <a:t> </a:t>
            </a:r>
            <a:r>
              <a:rPr lang="en-US" sz="2000" dirty="0" err="1"/>
              <a:t>entitas</a:t>
            </a:r>
            <a:r>
              <a:rPr lang="en-US" sz="2000" dirty="0"/>
              <a:t> </a:t>
            </a:r>
            <a:r>
              <a:rPr lang="en-US" sz="2000" dirty="0" smtClean="0"/>
              <a:t>Product yang </a:t>
            </a:r>
            <a:r>
              <a:rPr lang="en-US" sz="2000" dirty="0" err="1" smtClean="0"/>
              <a:t>dibelinya</a:t>
            </a:r>
            <a:r>
              <a:rPr lang="en-US" sz="2000" smtClean="0"/>
              <a:t>, </a:t>
            </a:r>
          </a:p>
          <a:p>
            <a:pPr marL="0" indent="0">
              <a:buNone/>
            </a:pPr>
            <a:r>
              <a:rPr lang="en-US" sz="2000" smtClean="0"/>
              <a:t>entitas </a:t>
            </a:r>
            <a:r>
              <a:rPr lang="en-US" sz="2000" dirty="0" smtClean="0"/>
              <a:t>instructor </a:t>
            </a:r>
            <a:r>
              <a:rPr lang="en-US" sz="2000" dirty="0" err="1" smtClean="0"/>
              <a:t>berhubungan</a:t>
            </a:r>
            <a:r>
              <a:rPr lang="en-US" sz="2000" dirty="0" smtClean="0"/>
              <a:t> </a:t>
            </a:r>
            <a:r>
              <a:rPr lang="en-US" sz="2000" dirty="0" err="1" smtClean="0"/>
              <a:t>dengan</a:t>
            </a:r>
            <a:r>
              <a:rPr lang="en-US" sz="2000" dirty="0" smtClean="0"/>
              <a:t> </a:t>
            </a:r>
            <a:r>
              <a:rPr lang="en-US" sz="2000" dirty="0" err="1" smtClean="0"/>
              <a:t>Course_section</a:t>
            </a:r>
            <a:r>
              <a:rPr lang="en-US" sz="2000" dirty="0" smtClean="0"/>
              <a:t> yang </a:t>
            </a:r>
            <a:r>
              <a:rPr lang="en-US" sz="2000" dirty="0" err="1" smtClean="0"/>
              <a:t>diajarnya</a:t>
            </a:r>
            <a:r>
              <a:rPr lang="en-US" sz="2000" smtClean="0"/>
              <a:t>, </a:t>
            </a:r>
          </a:p>
          <a:p>
            <a:pPr marL="0" indent="0">
              <a:buNone/>
            </a:pPr>
            <a:r>
              <a:rPr lang="en-US" sz="2000" smtClean="0"/>
              <a:t>Employee </a:t>
            </a:r>
            <a:r>
              <a:rPr lang="en-US" sz="2000" dirty="0" err="1" smtClean="0"/>
              <a:t>berhubungan</a:t>
            </a:r>
            <a:r>
              <a:rPr lang="en-US" sz="2000" dirty="0" smtClean="0"/>
              <a:t> </a:t>
            </a:r>
            <a:r>
              <a:rPr lang="en-US" sz="2000" dirty="0" err="1" smtClean="0"/>
              <a:t>dengan</a:t>
            </a:r>
            <a:r>
              <a:rPr lang="en-US" sz="2000" dirty="0" smtClean="0"/>
              <a:t> Project yang </a:t>
            </a:r>
            <a:r>
              <a:rPr lang="en-US" sz="2000" dirty="0" err="1" smtClean="0"/>
              <a:t>dikerjakannya</a:t>
            </a:r>
            <a:r>
              <a:rPr lang="en-US" sz="2000" dirty="0" smtClean="0"/>
              <a:t>, </a:t>
            </a:r>
            <a:r>
              <a:rPr lang="en-US" sz="2000" dirty="0" err="1" smtClean="0"/>
              <a:t>dsb</a:t>
            </a:r>
            <a:r>
              <a:rPr lang="en-US" sz="2000" dirty="0" smtClean="0"/>
              <a:t>…</a:t>
            </a:r>
          </a:p>
          <a:p>
            <a:pPr marL="0" indent="0">
              <a:buNone/>
            </a:pPr>
            <a:endParaRPr lang="en-US" sz="2000" dirty="0" smtClean="0">
              <a:solidFill>
                <a:srgbClr val="FF0000"/>
              </a:solidFill>
            </a:endParaRPr>
          </a:p>
          <a:p>
            <a:endParaRPr lang="en-US" sz="2000" dirty="0" smtClean="0"/>
          </a:p>
          <a:p>
            <a:endParaRPr lang="en-US" sz="2400" dirty="0" smtClean="0"/>
          </a:p>
        </p:txBody>
      </p:sp>
      <p:sp>
        <p:nvSpPr>
          <p:cNvPr id="4" name="Date Placeholder 3"/>
          <p:cNvSpPr>
            <a:spLocks noGrp="1"/>
          </p:cNvSpPr>
          <p:nvPr>
            <p:ph type="dt" sz="half" idx="10"/>
          </p:nvPr>
        </p:nvSpPr>
        <p:spPr/>
        <p:txBody>
          <a:bodyPr/>
          <a:lstStyle/>
          <a:p>
            <a:r>
              <a:rPr lang="en-US" smtClean="0"/>
              <a:t>AER – </a:t>
            </a:r>
            <a:r>
              <a:rPr lang="en-US"/>
              <a:t>2013/2014</a:t>
            </a:r>
            <a:endParaRPr lang="en-US" dirty="0"/>
          </a:p>
        </p:txBody>
      </p:sp>
      <p:sp>
        <p:nvSpPr>
          <p:cNvPr id="5" name="Footer Placeholder 4"/>
          <p:cNvSpPr>
            <a:spLocks noGrp="1"/>
          </p:cNvSpPr>
          <p:nvPr>
            <p:ph type="ftr" sz="quarter" idx="11"/>
          </p:nvPr>
        </p:nvSpPr>
        <p:spPr/>
        <p:txBody>
          <a:bodyPr/>
          <a:lstStyle/>
          <a:p>
            <a:r>
              <a:rPr lang="en-US" smtClean="0"/>
              <a:t>Universitas Pembangunan Jaya – SIF_TIF</a:t>
            </a:r>
            <a:endParaRPr lang="en-US" dirty="0"/>
          </a:p>
        </p:txBody>
      </p:sp>
      <p:sp>
        <p:nvSpPr>
          <p:cNvPr id="6" name="Slide Number Placeholder 5"/>
          <p:cNvSpPr>
            <a:spLocks noGrp="1"/>
          </p:cNvSpPr>
          <p:nvPr>
            <p:ph type="sldNum" sz="quarter" idx="12"/>
          </p:nvPr>
        </p:nvSpPr>
        <p:spPr/>
        <p:txBody>
          <a:bodyPr/>
          <a:lstStyle/>
          <a:p>
            <a:r>
              <a:rPr lang="en-US" smtClean="0"/>
              <a:t>SIF1213 - </a:t>
            </a:r>
            <a:fld id="{856524A2-1DDE-4CC8-AD9C-EA4094C56FD8}" type="slidenum">
              <a:rPr lang="en-US" smtClean="0"/>
              <a:pPr/>
              <a:t>8</a:t>
            </a:fld>
            <a:endParaRPr lang="en-US" dirty="0"/>
          </a:p>
        </p:txBody>
      </p:sp>
      <p:sp>
        <p:nvSpPr>
          <p:cNvPr id="7" name="Flowchart: Decision 6"/>
          <p:cNvSpPr/>
          <p:nvPr/>
        </p:nvSpPr>
        <p:spPr>
          <a:xfrm>
            <a:off x="3505200" y="1447800"/>
            <a:ext cx="2286000" cy="609600"/>
          </a:xfrm>
          <a:prstGeom prst="flowChartDecision">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400" dirty="0" err="1" smtClean="0"/>
              <a:t>nama_relasi</a:t>
            </a:r>
            <a:endParaRPr lang="en-US" sz="1400" dirty="0"/>
          </a:p>
        </p:txBody>
      </p:sp>
      <p:grpSp>
        <p:nvGrpSpPr>
          <p:cNvPr id="9" name="Group 8"/>
          <p:cNvGrpSpPr/>
          <p:nvPr/>
        </p:nvGrpSpPr>
        <p:grpSpPr>
          <a:xfrm>
            <a:off x="381000" y="4724400"/>
            <a:ext cx="3886200" cy="457200"/>
            <a:chOff x="381000" y="4591903"/>
            <a:chExt cx="3886200" cy="457200"/>
          </a:xfrm>
        </p:grpSpPr>
        <p:sp>
          <p:nvSpPr>
            <p:cNvPr id="18" name="Flowchart: Decision 17"/>
            <p:cNvSpPr/>
            <p:nvPr/>
          </p:nvSpPr>
          <p:spPr>
            <a:xfrm>
              <a:off x="1752600" y="4591903"/>
              <a:ext cx="1143000" cy="457200"/>
            </a:xfrm>
            <a:prstGeom prst="flowChartDecision">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400" dirty="0" smtClean="0"/>
                <a:t>buy</a:t>
              </a:r>
              <a:endParaRPr lang="en-US" sz="1400" dirty="0"/>
            </a:p>
          </p:txBody>
        </p:sp>
        <p:sp>
          <p:nvSpPr>
            <p:cNvPr id="8" name="Flowchart: Process 7"/>
            <p:cNvSpPr/>
            <p:nvPr/>
          </p:nvSpPr>
          <p:spPr>
            <a:xfrm>
              <a:off x="381000" y="4648200"/>
              <a:ext cx="990600" cy="344606"/>
            </a:xfrm>
            <a:prstGeom prst="flowChartProcess">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400" dirty="0" smtClean="0"/>
                <a:t>Customer</a:t>
              </a:r>
              <a:endParaRPr lang="en-US" sz="1400" dirty="0"/>
            </a:p>
          </p:txBody>
        </p:sp>
        <p:sp>
          <p:nvSpPr>
            <p:cNvPr id="19" name="Flowchart: Process 18"/>
            <p:cNvSpPr/>
            <p:nvPr/>
          </p:nvSpPr>
          <p:spPr>
            <a:xfrm>
              <a:off x="3276600" y="4648200"/>
              <a:ext cx="990600" cy="344606"/>
            </a:xfrm>
            <a:prstGeom prst="flowChartProcess">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400" dirty="0" smtClean="0"/>
                <a:t>Product</a:t>
              </a:r>
              <a:endParaRPr lang="en-US" sz="1400" dirty="0"/>
            </a:p>
          </p:txBody>
        </p:sp>
        <p:cxnSp>
          <p:nvCxnSpPr>
            <p:cNvPr id="14" name="Straight Connector 13"/>
            <p:cNvCxnSpPr>
              <a:stCxn id="8" idx="3"/>
            </p:cNvCxnSpPr>
            <p:nvPr/>
          </p:nvCxnSpPr>
          <p:spPr>
            <a:xfrm>
              <a:off x="1371600" y="4820503"/>
              <a:ext cx="381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a:stCxn id="18" idx="3"/>
              <a:endCxn id="19" idx="1"/>
            </p:cNvCxnSpPr>
            <p:nvPr/>
          </p:nvCxnSpPr>
          <p:spPr>
            <a:xfrm>
              <a:off x="2895600" y="4820503"/>
              <a:ext cx="381000" cy="0"/>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10" name="Group 9"/>
          <p:cNvGrpSpPr/>
          <p:nvPr/>
        </p:nvGrpSpPr>
        <p:grpSpPr>
          <a:xfrm>
            <a:off x="381000" y="5486400"/>
            <a:ext cx="3886200" cy="457200"/>
            <a:chOff x="381000" y="5486400"/>
            <a:chExt cx="3886200" cy="457200"/>
          </a:xfrm>
        </p:grpSpPr>
        <p:sp>
          <p:nvSpPr>
            <p:cNvPr id="24" name="Flowchart: Decision 23"/>
            <p:cNvSpPr/>
            <p:nvPr/>
          </p:nvSpPr>
          <p:spPr>
            <a:xfrm>
              <a:off x="1562100" y="5486400"/>
              <a:ext cx="1524000" cy="457200"/>
            </a:xfrm>
            <a:prstGeom prst="flowChartDecision">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400" dirty="0" smtClean="0"/>
                <a:t>teaches</a:t>
              </a:r>
              <a:endParaRPr lang="en-US" sz="1400" dirty="0"/>
            </a:p>
          </p:txBody>
        </p:sp>
        <p:sp>
          <p:nvSpPr>
            <p:cNvPr id="25" name="Flowchart: Process 24"/>
            <p:cNvSpPr/>
            <p:nvPr/>
          </p:nvSpPr>
          <p:spPr>
            <a:xfrm>
              <a:off x="381000" y="5542697"/>
              <a:ext cx="990600" cy="344606"/>
            </a:xfrm>
            <a:prstGeom prst="flowChartProcess">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400" dirty="0" smtClean="0"/>
                <a:t>Instructor</a:t>
              </a:r>
              <a:endParaRPr lang="en-US" sz="1400" dirty="0"/>
            </a:p>
          </p:txBody>
        </p:sp>
        <p:sp>
          <p:nvSpPr>
            <p:cNvPr id="26" name="Flowchart: Process 25"/>
            <p:cNvSpPr/>
            <p:nvPr/>
          </p:nvSpPr>
          <p:spPr>
            <a:xfrm>
              <a:off x="3276600" y="5486400"/>
              <a:ext cx="990600" cy="457200"/>
            </a:xfrm>
            <a:prstGeom prst="flowChartProcess">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400" dirty="0" err="1"/>
                <a:t>Course_sections</a:t>
              </a:r>
              <a:endParaRPr lang="en-US" sz="1400" dirty="0"/>
            </a:p>
          </p:txBody>
        </p:sp>
        <p:cxnSp>
          <p:nvCxnSpPr>
            <p:cNvPr id="27" name="Straight Connector 26"/>
            <p:cNvCxnSpPr>
              <a:stCxn id="25" idx="3"/>
              <a:endCxn id="24" idx="1"/>
            </p:cNvCxnSpPr>
            <p:nvPr/>
          </p:nvCxnSpPr>
          <p:spPr>
            <a:xfrm>
              <a:off x="1371600" y="5715000"/>
              <a:ext cx="1905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a:stCxn id="24" idx="3"/>
              <a:endCxn id="26" idx="1"/>
            </p:cNvCxnSpPr>
            <p:nvPr/>
          </p:nvCxnSpPr>
          <p:spPr>
            <a:xfrm>
              <a:off x="3086100" y="5715000"/>
              <a:ext cx="190500" cy="0"/>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11" name="Group 10"/>
          <p:cNvGrpSpPr/>
          <p:nvPr/>
        </p:nvGrpSpPr>
        <p:grpSpPr>
          <a:xfrm>
            <a:off x="4648200" y="4724400"/>
            <a:ext cx="4191000" cy="457200"/>
            <a:chOff x="4648200" y="4591903"/>
            <a:chExt cx="4191000" cy="457200"/>
          </a:xfrm>
        </p:grpSpPr>
        <p:sp>
          <p:nvSpPr>
            <p:cNvPr id="34" name="Flowchart: Decision 33"/>
            <p:cNvSpPr/>
            <p:nvPr/>
          </p:nvSpPr>
          <p:spPr>
            <a:xfrm>
              <a:off x="5791200" y="4591903"/>
              <a:ext cx="1866900" cy="457200"/>
            </a:xfrm>
            <a:prstGeom prst="flowChartDecision">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400" smtClean="0"/>
                <a:t>morks_on</a:t>
              </a:r>
              <a:endParaRPr lang="en-US" sz="1400" dirty="0"/>
            </a:p>
          </p:txBody>
        </p:sp>
        <p:sp>
          <p:nvSpPr>
            <p:cNvPr id="35" name="Flowchart: Process 34"/>
            <p:cNvSpPr/>
            <p:nvPr/>
          </p:nvSpPr>
          <p:spPr>
            <a:xfrm>
              <a:off x="4648200" y="4648200"/>
              <a:ext cx="990600" cy="344606"/>
            </a:xfrm>
            <a:prstGeom prst="flowChartProcess">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400" dirty="0" smtClean="0"/>
                <a:t>Employee</a:t>
              </a:r>
              <a:endParaRPr lang="en-US" sz="1400" dirty="0"/>
            </a:p>
          </p:txBody>
        </p:sp>
        <p:sp>
          <p:nvSpPr>
            <p:cNvPr id="36" name="Flowchart: Process 35"/>
            <p:cNvSpPr/>
            <p:nvPr/>
          </p:nvSpPr>
          <p:spPr>
            <a:xfrm>
              <a:off x="7848600" y="4591903"/>
              <a:ext cx="990600" cy="457200"/>
            </a:xfrm>
            <a:prstGeom prst="flowChartProcess">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400" dirty="0" smtClean="0"/>
                <a:t>Project</a:t>
              </a:r>
              <a:endParaRPr lang="en-US" sz="1400" dirty="0"/>
            </a:p>
          </p:txBody>
        </p:sp>
        <p:cxnSp>
          <p:nvCxnSpPr>
            <p:cNvPr id="37" name="Straight Connector 36"/>
            <p:cNvCxnSpPr>
              <a:stCxn id="35" idx="3"/>
              <a:endCxn id="34" idx="1"/>
            </p:cNvCxnSpPr>
            <p:nvPr/>
          </p:nvCxnSpPr>
          <p:spPr>
            <a:xfrm>
              <a:off x="5638800" y="4820503"/>
              <a:ext cx="152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Straight Connector 37"/>
            <p:cNvCxnSpPr>
              <a:stCxn id="34" idx="3"/>
              <a:endCxn id="36" idx="1"/>
            </p:cNvCxnSpPr>
            <p:nvPr/>
          </p:nvCxnSpPr>
          <p:spPr>
            <a:xfrm>
              <a:off x="7658100" y="4820503"/>
              <a:ext cx="190500" cy="0"/>
            </a:xfrm>
            <a:prstGeom prst="line">
              <a:avLst/>
            </a:prstGeom>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237709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fade">
                                      <p:cBhvr>
                                        <p:cTn id="11" dur="500"/>
                                        <p:tgtEl>
                                          <p:spTgt spid="9"/>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fade">
                                      <p:cBhvr>
                                        <p:cTn id="15" dur="500"/>
                                        <p:tgtEl>
                                          <p:spTgt spid="10"/>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fade">
                                      <p:cBhvr>
                                        <p:cTn id="19"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smtClean="0">
                <a:effectLst>
                  <a:outerShdw blurRad="38100" dist="38100" dir="2700000" algn="tl">
                    <a:srgbClr val="000000">
                      <a:alpha val="43137"/>
                    </a:srgbClr>
                  </a:outerShdw>
                </a:effectLst>
              </a:rPr>
              <a:t>Intro ER Concept</a:t>
            </a:r>
            <a:br>
              <a:rPr lang="en-US" dirty="0" smtClean="0">
                <a:effectLst>
                  <a:outerShdw blurRad="38100" dist="38100" dir="2700000" algn="tl">
                    <a:srgbClr val="000000">
                      <a:alpha val="43137"/>
                    </a:srgbClr>
                  </a:outerShdw>
                </a:effectLst>
              </a:rPr>
            </a:br>
            <a:r>
              <a:rPr lang="en-US" dirty="0" smtClean="0">
                <a:effectLst>
                  <a:outerShdw blurRad="38100" dist="38100" dir="2700000" algn="tl">
                    <a:srgbClr val="000000">
                      <a:alpha val="43137"/>
                    </a:srgbClr>
                  </a:outerShdw>
                </a:effectLst>
              </a:rPr>
              <a:t>-</a:t>
            </a:r>
            <a:r>
              <a:rPr lang="en-US" b="1" dirty="0" smtClean="0">
                <a:solidFill>
                  <a:srgbClr val="FF0000"/>
                </a:solidFill>
                <a:effectLst>
                  <a:outerShdw blurRad="38100" dist="38100" dir="2700000" algn="tl">
                    <a:srgbClr val="000000">
                      <a:alpha val="43137"/>
                    </a:srgbClr>
                  </a:outerShdw>
                </a:effectLst>
              </a:rPr>
              <a:t>Relationship </a:t>
            </a:r>
            <a:endParaRPr lang="en-US" b="1" dirty="0">
              <a:solidFill>
                <a:srgbClr val="FF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46237"/>
            <a:ext cx="8229600" cy="4525963"/>
          </a:xfrm>
        </p:spPr>
        <p:txBody>
          <a:bodyPr>
            <a:normAutofit/>
          </a:bodyPr>
          <a:lstStyle/>
          <a:p>
            <a:pPr marL="0" indent="0">
              <a:buNone/>
            </a:pPr>
            <a:r>
              <a:rPr lang="en-US" sz="2000" b="1" dirty="0" smtClean="0"/>
              <a:t>Relationship (</a:t>
            </a:r>
            <a:r>
              <a:rPr lang="en-US" sz="2000" b="1" dirty="0" err="1" smtClean="0"/>
              <a:t>Relasi</a:t>
            </a:r>
            <a:r>
              <a:rPr lang="en-US" sz="2000" b="1" dirty="0" smtClean="0"/>
              <a:t>)</a:t>
            </a:r>
          </a:p>
          <a:p>
            <a:pPr marL="231775" indent="0">
              <a:buNone/>
            </a:pPr>
            <a:r>
              <a:rPr lang="en-US" sz="2000" dirty="0" err="1" smtClean="0"/>
              <a:t>Jika</a:t>
            </a:r>
            <a:r>
              <a:rPr lang="en-US" sz="2000" dirty="0" smtClean="0"/>
              <a:t> </a:t>
            </a:r>
            <a:r>
              <a:rPr lang="en-US" sz="2000" dirty="0" err="1" smtClean="0"/>
              <a:t>Terdapat</a:t>
            </a:r>
            <a:r>
              <a:rPr lang="en-US" sz="2000" dirty="0" smtClean="0"/>
              <a:t> </a:t>
            </a:r>
            <a:r>
              <a:rPr lang="en-US" sz="2000" dirty="0" err="1" smtClean="0"/>
              <a:t>sekumpulan</a:t>
            </a:r>
            <a:r>
              <a:rPr lang="en-US" sz="2000" dirty="0" smtClean="0"/>
              <a:t> </a:t>
            </a:r>
            <a:r>
              <a:rPr lang="en-US" sz="2000" b="1" dirty="0" smtClean="0"/>
              <a:t>m</a:t>
            </a:r>
            <a:r>
              <a:rPr lang="en-US" sz="2000" dirty="0" smtClean="0"/>
              <a:t> entity </a:t>
            </a:r>
            <a:r>
              <a:rPr lang="en-US" sz="2000" dirty="0" err="1" smtClean="0"/>
              <a:t>sbb</a:t>
            </a:r>
            <a:r>
              <a:rPr lang="en-US" sz="2000" smtClean="0"/>
              <a:t>;  E</a:t>
            </a:r>
            <a:r>
              <a:rPr lang="en-US" sz="2000" baseline="-25000" smtClean="0"/>
              <a:t>1</a:t>
            </a:r>
            <a:r>
              <a:rPr lang="en-US" sz="2000" dirty="0" smtClean="0"/>
              <a:t>, E</a:t>
            </a:r>
            <a:r>
              <a:rPr lang="en-US" sz="2000" baseline="-25000" dirty="0" smtClean="0"/>
              <a:t>2</a:t>
            </a:r>
            <a:r>
              <a:rPr lang="en-US" sz="2000" dirty="0" smtClean="0"/>
              <a:t>, …, </a:t>
            </a:r>
            <a:r>
              <a:rPr lang="en-US" sz="2000" dirty="0" err="1" smtClean="0"/>
              <a:t>E</a:t>
            </a:r>
            <a:r>
              <a:rPr lang="en-US" sz="2000" baseline="-25000" dirty="0" err="1" smtClean="0"/>
              <a:t>m</a:t>
            </a:r>
            <a:r>
              <a:rPr lang="en-US" sz="2000" dirty="0" smtClean="0"/>
              <a:t> (</a:t>
            </a:r>
            <a:r>
              <a:rPr lang="en-US" sz="2000" dirty="0" err="1" smtClean="0"/>
              <a:t>berurutan</a:t>
            </a:r>
            <a:r>
              <a:rPr lang="en-US" sz="2000" dirty="0" smtClean="0"/>
              <a:t> </a:t>
            </a:r>
            <a:r>
              <a:rPr lang="en-US" sz="2000" dirty="0" err="1" smtClean="0"/>
              <a:t>dan</a:t>
            </a:r>
            <a:r>
              <a:rPr lang="en-US" sz="2000" dirty="0" smtClean="0"/>
              <a:t> entity yang </a:t>
            </a:r>
            <a:r>
              <a:rPr lang="en-US" sz="2000" dirty="0" err="1" smtClean="0"/>
              <a:t>sama</a:t>
            </a:r>
            <a:r>
              <a:rPr lang="en-US" sz="2000" dirty="0" smtClean="0"/>
              <a:t> </a:t>
            </a:r>
            <a:r>
              <a:rPr lang="en-US" sz="2000" dirty="0" err="1" smtClean="0"/>
              <a:t>mungkin</a:t>
            </a:r>
            <a:r>
              <a:rPr lang="en-US" sz="2000" dirty="0" smtClean="0"/>
              <a:t> </a:t>
            </a:r>
            <a:r>
              <a:rPr lang="en-US" sz="2000" dirty="0" err="1" smtClean="0"/>
              <a:t>muncul</a:t>
            </a:r>
            <a:r>
              <a:rPr lang="en-US" sz="2000" dirty="0" smtClean="0"/>
              <a:t> </a:t>
            </a:r>
            <a:r>
              <a:rPr lang="en-US" sz="2000" dirty="0" err="1" smtClean="0"/>
              <a:t>lebih</a:t>
            </a:r>
            <a:r>
              <a:rPr lang="en-US" sz="2000" dirty="0" smtClean="0"/>
              <a:t> </a:t>
            </a:r>
            <a:r>
              <a:rPr lang="en-US" sz="2000" dirty="0" err="1" smtClean="0"/>
              <a:t>dari</a:t>
            </a:r>
            <a:r>
              <a:rPr lang="en-US" sz="2000" dirty="0" smtClean="0"/>
              <a:t> </a:t>
            </a:r>
            <a:r>
              <a:rPr lang="en-US" sz="2000" dirty="0" err="1" smtClean="0"/>
              <a:t>sekali</a:t>
            </a:r>
            <a:r>
              <a:rPr lang="en-US" sz="2000" dirty="0" smtClean="0"/>
              <a:t>), </a:t>
            </a:r>
            <a:r>
              <a:rPr lang="en-US" sz="2000" dirty="0" err="1" smtClean="0"/>
              <a:t>dan</a:t>
            </a:r>
            <a:r>
              <a:rPr lang="en-US" sz="2000" dirty="0" smtClean="0"/>
              <a:t> </a:t>
            </a:r>
            <a:r>
              <a:rPr lang="en-US" sz="2000" dirty="0" err="1" smtClean="0"/>
              <a:t>suatu</a:t>
            </a:r>
            <a:r>
              <a:rPr lang="en-US" sz="2000" dirty="0" smtClean="0"/>
              <a:t> relationship </a:t>
            </a:r>
            <a:r>
              <a:rPr lang="en-US" sz="2000" b="1" dirty="0" smtClean="0"/>
              <a:t>R</a:t>
            </a:r>
            <a:r>
              <a:rPr lang="en-US" sz="2000" dirty="0" smtClean="0"/>
              <a:t> </a:t>
            </a:r>
            <a:r>
              <a:rPr lang="en-US" sz="2000" b="1" dirty="0" err="1" smtClean="0"/>
              <a:t>merupakan</a:t>
            </a:r>
            <a:r>
              <a:rPr lang="en-US" sz="2000" b="1" dirty="0" smtClean="0"/>
              <a:t> </a:t>
            </a:r>
            <a:r>
              <a:rPr lang="en-US" sz="2000" b="1" dirty="0" err="1" smtClean="0"/>
              <a:t>definisi</a:t>
            </a:r>
            <a:r>
              <a:rPr lang="en-US" sz="2000" b="1" dirty="0" smtClean="0"/>
              <a:t> rule </a:t>
            </a:r>
            <a:r>
              <a:rPr lang="en-US" sz="2000" b="1" dirty="0" err="1" smtClean="0"/>
              <a:t>hubungan</a:t>
            </a:r>
            <a:r>
              <a:rPr lang="en-US" sz="2000" b="1" dirty="0" smtClean="0"/>
              <a:t> </a:t>
            </a:r>
            <a:r>
              <a:rPr lang="en-US" sz="2000" dirty="0" err="1"/>
              <a:t>antar</a:t>
            </a:r>
            <a:r>
              <a:rPr lang="en-US" sz="2000" dirty="0"/>
              <a:t> entity </a:t>
            </a:r>
            <a:r>
              <a:rPr lang="en-US" sz="2000" dirty="0" err="1"/>
              <a:t>tersebut</a:t>
            </a:r>
            <a:r>
              <a:rPr lang="en-US" sz="2000" dirty="0"/>
              <a:t> </a:t>
            </a:r>
            <a:r>
              <a:rPr lang="en-US" sz="2000" dirty="0" err="1"/>
              <a:t>melalui</a:t>
            </a:r>
            <a:r>
              <a:rPr lang="en-US" sz="2000" dirty="0"/>
              <a:t> </a:t>
            </a:r>
            <a:r>
              <a:rPr lang="en-US" sz="2000" dirty="0" err="1"/>
              <a:t>atributnya</a:t>
            </a:r>
            <a:r>
              <a:rPr lang="en-US" sz="2000" dirty="0" smtClean="0"/>
              <a:t>.</a:t>
            </a:r>
          </a:p>
          <a:p>
            <a:pPr marL="231775" indent="0">
              <a:buNone/>
            </a:pPr>
            <a:r>
              <a:rPr lang="en-US" sz="2000" dirty="0" err="1" smtClean="0"/>
              <a:t>Maka</a:t>
            </a:r>
            <a:r>
              <a:rPr lang="en-US" sz="2000" dirty="0" smtClean="0"/>
              <a:t>; </a:t>
            </a:r>
            <a:r>
              <a:rPr lang="en-US" sz="2000" b="1" dirty="0" smtClean="0"/>
              <a:t>R</a:t>
            </a:r>
            <a:r>
              <a:rPr lang="en-US" sz="2000" dirty="0" smtClean="0"/>
              <a:t> </a:t>
            </a:r>
            <a:r>
              <a:rPr lang="en-US" sz="2000" dirty="0" err="1" smtClean="0"/>
              <a:t>adalah</a:t>
            </a:r>
            <a:r>
              <a:rPr lang="en-US" sz="2000" dirty="0" smtClean="0"/>
              <a:t> </a:t>
            </a:r>
            <a:r>
              <a:rPr lang="en-US" sz="2000" dirty="0" err="1" smtClean="0"/>
              <a:t>representasi</a:t>
            </a:r>
            <a:r>
              <a:rPr lang="en-US" sz="2000" dirty="0" smtClean="0"/>
              <a:t> </a:t>
            </a:r>
            <a:r>
              <a:rPr lang="en-US" sz="2000" dirty="0" err="1" smtClean="0"/>
              <a:t>dari</a:t>
            </a:r>
            <a:r>
              <a:rPr lang="en-US" sz="2000" dirty="0" smtClean="0"/>
              <a:t> </a:t>
            </a:r>
            <a:r>
              <a:rPr lang="en-US" sz="2000" dirty="0" err="1" smtClean="0"/>
              <a:t>hubungan</a:t>
            </a:r>
            <a:r>
              <a:rPr lang="en-US" sz="2000" dirty="0" smtClean="0"/>
              <a:t> </a:t>
            </a:r>
            <a:r>
              <a:rPr lang="en-US" sz="2000" dirty="0" err="1" smtClean="0"/>
              <a:t>antar</a:t>
            </a:r>
            <a:r>
              <a:rPr lang="en-US" sz="2000" dirty="0" smtClean="0"/>
              <a:t> entity </a:t>
            </a:r>
            <a:r>
              <a:rPr lang="en-US" sz="2000" dirty="0" err="1" smtClean="0"/>
              <a:t>tersebut</a:t>
            </a:r>
            <a:r>
              <a:rPr lang="en-US" sz="2000" dirty="0" smtClean="0"/>
              <a:t>, </a:t>
            </a:r>
            <a:r>
              <a:rPr lang="en-US" sz="2000" dirty="0" err="1" smtClean="0"/>
              <a:t>dan</a:t>
            </a:r>
            <a:r>
              <a:rPr lang="en-US" sz="2000" dirty="0" smtClean="0"/>
              <a:t> </a:t>
            </a:r>
            <a:r>
              <a:rPr lang="en-US" sz="2000" b="1" dirty="0" smtClean="0"/>
              <a:t>R</a:t>
            </a:r>
            <a:r>
              <a:rPr lang="en-US" sz="2000" dirty="0" smtClean="0"/>
              <a:t> </a:t>
            </a:r>
            <a:r>
              <a:rPr lang="en-US" sz="2000" dirty="0" err="1" smtClean="0"/>
              <a:t>berisi</a:t>
            </a:r>
            <a:r>
              <a:rPr lang="en-US" sz="2000" dirty="0" smtClean="0"/>
              <a:t> </a:t>
            </a:r>
            <a:r>
              <a:rPr lang="en-US" sz="2000" dirty="0" err="1" smtClean="0"/>
              <a:t>kolom</a:t>
            </a:r>
            <a:r>
              <a:rPr lang="en-US" sz="2000" dirty="0" smtClean="0"/>
              <a:t>/</a:t>
            </a:r>
            <a:r>
              <a:rPr lang="en-US" sz="2000" dirty="0" err="1" smtClean="0"/>
              <a:t>atribut</a:t>
            </a:r>
            <a:r>
              <a:rPr lang="en-US" sz="2000" dirty="0" smtClean="0"/>
              <a:t> yang </a:t>
            </a:r>
            <a:r>
              <a:rPr lang="en-US" sz="2000" dirty="0" err="1" smtClean="0"/>
              <a:t>menghubungkan</a:t>
            </a:r>
            <a:r>
              <a:rPr lang="en-US" sz="2000" dirty="0" smtClean="0"/>
              <a:t> </a:t>
            </a:r>
            <a:r>
              <a:rPr lang="en-US" sz="2000" dirty="0" err="1" smtClean="0"/>
              <a:t>antar</a:t>
            </a:r>
            <a:r>
              <a:rPr lang="en-US" sz="2000" dirty="0" smtClean="0"/>
              <a:t> entity </a:t>
            </a:r>
            <a:r>
              <a:rPr lang="en-US" sz="2000" dirty="0" err="1" smtClean="0"/>
              <a:t>tersebut</a:t>
            </a:r>
            <a:r>
              <a:rPr lang="en-US" sz="2000" dirty="0" smtClean="0"/>
              <a:t>.</a:t>
            </a:r>
          </a:p>
          <a:p>
            <a:pPr marL="231775" indent="0">
              <a:buNone/>
            </a:pPr>
            <a:r>
              <a:rPr lang="en-US" sz="1600" dirty="0" err="1" smtClean="0"/>
              <a:t>Secara</a:t>
            </a:r>
            <a:r>
              <a:rPr lang="en-US" sz="1600" dirty="0" smtClean="0"/>
              <a:t> </a:t>
            </a:r>
            <a:r>
              <a:rPr lang="en-US" sz="1600" dirty="0" err="1" smtClean="0"/>
              <a:t>matematika</a:t>
            </a:r>
            <a:r>
              <a:rPr lang="en-US" sz="1600" dirty="0" smtClean="0"/>
              <a:t>; R = E</a:t>
            </a:r>
            <a:r>
              <a:rPr lang="en-US" sz="1600" baseline="-25000" dirty="0" smtClean="0"/>
              <a:t>1</a:t>
            </a:r>
            <a:r>
              <a:rPr lang="en-US" sz="1600" dirty="0"/>
              <a:t> </a:t>
            </a:r>
            <a:r>
              <a:rPr lang="en-US" sz="1600" dirty="0" smtClean="0"/>
              <a:t>x E</a:t>
            </a:r>
            <a:r>
              <a:rPr lang="en-US" sz="1600" baseline="-25000" dirty="0" smtClean="0"/>
              <a:t>2</a:t>
            </a:r>
            <a:r>
              <a:rPr lang="en-US" sz="1600" dirty="0"/>
              <a:t> </a:t>
            </a:r>
            <a:r>
              <a:rPr lang="en-US" sz="1600" dirty="0" smtClean="0"/>
              <a:t>x </a:t>
            </a:r>
            <a:r>
              <a:rPr lang="en-US" sz="1600" dirty="0" err="1"/>
              <a:t>E</a:t>
            </a:r>
            <a:r>
              <a:rPr lang="en-US" sz="1600" baseline="-25000" dirty="0" err="1"/>
              <a:t>m</a:t>
            </a:r>
            <a:r>
              <a:rPr lang="en-US" sz="1600" dirty="0"/>
              <a:t> </a:t>
            </a:r>
            <a:r>
              <a:rPr lang="en-US" sz="1600" dirty="0" smtClean="0"/>
              <a:t> (R represent set </a:t>
            </a:r>
            <a:r>
              <a:rPr lang="en-US" sz="1600" dirty="0"/>
              <a:t>of m-tuples, a subset of the Cartesian product of </a:t>
            </a:r>
            <a:r>
              <a:rPr lang="en-US" sz="1600" dirty="0" smtClean="0"/>
              <a:t>entity instances).</a:t>
            </a:r>
          </a:p>
          <a:p>
            <a:endParaRPr lang="en-US" sz="1200" dirty="0" smtClean="0"/>
          </a:p>
        </p:txBody>
      </p:sp>
      <p:sp>
        <p:nvSpPr>
          <p:cNvPr id="4" name="Date Placeholder 3"/>
          <p:cNvSpPr>
            <a:spLocks noGrp="1"/>
          </p:cNvSpPr>
          <p:nvPr>
            <p:ph type="dt" sz="half" idx="10"/>
          </p:nvPr>
        </p:nvSpPr>
        <p:spPr/>
        <p:txBody>
          <a:bodyPr/>
          <a:lstStyle/>
          <a:p>
            <a:r>
              <a:rPr lang="en-US" smtClean="0"/>
              <a:t>AER – </a:t>
            </a:r>
            <a:r>
              <a:rPr lang="en-US"/>
              <a:t>2013/2014</a:t>
            </a:r>
            <a:endParaRPr lang="en-US" dirty="0"/>
          </a:p>
        </p:txBody>
      </p:sp>
      <p:sp>
        <p:nvSpPr>
          <p:cNvPr id="5" name="Footer Placeholder 4"/>
          <p:cNvSpPr>
            <a:spLocks noGrp="1"/>
          </p:cNvSpPr>
          <p:nvPr>
            <p:ph type="ftr" sz="quarter" idx="11"/>
          </p:nvPr>
        </p:nvSpPr>
        <p:spPr/>
        <p:txBody>
          <a:bodyPr/>
          <a:lstStyle/>
          <a:p>
            <a:r>
              <a:rPr lang="en-US" smtClean="0"/>
              <a:t>Universitas Pembangunan Jaya – SIF_TIF</a:t>
            </a:r>
            <a:endParaRPr lang="en-US" dirty="0"/>
          </a:p>
        </p:txBody>
      </p:sp>
      <p:sp>
        <p:nvSpPr>
          <p:cNvPr id="6" name="Slide Number Placeholder 5"/>
          <p:cNvSpPr>
            <a:spLocks noGrp="1"/>
          </p:cNvSpPr>
          <p:nvPr>
            <p:ph type="sldNum" sz="quarter" idx="12"/>
          </p:nvPr>
        </p:nvSpPr>
        <p:spPr/>
        <p:txBody>
          <a:bodyPr/>
          <a:lstStyle/>
          <a:p>
            <a:r>
              <a:rPr lang="en-US" smtClean="0"/>
              <a:t>SIF1213 - </a:t>
            </a:r>
            <a:fld id="{856524A2-1DDE-4CC8-AD9C-EA4094C56FD8}" type="slidenum">
              <a:rPr lang="en-US" smtClean="0"/>
              <a:pPr/>
              <a:t>9</a:t>
            </a:fld>
            <a:endParaRPr lang="en-US" dirty="0"/>
          </a:p>
        </p:txBody>
      </p:sp>
      <p:grpSp>
        <p:nvGrpSpPr>
          <p:cNvPr id="60" name="Group 59"/>
          <p:cNvGrpSpPr/>
          <p:nvPr/>
        </p:nvGrpSpPr>
        <p:grpSpPr>
          <a:xfrm>
            <a:off x="76200" y="4724400"/>
            <a:ext cx="4057650" cy="1371600"/>
            <a:chOff x="152400" y="4572000"/>
            <a:chExt cx="4057650" cy="1371600"/>
          </a:xfrm>
        </p:grpSpPr>
        <p:sp>
          <p:nvSpPr>
            <p:cNvPr id="23" name="Flowchart: Decision 22"/>
            <p:cNvSpPr/>
            <p:nvPr/>
          </p:nvSpPr>
          <p:spPr>
            <a:xfrm>
              <a:off x="1371600" y="5486400"/>
              <a:ext cx="953441" cy="457200"/>
            </a:xfrm>
            <a:prstGeom prst="flowChartDecision">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400" dirty="0" smtClean="0"/>
                <a:t>buy</a:t>
              </a:r>
              <a:endParaRPr lang="en-US" sz="1400" dirty="0"/>
            </a:p>
          </p:txBody>
        </p:sp>
        <p:sp>
          <p:nvSpPr>
            <p:cNvPr id="29" name="Flowchart: Process 28"/>
            <p:cNvSpPr/>
            <p:nvPr/>
          </p:nvSpPr>
          <p:spPr>
            <a:xfrm>
              <a:off x="190500" y="5542697"/>
              <a:ext cx="990600" cy="344606"/>
            </a:xfrm>
            <a:prstGeom prst="flowChartProcess">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400" dirty="0" smtClean="0"/>
                <a:t>Customer</a:t>
              </a:r>
              <a:endParaRPr lang="en-US" sz="1400" dirty="0"/>
            </a:p>
          </p:txBody>
        </p:sp>
        <p:sp>
          <p:nvSpPr>
            <p:cNvPr id="30" name="Flowchart: Process 29"/>
            <p:cNvSpPr/>
            <p:nvPr/>
          </p:nvSpPr>
          <p:spPr>
            <a:xfrm>
              <a:off x="2552700" y="5542697"/>
              <a:ext cx="990600" cy="344606"/>
            </a:xfrm>
            <a:prstGeom prst="flowChartProcess">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400" dirty="0" smtClean="0"/>
                <a:t>Product</a:t>
              </a:r>
              <a:endParaRPr lang="en-US" sz="1400" dirty="0"/>
            </a:p>
          </p:txBody>
        </p:sp>
        <p:cxnSp>
          <p:nvCxnSpPr>
            <p:cNvPr id="31" name="Straight Connector 30"/>
            <p:cNvCxnSpPr>
              <a:stCxn id="29" idx="3"/>
              <a:endCxn id="23" idx="1"/>
            </p:cNvCxnSpPr>
            <p:nvPr/>
          </p:nvCxnSpPr>
          <p:spPr>
            <a:xfrm>
              <a:off x="1181100" y="5715000"/>
              <a:ext cx="1905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Straight Connector 31"/>
            <p:cNvCxnSpPr>
              <a:stCxn id="23" idx="3"/>
              <a:endCxn id="30" idx="1"/>
            </p:cNvCxnSpPr>
            <p:nvPr/>
          </p:nvCxnSpPr>
          <p:spPr>
            <a:xfrm>
              <a:off x="2325041" y="5715000"/>
              <a:ext cx="227659" cy="0"/>
            </a:xfrm>
            <a:prstGeom prst="line">
              <a:avLst/>
            </a:prstGeom>
          </p:spPr>
          <p:style>
            <a:lnRef idx="1">
              <a:schemeClr val="accent1"/>
            </a:lnRef>
            <a:fillRef idx="0">
              <a:schemeClr val="accent1"/>
            </a:fillRef>
            <a:effectRef idx="0">
              <a:schemeClr val="accent1"/>
            </a:effectRef>
            <a:fontRef idx="minor">
              <a:schemeClr val="tx1"/>
            </a:fontRef>
          </p:style>
        </p:cxnSp>
        <p:sp>
          <p:nvSpPr>
            <p:cNvPr id="9" name="Oval 8"/>
            <p:cNvSpPr/>
            <p:nvPr/>
          </p:nvSpPr>
          <p:spPr>
            <a:xfrm>
              <a:off x="152400" y="5064642"/>
              <a:ext cx="571500" cy="269358"/>
            </a:xfrm>
            <a:prstGeom prst="ellipse">
              <a:avLst/>
            </a:prstGeom>
            <a:ln w="3175"/>
          </p:spPr>
          <p:style>
            <a:lnRef idx="2">
              <a:schemeClr val="dk1"/>
            </a:lnRef>
            <a:fillRef idx="1">
              <a:schemeClr val="lt1"/>
            </a:fillRef>
            <a:effectRef idx="0">
              <a:schemeClr val="dk1"/>
            </a:effectRef>
            <a:fontRef idx="minor">
              <a:schemeClr val="dk1"/>
            </a:fontRef>
          </p:style>
          <p:txBody>
            <a:bodyPr rtlCol="0" anchor="ctr"/>
            <a:lstStyle/>
            <a:p>
              <a:pPr algn="ctr"/>
              <a:r>
                <a:rPr lang="en-US" sz="1100" u="sng" dirty="0" err="1" smtClean="0"/>
                <a:t>cid</a:t>
              </a:r>
              <a:endParaRPr lang="en-US" u="sng" dirty="0"/>
            </a:p>
          </p:txBody>
        </p:sp>
        <p:sp>
          <p:nvSpPr>
            <p:cNvPr id="43" name="Oval 42"/>
            <p:cNvSpPr/>
            <p:nvPr/>
          </p:nvSpPr>
          <p:spPr>
            <a:xfrm>
              <a:off x="438150" y="4648200"/>
              <a:ext cx="933450" cy="381000"/>
            </a:xfrm>
            <a:prstGeom prst="ellipse">
              <a:avLst/>
            </a:prstGeom>
            <a:ln w="3175"/>
          </p:spPr>
          <p:style>
            <a:lnRef idx="2">
              <a:schemeClr val="dk1"/>
            </a:lnRef>
            <a:fillRef idx="1">
              <a:schemeClr val="lt1"/>
            </a:fillRef>
            <a:effectRef idx="0">
              <a:schemeClr val="dk1"/>
            </a:effectRef>
            <a:fontRef idx="minor">
              <a:schemeClr val="dk1"/>
            </a:fontRef>
          </p:style>
          <p:txBody>
            <a:bodyPr rtlCol="0" anchor="ctr"/>
            <a:lstStyle/>
            <a:p>
              <a:pPr algn="ctr"/>
              <a:r>
                <a:rPr lang="en-US" sz="1100" dirty="0" err="1" smtClean="0"/>
                <a:t>cust_name</a:t>
              </a:r>
              <a:endParaRPr lang="en-US" dirty="0"/>
            </a:p>
          </p:txBody>
        </p:sp>
        <p:cxnSp>
          <p:nvCxnSpPr>
            <p:cNvPr id="11" name="Straight Connector 10"/>
            <p:cNvCxnSpPr>
              <a:stCxn id="29" idx="0"/>
              <a:endCxn id="9" idx="4"/>
            </p:cNvCxnSpPr>
            <p:nvPr/>
          </p:nvCxnSpPr>
          <p:spPr>
            <a:xfrm flipH="1" flipV="1">
              <a:off x="438150" y="5334000"/>
              <a:ext cx="247650" cy="208697"/>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Straight Connector 43"/>
            <p:cNvCxnSpPr>
              <a:stCxn id="29" idx="0"/>
              <a:endCxn id="43" idx="4"/>
            </p:cNvCxnSpPr>
            <p:nvPr/>
          </p:nvCxnSpPr>
          <p:spPr>
            <a:xfrm flipV="1">
              <a:off x="685800" y="5029200"/>
              <a:ext cx="219075" cy="513497"/>
            </a:xfrm>
            <a:prstGeom prst="line">
              <a:avLst/>
            </a:prstGeom>
          </p:spPr>
          <p:style>
            <a:lnRef idx="1">
              <a:schemeClr val="accent1"/>
            </a:lnRef>
            <a:fillRef idx="0">
              <a:schemeClr val="accent1"/>
            </a:fillRef>
            <a:effectRef idx="0">
              <a:schemeClr val="accent1"/>
            </a:effectRef>
            <a:fontRef idx="minor">
              <a:schemeClr val="tx1"/>
            </a:fontRef>
          </p:style>
        </p:cxnSp>
        <p:sp>
          <p:nvSpPr>
            <p:cNvPr id="45" name="Oval 44"/>
            <p:cNvSpPr/>
            <p:nvPr/>
          </p:nvSpPr>
          <p:spPr>
            <a:xfrm>
              <a:off x="1255418" y="5029200"/>
              <a:ext cx="1106782" cy="269358"/>
            </a:xfrm>
            <a:prstGeom prst="ellipse">
              <a:avLst/>
            </a:prstGeom>
            <a:ln w="3175"/>
          </p:spPr>
          <p:style>
            <a:lnRef idx="2">
              <a:schemeClr val="dk1"/>
            </a:lnRef>
            <a:fillRef idx="1">
              <a:schemeClr val="lt1"/>
            </a:fillRef>
            <a:effectRef idx="0">
              <a:schemeClr val="dk1"/>
            </a:effectRef>
            <a:fontRef idx="minor">
              <a:schemeClr val="dk1"/>
            </a:fontRef>
          </p:style>
          <p:txBody>
            <a:bodyPr rtlCol="0" anchor="ctr"/>
            <a:lstStyle/>
            <a:p>
              <a:pPr algn="ctr"/>
              <a:r>
                <a:rPr lang="en-US" sz="1100" dirty="0" err="1" smtClean="0"/>
                <a:t>buy_price</a:t>
              </a:r>
              <a:endParaRPr lang="en-US" dirty="0"/>
            </a:p>
          </p:txBody>
        </p:sp>
        <p:cxnSp>
          <p:nvCxnSpPr>
            <p:cNvPr id="46" name="Straight Connector 45"/>
            <p:cNvCxnSpPr>
              <a:stCxn id="23" idx="0"/>
              <a:endCxn id="45" idx="4"/>
            </p:cNvCxnSpPr>
            <p:nvPr/>
          </p:nvCxnSpPr>
          <p:spPr>
            <a:xfrm flipH="1" flipV="1">
              <a:off x="1808809" y="5298558"/>
              <a:ext cx="39512" cy="187842"/>
            </a:xfrm>
            <a:prstGeom prst="line">
              <a:avLst/>
            </a:prstGeom>
          </p:spPr>
          <p:style>
            <a:lnRef idx="1">
              <a:schemeClr val="accent1"/>
            </a:lnRef>
            <a:fillRef idx="0">
              <a:schemeClr val="accent1"/>
            </a:fillRef>
            <a:effectRef idx="0">
              <a:schemeClr val="accent1"/>
            </a:effectRef>
            <a:fontRef idx="minor">
              <a:schemeClr val="tx1"/>
            </a:fontRef>
          </p:style>
        </p:cxnSp>
        <p:sp>
          <p:nvSpPr>
            <p:cNvPr id="48" name="Oval 47"/>
            <p:cNvSpPr/>
            <p:nvPr/>
          </p:nvSpPr>
          <p:spPr>
            <a:xfrm>
              <a:off x="2514600" y="4953000"/>
              <a:ext cx="571500" cy="269358"/>
            </a:xfrm>
            <a:prstGeom prst="ellipse">
              <a:avLst/>
            </a:prstGeom>
            <a:ln w="3175"/>
          </p:spPr>
          <p:style>
            <a:lnRef idx="2">
              <a:schemeClr val="dk1"/>
            </a:lnRef>
            <a:fillRef idx="1">
              <a:schemeClr val="lt1"/>
            </a:fillRef>
            <a:effectRef idx="0">
              <a:schemeClr val="dk1"/>
            </a:effectRef>
            <a:fontRef idx="minor">
              <a:schemeClr val="dk1"/>
            </a:fontRef>
          </p:style>
          <p:txBody>
            <a:bodyPr rtlCol="0" anchor="ctr"/>
            <a:lstStyle/>
            <a:p>
              <a:pPr algn="ctr"/>
              <a:r>
                <a:rPr lang="en-US" sz="1100" u="sng" dirty="0" err="1" smtClean="0"/>
                <a:t>pid</a:t>
              </a:r>
              <a:endParaRPr lang="en-US" u="sng" dirty="0"/>
            </a:p>
          </p:txBody>
        </p:sp>
        <p:sp>
          <p:nvSpPr>
            <p:cNvPr id="49" name="Oval 48"/>
            <p:cNvSpPr/>
            <p:nvPr/>
          </p:nvSpPr>
          <p:spPr>
            <a:xfrm>
              <a:off x="2667000" y="4572000"/>
              <a:ext cx="1009650" cy="381000"/>
            </a:xfrm>
            <a:prstGeom prst="ellipse">
              <a:avLst/>
            </a:prstGeom>
            <a:ln w="3175"/>
          </p:spPr>
          <p:style>
            <a:lnRef idx="2">
              <a:schemeClr val="dk1"/>
            </a:lnRef>
            <a:fillRef idx="1">
              <a:schemeClr val="lt1"/>
            </a:fillRef>
            <a:effectRef idx="0">
              <a:schemeClr val="dk1"/>
            </a:effectRef>
            <a:fontRef idx="minor">
              <a:schemeClr val="dk1"/>
            </a:fontRef>
          </p:style>
          <p:txBody>
            <a:bodyPr rtlCol="0" anchor="ctr"/>
            <a:lstStyle/>
            <a:p>
              <a:pPr algn="ctr"/>
              <a:r>
                <a:rPr lang="en-US" sz="1100" dirty="0" err="1" smtClean="0"/>
                <a:t>prod_name</a:t>
              </a:r>
              <a:endParaRPr lang="en-US" dirty="0"/>
            </a:p>
          </p:txBody>
        </p:sp>
        <p:cxnSp>
          <p:nvCxnSpPr>
            <p:cNvPr id="50" name="Straight Connector 49"/>
            <p:cNvCxnSpPr>
              <a:stCxn id="30" idx="0"/>
              <a:endCxn id="48" idx="4"/>
            </p:cNvCxnSpPr>
            <p:nvPr/>
          </p:nvCxnSpPr>
          <p:spPr>
            <a:xfrm flipH="1" flipV="1">
              <a:off x="2800350" y="5222358"/>
              <a:ext cx="247650" cy="320339"/>
            </a:xfrm>
            <a:prstGeom prst="line">
              <a:avLst/>
            </a:prstGeom>
          </p:spPr>
          <p:style>
            <a:lnRef idx="1">
              <a:schemeClr val="accent1"/>
            </a:lnRef>
            <a:fillRef idx="0">
              <a:schemeClr val="accent1"/>
            </a:fillRef>
            <a:effectRef idx="0">
              <a:schemeClr val="accent1"/>
            </a:effectRef>
            <a:fontRef idx="minor">
              <a:schemeClr val="tx1"/>
            </a:fontRef>
          </p:style>
        </p:cxnSp>
        <p:cxnSp>
          <p:nvCxnSpPr>
            <p:cNvPr id="51" name="Straight Connector 50"/>
            <p:cNvCxnSpPr>
              <a:stCxn id="30" idx="0"/>
              <a:endCxn id="49" idx="4"/>
            </p:cNvCxnSpPr>
            <p:nvPr/>
          </p:nvCxnSpPr>
          <p:spPr>
            <a:xfrm flipV="1">
              <a:off x="3048000" y="4953000"/>
              <a:ext cx="123825" cy="589697"/>
            </a:xfrm>
            <a:prstGeom prst="line">
              <a:avLst/>
            </a:prstGeom>
          </p:spPr>
          <p:style>
            <a:lnRef idx="1">
              <a:schemeClr val="accent1"/>
            </a:lnRef>
            <a:fillRef idx="0">
              <a:schemeClr val="accent1"/>
            </a:fillRef>
            <a:effectRef idx="0">
              <a:schemeClr val="accent1"/>
            </a:effectRef>
            <a:fontRef idx="minor">
              <a:schemeClr val="tx1"/>
            </a:fontRef>
          </p:style>
        </p:cxnSp>
        <p:sp>
          <p:nvSpPr>
            <p:cNvPr id="56" name="Oval 55"/>
            <p:cNvSpPr/>
            <p:nvPr/>
          </p:nvSpPr>
          <p:spPr>
            <a:xfrm>
              <a:off x="3200400" y="5020135"/>
              <a:ext cx="1009650" cy="381000"/>
            </a:xfrm>
            <a:prstGeom prst="ellipse">
              <a:avLst/>
            </a:prstGeom>
            <a:ln w="3175"/>
          </p:spPr>
          <p:style>
            <a:lnRef idx="2">
              <a:schemeClr val="dk1"/>
            </a:lnRef>
            <a:fillRef idx="1">
              <a:schemeClr val="lt1"/>
            </a:fillRef>
            <a:effectRef idx="0">
              <a:schemeClr val="dk1"/>
            </a:effectRef>
            <a:fontRef idx="minor">
              <a:schemeClr val="dk1"/>
            </a:fontRef>
          </p:style>
          <p:txBody>
            <a:bodyPr rtlCol="0" anchor="ctr"/>
            <a:lstStyle/>
            <a:p>
              <a:pPr algn="ctr"/>
              <a:r>
                <a:rPr lang="en-US" sz="1100" dirty="0" err="1" smtClean="0"/>
                <a:t>prod_price</a:t>
              </a:r>
              <a:endParaRPr lang="en-US" dirty="0"/>
            </a:p>
          </p:txBody>
        </p:sp>
        <p:cxnSp>
          <p:nvCxnSpPr>
            <p:cNvPr id="57" name="Straight Connector 56"/>
            <p:cNvCxnSpPr>
              <a:stCxn id="30" idx="0"/>
              <a:endCxn id="56" idx="2"/>
            </p:cNvCxnSpPr>
            <p:nvPr/>
          </p:nvCxnSpPr>
          <p:spPr>
            <a:xfrm flipV="1">
              <a:off x="3048000" y="5210635"/>
              <a:ext cx="152400" cy="332062"/>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61" name="Group 60"/>
          <p:cNvGrpSpPr/>
          <p:nvPr/>
        </p:nvGrpSpPr>
        <p:grpSpPr>
          <a:xfrm>
            <a:off x="4572000" y="4726221"/>
            <a:ext cx="4398942" cy="1369779"/>
            <a:chOff x="309562" y="4573821"/>
            <a:chExt cx="4398942" cy="1369779"/>
          </a:xfrm>
        </p:grpSpPr>
        <p:sp>
          <p:nvSpPr>
            <p:cNvPr id="62" name="Flowchart: Decision 61"/>
            <p:cNvSpPr/>
            <p:nvPr/>
          </p:nvSpPr>
          <p:spPr>
            <a:xfrm>
              <a:off x="1562100" y="5486400"/>
              <a:ext cx="1143000" cy="457200"/>
            </a:xfrm>
            <a:prstGeom prst="flowChartDecision">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400" dirty="0" smtClean="0"/>
                <a:t>buy</a:t>
              </a:r>
              <a:endParaRPr lang="en-US" sz="1400" dirty="0"/>
            </a:p>
          </p:txBody>
        </p:sp>
        <p:sp>
          <p:nvSpPr>
            <p:cNvPr id="63" name="Flowchart: Process 62"/>
            <p:cNvSpPr/>
            <p:nvPr/>
          </p:nvSpPr>
          <p:spPr>
            <a:xfrm>
              <a:off x="347662" y="5542697"/>
              <a:ext cx="990600" cy="344606"/>
            </a:xfrm>
            <a:prstGeom prst="flowChartProcess">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400" dirty="0" smtClean="0"/>
                <a:t>Customer</a:t>
              </a:r>
              <a:endParaRPr lang="en-US" sz="1400" dirty="0"/>
            </a:p>
          </p:txBody>
        </p:sp>
        <p:sp>
          <p:nvSpPr>
            <p:cNvPr id="64" name="Flowchart: Process 63"/>
            <p:cNvSpPr/>
            <p:nvPr/>
          </p:nvSpPr>
          <p:spPr>
            <a:xfrm>
              <a:off x="2900362" y="5542697"/>
              <a:ext cx="990600" cy="344606"/>
            </a:xfrm>
            <a:prstGeom prst="flowChartProcess">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400" dirty="0" smtClean="0"/>
                <a:t>Product</a:t>
              </a:r>
              <a:endParaRPr lang="en-US" sz="1400" dirty="0"/>
            </a:p>
          </p:txBody>
        </p:sp>
        <p:cxnSp>
          <p:nvCxnSpPr>
            <p:cNvPr id="65" name="Straight Connector 64"/>
            <p:cNvCxnSpPr>
              <a:stCxn id="63" idx="3"/>
            </p:cNvCxnSpPr>
            <p:nvPr/>
          </p:nvCxnSpPr>
          <p:spPr>
            <a:xfrm>
              <a:off x="1338262" y="5715000"/>
              <a:ext cx="381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6" name="Straight Connector 65"/>
            <p:cNvCxnSpPr>
              <a:stCxn id="62" idx="3"/>
              <a:endCxn id="64" idx="1"/>
            </p:cNvCxnSpPr>
            <p:nvPr/>
          </p:nvCxnSpPr>
          <p:spPr>
            <a:xfrm>
              <a:off x="2705100" y="5715000"/>
              <a:ext cx="195262" cy="0"/>
            </a:xfrm>
            <a:prstGeom prst="line">
              <a:avLst/>
            </a:prstGeom>
          </p:spPr>
          <p:style>
            <a:lnRef idx="1">
              <a:schemeClr val="accent1"/>
            </a:lnRef>
            <a:fillRef idx="0">
              <a:schemeClr val="accent1"/>
            </a:fillRef>
            <a:effectRef idx="0">
              <a:schemeClr val="accent1"/>
            </a:effectRef>
            <a:fontRef idx="minor">
              <a:schemeClr val="tx1"/>
            </a:fontRef>
          </p:style>
        </p:cxnSp>
        <p:sp>
          <p:nvSpPr>
            <p:cNvPr id="67" name="Oval 66"/>
            <p:cNvSpPr/>
            <p:nvPr/>
          </p:nvSpPr>
          <p:spPr>
            <a:xfrm>
              <a:off x="309562" y="5064642"/>
              <a:ext cx="571500" cy="269358"/>
            </a:xfrm>
            <a:prstGeom prst="ellipse">
              <a:avLst/>
            </a:prstGeom>
            <a:ln w="3175"/>
          </p:spPr>
          <p:style>
            <a:lnRef idx="2">
              <a:schemeClr val="dk1"/>
            </a:lnRef>
            <a:fillRef idx="1">
              <a:schemeClr val="lt1"/>
            </a:fillRef>
            <a:effectRef idx="0">
              <a:schemeClr val="dk1"/>
            </a:effectRef>
            <a:fontRef idx="minor">
              <a:schemeClr val="dk1"/>
            </a:fontRef>
          </p:style>
          <p:txBody>
            <a:bodyPr rtlCol="0" anchor="ctr"/>
            <a:lstStyle/>
            <a:p>
              <a:pPr algn="ctr"/>
              <a:r>
                <a:rPr lang="en-US" sz="1100" u="sng" dirty="0" err="1" smtClean="0"/>
                <a:t>cid</a:t>
              </a:r>
              <a:endParaRPr lang="en-US" u="sng" dirty="0"/>
            </a:p>
          </p:txBody>
        </p:sp>
        <p:sp>
          <p:nvSpPr>
            <p:cNvPr id="68" name="Oval 67"/>
            <p:cNvSpPr/>
            <p:nvPr/>
          </p:nvSpPr>
          <p:spPr>
            <a:xfrm>
              <a:off x="500062" y="4648200"/>
              <a:ext cx="933450" cy="381000"/>
            </a:xfrm>
            <a:prstGeom prst="ellipse">
              <a:avLst/>
            </a:prstGeom>
            <a:ln w="3175"/>
          </p:spPr>
          <p:style>
            <a:lnRef idx="2">
              <a:schemeClr val="dk1"/>
            </a:lnRef>
            <a:fillRef idx="1">
              <a:schemeClr val="lt1"/>
            </a:fillRef>
            <a:effectRef idx="0">
              <a:schemeClr val="dk1"/>
            </a:effectRef>
            <a:fontRef idx="minor">
              <a:schemeClr val="dk1"/>
            </a:fontRef>
          </p:style>
          <p:txBody>
            <a:bodyPr rtlCol="0" anchor="ctr"/>
            <a:lstStyle/>
            <a:p>
              <a:pPr algn="ctr"/>
              <a:r>
                <a:rPr lang="en-US" sz="1100" dirty="0" err="1" smtClean="0"/>
                <a:t>cust_name</a:t>
              </a:r>
              <a:endParaRPr lang="en-US" dirty="0"/>
            </a:p>
          </p:txBody>
        </p:sp>
        <p:cxnSp>
          <p:nvCxnSpPr>
            <p:cNvPr id="69" name="Straight Connector 68"/>
            <p:cNvCxnSpPr>
              <a:stCxn id="63" idx="0"/>
              <a:endCxn id="67" idx="4"/>
            </p:cNvCxnSpPr>
            <p:nvPr/>
          </p:nvCxnSpPr>
          <p:spPr>
            <a:xfrm flipH="1" flipV="1">
              <a:off x="595312" y="5334000"/>
              <a:ext cx="247650" cy="208697"/>
            </a:xfrm>
            <a:prstGeom prst="line">
              <a:avLst/>
            </a:prstGeom>
          </p:spPr>
          <p:style>
            <a:lnRef idx="1">
              <a:schemeClr val="accent1"/>
            </a:lnRef>
            <a:fillRef idx="0">
              <a:schemeClr val="accent1"/>
            </a:fillRef>
            <a:effectRef idx="0">
              <a:schemeClr val="accent1"/>
            </a:effectRef>
            <a:fontRef idx="minor">
              <a:schemeClr val="tx1"/>
            </a:fontRef>
          </p:style>
        </p:cxnSp>
        <p:cxnSp>
          <p:nvCxnSpPr>
            <p:cNvPr id="70" name="Straight Connector 69"/>
            <p:cNvCxnSpPr>
              <a:stCxn id="63" idx="0"/>
              <a:endCxn id="68" idx="4"/>
            </p:cNvCxnSpPr>
            <p:nvPr/>
          </p:nvCxnSpPr>
          <p:spPr>
            <a:xfrm flipV="1">
              <a:off x="842962" y="5029200"/>
              <a:ext cx="123825" cy="513497"/>
            </a:xfrm>
            <a:prstGeom prst="line">
              <a:avLst/>
            </a:prstGeom>
          </p:spPr>
          <p:style>
            <a:lnRef idx="1">
              <a:schemeClr val="accent1"/>
            </a:lnRef>
            <a:fillRef idx="0">
              <a:schemeClr val="accent1"/>
            </a:fillRef>
            <a:effectRef idx="0">
              <a:schemeClr val="accent1"/>
            </a:effectRef>
            <a:fontRef idx="minor">
              <a:schemeClr val="tx1"/>
            </a:fontRef>
          </p:style>
        </p:cxnSp>
        <p:sp>
          <p:nvSpPr>
            <p:cNvPr id="71" name="Oval 70"/>
            <p:cNvSpPr/>
            <p:nvPr/>
          </p:nvSpPr>
          <p:spPr>
            <a:xfrm>
              <a:off x="1562100" y="4683642"/>
              <a:ext cx="1106782" cy="269358"/>
            </a:xfrm>
            <a:prstGeom prst="ellipse">
              <a:avLst/>
            </a:prstGeom>
            <a:ln w="3175"/>
          </p:spPr>
          <p:style>
            <a:lnRef idx="2">
              <a:schemeClr val="dk1"/>
            </a:lnRef>
            <a:fillRef idx="1">
              <a:schemeClr val="lt1"/>
            </a:fillRef>
            <a:effectRef idx="0">
              <a:schemeClr val="dk1"/>
            </a:effectRef>
            <a:fontRef idx="minor">
              <a:schemeClr val="dk1"/>
            </a:fontRef>
          </p:style>
          <p:txBody>
            <a:bodyPr rtlCol="0" anchor="ctr"/>
            <a:lstStyle/>
            <a:p>
              <a:pPr algn="ctr"/>
              <a:r>
                <a:rPr lang="en-US" sz="1100" dirty="0" err="1" smtClean="0"/>
                <a:t>buy_price</a:t>
              </a:r>
              <a:endParaRPr lang="en-US" dirty="0"/>
            </a:p>
          </p:txBody>
        </p:sp>
        <p:cxnSp>
          <p:nvCxnSpPr>
            <p:cNvPr id="72" name="Straight Connector 71"/>
            <p:cNvCxnSpPr>
              <a:stCxn id="62" idx="0"/>
              <a:endCxn id="71" idx="4"/>
            </p:cNvCxnSpPr>
            <p:nvPr/>
          </p:nvCxnSpPr>
          <p:spPr>
            <a:xfrm flipH="1" flipV="1">
              <a:off x="2115491" y="4953000"/>
              <a:ext cx="18109" cy="533400"/>
            </a:xfrm>
            <a:prstGeom prst="line">
              <a:avLst/>
            </a:prstGeom>
          </p:spPr>
          <p:style>
            <a:lnRef idx="1">
              <a:schemeClr val="accent1"/>
            </a:lnRef>
            <a:fillRef idx="0">
              <a:schemeClr val="accent1"/>
            </a:fillRef>
            <a:effectRef idx="0">
              <a:schemeClr val="accent1"/>
            </a:effectRef>
            <a:fontRef idx="minor">
              <a:schemeClr val="tx1"/>
            </a:fontRef>
          </p:style>
        </p:cxnSp>
        <p:sp>
          <p:nvSpPr>
            <p:cNvPr id="73" name="Oval 72"/>
            <p:cNvSpPr/>
            <p:nvPr/>
          </p:nvSpPr>
          <p:spPr>
            <a:xfrm>
              <a:off x="2948667" y="5016590"/>
              <a:ext cx="571500" cy="269358"/>
            </a:xfrm>
            <a:prstGeom prst="ellipse">
              <a:avLst/>
            </a:prstGeom>
            <a:ln w="3175"/>
          </p:spPr>
          <p:style>
            <a:lnRef idx="2">
              <a:schemeClr val="dk1"/>
            </a:lnRef>
            <a:fillRef idx="1">
              <a:schemeClr val="lt1"/>
            </a:fillRef>
            <a:effectRef idx="0">
              <a:schemeClr val="dk1"/>
            </a:effectRef>
            <a:fontRef idx="minor">
              <a:schemeClr val="dk1"/>
            </a:fontRef>
          </p:style>
          <p:txBody>
            <a:bodyPr rtlCol="0" anchor="ctr"/>
            <a:lstStyle/>
            <a:p>
              <a:pPr algn="ctr"/>
              <a:r>
                <a:rPr lang="en-US" sz="1100" u="sng" dirty="0" err="1" smtClean="0"/>
                <a:t>pid</a:t>
              </a:r>
              <a:endParaRPr lang="en-US" u="sng" dirty="0"/>
            </a:p>
          </p:txBody>
        </p:sp>
        <p:sp>
          <p:nvSpPr>
            <p:cNvPr id="74" name="Oval 73"/>
            <p:cNvSpPr/>
            <p:nvPr/>
          </p:nvSpPr>
          <p:spPr>
            <a:xfrm>
              <a:off x="3186112" y="4573821"/>
              <a:ext cx="1009650" cy="381000"/>
            </a:xfrm>
            <a:prstGeom prst="ellipse">
              <a:avLst/>
            </a:prstGeom>
            <a:ln w="3175"/>
          </p:spPr>
          <p:style>
            <a:lnRef idx="2">
              <a:schemeClr val="dk1"/>
            </a:lnRef>
            <a:fillRef idx="1">
              <a:schemeClr val="lt1"/>
            </a:fillRef>
            <a:effectRef idx="0">
              <a:schemeClr val="dk1"/>
            </a:effectRef>
            <a:fontRef idx="minor">
              <a:schemeClr val="dk1"/>
            </a:fontRef>
          </p:style>
          <p:txBody>
            <a:bodyPr rtlCol="0" anchor="ctr"/>
            <a:lstStyle/>
            <a:p>
              <a:pPr algn="ctr"/>
              <a:r>
                <a:rPr lang="en-US" sz="1100" dirty="0" err="1" smtClean="0"/>
                <a:t>prod_name</a:t>
              </a:r>
              <a:endParaRPr lang="en-US" dirty="0"/>
            </a:p>
          </p:txBody>
        </p:sp>
        <p:cxnSp>
          <p:nvCxnSpPr>
            <p:cNvPr id="75" name="Straight Connector 74"/>
            <p:cNvCxnSpPr>
              <a:stCxn id="64" idx="0"/>
              <a:endCxn id="73" idx="4"/>
            </p:cNvCxnSpPr>
            <p:nvPr/>
          </p:nvCxnSpPr>
          <p:spPr>
            <a:xfrm flipH="1" flipV="1">
              <a:off x="3234417" y="5285948"/>
              <a:ext cx="161245" cy="256749"/>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a:stCxn id="64" idx="0"/>
              <a:endCxn id="74" idx="4"/>
            </p:cNvCxnSpPr>
            <p:nvPr/>
          </p:nvCxnSpPr>
          <p:spPr>
            <a:xfrm flipV="1">
              <a:off x="3395662" y="4954821"/>
              <a:ext cx="295275" cy="587876"/>
            </a:xfrm>
            <a:prstGeom prst="line">
              <a:avLst/>
            </a:prstGeom>
          </p:spPr>
          <p:style>
            <a:lnRef idx="1">
              <a:schemeClr val="accent1"/>
            </a:lnRef>
            <a:fillRef idx="0">
              <a:schemeClr val="accent1"/>
            </a:fillRef>
            <a:effectRef idx="0">
              <a:schemeClr val="accent1"/>
            </a:effectRef>
            <a:fontRef idx="minor">
              <a:schemeClr val="tx1"/>
            </a:fontRef>
          </p:style>
        </p:cxnSp>
        <p:sp>
          <p:nvSpPr>
            <p:cNvPr id="77" name="Oval 76"/>
            <p:cNvSpPr/>
            <p:nvPr/>
          </p:nvSpPr>
          <p:spPr>
            <a:xfrm>
              <a:off x="3698854" y="5105400"/>
              <a:ext cx="1009650" cy="381000"/>
            </a:xfrm>
            <a:prstGeom prst="ellipse">
              <a:avLst/>
            </a:prstGeom>
            <a:ln w="3175"/>
          </p:spPr>
          <p:style>
            <a:lnRef idx="2">
              <a:schemeClr val="dk1"/>
            </a:lnRef>
            <a:fillRef idx="1">
              <a:schemeClr val="lt1"/>
            </a:fillRef>
            <a:effectRef idx="0">
              <a:schemeClr val="dk1"/>
            </a:effectRef>
            <a:fontRef idx="minor">
              <a:schemeClr val="dk1"/>
            </a:fontRef>
          </p:style>
          <p:txBody>
            <a:bodyPr rtlCol="0" anchor="ctr"/>
            <a:lstStyle/>
            <a:p>
              <a:pPr algn="ctr"/>
              <a:r>
                <a:rPr lang="en-US" sz="1100" dirty="0" err="1" smtClean="0"/>
                <a:t>prod_price</a:t>
              </a:r>
              <a:endParaRPr lang="en-US" dirty="0"/>
            </a:p>
          </p:txBody>
        </p:sp>
        <p:cxnSp>
          <p:nvCxnSpPr>
            <p:cNvPr id="78" name="Straight Connector 77"/>
            <p:cNvCxnSpPr>
              <a:stCxn id="64" idx="0"/>
              <a:endCxn id="77" idx="2"/>
            </p:cNvCxnSpPr>
            <p:nvPr/>
          </p:nvCxnSpPr>
          <p:spPr>
            <a:xfrm flipV="1">
              <a:off x="3395662" y="5295900"/>
              <a:ext cx="303192" cy="246797"/>
            </a:xfrm>
            <a:prstGeom prst="line">
              <a:avLst/>
            </a:prstGeom>
          </p:spPr>
          <p:style>
            <a:lnRef idx="1">
              <a:schemeClr val="accent1"/>
            </a:lnRef>
            <a:fillRef idx="0">
              <a:schemeClr val="accent1"/>
            </a:fillRef>
            <a:effectRef idx="0">
              <a:schemeClr val="accent1"/>
            </a:effectRef>
            <a:fontRef idx="minor">
              <a:schemeClr val="tx1"/>
            </a:fontRef>
          </p:style>
        </p:cxnSp>
        <p:sp>
          <p:nvSpPr>
            <p:cNvPr id="80" name="Oval 79"/>
            <p:cNvSpPr/>
            <p:nvPr/>
          </p:nvSpPr>
          <p:spPr>
            <a:xfrm>
              <a:off x="1485900" y="5029200"/>
              <a:ext cx="571500" cy="269358"/>
            </a:xfrm>
            <a:prstGeom prst="ellipse">
              <a:avLst/>
            </a:prstGeom>
            <a:ln w="3175">
              <a:solidFill>
                <a:srgbClr val="FF00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100" u="sng" dirty="0" err="1" smtClean="0">
                  <a:solidFill>
                    <a:srgbClr val="C00000"/>
                  </a:solidFill>
                </a:rPr>
                <a:t>cid</a:t>
              </a:r>
              <a:endParaRPr lang="en-US" u="sng" dirty="0">
                <a:solidFill>
                  <a:srgbClr val="C00000"/>
                </a:solidFill>
              </a:endParaRPr>
            </a:p>
          </p:txBody>
        </p:sp>
        <p:cxnSp>
          <p:nvCxnSpPr>
            <p:cNvPr id="81" name="Straight Connector 80"/>
            <p:cNvCxnSpPr>
              <a:stCxn id="62" idx="0"/>
              <a:endCxn id="80" idx="4"/>
            </p:cNvCxnSpPr>
            <p:nvPr/>
          </p:nvCxnSpPr>
          <p:spPr>
            <a:xfrm flipH="1" flipV="1">
              <a:off x="1771650" y="5298558"/>
              <a:ext cx="361950" cy="187842"/>
            </a:xfrm>
            <a:prstGeom prst="line">
              <a:avLst/>
            </a:prstGeom>
          </p:spPr>
          <p:style>
            <a:lnRef idx="1">
              <a:schemeClr val="accent1"/>
            </a:lnRef>
            <a:fillRef idx="0">
              <a:schemeClr val="accent1"/>
            </a:fillRef>
            <a:effectRef idx="0">
              <a:schemeClr val="accent1"/>
            </a:effectRef>
            <a:fontRef idx="minor">
              <a:schemeClr val="tx1"/>
            </a:fontRef>
          </p:style>
        </p:cxnSp>
        <p:sp>
          <p:nvSpPr>
            <p:cNvPr id="83" name="Oval 82"/>
            <p:cNvSpPr/>
            <p:nvPr/>
          </p:nvSpPr>
          <p:spPr>
            <a:xfrm>
              <a:off x="2247900" y="5029200"/>
              <a:ext cx="571500" cy="269358"/>
            </a:xfrm>
            <a:prstGeom prst="ellipse">
              <a:avLst/>
            </a:prstGeom>
            <a:ln w="3175">
              <a:solidFill>
                <a:srgbClr val="FF00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100" u="sng" dirty="0" err="1" smtClean="0">
                  <a:solidFill>
                    <a:srgbClr val="C00000"/>
                  </a:solidFill>
                </a:rPr>
                <a:t>pid</a:t>
              </a:r>
              <a:endParaRPr lang="en-US" u="sng" dirty="0">
                <a:solidFill>
                  <a:srgbClr val="C00000"/>
                </a:solidFill>
              </a:endParaRPr>
            </a:p>
          </p:txBody>
        </p:sp>
        <p:cxnSp>
          <p:nvCxnSpPr>
            <p:cNvPr id="84" name="Straight Connector 83"/>
            <p:cNvCxnSpPr>
              <a:stCxn id="62" idx="0"/>
              <a:endCxn id="83" idx="4"/>
            </p:cNvCxnSpPr>
            <p:nvPr/>
          </p:nvCxnSpPr>
          <p:spPr>
            <a:xfrm flipV="1">
              <a:off x="2133600" y="5298558"/>
              <a:ext cx="400050" cy="187842"/>
            </a:xfrm>
            <a:prstGeom prst="line">
              <a:avLst/>
            </a:prstGeom>
          </p:spPr>
          <p:style>
            <a:lnRef idx="1">
              <a:schemeClr val="accent1"/>
            </a:lnRef>
            <a:fillRef idx="0">
              <a:schemeClr val="accent1"/>
            </a:fillRef>
            <a:effectRef idx="0">
              <a:schemeClr val="accent1"/>
            </a:effectRef>
            <a:fontRef idx="minor">
              <a:schemeClr val="tx1"/>
            </a:fontRef>
          </p:style>
        </p:cxnSp>
      </p:grpSp>
      <p:cxnSp>
        <p:nvCxnSpPr>
          <p:cNvPr id="105" name="Straight Connector 104"/>
          <p:cNvCxnSpPr/>
          <p:nvPr/>
        </p:nvCxnSpPr>
        <p:spPr>
          <a:xfrm>
            <a:off x="4248150" y="4572000"/>
            <a:ext cx="0" cy="1676400"/>
          </a:xfrm>
          <a:prstGeom prst="line">
            <a:avLst/>
          </a:prstGeom>
          <a:ln>
            <a:solidFill>
              <a:srgbClr val="FF0000"/>
            </a:solidFill>
            <a:prstDash val="lgDashDotDot"/>
          </a:ln>
        </p:spPr>
        <p:style>
          <a:lnRef idx="1">
            <a:schemeClr val="accent1"/>
          </a:lnRef>
          <a:fillRef idx="0">
            <a:schemeClr val="accent1"/>
          </a:fillRef>
          <a:effectRef idx="0">
            <a:schemeClr val="accent1"/>
          </a:effectRef>
          <a:fontRef idx="minor">
            <a:schemeClr val="tx1"/>
          </a:fontRef>
        </p:style>
      </p:cxnSp>
      <p:sp>
        <p:nvSpPr>
          <p:cNvPr id="109" name="Right Arrow 108"/>
          <p:cNvSpPr/>
          <p:nvPr/>
        </p:nvSpPr>
        <p:spPr>
          <a:xfrm>
            <a:off x="3943350" y="4631284"/>
            <a:ext cx="609600" cy="311728"/>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769776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60"/>
                                        </p:tgtEl>
                                        <p:attrNameLst>
                                          <p:attrName>style.visibility</p:attrName>
                                        </p:attrNameLst>
                                      </p:cBhvr>
                                      <p:to>
                                        <p:strVal val="visible"/>
                                      </p:to>
                                    </p:set>
                                    <p:animEffect transition="in" filter="fade">
                                      <p:cBhvr>
                                        <p:cTn id="7" dur="500"/>
                                        <p:tgtEl>
                                          <p:spTgt spid="60"/>
                                        </p:tgtEl>
                                      </p:cBhvr>
                                    </p:animEffect>
                                  </p:childTnLst>
                                </p:cTn>
                              </p:par>
                              <p:par>
                                <p:cTn id="8" presetID="10" presetClass="entr" presetSubtype="0" fill="hold" nodeType="withEffect">
                                  <p:stCondLst>
                                    <p:cond delay="0"/>
                                  </p:stCondLst>
                                  <p:childTnLst>
                                    <p:set>
                                      <p:cBhvr>
                                        <p:cTn id="9" dur="1" fill="hold">
                                          <p:stCondLst>
                                            <p:cond delay="0"/>
                                          </p:stCondLst>
                                        </p:cTn>
                                        <p:tgtEl>
                                          <p:spTgt spid="105"/>
                                        </p:tgtEl>
                                        <p:attrNameLst>
                                          <p:attrName>style.visibility</p:attrName>
                                        </p:attrNameLst>
                                      </p:cBhvr>
                                      <p:to>
                                        <p:strVal val="visible"/>
                                      </p:to>
                                    </p:set>
                                    <p:animEffect transition="in" filter="fade">
                                      <p:cBhvr>
                                        <p:cTn id="10" dur="500"/>
                                        <p:tgtEl>
                                          <p:spTgt spid="105"/>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109"/>
                                        </p:tgtEl>
                                        <p:attrNameLst>
                                          <p:attrName>style.visibility</p:attrName>
                                        </p:attrNameLst>
                                      </p:cBhvr>
                                      <p:to>
                                        <p:strVal val="visible"/>
                                      </p:to>
                                    </p:set>
                                    <p:animEffect transition="in" filter="wipe(left)">
                                      <p:cBhvr>
                                        <p:cTn id="15" dur="500"/>
                                        <p:tgtEl>
                                          <p:spTgt spid="109"/>
                                        </p:tgtEl>
                                      </p:cBhvr>
                                    </p:animEffect>
                                  </p:childTnLst>
                                </p:cTn>
                              </p:par>
                            </p:childTnLst>
                          </p:cTn>
                        </p:par>
                        <p:par>
                          <p:cTn id="16" fill="hold">
                            <p:stCondLst>
                              <p:cond delay="500"/>
                            </p:stCondLst>
                            <p:childTnLst>
                              <p:par>
                                <p:cTn id="17" presetID="10" presetClass="entr" presetSubtype="0" fill="hold" nodeType="afterEffect">
                                  <p:stCondLst>
                                    <p:cond delay="0"/>
                                  </p:stCondLst>
                                  <p:childTnLst>
                                    <p:set>
                                      <p:cBhvr>
                                        <p:cTn id="18" dur="1" fill="hold">
                                          <p:stCondLst>
                                            <p:cond delay="0"/>
                                          </p:stCondLst>
                                        </p:cTn>
                                        <p:tgtEl>
                                          <p:spTgt spid="61"/>
                                        </p:tgtEl>
                                        <p:attrNameLst>
                                          <p:attrName>style.visibility</p:attrName>
                                        </p:attrNameLst>
                                      </p:cBhvr>
                                      <p:to>
                                        <p:strVal val="visible"/>
                                      </p:to>
                                    </p:set>
                                    <p:animEffect transition="in" filter="fade">
                                      <p:cBhvr>
                                        <p:cTn id="19" dur="500"/>
                                        <p:tgtEl>
                                          <p:spTgt spid="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9"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44875</TotalTime>
  <Words>2351</Words>
  <Application>Microsoft Office PowerPoint</Application>
  <PresentationFormat>On-screen Show (4:3)</PresentationFormat>
  <Paragraphs>439</Paragraphs>
  <Slides>23</Slides>
  <Notes>11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vt:lpstr>
      <vt:lpstr>Calibri</vt:lpstr>
      <vt:lpstr>Wingdings</vt:lpstr>
      <vt:lpstr>Office Theme</vt:lpstr>
      <vt:lpstr>Perancangan Basis Data</vt:lpstr>
      <vt:lpstr>Tujuan Pertemuan</vt:lpstr>
      <vt:lpstr>Pemodelan Database  (Database Modelling)</vt:lpstr>
      <vt:lpstr>Pemodelan Database  (Database Modelling)</vt:lpstr>
      <vt:lpstr>Intro ER Concept -Entity</vt:lpstr>
      <vt:lpstr>Intro ER Concept -Attribute</vt:lpstr>
      <vt:lpstr>Intro ER Concept -Attribute</vt:lpstr>
      <vt:lpstr>Intro ER Concept -Relationship </vt:lpstr>
      <vt:lpstr>Intro ER Concept -Relationship </vt:lpstr>
      <vt:lpstr>Intro ER Concept -Relationship </vt:lpstr>
      <vt:lpstr>Intro ER Concept -Relationship </vt:lpstr>
      <vt:lpstr>Intro ER Concept -Transformasi ER Menjadi Tabel</vt:lpstr>
      <vt:lpstr>Intro ER Concept -Transformasi ER Menjadi Tabel</vt:lpstr>
      <vt:lpstr>Intro ER Concept -Transformasi ER Menjadi Tabel</vt:lpstr>
      <vt:lpstr>Intro ER Concept -Transformasi ER Menjadi Tabel</vt:lpstr>
      <vt:lpstr>Intro ER Concept -Transformasi ER Menjadi Tabel</vt:lpstr>
      <vt:lpstr>Intro ER Concept -Table Key</vt:lpstr>
      <vt:lpstr>Tugas</vt:lpstr>
      <vt:lpstr>Proses Peminjaman Buku Sederhana</vt:lpstr>
      <vt:lpstr>Tugas</vt:lpstr>
      <vt:lpstr>Bisnis Proses di Perpustakaan UNIVERSITAS XYZ</vt:lpstr>
      <vt:lpstr>Bisnis Proses di Perpustakaan UNIVERSITAS XYZ</vt:lpstr>
      <vt:lpstr>See You Next Session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Bahasa Pemrograman &amp; Struktur Data</dc:title>
  <dc:creator>Augury</dc:creator>
  <cp:lastModifiedBy>Windows User</cp:lastModifiedBy>
  <cp:revision>317</cp:revision>
  <dcterms:created xsi:type="dcterms:W3CDTF">2011-08-04T03:20:05Z</dcterms:created>
  <dcterms:modified xsi:type="dcterms:W3CDTF">2020-02-04T08:37:26Z</dcterms:modified>
</cp:coreProperties>
</file>