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96" r:id="rId3"/>
    <p:sldId id="297" r:id="rId4"/>
    <p:sldId id="298"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9" r:id="rId19"/>
    <p:sldId id="320" r:id="rId20"/>
    <p:sldId id="321" r:id="rId21"/>
    <p:sldId id="323" r:id="rId22"/>
    <p:sldId id="325" r:id="rId23"/>
    <p:sldId id="326" r:id="rId24"/>
    <p:sldId id="329" r:id="rId25"/>
    <p:sldId id="340" r:id="rId26"/>
    <p:sldId id="341" r:id="rId27"/>
    <p:sldId id="343" r:id="rId28"/>
    <p:sldId id="34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13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87799-AE9E-4472-AAFC-3EE07482EEA1}" type="datetimeFigureOut">
              <a:rPr lang="en-US" smtClean="0"/>
              <a:t>6/26/2018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4438B-3469-416A-A90A-0A0E253D0A87}" type="slidenum">
              <a:rPr lang="en-US" smtClean="0"/>
              <a:t>‹#›</a:t>
            </a:fld>
            <a:endParaRPr lang="en-US"/>
          </a:p>
        </p:txBody>
      </p:sp>
    </p:spTree>
    <p:extLst>
      <p:ext uri="{BB962C8B-B14F-4D97-AF65-F5344CB8AC3E}">
        <p14:creationId xmlns:p14="http://schemas.microsoft.com/office/powerpoint/2010/main" val="246116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4</a:t>
            </a:fld>
            <a:endParaRPr lang="en-US"/>
          </a:p>
        </p:txBody>
      </p:sp>
    </p:spTree>
    <p:extLst>
      <p:ext uri="{BB962C8B-B14F-4D97-AF65-F5344CB8AC3E}">
        <p14:creationId xmlns:p14="http://schemas.microsoft.com/office/powerpoint/2010/main" val="3022548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a:t>
            </a:r>
            <a:r>
              <a:rPr lang="en-US" baseline="0" dirty="0"/>
              <a:t> maps route planning – not physically embodied</a:t>
            </a:r>
          </a:p>
          <a:p>
            <a:r>
              <a:rPr lang="en-US" baseline="0" dirty="0"/>
              <a:t>Independent decisions: typical ml prediction, e.g. spam filtering</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15</a:t>
            </a:fld>
            <a:endParaRPr lang="en-US"/>
          </a:p>
        </p:txBody>
      </p:sp>
    </p:spTree>
    <p:extLst>
      <p:ext uri="{BB962C8B-B14F-4D97-AF65-F5344CB8AC3E}">
        <p14:creationId xmlns:p14="http://schemas.microsoft.com/office/powerpoint/2010/main" val="1192056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Million dollar computer with</a:t>
            </a:r>
            <a:r>
              <a:rPr lang="en-US" baseline="0" dirty="0"/>
              <a:t> less computation than your phone</a:t>
            </a:r>
          </a:p>
          <a:p>
            <a:endParaRPr lang="en-US" baseline="0" dirty="0"/>
          </a:p>
          <a:p>
            <a:r>
              <a:rPr lang="en-US" baseline="0" dirty="0"/>
              <a:t>MT </a:t>
            </a:r>
            <a:r>
              <a:rPr lang="en-US" baseline="0"/>
              <a:t>was </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16</a:t>
            </a:fld>
            <a:endParaRPr lang="en-US"/>
          </a:p>
        </p:txBody>
      </p:sp>
    </p:spTree>
    <p:extLst>
      <p:ext uri="{BB962C8B-B14F-4D97-AF65-F5344CB8AC3E}">
        <p14:creationId xmlns:p14="http://schemas.microsoft.com/office/powerpoint/2010/main" val="124007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17</a:t>
            </a:fld>
            <a:endParaRPr lang="en-US"/>
          </a:p>
        </p:txBody>
      </p:sp>
    </p:spTree>
    <p:extLst>
      <p:ext uri="{BB962C8B-B14F-4D97-AF65-F5344CB8AC3E}">
        <p14:creationId xmlns:p14="http://schemas.microsoft.com/office/powerpoint/2010/main" val="1903140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18</a:t>
            </a:fld>
            <a:endParaRPr lang="en-US"/>
          </a:p>
        </p:txBody>
      </p:sp>
    </p:spTree>
    <p:extLst>
      <p:ext uri="{BB962C8B-B14F-4D97-AF65-F5344CB8AC3E}">
        <p14:creationId xmlns:p14="http://schemas.microsoft.com/office/powerpoint/2010/main" val="3500988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19</a:t>
            </a:fld>
            <a:endParaRPr lang="en-US"/>
          </a:p>
        </p:txBody>
      </p:sp>
    </p:spTree>
    <p:extLst>
      <p:ext uri="{BB962C8B-B14F-4D97-AF65-F5344CB8AC3E}">
        <p14:creationId xmlns:p14="http://schemas.microsoft.com/office/powerpoint/2010/main" val="4120385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20</a:t>
            </a:fld>
            <a:endParaRPr lang="en-US"/>
          </a:p>
        </p:txBody>
      </p:sp>
    </p:spTree>
    <p:extLst>
      <p:ext uri="{BB962C8B-B14F-4D97-AF65-F5344CB8AC3E}">
        <p14:creationId xmlns:p14="http://schemas.microsoft.com/office/powerpoint/2010/main" val="2993440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Yeah, Kasparov</a:t>
            </a:r>
            <a:r>
              <a:rPr lang="en-US" baseline="0" dirty="0"/>
              <a:t> comment probably says more about humans than about computers</a:t>
            </a:r>
          </a:p>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21</a:t>
            </a:fld>
            <a:endParaRPr lang="en-US"/>
          </a:p>
        </p:txBody>
      </p:sp>
    </p:spTree>
    <p:extLst>
      <p:ext uri="{BB962C8B-B14F-4D97-AF65-F5344CB8AC3E}">
        <p14:creationId xmlns:p14="http://schemas.microsoft.com/office/powerpoint/2010/main" val="2681470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22</a:t>
            </a:fld>
            <a:endParaRPr lang="en-US"/>
          </a:p>
        </p:txBody>
      </p:sp>
    </p:spTree>
    <p:extLst>
      <p:ext uri="{BB962C8B-B14F-4D97-AF65-F5344CB8AC3E}">
        <p14:creationId xmlns:p14="http://schemas.microsoft.com/office/powerpoint/2010/main" val="226075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23</a:t>
            </a:fld>
            <a:endParaRPr lang="en-US"/>
          </a:p>
        </p:txBody>
      </p:sp>
    </p:spTree>
    <p:extLst>
      <p:ext uri="{BB962C8B-B14F-4D97-AF65-F5344CB8AC3E}">
        <p14:creationId xmlns:p14="http://schemas.microsoft.com/office/powerpoint/2010/main" val="3199147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Yeah, Kasparov</a:t>
            </a:r>
            <a:r>
              <a:rPr lang="en-US" baseline="0" dirty="0"/>
              <a:t> comment probably says more about humans than about computers</a:t>
            </a:r>
          </a:p>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24</a:t>
            </a:fld>
            <a:endParaRPr lang="en-US"/>
          </a:p>
        </p:txBody>
      </p:sp>
    </p:spTree>
    <p:extLst>
      <p:ext uri="{BB962C8B-B14F-4D97-AF65-F5344CB8AC3E}">
        <p14:creationId xmlns:p14="http://schemas.microsoft.com/office/powerpoint/2010/main" val="387760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5</a:t>
            </a:fld>
            <a:endParaRPr lang="en-US"/>
          </a:p>
        </p:txBody>
      </p:sp>
    </p:spTree>
    <p:extLst>
      <p:ext uri="{BB962C8B-B14F-4D97-AF65-F5344CB8AC3E}">
        <p14:creationId xmlns:p14="http://schemas.microsoft.com/office/powerpoint/2010/main" val="2437134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Yeah, Kasparov</a:t>
            </a:r>
            <a:r>
              <a:rPr lang="en-US" baseline="0" dirty="0"/>
              <a:t> comment probably says more about humans than about computers</a:t>
            </a:r>
          </a:p>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25</a:t>
            </a:fld>
            <a:endParaRPr lang="en-US"/>
          </a:p>
        </p:txBody>
      </p:sp>
    </p:spTree>
    <p:extLst>
      <p:ext uri="{BB962C8B-B14F-4D97-AF65-F5344CB8AC3E}">
        <p14:creationId xmlns:p14="http://schemas.microsoft.com/office/powerpoint/2010/main" val="2620904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26</a:t>
            </a:fld>
            <a:endParaRPr lang="en-US"/>
          </a:p>
        </p:txBody>
      </p:sp>
    </p:spTree>
    <p:extLst>
      <p:ext uri="{BB962C8B-B14F-4D97-AF65-F5344CB8AC3E}">
        <p14:creationId xmlns:p14="http://schemas.microsoft.com/office/powerpoint/2010/main" val="1485771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27</a:t>
            </a:fld>
            <a:endParaRPr lang="en-US"/>
          </a:p>
        </p:txBody>
      </p:sp>
    </p:spTree>
    <p:extLst>
      <p:ext uri="{BB962C8B-B14F-4D97-AF65-F5344CB8AC3E}">
        <p14:creationId xmlns:p14="http://schemas.microsoft.com/office/powerpoint/2010/main" val="2330711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138113" y="766763"/>
            <a:ext cx="6823075" cy="3838575"/>
          </a:xfrm>
          <a:solidFill>
            <a:srgbClr val="FFFFFF"/>
          </a:solidFill>
          <a:ln/>
        </p:spPr>
      </p:sp>
      <p:sp>
        <p:nvSpPr>
          <p:cNvPr id="41987" name="Rectangle 2"/>
          <p:cNvSpPr>
            <a:spLocks noGrp="1" noChangeArrowheads="1"/>
          </p:cNvSpPr>
          <p:nvPr>
            <p:ph type="body" idx="1"/>
          </p:nvPr>
        </p:nvSpPr>
        <p:spPr>
          <a:xfrm>
            <a:off x="709613" y="4860925"/>
            <a:ext cx="5680075" cy="4606925"/>
          </a:xfrm>
          <a:noFill/>
          <a:ln/>
        </p:spPr>
        <p:txBody>
          <a:bodyPr/>
          <a:lstStyle/>
          <a:p>
            <a:r>
              <a:rPr lang="en-US">
                <a:latin typeface="Helvetica" charset="0"/>
                <a:cs typeface="Helvetica" charset="0"/>
                <a:sym typeface="Helvetica" charset="0"/>
              </a:rPr>
              <a:t>All applications can be thought of as decision making or useful sub-components of decision making</a:t>
            </a:r>
          </a:p>
        </p:txBody>
      </p:sp>
    </p:spTree>
    <p:extLst>
      <p:ext uri="{BB962C8B-B14F-4D97-AF65-F5344CB8AC3E}">
        <p14:creationId xmlns:p14="http://schemas.microsoft.com/office/powerpoint/2010/main" val="788075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6</a:t>
            </a:fld>
            <a:endParaRPr lang="en-US"/>
          </a:p>
        </p:txBody>
      </p:sp>
    </p:spTree>
    <p:extLst>
      <p:ext uri="{BB962C8B-B14F-4D97-AF65-F5344CB8AC3E}">
        <p14:creationId xmlns:p14="http://schemas.microsoft.com/office/powerpoint/2010/main" val="98344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left: Think</a:t>
            </a:r>
            <a:r>
              <a:rPr lang="en-US" baseline="0" dirty="0"/>
              <a:t> like people --- cognitive science, neuroscience</a:t>
            </a:r>
          </a:p>
          <a:p>
            <a:endParaRPr lang="en-US" baseline="0" dirty="0"/>
          </a:p>
          <a:p>
            <a:r>
              <a:rPr lang="en-US" baseline="0" dirty="0"/>
              <a:t>Bottom left: act like people --- actually very early definition, dating back to Alan Turing --- Turing test;  problem to do really well you start focusing on things like don’t answer too quickly what the square root of 1412 is, don’t spell too well,  and make sure you have a favorite movie etc.  So it wasn’t really leading us to build intelligence</a:t>
            </a:r>
          </a:p>
          <a:p>
            <a:endParaRPr lang="en-US" baseline="0" dirty="0"/>
          </a:p>
          <a:p>
            <a:r>
              <a:rPr lang="en-US" baseline="0" dirty="0"/>
              <a:t>Think rationally – long tradition dating back to Aristotle --- but not a winner, because difficult to encode how to think, and in the end it’s not about how you think, it’s about how you end up acting</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9</a:t>
            </a:fld>
            <a:endParaRPr lang="en-US"/>
          </a:p>
        </p:txBody>
      </p:sp>
    </p:spTree>
    <p:extLst>
      <p:ext uri="{BB962C8B-B14F-4D97-AF65-F5344CB8AC3E}">
        <p14:creationId xmlns:p14="http://schemas.microsoft.com/office/powerpoint/2010/main" val="1284529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a:xfrm>
            <a:off x="138113" y="766763"/>
            <a:ext cx="6823075" cy="3838575"/>
          </a:xfrm>
          <a:solidFill>
            <a:srgbClr val="FFFFFF"/>
          </a:solidFill>
          <a:ln/>
        </p:spPr>
      </p:sp>
      <p:sp>
        <p:nvSpPr>
          <p:cNvPr id="40963" name="Rectangle 2"/>
          <p:cNvSpPr>
            <a:spLocks noGrp="1" noChangeArrowheads="1"/>
          </p:cNvSpPr>
          <p:nvPr>
            <p:ph type="body" idx="1"/>
          </p:nvPr>
        </p:nvSpPr>
        <p:spPr>
          <a:xfrm>
            <a:off x="709613" y="4860925"/>
            <a:ext cx="5680075" cy="4606925"/>
          </a:xfrm>
          <a:noFill/>
          <a:ln/>
        </p:spPr>
        <p:txBody>
          <a:bodyPr/>
          <a:lstStyle/>
          <a:p>
            <a:r>
              <a:rPr lang="en-US" sz="1700" dirty="0">
                <a:latin typeface="Lucida Grande" charset="0"/>
                <a:ea typeface="Lucida Grande" charset="0"/>
                <a:cs typeface="Lucida Grande" charset="0"/>
                <a:sym typeface="Lucida Grande" charset="0"/>
              </a:rPr>
              <a:t>Example of utilities.  10 for A, 1 for each Friday with friends</a:t>
            </a:r>
          </a:p>
        </p:txBody>
      </p:sp>
    </p:spTree>
    <p:extLst>
      <p:ext uri="{BB962C8B-B14F-4D97-AF65-F5344CB8AC3E}">
        <p14:creationId xmlns:p14="http://schemas.microsoft.com/office/powerpoint/2010/main" val="409911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Think about </a:t>
            </a:r>
            <a:r>
              <a:rPr lang="en-US" dirty="0" err="1"/>
              <a:t>ai</a:t>
            </a:r>
            <a:r>
              <a:rPr lang="en-US" dirty="0"/>
              <a:t> fears</a:t>
            </a:r>
            <a:r>
              <a:rPr lang="en-US" baseline="0" dirty="0"/>
              <a:t> – this is what an </a:t>
            </a:r>
            <a:r>
              <a:rPr lang="en-US" baseline="0" dirty="0" err="1"/>
              <a:t>ai</a:t>
            </a:r>
            <a:r>
              <a:rPr lang="en-US" baseline="0" dirty="0"/>
              <a:t> does, what can go wrong? Utility definition</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11</a:t>
            </a:fld>
            <a:endParaRPr lang="en-US"/>
          </a:p>
        </p:txBody>
      </p:sp>
    </p:spTree>
    <p:extLst>
      <p:ext uri="{BB962C8B-B14F-4D97-AF65-F5344CB8AC3E}">
        <p14:creationId xmlns:p14="http://schemas.microsoft.com/office/powerpoint/2010/main" val="727972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Stopped making wings that flap</a:t>
            </a:r>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12</a:t>
            </a:fld>
            <a:endParaRPr lang="en-US"/>
          </a:p>
        </p:txBody>
      </p:sp>
    </p:spTree>
    <p:extLst>
      <p:ext uri="{BB962C8B-B14F-4D97-AF65-F5344CB8AC3E}">
        <p14:creationId xmlns:p14="http://schemas.microsoft.com/office/powerpoint/2010/main" val="239918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13</a:t>
            </a:fld>
            <a:endParaRPr lang="en-US"/>
          </a:p>
        </p:txBody>
      </p:sp>
    </p:spTree>
    <p:extLst>
      <p:ext uri="{BB962C8B-B14F-4D97-AF65-F5344CB8AC3E}">
        <p14:creationId xmlns:p14="http://schemas.microsoft.com/office/powerpoint/2010/main" val="1096158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14</a:t>
            </a:fld>
            <a:endParaRPr lang="en-US"/>
          </a:p>
        </p:txBody>
      </p:sp>
    </p:spTree>
    <p:extLst>
      <p:ext uri="{BB962C8B-B14F-4D97-AF65-F5344CB8AC3E}">
        <p14:creationId xmlns:p14="http://schemas.microsoft.com/office/powerpoint/2010/main" val="3436791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normAutofit/>
          </a:bodyPr>
          <a:lstStyle>
            <a:lvl1pPr algn="ctr">
              <a:defRPr sz="3200">
                <a:latin typeface="Arial" panose="020B0604020202020204" pitchFamily="34" charset="0"/>
                <a:cs typeface="Arial" panose="020B0604020202020204" pitchFamily="34" charset="0"/>
              </a:defRPr>
            </a:lvl1pPr>
          </a:lstStyle>
          <a:p>
            <a:r>
              <a:rPr lang="en-US" dirty="0"/>
              <a:t>Click to edit Master title style</a:t>
            </a:r>
            <a:br>
              <a:rPr lang="en-US" dirty="0"/>
            </a:br>
            <a:r>
              <a:rPr lang="en-US" dirty="0"/>
              <a:t/>
            </a:r>
            <a:br>
              <a:rPr lang="en-US" dirty="0"/>
            </a:br>
            <a:endParaRPr lang="en-US" dirty="0"/>
          </a:p>
        </p:txBody>
      </p:sp>
      <p:sp>
        <p:nvSpPr>
          <p:cNvPr id="3" name="Subtitle 2"/>
          <p:cNvSpPr>
            <a:spLocks noGrp="1"/>
          </p:cNvSpPr>
          <p:nvPr>
            <p:ph type="subTitle" idx="1"/>
          </p:nvPr>
        </p:nvSpPr>
        <p:spPr>
          <a:xfrm>
            <a:off x="1143000" y="4150676"/>
            <a:ext cx="6858000" cy="1655762"/>
          </a:xfrm>
        </p:spPr>
        <p:txBody>
          <a:bodyPr/>
          <a:lstStyle>
            <a:lvl1pPr marL="0" indent="0" algn="ctr">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a:p>
            <a:r>
              <a:rPr lang="en-US" dirty="0"/>
              <a:t>Click to edit Master subtitle style</a:t>
            </a:r>
          </a:p>
        </p:txBody>
      </p:sp>
      <p:sp>
        <p:nvSpPr>
          <p:cNvPr id="4" name="Date Placeholder 3"/>
          <p:cNvSpPr>
            <a:spLocks noGrp="1"/>
          </p:cNvSpPr>
          <p:nvPr>
            <p:ph type="dt" sz="half" idx="10"/>
          </p:nvPr>
        </p:nvSpPr>
        <p:spPr/>
        <p:txBody>
          <a:bodyPr/>
          <a:lstStyle/>
          <a:p>
            <a:fld id="{81D86971-AA3D-4618-B095-A67C1540061B}" type="datetime1">
              <a:rPr lang="en-US" smtClean="0"/>
              <a:t>6/26/2018</a:t>
            </a:fld>
            <a:endParaRPr lang="en-US"/>
          </a:p>
        </p:txBody>
      </p:sp>
      <p:sp>
        <p:nvSpPr>
          <p:cNvPr id="5" name="Footer Placeholder 4"/>
          <p:cNvSpPr>
            <a:spLocks noGrp="1"/>
          </p:cNvSpPr>
          <p:nvPr>
            <p:ph type="ftr" sz="quarter" idx="11"/>
          </p:nvPr>
        </p:nvSpPr>
        <p:spPr/>
        <p:txBody>
          <a:bodyPr/>
          <a:lstStyle/>
          <a:p>
            <a:r>
              <a:rPr lang="en-US" dirty="0"/>
              <a:t>Survivability - Lecture 2</a:t>
            </a:r>
          </a:p>
        </p:txBody>
      </p:sp>
      <p:sp>
        <p:nvSpPr>
          <p:cNvPr id="6" name="Slide Number Placeholder 5"/>
          <p:cNvSpPr>
            <a:spLocks noGrp="1"/>
          </p:cNvSpPr>
          <p:nvPr>
            <p:ph type="sldNum" sz="quarter" idx="12"/>
          </p:nvPr>
        </p:nvSpPr>
        <p:spPr/>
        <p:txBody>
          <a:bodyPr/>
          <a:lstStyle/>
          <a:p>
            <a:fld id="{5B1B83BB-9314-4E5E-B63B-28149573B59A}" type="slidenum">
              <a:rPr lang="en-US" smtClean="0"/>
              <a:t>‹#›</a:t>
            </a:fld>
            <a:endParaRPr lang="en-US"/>
          </a:p>
        </p:txBody>
      </p:sp>
    </p:spTree>
    <p:extLst>
      <p:ext uri="{BB962C8B-B14F-4D97-AF65-F5344CB8AC3E}">
        <p14:creationId xmlns:p14="http://schemas.microsoft.com/office/powerpoint/2010/main" val="289283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959429"/>
            <a:ext cx="7886700" cy="4217534"/>
          </a:xfrm>
        </p:spPr>
        <p:txBody>
          <a:bodyPr/>
          <a:lstStyle>
            <a:lvl1pPr>
              <a:defRPr sz="2000"/>
            </a:lvl1pPr>
            <a:lvl2pPr>
              <a:defRPr sz="1800"/>
            </a:lvl2pPr>
            <a:lvl3pPr>
              <a:defRPr sz="16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D764E78-2DD0-4154-B37F-0F8CDA65973A}" type="datetime1">
              <a:rPr lang="en-US" smtClean="0"/>
              <a:t>6/26/2018</a:t>
            </a:fld>
            <a:endParaRPr lang="en-US"/>
          </a:p>
        </p:txBody>
      </p:sp>
      <p:sp>
        <p:nvSpPr>
          <p:cNvPr id="5" name="Footer Placeholder 4"/>
          <p:cNvSpPr>
            <a:spLocks noGrp="1"/>
          </p:cNvSpPr>
          <p:nvPr>
            <p:ph type="ftr" sz="quarter" idx="11"/>
          </p:nvPr>
        </p:nvSpPr>
        <p:spPr/>
        <p:txBody>
          <a:bodyPr/>
          <a:lstStyle>
            <a:lvl1pPr algn="ctr">
              <a:defRPr/>
            </a:lvl1pPr>
          </a:lstStyle>
          <a:p>
            <a:r>
              <a:rPr lang="en-US" dirty="0"/>
              <a:t>Survivability - Lecture 2</a:t>
            </a:r>
          </a:p>
        </p:txBody>
      </p:sp>
      <p:sp>
        <p:nvSpPr>
          <p:cNvPr id="6" name="Slide Number Placeholder 5"/>
          <p:cNvSpPr>
            <a:spLocks noGrp="1"/>
          </p:cNvSpPr>
          <p:nvPr>
            <p:ph type="sldNum" sz="quarter" idx="12"/>
          </p:nvPr>
        </p:nvSpPr>
        <p:spPr/>
        <p:txBody>
          <a:bodyPr/>
          <a:lstStyle/>
          <a:p>
            <a:fld id="{B6D6B3F8-BBC1-4F80-A166-E89D487A543D}" type="slidenum">
              <a:rPr lang="en-US" smtClean="0"/>
              <a:pPr/>
              <a:t>‹#›</a:t>
            </a:fld>
            <a:endParaRPr lang="en-US" dirty="0"/>
          </a:p>
        </p:txBody>
      </p:sp>
    </p:spTree>
    <p:extLst>
      <p:ext uri="{BB962C8B-B14F-4D97-AF65-F5344CB8AC3E}">
        <p14:creationId xmlns:p14="http://schemas.microsoft.com/office/powerpoint/2010/main" val="912553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57A99-F00D-4545-8F3A-201F3DDDFB6B}" type="datetime1">
              <a:rPr lang="en-US" smtClean="0"/>
              <a:t>6/26/2018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Survivability - Lecture 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B83BB-9314-4E5E-B63B-28149573B59A}" type="slidenum">
              <a:rPr lang="en-US" smtClean="0"/>
              <a:t>‹#›</a:t>
            </a:fld>
            <a:endParaRPr lang="en-US"/>
          </a:p>
        </p:txBody>
      </p:sp>
    </p:spTree>
    <p:extLst>
      <p:ext uri="{BB962C8B-B14F-4D97-AF65-F5344CB8AC3E}">
        <p14:creationId xmlns:p14="http://schemas.microsoft.com/office/powerpoint/2010/main" val="9322079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nur.uddin55571@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171C93-62D3-46C1-BB0A-08D313764187}"/>
              </a:ext>
            </a:extLst>
          </p:cNvPr>
          <p:cNvSpPr>
            <a:spLocks noGrp="1"/>
          </p:cNvSpPr>
          <p:nvPr>
            <p:ph type="ctrTitle"/>
          </p:nvPr>
        </p:nvSpPr>
        <p:spPr/>
        <p:txBody>
          <a:bodyPr>
            <a:normAutofit/>
          </a:bodyPr>
          <a:lstStyle/>
          <a:p>
            <a:r>
              <a:rPr lang="en-US" sz="2000" dirty="0"/>
              <a:t>Artificial Intelligence</a:t>
            </a:r>
            <a:r>
              <a:rPr lang="en-US" dirty="0"/>
              <a:t/>
            </a:r>
            <a:br>
              <a:rPr lang="en-US" dirty="0"/>
            </a:br>
            <a:r>
              <a:rPr lang="en-US" dirty="0"/>
              <a:t/>
            </a:r>
            <a:br>
              <a:rPr lang="en-US" dirty="0"/>
            </a:br>
            <a:r>
              <a:rPr lang="en-US" dirty="0"/>
              <a:t>Lecture 1:</a:t>
            </a:r>
            <a:br>
              <a:rPr lang="en-US" dirty="0"/>
            </a:br>
            <a:r>
              <a:rPr lang="en-US" dirty="0"/>
              <a:t/>
            </a:r>
            <a:br>
              <a:rPr lang="en-US" dirty="0"/>
            </a:br>
            <a:r>
              <a:rPr lang="en-US" dirty="0"/>
              <a:t>Course Overview and Motivation</a:t>
            </a:r>
          </a:p>
        </p:txBody>
      </p:sp>
      <p:sp>
        <p:nvSpPr>
          <p:cNvPr id="3" name="Subtitle 2">
            <a:extLst>
              <a:ext uri="{FF2B5EF4-FFF2-40B4-BE49-F238E27FC236}">
                <a16:creationId xmlns="" xmlns:a16="http://schemas.microsoft.com/office/drawing/2014/main" id="{296C0C85-7C37-4EE3-893C-4C3C0EFCA4BC}"/>
              </a:ext>
            </a:extLst>
          </p:cNvPr>
          <p:cNvSpPr>
            <a:spLocks noGrp="1"/>
          </p:cNvSpPr>
          <p:nvPr>
            <p:ph type="subTitle" idx="1"/>
          </p:nvPr>
        </p:nvSpPr>
        <p:spPr/>
        <p:txBody>
          <a:bodyPr/>
          <a:lstStyle/>
          <a:p>
            <a:endParaRPr lang="en-US" dirty="0"/>
          </a:p>
          <a:p>
            <a:r>
              <a:rPr lang="en-US" dirty="0"/>
              <a:t>By:</a:t>
            </a:r>
          </a:p>
          <a:p>
            <a:r>
              <a:rPr lang="en-US" dirty="0"/>
              <a:t>Nur Uddin, </a:t>
            </a:r>
            <a:r>
              <a:rPr lang="en-US" dirty="0" err="1"/>
              <a:t>Ph.D</a:t>
            </a:r>
            <a:endParaRPr lang="en-US" dirty="0"/>
          </a:p>
        </p:txBody>
      </p:sp>
      <p:sp>
        <p:nvSpPr>
          <p:cNvPr id="5" name="Slide Number Placeholder 4">
            <a:extLst>
              <a:ext uri="{FF2B5EF4-FFF2-40B4-BE49-F238E27FC236}">
                <a16:creationId xmlns="" xmlns:a16="http://schemas.microsoft.com/office/drawing/2014/main" id="{3D528B9A-3DB1-44DE-BFED-FAB3D9D30F57}"/>
              </a:ext>
            </a:extLst>
          </p:cNvPr>
          <p:cNvSpPr>
            <a:spLocks noGrp="1"/>
          </p:cNvSpPr>
          <p:nvPr>
            <p:ph type="sldNum" sz="quarter" idx="12"/>
          </p:nvPr>
        </p:nvSpPr>
        <p:spPr/>
        <p:txBody>
          <a:bodyPr/>
          <a:lstStyle/>
          <a:p>
            <a:fld id="{5B1B83BB-9314-4E5E-B63B-28149573B59A}" type="slidenum">
              <a:rPr lang="en-US" smtClean="0"/>
              <a:t>1</a:t>
            </a:fld>
            <a:endParaRPr lang="en-US"/>
          </a:p>
        </p:txBody>
      </p:sp>
    </p:spTree>
    <p:extLst>
      <p:ext uri="{BB962C8B-B14F-4D97-AF65-F5344CB8AC3E}">
        <p14:creationId xmlns:p14="http://schemas.microsoft.com/office/powerpoint/2010/main" val="2162179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vert="horz" lIns="91440" tIns="45720" rIns="99058" bIns="45720" rtlCol="0" anchor="ctr">
            <a:normAutofit/>
          </a:bodyPr>
          <a:lstStyle/>
          <a:p>
            <a:r>
              <a:rPr lang="en-US"/>
              <a:t>Rational Decisions</a:t>
            </a:r>
          </a:p>
        </p:txBody>
      </p:sp>
      <p:sp>
        <p:nvSpPr>
          <p:cNvPr id="12292" name="Rectangle 5"/>
          <p:cNvSpPr>
            <a:spLocks/>
          </p:cNvSpPr>
          <p:nvPr/>
        </p:nvSpPr>
        <p:spPr bwMode="auto">
          <a:xfrm>
            <a:off x="1524000" y="1981201"/>
            <a:ext cx="6858000" cy="1933575"/>
          </a:xfrm>
          <a:prstGeom prst="rect">
            <a:avLst/>
          </a:prstGeom>
          <a:noFill/>
          <a:ln w="12700">
            <a:noFill/>
            <a:miter lim="800000"/>
            <a:headEnd/>
            <a:tailEnd/>
          </a:ln>
        </p:spPr>
        <p:txBody>
          <a:bodyPr lIns="0" tIns="0" rIns="30479" bIns="0"/>
          <a:lstStyle/>
          <a:p>
            <a:pPr marL="29765">
              <a:spcBef>
                <a:spcPts val="750"/>
              </a:spcBef>
            </a:pPr>
            <a:r>
              <a:rPr lang="en-US" dirty="0">
                <a:latin typeface="Palatino"/>
                <a:cs typeface="Palatino"/>
              </a:rPr>
              <a:t>  We’ll use the term </a:t>
            </a:r>
            <a:r>
              <a:rPr lang="en-US" b="1" dirty="0">
                <a:latin typeface="Palatino"/>
                <a:cs typeface="Palatino"/>
              </a:rPr>
              <a:t>rational</a:t>
            </a:r>
            <a:r>
              <a:rPr lang="en-US" dirty="0">
                <a:latin typeface="Palatino"/>
                <a:cs typeface="Palatino"/>
              </a:rPr>
              <a:t> in a very specific, technical way:</a:t>
            </a:r>
          </a:p>
          <a:p>
            <a:pPr marL="372657" lvl="1">
              <a:spcBef>
                <a:spcPts val="750"/>
              </a:spcBef>
              <a:buSzPct val="125000"/>
              <a:buFont typeface="Wingdings" pitchFamily="2" charset="2"/>
              <a:buChar char="§"/>
            </a:pPr>
            <a:r>
              <a:rPr lang="en-US" dirty="0">
                <a:latin typeface="Palatino"/>
                <a:cs typeface="Palatino"/>
              </a:rPr>
              <a:t> Rational: maximally achieving pre-defined goals</a:t>
            </a:r>
            <a:endParaRPr lang="en-US" i="1" dirty="0">
              <a:latin typeface="Palatino"/>
              <a:cs typeface="Palatino"/>
            </a:endParaRPr>
          </a:p>
          <a:p>
            <a:pPr marL="372657" lvl="1">
              <a:spcBef>
                <a:spcPts val="750"/>
              </a:spcBef>
              <a:buSzPct val="125000"/>
              <a:buFont typeface="Wingdings" pitchFamily="2" charset="2"/>
              <a:buChar char="§"/>
            </a:pPr>
            <a:r>
              <a:rPr lang="en-US" dirty="0">
                <a:latin typeface="Palatino"/>
                <a:cs typeface="Palatino"/>
              </a:rPr>
              <a:t> Rationality</a:t>
            </a:r>
            <a:r>
              <a:rPr lang="en-US" b="1" dirty="0">
                <a:latin typeface="Palatino"/>
                <a:cs typeface="Palatino"/>
              </a:rPr>
              <a:t> </a:t>
            </a:r>
            <a:r>
              <a:rPr lang="en-US" dirty="0">
                <a:latin typeface="Palatino"/>
                <a:cs typeface="Palatino"/>
              </a:rPr>
              <a:t>only concerns what decisions are made </a:t>
            </a:r>
          </a:p>
          <a:p>
            <a:pPr marL="372657" lvl="1">
              <a:spcBef>
                <a:spcPts val="750"/>
              </a:spcBef>
              <a:buSzPct val="125000"/>
            </a:pPr>
            <a:r>
              <a:rPr lang="en-US" dirty="0">
                <a:latin typeface="Palatino"/>
                <a:cs typeface="Palatino"/>
              </a:rPr>
              <a:t>   (not the thought process behind them)</a:t>
            </a:r>
          </a:p>
          <a:p>
            <a:pPr marL="372657" lvl="1">
              <a:spcBef>
                <a:spcPts val="750"/>
              </a:spcBef>
              <a:buSzPct val="125000"/>
              <a:buFont typeface="Wingdings" pitchFamily="2" charset="2"/>
              <a:buChar char="§"/>
            </a:pPr>
            <a:r>
              <a:rPr lang="en-US" dirty="0">
                <a:latin typeface="Palatino"/>
                <a:cs typeface="Palatino"/>
              </a:rPr>
              <a:t> Goals are expressed in terms of the </a:t>
            </a:r>
            <a:r>
              <a:rPr lang="en-US" b="1" dirty="0">
                <a:latin typeface="Palatino"/>
                <a:cs typeface="Palatino"/>
              </a:rPr>
              <a:t>utility</a:t>
            </a:r>
            <a:r>
              <a:rPr lang="en-US" dirty="0">
                <a:latin typeface="Palatino"/>
                <a:cs typeface="Palatino"/>
              </a:rPr>
              <a:t> of outcomes</a:t>
            </a:r>
          </a:p>
          <a:p>
            <a:pPr marL="372657" lvl="1">
              <a:spcBef>
                <a:spcPts val="750"/>
              </a:spcBef>
              <a:buClr>
                <a:srgbClr val="1212D2"/>
              </a:buClr>
              <a:buSzPct val="125000"/>
              <a:buFont typeface="Wingdings" pitchFamily="2" charset="2"/>
              <a:buChar char="§"/>
            </a:pPr>
            <a:r>
              <a:rPr lang="en-US" dirty="0">
                <a:solidFill>
                  <a:srgbClr val="1212D2"/>
                </a:solidFill>
                <a:latin typeface="Palatino"/>
                <a:cs typeface="Palatino"/>
              </a:rPr>
              <a:t> Being rational means </a:t>
            </a:r>
            <a:r>
              <a:rPr lang="en-US" b="1" dirty="0">
                <a:solidFill>
                  <a:srgbClr val="1212D2"/>
                </a:solidFill>
                <a:latin typeface="Palatino"/>
                <a:cs typeface="Palatino"/>
              </a:rPr>
              <a:t>maximizing your expected utility</a:t>
            </a:r>
          </a:p>
        </p:txBody>
      </p:sp>
      <p:sp>
        <p:nvSpPr>
          <p:cNvPr id="24582" name="Rectangle 6"/>
          <p:cNvSpPr>
            <a:spLocks/>
          </p:cNvSpPr>
          <p:nvPr/>
        </p:nvSpPr>
        <p:spPr bwMode="auto">
          <a:xfrm>
            <a:off x="0" y="4572001"/>
            <a:ext cx="9144000" cy="714375"/>
          </a:xfrm>
          <a:prstGeom prst="rect">
            <a:avLst/>
          </a:prstGeom>
          <a:noFill/>
          <a:ln w="12700">
            <a:noFill/>
            <a:miter lim="800000"/>
            <a:headEnd/>
            <a:tailEnd/>
          </a:ln>
        </p:spPr>
        <p:txBody>
          <a:bodyPr lIns="0" tIns="0" rIns="30479" bIns="0"/>
          <a:lstStyle/>
          <a:p>
            <a:pPr marL="29765" algn="ctr">
              <a:spcBef>
                <a:spcPts val="750"/>
              </a:spcBef>
            </a:pPr>
            <a:r>
              <a:rPr lang="en-US" sz="2000" dirty="0">
                <a:latin typeface="Palatino"/>
                <a:cs typeface="Palatino"/>
              </a:rPr>
              <a:t>A better title for this course would be:</a:t>
            </a:r>
          </a:p>
          <a:p>
            <a:pPr marL="29765" algn="ctr">
              <a:spcBef>
                <a:spcPts val="750"/>
              </a:spcBef>
            </a:pPr>
            <a:r>
              <a:rPr lang="en-US" sz="2800" b="1" dirty="0">
                <a:solidFill>
                  <a:srgbClr val="1212D2"/>
                </a:solidFill>
                <a:latin typeface="Palatino"/>
                <a:cs typeface="Palatino"/>
              </a:rPr>
              <a:t>Computational Rationality</a:t>
            </a:r>
          </a:p>
        </p:txBody>
      </p:sp>
    </p:spTree>
    <p:extLst>
      <p:ext uri="{BB962C8B-B14F-4D97-AF65-F5344CB8AC3E}">
        <p14:creationId xmlns:p14="http://schemas.microsoft.com/office/powerpoint/2010/main" val="169515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1371601"/>
            <a:ext cx="9144000" cy="2100573"/>
          </a:xfrm>
          <a:prstGeom prst="rect">
            <a:avLst/>
          </a:prstGeom>
          <a:noFill/>
          <a:ln w="9525">
            <a:noFill/>
            <a:miter lim="800000"/>
            <a:headEnd/>
            <a:tailEnd/>
          </a:ln>
        </p:spPr>
        <p:txBody>
          <a:bodyPr wrap="square" lIns="68579" tIns="34289" rIns="68579" bIns="34289">
            <a:spAutoFit/>
          </a:bodyPr>
          <a:lstStyle/>
          <a:p>
            <a:pPr algn="ctr"/>
            <a:r>
              <a:rPr lang="en-US" sz="6600" dirty="0">
                <a:latin typeface="Palatino"/>
                <a:cs typeface="Palatino"/>
              </a:rPr>
              <a:t>Maximize Your</a:t>
            </a:r>
          </a:p>
          <a:p>
            <a:pPr algn="ctr"/>
            <a:r>
              <a:rPr lang="en-US" sz="6600" dirty="0">
                <a:latin typeface="Palatino"/>
                <a:cs typeface="Palatino"/>
              </a:rPr>
              <a:t>Expected Utility</a:t>
            </a:r>
          </a:p>
        </p:txBody>
      </p:sp>
      <p:pic>
        <p:nvPicPr>
          <p:cNvPr id="4" name="Picture 1"/>
          <p:cNvPicPr>
            <a:picLocks noChangeAspect="1" noChangeArrowheads="1"/>
          </p:cNvPicPr>
          <p:nvPr/>
        </p:nvPicPr>
        <p:blipFill>
          <a:blip r:embed="rId3" cstate="print"/>
          <a:srcRect/>
          <a:stretch>
            <a:fillRect/>
          </a:stretch>
        </p:blipFill>
        <p:spPr bwMode="auto">
          <a:xfrm>
            <a:off x="2916937" y="3505201"/>
            <a:ext cx="3308913" cy="2162175"/>
          </a:xfrm>
          <a:prstGeom prst="rect">
            <a:avLst/>
          </a:prstGeom>
          <a:noFill/>
          <a:ln w="9525">
            <a:noFill/>
            <a:miter lim="800000"/>
            <a:headEnd/>
            <a:tailEnd/>
          </a:ln>
          <a:effectLst/>
        </p:spPr>
      </p:pic>
    </p:spTree>
    <p:extLst>
      <p:ext uri="{BB962C8B-B14F-4D97-AF65-F5344CB8AC3E}">
        <p14:creationId xmlns:p14="http://schemas.microsoft.com/office/powerpoint/2010/main" val="214451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http://upload.wikimedia.org/wikipedia/commons/thumb/1/1a/Gray728.svg/1000px-Gray728.sv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48200" y="2057401"/>
            <a:ext cx="4114800" cy="2937967"/>
          </a:xfrm>
          <a:prstGeom prst="rect">
            <a:avLst/>
          </a:prstGeom>
          <a:noFill/>
        </p:spPr>
      </p:pic>
      <p:pic>
        <p:nvPicPr>
          <p:cNvPr id="6" name="Picture 3" descr="C:\Users\Dan\AppData\Local\Microsoft\Windows\Temporary Internet Files\Content.IE5\KK20J42Q\AboutTheBrain.png"/>
          <p:cNvPicPr preferRelativeResize="0">
            <a:picLocks noChangeArrowheads="1"/>
          </p:cNvPicPr>
          <p:nvPr/>
        </p:nvPicPr>
        <p:blipFill>
          <a:blip r:embed="rId4" cstate="print"/>
          <a:srcRect/>
          <a:stretch>
            <a:fillRect/>
          </a:stretch>
        </p:blipFill>
        <p:spPr bwMode="auto">
          <a:xfrm flipH="1">
            <a:off x="4038600" y="1828800"/>
            <a:ext cx="5029200" cy="3774375"/>
          </a:xfrm>
          <a:prstGeom prst="rect">
            <a:avLst/>
          </a:prstGeom>
          <a:noFill/>
        </p:spPr>
      </p:pic>
      <p:sp>
        <p:nvSpPr>
          <p:cNvPr id="14340" name="Rectangle 5"/>
          <p:cNvSpPr>
            <a:spLocks noGrp="1" noChangeArrowheads="1"/>
          </p:cNvSpPr>
          <p:nvPr>
            <p:ph type="title"/>
          </p:nvPr>
        </p:nvSpPr>
        <p:spPr/>
        <p:txBody>
          <a:bodyPr vert="horz" lIns="91440" tIns="45720" rIns="99058" bIns="45720" rtlCol="0" anchor="ctr">
            <a:normAutofit/>
          </a:bodyPr>
          <a:lstStyle/>
          <a:p>
            <a:r>
              <a:rPr lang="en-US" dirty="0"/>
              <a:t>What About the Brain?</a:t>
            </a:r>
          </a:p>
        </p:txBody>
      </p:sp>
      <p:sp>
        <p:nvSpPr>
          <p:cNvPr id="5" name="Content Placeholder 2"/>
          <p:cNvSpPr txBox="1">
            <a:spLocks/>
          </p:cNvSpPr>
          <p:nvPr/>
        </p:nvSpPr>
        <p:spPr bwMode="auto">
          <a:xfrm>
            <a:off x="304800" y="1905001"/>
            <a:ext cx="4267200" cy="3546873"/>
          </a:xfrm>
          <a:prstGeom prst="rect">
            <a:avLst/>
          </a:prstGeom>
          <a:noFill/>
          <a:ln w="9525">
            <a:noFill/>
            <a:miter lim="800000"/>
            <a:headEnd/>
            <a:tailEnd/>
          </a:ln>
        </p:spPr>
        <p:txBody>
          <a:bodyPr vert="horz" wrap="square" lIns="68579" tIns="34289" rIns="68579" bIns="34289" numCol="1" anchor="t" anchorCtr="0" compatLnSpc="1">
            <a:prstTxWarp prst="textNoShape">
              <a:avLst/>
            </a:prstTxWarp>
          </a:bodyPr>
          <a:lstStyle/>
          <a:p>
            <a:pPr marL="257168" indent="-257168" eaLnBrk="0" hangingPunct="0">
              <a:spcBef>
                <a:spcPct val="20000"/>
              </a:spcBef>
              <a:buClr>
                <a:schemeClr val="accent2"/>
              </a:buClr>
              <a:buFont typeface="Wingdings" pitchFamily="2" charset="2"/>
              <a:buChar char="§"/>
            </a:pPr>
            <a:r>
              <a:rPr lang="en-US" sz="2000" kern="0" dirty="0">
                <a:solidFill>
                  <a:schemeClr val="accent2"/>
                </a:solidFill>
                <a:latin typeface="Palatino"/>
                <a:cs typeface="Palatino"/>
              </a:rPr>
              <a:t>Brains (human minds) are very good at making rational decisions, but not perfect</a:t>
            </a:r>
          </a:p>
          <a:p>
            <a:pPr marL="257168" indent="-257168" eaLnBrk="0" hangingPunct="0">
              <a:spcBef>
                <a:spcPct val="20000"/>
              </a:spcBef>
              <a:buClr>
                <a:schemeClr val="accent2"/>
              </a:buClr>
              <a:buFont typeface="Wingdings" pitchFamily="2" charset="2"/>
              <a:buChar char="§"/>
            </a:pPr>
            <a:r>
              <a:rPr lang="en-US" sz="2000" kern="0" dirty="0">
                <a:solidFill>
                  <a:schemeClr val="accent2"/>
                </a:solidFill>
                <a:latin typeface="Palatino"/>
                <a:cs typeface="Palatino"/>
              </a:rPr>
              <a:t>Brains aren’t as modular as software, so hard to reverse engineer!</a:t>
            </a:r>
          </a:p>
          <a:p>
            <a:pPr marL="257168" indent="-257168" eaLnBrk="0" hangingPunct="0">
              <a:spcBef>
                <a:spcPct val="20000"/>
              </a:spcBef>
              <a:buClr>
                <a:schemeClr val="accent2"/>
              </a:buClr>
              <a:buFont typeface="Wingdings" pitchFamily="2" charset="2"/>
              <a:buChar char="§"/>
            </a:pPr>
            <a:r>
              <a:rPr lang="en-US" sz="2000" kern="0" dirty="0">
                <a:solidFill>
                  <a:schemeClr val="accent2"/>
                </a:solidFill>
                <a:latin typeface="Palatino"/>
                <a:cs typeface="Palatino"/>
              </a:rPr>
              <a:t>“Brains are to intelligence as wings are to flight”</a:t>
            </a:r>
          </a:p>
          <a:p>
            <a:pPr marL="257168" indent="-257168" eaLnBrk="0" hangingPunct="0">
              <a:spcBef>
                <a:spcPct val="20000"/>
              </a:spcBef>
              <a:buClr>
                <a:schemeClr val="accent2"/>
              </a:buClr>
              <a:buFont typeface="Wingdings" pitchFamily="2" charset="2"/>
              <a:buChar char="§"/>
            </a:pPr>
            <a:r>
              <a:rPr lang="en-US" sz="2000" kern="0" dirty="0">
                <a:solidFill>
                  <a:schemeClr val="accent2"/>
                </a:solidFill>
                <a:latin typeface="Palatino"/>
                <a:cs typeface="Palatino"/>
              </a:rPr>
              <a:t>Lessons learned from the brain: memory and simulation are key to decision making</a:t>
            </a:r>
          </a:p>
        </p:txBody>
      </p:sp>
    </p:spTree>
    <p:extLst>
      <p:ext uri="{BB962C8B-B14F-4D97-AF65-F5344CB8AC3E}">
        <p14:creationId xmlns:p14="http://schemas.microsoft.com/office/powerpoint/2010/main" val="11469825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vert="horz" lIns="91440" tIns="45720" rIns="99058" bIns="45720" rtlCol="0" anchor="ctr">
            <a:normAutofit/>
          </a:bodyPr>
          <a:lstStyle/>
          <a:p>
            <a:r>
              <a:rPr lang="en-US"/>
              <a:t>Designing Rational Agents</a:t>
            </a:r>
          </a:p>
        </p:txBody>
      </p:sp>
      <p:sp>
        <p:nvSpPr>
          <p:cNvPr id="27653" name="Rectangle 5"/>
          <p:cNvSpPr>
            <a:spLocks noGrp="1" noChangeArrowheads="1"/>
          </p:cNvSpPr>
          <p:nvPr>
            <p:ph idx="1"/>
          </p:nvPr>
        </p:nvSpPr>
        <p:spPr>
          <a:xfrm>
            <a:off x="342900" y="2057400"/>
            <a:ext cx="4838700" cy="2895600"/>
          </a:xfrm>
        </p:spPr>
        <p:txBody>
          <a:bodyPr vert="horz" lIns="91440" tIns="45720" rIns="99058" bIns="45720" rtlCol="0">
            <a:normAutofit lnSpcReduction="10000"/>
          </a:bodyPr>
          <a:lstStyle/>
          <a:p>
            <a:pPr marL="342892" indent="-342892">
              <a:spcBef>
                <a:spcPct val="0"/>
              </a:spcBef>
            </a:pPr>
            <a:r>
              <a:rPr lang="en-US" sz="1600" dirty="0"/>
              <a:t>An </a:t>
            </a:r>
            <a:r>
              <a:rPr lang="en-US" sz="1600" b="1" dirty="0"/>
              <a:t>agent</a:t>
            </a:r>
            <a:r>
              <a:rPr lang="en-US" sz="1600" dirty="0"/>
              <a:t> is an entity that </a:t>
            </a:r>
            <a:r>
              <a:rPr lang="en-US" sz="1600" i="1" dirty="0"/>
              <a:t>perceives</a:t>
            </a:r>
            <a:r>
              <a:rPr lang="en-US" sz="1600" dirty="0"/>
              <a:t> and </a:t>
            </a:r>
            <a:r>
              <a:rPr lang="en-US" sz="1600" i="1" dirty="0"/>
              <a:t>acts</a:t>
            </a:r>
            <a:r>
              <a:rPr lang="en-US" sz="1600" dirty="0"/>
              <a:t>.</a:t>
            </a:r>
          </a:p>
          <a:p>
            <a:pPr marL="342892" indent="-342892">
              <a:spcBef>
                <a:spcPts val="1125"/>
              </a:spcBef>
            </a:pPr>
            <a:r>
              <a:rPr lang="en-US" sz="1600" dirty="0"/>
              <a:t>A </a:t>
            </a:r>
            <a:r>
              <a:rPr lang="en-US" sz="1600" b="1" dirty="0"/>
              <a:t>rational agent</a:t>
            </a:r>
            <a:r>
              <a:rPr lang="en-US" sz="1600" b="1" i="1" dirty="0"/>
              <a:t> </a:t>
            </a:r>
            <a:r>
              <a:rPr lang="en-US" sz="1600" dirty="0"/>
              <a:t>selects actions that maximize its (expected) </a:t>
            </a:r>
            <a:r>
              <a:rPr lang="en-US" sz="1600" b="1" dirty="0"/>
              <a:t>utility</a:t>
            </a:r>
            <a:r>
              <a:rPr lang="en-US" sz="1600" dirty="0"/>
              <a:t>.  </a:t>
            </a:r>
          </a:p>
          <a:p>
            <a:pPr marL="342892" indent="-342892">
              <a:spcBef>
                <a:spcPts val="1125"/>
              </a:spcBef>
            </a:pPr>
            <a:r>
              <a:rPr lang="en-US" sz="1600" dirty="0"/>
              <a:t>Characteristics of the </a:t>
            </a:r>
            <a:r>
              <a:rPr lang="en-US" sz="1600" b="1" dirty="0"/>
              <a:t>percepts, environment,</a:t>
            </a:r>
            <a:r>
              <a:rPr lang="en-US" sz="1600" dirty="0"/>
              <a:t> and </a:t>
            </a:r>
            <a:r>
              <a:rPr lang="en-US" sz="1600" b="1" dirty="0"/>
              <a:t>action space </a:t>
            </a:r>
            <a:r>
              <a:rPr lang="en-US" sz="1600" dirty="0"/>
              <a:t>dictate techniques for selecting rational actions</a:t>
            </a:r>
          </a:p>
          <a:p>
            <a:pPr marL="342892" indent="-342892">
              <a:spcBef>
                <a:spcPts val="1125"/>
              </a:spcBef>
            </a:pPr>
            <a:r>
              <a:rPr lang="en-US" sz="1600" b="1" dirty="0">
                <a:solidFill>
                  <a:srgbClr val="333399"/>
                </a:solidFill>
                <a:cs typeface="Arial" charset="0"/>
              </a:rPr>
              <a:t>This course </a:t>
            </a:r>
            <a:r>
              <a:rPr lang="en-US" sz="1600" dirty="0">
                <a:solidFill>
                  <a:srgbClr val="333399"/>
                </a:solidFill>
                <a:cs typeface="Arial" charset="0"/>
              </a:rPr>
              <a:t>is about:</a:t>
            </a:r>
          </a:p>
          <a:p>
            <a:pPr marL="629825" lvl="1" indent="-257168">
              <a:lnSpc>
                <a:spcPct val="80000"/>
              </a:lnSpc>
              <a:spcBef>
                <a:spcPts val="554"/>
              </a:spcBef>
              <a:buSzPct val="100000"/>
            </a:pPr>
            <a:r>
              <a:rPr lang="en-US" sz="1600" dirty="0">
                <a:cs typeface="Arial" charset="0"/>
              </a:rPr>
              <a:t>General AI techniques for a variety of problem types</a:t>
            </a:r>
          </a:p>
          <a:p>
            <a:pPr marL="629825" lvl="1" indent="-257168">
              <a:lnSpc>
                <a:spcPct val="80000"/>
              </a:lnSpc>
              <a:spcBef>
                <a:spcPts val="554"/>
              </a:spcBef>
              <a:buSzPct val="100000"/>
            </a:pPr>
            <a:r>
              <a:rPr lang="en-US" sz="1600" dirty="0">
                <a:cs typeface="Arial" charset="0"/>
              </a:rPr>
              <a:t>Learning to recognize when and how a new problem can be solved with an existing technique</a:t>
            </a:r>
          </a:p>
          <a:p>
            <a:pPr marL="342892" indent="-342892">
              <a:spcBef>
                <a:spcPts val="1125"/>
              </a:spcBef>
            </a:pPr>
            <a:endParaRPr lang="en-US" sz="1600" dirty="0"/>
          </a:p>
        </p:txBody>
      </p:sp>
      <p:grpSp>
        <p:nvGrpSpPr>
          <p:cNvPr id="34" name="Group 33"/>
          <p:cNvGrpSpPr/>
          <p:nvPr/>
        </p:nvGrpSpPr>
        <p:grpSpPr>
          <a:xfrm>
            <a:off x="5562601" y="4280298"/>
            <a:ext cx="2895598" cy="1434703"/>
            <a:chOff x="4616215" y="3194447"/>
            <a:chExt cx="4052397" cy="1434703"/>
          </a:xfrm>
        </p:grpSpPr>
        <p:sp>
          <p:nvSpPr>
            <p:cNvPr id="19" name="AutoShape 7"/>
            <p:cNvSpPr>
              <a:spLocks/>
            </p:cNvSpPr>
            <p:nvPr/>
          </p:nvSpPr>
          <p:spPr bwMode="auto">
            <a:xfrm>
              <a:off x="4616215" y="3200398"/>
              <a:ext cx="1919558"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sz="1600">
                <a:latin typeface="Calibri" pitchFamily="34" charset="0"/>
              </a:endParaRPr>
            </a:p>
          </p:txBody>
        </p:sp>
        <p:sp>
          <p:nvSpPr>
            <p:cNvPr id="20" name="Line 8"/>
            <p:cNvSpPr>
              <a:spLocks noChangeShapeType="1"/>
            </p:cNvSpPr>
            <p:nvPr/>
          </p:nvSpPr>
          <p:spPr bwMode="auto">
            <a:xfrm rot="10800000" flipH="1">
              <a:off x="5611414" y="3672670"/>
              <a:ext cx="0" cy="531019"/>
            </a:xfrm>
            <a:prstGeom prst="line">
              <a:avLst/>
            </a:prstGeom>
            <a:noFill/>
            <a:ln w="25400">
              <a:solidFill>
                <a:schemeClr val="tx1"/>
              </a:solidFill>
              <a:round/>
              <a:headEnd type="stealth" w="med" len="med"/>
              <a:tailEnd/>
            </a:ln>
          </p:spPr>
          <p:txBody>
            <a:bodyPr lIns="68579" tIns="34289" rIns="68579" bIns="34289"/>
            <a:lstStyle/>
            <a:p>
              <a:endParaRPr lang="en-US" sz="1600">
                <a:latin typeface="Calibri" pitchFamily="34" charset="0"/>
              </a:endParaRPr>
            </a:p>
          </p:txBody>
        </p:sp>
        <p:sp>
          <p:nvSpPr>
            <p:cNvPr id="21" name="Rectangle 9"/>
            <p:cNvSpPr>
              <a:spLocks/>
            </p:cNvSpPr>
            <p:nvPr/>
          </p:nvSpPr>
          <p:spPr bwMode="auto">
            <a:xfrm rot="16200000">
              <a:off x="4687016" y="3598189"/>
              <a:ext cx="564897" cy="493220"/>
            </a:xfrm>
            <a:prstGeom prst="rect">
              <a:avLst/>
            </a:prstGeom>
            <a:noFill/>
            <a:ln w="12700">
              <a:noFill/>
              <a:miter lim="800000"/>
              <a:headEnd/>
              <a:tailEnd/>
            </a:ln>
          </p:spPr>
          <p:txBody>
            <a:bodyPr lIns="0" tIns="0" rIns="30479" bIns="0"/>
            <a:lstStyle/>
            <a:p>
              <a:pPr marL="29765"/>
              <a:r>
                <a:rPr lang="en-US" sz="1600" b="1" dirty="0">
                  <a:latin typeface="Calibri" pitchFamily="34" charset="0"/>
                  <a:cs typeface="Arial" charset="0"/>
                </a:rPr>
                <a:t>Agent</a:t>
              </a:r>
            </a:p>
          </p:txBody>
        </p:sp>
        <p:grpSp>
          <p:nvGrpSpPr>
            <p:cNvPr id="22" name="Group 10"/>
            <p:cNvGrpSpPr>
              <a:grpSpLocks/>
            </p:cNvGrpSpPr>
            <p:nvPr/>
          </p:nvGrpSpPr>
          <p:grpSpPr bwMode="auto">
            <a:xfrm>
              <a:off x="5363764" y="3748869"/>
              <a:ext cx="476250" cy="323850"/>
              <a:chOff x="0" y="0"/>
              <a:chExt cx="400" cy="272"/>
            </a:xfrm>
          </p:grpSpPr>
          <p:sp>
            <p:nvSpPr>
              <p:cNvPr id="23"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sz="1600">
                  <a:latin typeface="Calibri" pitchFamily="34" charset="0"/>
                </a:endParaRPr>
              </a:p>
            </p:txBody>
          </p:sp>
          <p:sp>
            <p:nvSpPr>
              <p:cNvPr id="24" name="Rectangle 12"/>
              <p:cNvSpPr>
                <a:spLocks/>
              </p:cNvSpPr>
              <p:nvPr/>
            </p:nvSpPr>
            <p:spPr bwMode="auto">
              <a:xfrm>
                <a:off x="135" y="32"/>
                <a:ext cx="139" cy="236"/>
              </a:xfrm>
              <a:prstGeom prst="rect">
                <a:avLst/>
              </a:prstGeom>
              <a:noFill/>
              <a:ln w="12700">
                <a:noFill/>
                <a:miter lim="800000"/>
                <a:headEnd/>
                <a:tailEnd/>
              </a:ln>
            </p:spPr>
            <p:txBody>
              <a:bodyPr lIns="0" tIns="0" rIns="40639" bIns="0"/>
              <a:lstStyle/>
              <a:p>
                <a:pPr marL="29765" algn="ctr"/>
                <a:r>
                  <a:rPr lang="en-US" sz="1600" b="1" dirty="0">
                    <a:latin typeface="Calibri" pitchFamily="34" charset="0"/>
                    <a:cs typeface="Arial" charset="0"/>
                  </a:rPr>
                  <a:t>?</a:t>
                </a:r>
              </a:p>
            </p:txBody>
          </p:sp>
        </p:grpSp>
        <p:grpSp>
          <p:nvGrpSpPr>
            <p:cNvPr id="25" name="Group 13"/>
            <p:cNvGrpSpPr>
              <a:grpSpLocks/>
            </p:cNvGrpSpPr>
            <p:nvPr/>
          </p:nvGrpSpPr>
          <p:grpSpPr bwMode="auto">
            <a:xfrm>
              <a:off x="5073252" y="3430191"/>
              <a:ext cx="1104900" cy="1059657"/>
              <a:chOff x="32" y="19"/>
              <a:chExt cx="928" cy="890"/>
            </a:xfrm>
          </p:grpSpPr>
          <p:sp>
            <p:nvSpPr>
              <p:cNvPr id="26" name="Rectangle 14"/>
              <p:cNvSpPr>
                <a:spLocks/>
              </p:cNvSpPr>
              <p:nvPr/>
            </p:nvSpPr>
            <p:spPr bwMode="auto">
              <a:xfrm>
                <a:off x="84" y="19"/>
                <a:ext cx="824" cy="304"/>
              </a:xfrm>
              <a:prstGeom prst="rect">
                <a:avLst/>
              </a:prstGeom>
              <a:noFill/>
              <a:ln w="12700">
                <a:noFill/>
                <a:miter lim="800000"/>
                <a:headEnd/>
                <a:tailEnd/>
              </a:ln>
            </p:spPr>
            <p:txBody>
              <a:bodyPr lIns="0" tIns="0" rIns="40639" bIns="0"/>
              <a:lstStyle/>
              <a:p>
                <a:pPr marL="29765" algn="ctr"/>
                <a:r>
                  <a:rPr lang="en-US" sz="1400" dirty="0">
                    <a:latin typeface="Calibri" pitchFamily="34" charset="0"/>
                    <a:cs typeface="Arial" charset="0"/>
                  </a:rPr>
                  <a:t>Sensors</a:t>
                </a:r>
              </a:p>
            </p:txBody>
          </p:sp>
          <p:sp>
            <p:nvSpPr>
              <p:cNvPr id="27" name="Rectangle 15"/>
              <p:cNvSpPr>
                <a:spLocks/>
              </p:cNvSpPr>
              <p:nvPr/>
            </p:nvSpPr>
            <p:spPr bwMode="auto">
              <a:xfrm>
                <a:off x="32" y="661"/>
                <a:ext cx="928" cy="248"/>
              </a:xfrm>
              <a:prstGeom prst="rect">
                <a:avLst/>
              </a:prstGeom>
              <a:noFill/>
              <a:ln w="12700">
                <a:noFill/>
                <a:miter lim="800000"/>
                <a:headEnd/>
                <a:tailEnd/>
              </a:ln>
            </p:spPr>
            <p:txBody>
              <a:bodyPr lIns="0" tIns="0" rIns="40639" bIns="0"/>
              <a:lstStyle/>
              <a:p>
                <a:pPr marL="29765" algn="ctr"/>
                <a:r>
                  <a:rPr lang="en-US" sz="1400" dirty="0">
                    <a:latin typeface="Calibri" pitchFamily="34" charset="0"/>
                    <a:cs typeface="Arial" charset="0"/>
                  </a:rPr>
                  <a:t>Actuators</a:t>
                </a:r>
              </a:p>
            </p:txBody>
          </p:sp>
        </p:grpSp>
        <p:sp>
          <p:nvSpPr>
            <p:cNvPr id="28" name="AutoShape 16"/>
            <p:cNvSpPr>
              <a:spLocks/>
            </p:cNvSpPr>
            <p:nvPr/>
          </p:nvSpPr>
          <p:spPr bwMode="auto">
            <a:xfrm>
              <a:off x="7815475" y="3194447"/>
              <a:ext cx="853137"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sz="1600">
                <a:latin typeface="Calibri" pitchFamily="34" charset="0"/>
              </a:endParaRPr>
            </a:p>
          </p:txBody>
        </p:sp>
        <p:sp>
          <p:nvSpPr>
            <p:cNvPr id="29" name="Rectangle 17"/>
            <p:cNvSpPr>
              <a:spLocks/>
            </p:cNvSpPr>
            <p:nvPr/>
          </p:nvSpPr>
          <p:spPr bwMode="auto">
            <a:xfrm rot="5400000">
              <a:off x="7696859" y="3589450"/>
              <a:ext cx="1157018" cy="493220"/>
            </a:xfrm>
            <a:prstGeom prst="rect">
              <a:avLst/>
            </a:prstGeom>
            <a:noFill/>
            <a:ln w="12700">
              <a:noFill/>
              <a:miter lim="800000"/>
              <a:headEnd/>
              <a:tailEnd/>
            </a:ln>
          </p:spPr>
          <p:txBody>
            <a:bodyPr lIns="0" tIns="0" rIns="30479" bIns="0"/>
            <a:lstStyle/>
            <a:p>
              <a:pPr marL="29765" algn="ctr"/>
              <a:r>
                <a:rPr lang="en-US" sz="1600" b="1" dirty="0">
                  <a:latin typeface="Calibri" pitchFamily="34" charset="0"/>
                  <a:cs typeface="Arial" charset="0"/>
                </a:rPr>
                <a:t>Environment</a:t>
              </a:r>
            </a:p>
          </p:txBody>
        </p:sp>
        <p:sp>
          <p:nvSpPr>
            <p:cNvPr id="30" name="Line 18"/>
            <p:cNvSpPr>
              <a:spLocks noChangeShapeType="1"/>
            </p:cNvSpPr>
            <p:nvPr/>
          </p:nvSpPr>
          <p:spPr bwMode="auto">
            <a:xfrm rot="10800000" flipH="1">
              <a:off x="6182915" y="3574256"/>
              <a:ext cx="1859756" cy="0"/>
            </a:xfrm>
            <a:prstGeom prst="line">
              <a:avLst/>
            </a:prstGeom>
            <a:noFill/>
            <a:ln w="25400">
              <a:solidFill>
                <a:schemeClr val="tx1"/>
              </a:solidFill>
              <a:round/>
              <a:headEnd type="stealth" w="med" len="med"/>
              <a:tailEnd/>
            </a:ln>
          </p:spPr>
          <p:txBody>
            <a:bodyPr lIns="68579" tIns="34289" rIns="68579" bIns="34289"/>
            <a:lstStyle/>
            <a:p>
              <a:endParaRPr lang="en-US" sz="1600">
                <a:latin typeface="Calibri" pitchFamily="34" charset="0"/>
              </a:endParaRPr>
            </a:p>
          </p:txBody>
        </p:sp>
        <p:sp>
          <p:nvSpPr>
            <p:cNvPr id="31" name="Line 19"/>
            <p:cNvSpPr>
              <a:spLocks noChangeShapeType="1"/>
            </p:cNvSpPr>
            <p:nvPr/>
          </p:nvSpPr>
          <p:spPr bwMode="auto">
            <a:xfrm flipH="1">
              <a:off x="6275783" y="4324350"/>
              <a:ext cx="1760934" cy="0"/>
            </a:xfrm>
            <a:prstGeom prst="line">
              <a:avLst/>
            </a:prstGeom>
            <a:noFill/>
            <a:ln w="25400">
              <a:solidFill>
                <a:schemeClr val="tx1"/>
              </a:solidFill>
              <a:round/>
              <a:headEnd type="stealth" w="med" len="med"/>
              <a:tailEnd/>
            </a:ln>
          </p:spPr>
          <p:txBody>
            <a:bodyPr lIns="68579" tIns="34289" rIns="68579" bIns="34289"/>
            <a:lstStyle/>
            <a:p>
              <a:endParaRPr lang="en-US" sz="1600">
                <a:latin typeface="Calibri" pitchFamily="34" charset="0"/>
              </a:endParaRPr>
            </a:p>
          </p:txBody>
        </p:sp>
        <p:sp>
          <p:nvSpPr>
            <p:cNvPr id="32" name="Rectangle 20"/>
            <p:cNvSpPr>
              <a:spLocks/>
            </p:cNvSpPr>
            <p:nvPr/>
          </p:nvSpPr>
          <p:spPr bwMode="auto">
            <a:xfrm>
              <a:off x="6682977" y="3584972"/>
              <a:ext cx="942975" cy="266700"/>
            </a:xfrm>
            <a:prstGeom prst="rect">
              <a:avLst/>
            </a:prstGeom>
            <a:noFill/>
            <a:ln w="12700">
              <a:noFill/>
              <a:miter lim="800000"/>
              <a:headEnd/>
              <a:tailEnd/>
            </a:ln>
          </p:spPr>
          <p:txBody>
            <a:bodyPr lIns="0" tIns="0" rIns="30479" bIns="0"/>
            <a:lstStyle/>
            <a:p>
              <a:pPr marL="29765" algn="ctr"/>
              <a:r>
                <a:rPr lang="en-US" sz="1100" dirty="0">
                  <a:latin typeface="Calibri" pitchFamily="34" charset="0"/>
                  <a:cs typeface="Arial" charset="0"/>
                </a:rPr>
                <a:t>Percepts</a:t>
              </a:r>
            </a:p>
          </p:txBody>
        </p:sp>
        <p:sp>
          <p:nvSpPr>
            <p:cNvPr id="33" name="Rectangle 21"/>
            <p:cNvSpPr>
              <a:spLocks/>
            </p:cNvSpPr>
            <p:nvPr/>
          </p:nvSpPr>
          <p:spPr bwMode="auto">
            <a:xfrm>
              <a:off x="6749652" y="4324350"/>
              <a:ext cx="809625" cy="304800"/>
            </a:xfrm>
            <a:prstGeom prst="rect">
              <a:avLst/>
            </a:prstGeom>
            <a:noFill/>
            <a:ln w="12700">
              <a:noFill/>
              <a:miter lim="800000"/>
              <a:headEnd/>
              <a:tailEnd/>
            </a:ln>
          </p:spPr>
          <p:txBody>
            <a:bodyPr lIns="0" tIns="0" rIns="30479" bIns="0"/>
            <a:lstStyle/>
            <a:p>
              <a:pPr marL="29765" algn="ctr"/>
              <a:r>
                <a:rPr lang="en-US" sz="1100" dirty="0">
                  <a:latin typeface="Calibri" pitchFamily="34" charset="0"/>
                  <a:cs typeface="Arial" charset="0"/>
                </a:rPr>
                <a:t>Actions</a:t>
              </a:r>
            </a:p>
          </p:txBody>
        </p:sp>
      </p:grpSp>
      <p:pic>
        <p:nvPicPr>
          <p:cNvPr id="46083" name="Picture 3" descr="C:\Temp\ketrina\RationalAgent.png"/>
          <p:cNvPicPr preferRelativeResize="0">
            <a:picLocks noChangeArrowheads="1"/>
          </p:cNvPicPr>
          <p:nvPr/>
        </p:nvPicPr>
        <p:blipFill>
          <a:blip r:embed="rId3" cstate="print"/>
          <a:srcRect/>
          <a:stretch>
            <a:fillRect/>
          </a:stretch>
        </p:blipFill>
        <p:spPr bwMode="auto">
          <a:xfrm flipH="1">
            <a:off x="5791200" y="1975104"/>
            <a:ext cx="2819400" cy="2215896"/>
          </a:xfrm>
          <a:prstGeom prst="rect">
            <a:avLst/>
          </a:prstGeom>
          <a:noFill/>
        </p:spPr>
      </p:pic>
    </p:spTree>
    <p:extLst>
      <p:ext uri="{BB962C8B-B14F-4D97-AF65-F5344CB8AC3E}">
        <p14:creationId xmlns:p14="http://schemas.microsoft.com/office/powerpoint/2010/main" val="1150696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3">
                                            <p:txEl>
                                              <p:pRg st="3" end="3"/>
                                            </p:txEl>
                                          </p:spTgt>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27653">
                                            <p:txEl>
                                              <p:pRg st="4" end="4"/>
                                            </p:txEl>
                                          </p:spTgt>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499"/>
                                          </p:stCondLst>
                                        </p:cTn>
                                        <p:tgtEl>
                                          <p:spTgt spid="276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09800" y="1828800"/>
            <a:ext cx="4644534" cy="2057400"/>
          </a:xfrm>
          <a:prstGeom prst="rect">
            <a:avLst/>
          </a:prstGeom>
          <a:noFill/>
          <a:ln w="12700">
            <a:noFill/>
            <a:miter lim="800000"/>
            <a:headEnd/>
            <a:tailEnd/>
          </a:ln>
        </p:spPr>
      </p:pic>
      <p:sp>
        <p:nvSpPr>
          <p:cNvPr id="23556" name="Rectangle 5"/>
          <p:cNvSpPr>
            <a:spLocks noGrp="1" noChangeArrowheads="1"/>
          </p:cNvSpPr>
          <p:nvPr>
            <p:ph type="title"/>
          </p:nvPr>
        </p:nvSpPr>
        <p:spPr/>
        <p:txBody>
          <a:bodyPr vert="horz" lIns="91440" tIns="45720" rIns="99058" bIns="45720" rtlCol="0" anchor="ctr">
            <a:normAutofit/>
          </a:bodyPr>
          <a:lstStyle/>
          <a:p>
            <a:r>
              <a:rPr lang="en-US" dirty="0"/>
              <a:t>Pac-Man as an Agent</a:t>
            </a:r>
          </a:p>
        </p:txBody>
      </p:sp>
      <p:sp>
        <p:nvSpPr>
          <p:cNvPr id="23557" name="AutoShape 7"/>
          <p:cNvSpPr>
            <a:spLocks/>
          </p:cNvSpPr>
          <p:nvPr/>
        </p:nvSpPr>
        <p:spPr bwMode="auto">
          <a:xfrm>
            <a:off x="2209801" y="4057648"/>
            <a:ext cx="2155031"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a:latin typeface="Calibri" pitchFamily="34" charset="0"/>
            </a:endParaRPr>
          </a:p>
        </p:txBody>
      </p:sp>
      <p:sp>
        <p:nvSpPr>
          <p:cNvPr id="23558" name="Line 8"/>
          <p:cNvSpPr>
            <a:spLocks noChangeShapeType="1"/>
          </p:cNvSpPr>
          <p:nvPr/>
        </p:nvSpPr>
        <p:spPr bwMode="auto">
          <a:xfrm rot="10800000" flipH="1">
            <a:off x="3325414" y="4529921"/>
            <a:ext cx="0" cy="531019"/>
          </a:xfrm>
          <a:prstGeom prst="line">
            <a:avLst/>
          </a:prstGeom>
          <a:noFill/>
          <a:ln w="25400">
            <a:solidFill>
              <a:schemeClr val="tx1"/>
            </a:solidFill>
            <a:round/>
            <a:headEnd type="stealth" w="med" len="med"/>
            <a:tailEnd/>
          </a:ln>
        </p:spPr>
        <p:txBody>
          <a:bodyPr lIns="68579" tIns="34289" rIns="68579" bIns="34289"/>
          <a:lstStyle/>
          <a:p>
            <a:endParaRPr lang="en-US">
              <a:latin typeface="Calibri" pitchFamily="34" charset="0"/>
            </a:endParaRPr>
          </a:p>
        </p:txBody>
      </p:sp>
      <p:sp>
        <p:nvSpPr>
          <p:cNvPr id="23559" name="Rectangle 9"/>
          <p:cNvSpPr>
            <a:spLocks/>
          </p:cNvSpPr>
          <p:nvPr/>
        </p:nvSpPr>
        <p:spPr bwMode="auto">
          <a:xfrm>
            <a:off x="2286001" y="4083843"/>
            <a:ext cx="790575" cy="352425"/>
          </a:xfrm>
          <a:prstGeom prst="rect">
            <a:avLst/>
          </a:prstGeom>
          <a:noFill/>
          <a:ln w="12700">
            <a:noFill/>
            <a:miter lim="800000"/>
            <a:headEnd/>
            <a:tailEnd/>
          </a:ln>
        </p:spPr>
        <p:txBody>
          <a:bodyPr lIns="0" tIns="0" rIns="30479" bIns="0"/>
          <a:lstStyle/>
          <a:p>
            <a:pPr marL="29765"/>
            <a:r>
              <a:rPr lang="en-US" b="1" dirty="0">
                <a:latin typeface="Calibri" pitchFamily="34" charset="0"/>
                <a:cs typeface="Arial" charset="0"/>
              </a:rPr>
              <a:t>Agent</a:t>
            </a:r>
          </a:p>
        </p:txBody>
      </p:sp>
      <p:grpSp>
        <p:nvGrpSpPr>
          <p:cNvPr id="23560" name="Group 10"/>
          <p:cNvGrpSpPr>
            <a:grpSpLocks/>
          </p:cNvGrpSpPr>
          <p:nvPr/>
        </p:nvGrpSpPr>
        <p:grpSpPr bwMode="auto">
          <a:xfrm>
            <a:off x="3077764" y="4606119"/>
            <a:ext cx="476250" cy="323850"/>
            <a:chOff x="0" y="0"/>
            <a:chExt cx="400" cy="272"/>
          </a:xfrm>
        </p:grpSpPr>
        <p:sp>
          <p:nvSpPr>
            <p:cNvPr id="23571"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a:latin typeface="Calibri" pitchFamily="34" charset="0"/>
              </a:endParaRPr>
            </a:p>
          </p:txBody>
        </p:sp>
        <p:sp>
          <p:nvSpPr>
            <p:cNvPr id="23572" name="Rectangle 12"/>
            <p:cNvSpPr>
              <a:spLocks/>
            </p:cNvSpPr>
            <p:nvPr/>
          </p:nvSpPr>
          <p:spPr bwMode="auto">
            <a:xfrm>
              <a:off x="135" y="32"/>
              <a:ext cx="139" cy="236"/>
            </a:xfrm>
            <a:prstGeom prst="rect">
              <a:avLst/>
            </a:prstGeom>
            <a:noFill/>
            <a:ln w="12700">
              <a:noFill/>
              <a:miter lim="800000"/>
              <a:headEnd/>
              <a:tailEnd/>
            </a:ln>
          </p:spPr>
          <p:txBody>
            <a:bodyPr lIns="0" tIns="0" rIns="40639" bIns="0"/>
            <a:lstStyle/>
            <a:p>
              <a:pPr marL="29765" algn="ctr"/>
              <a:r>
                <a:rPr lang="en-US" b="1" dirty="0">
                  <a:latin typeface="Calibri" pitchFamily="34" charset="0"/>
                  <a:cs typeface="Arial" charset="0"/>
                </a:rPr>
                <a:t>?</a:t>
              </a:r>
            </a:p>
          </p:txBody>
        </p:sp>
      </p:grpSp>
      <p:grpSp>
        <p:nvGrpSpPr>
          <p:cNvPr id="23561" name="Group 13"/>
          <p:cNvGrpSpPr>
            <a:grpSpLocks/>
          </p:cNvGrpSpPr>
          <p:nvPr/>
        </p:nvGrpSpPr>
        <p:grpSpPr bwMode="auto">
          <a:xfrm>
            <a:off x="2749152" y="4257676"/>
            <a:ext cx="1104900" cy="1059657"/>
            <a:chOff x="0" y="-6"/>
            <a:chExt cx="928" cy="890"/>
          </a:xfrm>
        </p:grpSpPr>
        <p:sp>
          <p:nvSpPr>
            <p:cNvPr id="23569" name="Rectangle 14"/>
            <p:cNvSpPr>
              <a:spLocks/>
            </p:cNvSpPr>
            <p:nvPr/>
          </p:nvSpPr>
          <p:spPr bwMode="auto">
            <a:xfrm>
              <a:off x="52" y="-6"/>
              <a:ext cx="824" cy="304"/>
            </a:xfrm>
            <a:prstGeom prst="rect">
              <a:avLst/>
            </a:prstGeom>
            <a:noFill/>
            <a:ln w="12700">
              <a:noFill/>
              <a:miter lim="800000"/>
              <a:headEnd/>
              <a:tailEnd/>
            </a:ln>
          </p:spPr>
          <p:txBody>
            <a:bodyPr lIns="0" tIns="0" rIns="40639" bIns="0"/>
            <a:lstStyle/>
            <a:p>
              <a:pPr marL="29765" algn="ctr"/>
              <a:r>
                <a:rPr lang="en-US" dirty="0">
                  <a:latin typeface="Calibri" pitchFamily="34" charset="0"/>
                  <a:cs typeface="Arial" charset="0"/>
                </a:rPr>
                <a:t>Sensors</a:t>
              </a:r>
            </a:p>
          </p:txBody>
        </p:sp>
        <p:sp>
          <p:nvSpPr>
            <p:cNvPr id="23570" name="Rectangle 15"/>
            <p:cNvSpPr>
              <a:spLocks/>
            </p:cNvSpPr>
            <p:nvPr/>
          </p:nvSpPr>
          <p:spPr bwMode="auto">
            <a:xfrm>
              <a:off x="0" y="636"/>
              <a:ext cx="928" cy="248"/>
            </a:xfrm>
            <a:prstGeom prst="rect">
              <a:avLst/>
            </a:prstGeom>
            <a:noFill/>
            <a:ln w="12700">
              <a:noFill/>
              <a:miter lim="800000"/>
              <a:headEnd/>
              <a:tailEnd/>
            </a:ln>
          </p:spPr>
          <p:txBody>
            <a:bodyPr lIns="0" tIns="0" rIns="40639" bIns="0"/>
            <a:lstStyle/>
            <a:p>
              <a:pPr marL="29765" algn="ctr"/>
              <a:r>
                <a:rPr lang="en-US" dirty="0">
                  <a:latin typeface="Calibri" pitchFamily="34" charset="0"/>
                  <a:cs typeface="Arial" charset="0"/>
                </a:rPr>
                <a:t>Actuators</a:t>
              </a:r>
            </a:p>
          </p:txBody>
        </p:sp>
      </p:grpSp>
      <p:sp>
        <p:nvSpPr>
          <p:cNvPr id="23562" name="AutoShape 16"/>
          <p:cNvSpPr>
            <a:spLocks/>
          </p:cNvSpPr>
          <p:nvPr/>
        </p:nvSpPr>
        <p:spPr bwMode="auto">
          <a:xfrm>
            <a:off x="5380433" y="4051698"/>
            <a:ext cx="1428750"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a:latin typeface="Calibri" pitchFamily="34" charset="0"/>
            </a:endParaRPr>
          </a:p>
        </p:txBody>
      </p:sp>
      <p:sp>
        <p:nvSpPr>
          <p:cNvPr id="23563" name="Rectangle 17"/>
          <p:cNvSpPr>
            <a:spLocks/>
          </p:cNvSpPr>
          <p:nvPr/>
        </p:nvSpPr>
        <p:spPr bwMode="auto">
          <a:xfrm>
            <a:off x="5282802" y="4114801"/>
            <a:ext cx="1619250" cy="352425"/>
          </a:xfrm>
          <a:prstGeom prst="rect">
            <a:avLst/>
          </a:prstGeom>
          <a:noFill/>
          <a:ln w="12700">
            <a:noFill/>
            <a:miter lim="800000"/>
            <a:headEnd/>
            <a:tailEnd/>
          </a:ln>
        </p:spPr>
        <p:txBody>
          <a:bodyPr lIns="0" tIns="0" rIns="30479" bIns="0"/>
          <a:lstStyle/>
          <a:p>
            <a:pPr marL="29765" algn="ctr"/>
            <a:r>
              <a:rPr lang="en-US" b="1" dirty="0">
                <a:latin typeface="Calibri" pitchFamily="34" charset="0"/>
                <a:cs typeface="Arial" charset="0"/>
              </a:rPr>
              <a:t>Environment</a:t>
            </a:r>
          </a:p>
        </p:txBody>
      </p:sp>
      <p:sp>
        <p:nvSpPr>
          <p:cNvPr id="23564" name="Line 18"/>
          <p:cNvSpPr>
            <a:spLocks noChangeShapeType="1"/>
          </p:cNvSpPr>
          <p:nvPr/>
        </p:nvSpPr>
        <p:spPr bwMode="auto">
          <a:xfrm rot="10800000" flipH="1">
            <a:off x="3896915" y="4431506"/>
            <a:ext cx="1859756" cy="0"/>
          </a:xfrm>
          <a:prstGeom prst="line">
            <a:avLst/>
          </a:prstGeom>
          <a:noFill/>
          <a:ln w="25400">
            <a:solidFill>
              <a:schemeClr val="tx1"/>
            </a:solidFill>
            <a:round/>
            <a:headEnd type="stealth" w="med" len="med"/>
            <a:tailEnd/>
          </a:ln>
        </p:spPr>
        <p:txBody>
          <a:bodyPr lIns="68579" tIns="34289" rIns="68579" bIns="34289"/>
          <a:lstStyle/>
          <a:p>
            <a:endParaRPr lang="en-US">
              <a:latin typeface="Calibri" pitchFamily="34" charset="0"/>
            </a:endParaRPr>
          </a:p>
        </p:txBody>
      </p:sp>
      <p:sp>
        <p:nvSpPr>
          <p:cNvPr id="23565" name="Line 19"/>
          <p:cNvSpPr>
            <a:spLocks noChangeShapeType="1"/>
          </p:cNvSpPr>
          <p:nvPr/>
        </p:nvSpPr>
        <p:spPr bwMode="auto">
          <a:xfrm flipH="1">
            <a:off x="3989783" y="5181600"/>
            <a:ext cx="1760934" cy="0"/>
          </a:xfrm>
          <a:prstGeom prst="line">
            <a:avLst/>
          </a:prstGeom>
          <a:noFill/>
          <a:ln w="25400">
            <a:solidFill>
              <a:schemeClr val="tx1"/>
            </a:solidFill>
            <a:round/>
            <a:headEnd type="stealth" w="med" len="med"/>
            <a:tailEnd/>
          </a:ln>
        </p:spPr>
        <p:txBody>
          <a:bodyPr lIns="68579" tIns="34289" rIns="68579" bIns="34289"/>
          <a:lstStyle/>
          <a:p>
            <a:endParaRPr lang="en-US">
              <a:latin typeface="Calibri" pitchFamily="34" charset="0"/>
            </a:endParaRPr>
          </a:p>
        </p:txBody>
      </p:sp>
      <p:sp>
        <p:nvSpPr>
          <p:cNvPr id="23566" name="Rectangle 20"/>
          <p:cNvSpPr>
            <a:spLocks/>
          </p:cNvSpPr>
          <p:nvPr/>
        </p:nvSpPr>
        <p:spPr bwMode="auto">
          <a:xfrm>
            <a:off x="4396978" y="4442222"/>
            <a:ext cx="942975" cy="266700"/>
          </a:xfrm>
          <a:prstGeom prst="rect">
            <a:avLst/>
          </a:prstGeom>
          <a:noFill/>
          <a:ln w="12700">
            <a:noFill/>
            <a:miter lim="800000"/>
            <a:headEnd/>
            <a:tailEnd/>
          </a:ln>
        </p:spPr>
        <p:txBody>
          <a:bodyPr lIns="0" tIns="0" rIns="30479" bIns="0"/>
          <a:lstStyle/>
          <a:p>
            <a:pPr marL="29765" algn="ctr"/>
            <a:r>
              <a:rPr lang="en-US" sz="1200" dirty="0">
                <a:latin typeface="Calibri" pitchFamily="34" charset="0"/>
                <a:cs typeface="Arial" charset="0"/>
              </a:rPr>
              <a:t>Percepts</a:t>
            </a:r>
          </a:p>
        </p:txBody>
      </p:sp>
      <p:sp>
        <p:nvSpPr>
          <p:cNvPr id="23567" name="Rectangle 21"/>
          <p:cNvSpPr>
            <a:spLocks/>
          </p:cNvSpPr>
          <p:nvPr/>
        </p:nvSpPr>
        <p:spPr bwMode="auto">
          <a:xfrm>
            <a:off x="4463653" y="5181600"/>
            <a:ext cx="809625" cy="304800"/>
          </a:xfrm>
          <a:prstGeom prst="rect">
            <a:avLst/>
          </a:prstGeom>
          <a:noFill/>
          <a:ln w="12700">
            <a:noFill/>
            <a:miter lim="800000"/>
            <a:headEnd/>
            <a:tailEnd/>
          </a:ln>
        </p:spPr>
        <p:txBody>
          <a:bodyPr lIns="0" tIns="0" rIns="30479" bIns="0"/>
          <a:lstStyle/>
          <a:p>
            <a:pPr marL="29765" algn="ctr"/>
            <a:r>
              <a:rPr lang="en-US" sz="1200" dirty="0">
                <a:latin typeface="Calibri" pitchFamily="34" charset="0"/>
                <a:cs typeface="Arial" charset="0"/>
              </a:rPr>
              <a:t>Actions</a:t>
            </a:r>
          </a:p>
        </p:txBody>
      </p:sp>
      <p:sp>
        <p:nvSpPr>
          <p:cNvPr id="20" name="Text Box 4"/>
          <p:cNvSpPr txBox="1">
            <a:spLocks noChangeArrowheads="1"/>
          </p:cNvSpPr>
          <p:nvPr/>
        </p:nvSpPr>
        <p:spPr bwMode="auto">
          <a:xfrm>
            <a:off x="0" y="5715000"/>
            <a:ext cx="6477000" cy="223136"/>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1000" dirty="0"/>
              <a:t>Pac-Man is a registered trademark of Namco-Bandai Games, used here for educational purposes</a:t>
            </a:r>
          </a:p>
        </p:txBody>
      </p:sp>
      <p:sp>
        <p:nvSpPr>
          <p:cNvPr id="21" name="TextBox 20"/>
          <p:cNvSpPr txBox="1"/>
          <p:nvPr/>
        </p:nvSpPr>
        <p:spPr>
          <a:xfrm>
            <a:off x="7200614" y="5712024"/>
            <a:ext cx="1943386" cy="307777"/>
          </a:xfrm>
          <a:prstGeom prst="rect">
            <a:avLst/>
          </a:prstGeom>
          <a:noFill/>
        </p:spPr>
        <p:txBody>
          <a:bodyPr wrap="none" rtlCol="0">
            <a:spAutoFit/>
          </a:bodyPr>
          <a:lstStyle/>
          <a:p>
            <a:r>
              <a:rPr lang="en-US" sz="1400" dirty="0">
                <a:solidFill>
                  <a:srgbClr val="FF0000"/>
                </a:solidFill>
                <a:latin typeface="Calibri"/>
                <a:cs typeface="Calibri"/>
              </a:rPr>
              <a:t>Demo1: pacman-l1.mp4</a:t>
            </a:r>
          </a:p>
        </p:txBody>
      </p:sp>
    </p:spTree>
    <p:extLst>
      <p:ext uri="{BB962C8B-B14F-4D97-AF65-F5344CB8AC3E}">
        <p14:creationId xmlns:p14="http://schemas.microsoft.com/office/powerpoint/2010/main" val="21132079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a:t>
            </a:r>
          </a:p>
        </p:txBody>
      </p:sp>
      <p:sp>
        <p:nvSpPr>
          <p:cNvPr id="4" name="Oval 3"/>
          <p:cNvSpPr/>
          <p:nvPr/>
        </p:nvSpPr>
        <p:spPr>
          <a:xfrm>
            <a:off x="2209800" y="990600"/>
            <a:ext cx="4876800" cy="4857750"/>
          </a:xfrm>
          <a:prstGeom prst="ellipse">
            <a:avLst/>
          </a:prstGeom>
          <a:noFill/>
          <a:ln w="285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886200" y="2667000"/>
            <a:ext cx="1600200" cy="1428750"/>
          </a:xfrm>
          <a:prstGeom prst="ellipse">
            <a:avLst/>
          </a:prstGeom>
          <a:noFill/>
          <a:ln w="285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962401" y="2971800"/>
            <a:ext cx="1442321" cy="861774"/>
          </a:xfrm>
          <a:prstGeom prst="rect">
            <a:avLst/>
          </a:prstGeom>
          <a:noFill/>
        </p:spPr>
        <p:txBody>
          <a:bodyPr wrap="square" rtlCol="0">
            <a:spAutoFit/>
          </a:bodyPr>
          <a:lstStyle/>
          <a:p>
            <a:pPr algn="ctr"/>
            <a:r>
              <a:rPr lang="en-US" dirty="0">
                <a:latin typeface="Palatino"/>
                <a:cs typeface="Palatino"/>
              </a:rPr>
              <a:t>Rational</a:t>
            </a:r>
          </a:p>
          <a:p>
            <a:pPr algn="ctr"/>
            <a:r>
              <a:rPr lang="en-US" dirty="0">
                <a:latin typeface="Palatino"/>
                <a:cs typeface="Palatino"/>
              </a:rPr>
              <a:t>Agents</a:t>
            </a:r>
          </a:p>
          <a:p>
            <a:pPr algn="ctr"/>
            <a:r>
              <a:rPr lang="en-US" sz="1400" dirty="0">
                <a:latin typeface="Palatino"/>
                <a:cs typeface="Palatino"/>
              </a:rPr>
              <a:t>[decisions]</a:t>
            </a:r>
          </a:p>
        </p:txBody>
      </p:sp>
      <p:sp>
        <p:nvSpPr>
          <p:cNvPr id="8" name="TextBox 7"/>
          <p:cNvSpPr txBox="1"/>
          <p:nvPr/>
        </p:nvSpPr>
        <p:spPr>
          <a:xfrm>
            <a:off x="2438401" y="2971800"/>
            <a:ext cx="1442321" cy="738664"/>
          </a:xfrm>
          <a:prstGeom prst="rect">
            <a:avLst/>
          </a:prstGeom>
          <a:noFill/>
        </p:spPr>
        <p:txBody>
          <a:bodyPr wrap="square" rtlCol="0">
            <a:spAutoFit/>
          </a:bodyPr>
          <a:lstStyle/>
          <a:p>
            <a:pPr algn="ctr"/>
            <a:r>
              <a:rPr lang="en-US" dirty="0">
                <a:latin typeface="Palatino"/>
                <a:cs typeface="Palatino"/>
              </a:rPr>
              <a:t>Robots</a:t>
            </a:r>
          </a:p>
          <a:p>
            <a:pPr algn="ctr"/>
            <a:r>
              <a:rPr lang="en-US" sz="1200" dirty="0">
                <a:latin typeface="Palatino"/>
                <a:cs typeface="Palatino"/>
              </a:rPr>
              <a:t>[physically embodied]</a:t>
            </a:r>
          </a:p>
        </p:txBody>
      </p:sp>
      <p:sp>
        <p:nvSpPr>
          <p:cNvPr id="9" name="TextBox 8"/>
          <p:cNvSpPr txBox="1"/>
          <p:nvPr/>
        </p:nvSpPr>
        <p:spPr>
          <a:xfrm>
            <a:off x="3581400" y="1828800"/>
            <a:ext cx="2133600" cy="738664"/>
          </a:xfrm>
          <a:prstGeom prst="rect">
            <a:avLst/>
          </a:prstGeom>
          <a:noFill/>
        </p:spPr>
        <p:txBody>
          <a:bodyPr wrap="square" rtlCol="0">
            <a:spAutoFit/>
          </a:bodyPr>
          <a:lstStyle/>
          <a:p>
            <a:pPr algn="ctr"/>
            <a:r>
              <a:rPr lang="en-US" dirty="0">
                <a:latin typeface="Palatino"/>
                <a:cs typeface="Palatino"/>
              </a:rPr>
              <a:t>Machine Learning</a:t>
            </a:r>
          </a:p>
          <a:p>
            <a:pPr algn="ctr"/>
            <a:r>
              <a:rPr lang="en-US" sz="1200" dirty="0">
                <a:latin typeface="Palatino"/>
                <a:cs typeface="Palatino"/>
              </a:rPr>
              <a:t>[learning decisions; sometimes independent]</a:t>
            </a:r>
          </a:p>
        </p:txBody>
      </p:sp>
      <p:sp>
        <p:nvSpPr>
          <p:cNvPr id="10" name="TextBox 9"/>
          <p:cNvSpPr txBox="1"/>
          <p:nvPr/>
        </p:nvSpPr>
        <p:spPr>
          <a:xfrm>
            <a:off x="5257801" y="4267200"/>
            <a:ext cx="1442321" cy="369332"/>
          </a:xfrm>
          <a:prstGeom prst="rect">
            <a:avLst/>
          </a:prstGeom>
          <a:noFill/>
        </p:spPr>
        <p:txBody>
          <a:bodyPr wrap="square" rtlCol="0">
            <a:spAutoFit/>
          </a:bodyPr>
          <a:lstStyle/>
          <a:p>
            <a:pPr algn="ctr"/>
            <a:r>
              <a:rPr lang="en-US" dirty="0">
                <a:latin typeface="Palatino"/>
                <a:cs typeface="Palatino"/>
              </a:rPr>
              <a:t>NLP</a:t>
            </a:r>
          </a:p>
        </p:txBody>
      </p:sp>
      <p:sp>
        <p:nvSpPr>
          <p:cNvPr id="11" name="TextBox 10"/>
          <p:cNvSpPr txBox="1"/>
          <p:nvPr/>
        </p:nvSpPr>
        <p:spPr>
          <a:xfrm>
            <a:off x="3429001" y="4572001"/>
            <a:ext cx="1442321" cy="646331"/>
          </a:xfrm>
          <a:prstGeom prst="rect">
            <a:avLst/>
          </a:prstGeom>
          <a:noFill/>
        </p:spPr>
        <p:txBody>
          <a:bodyPr wrap="square" rtlCol="0">
            <a:spAutoFit/>
          </a:bodyPr>
          <a:lstStyle/>
          <a:p>
            <a:pPr algn="ctr"/>
            <a:r>
              <a:rPr lang="en-US" dirty="0">
                <a:latin typeface="Palatino"/>
                <a:cs typeface="Palatino"/>
              </a:rPr>
              <a:t>Computer  Vision</a:t>
            </a:r>
          </a:p>
        </p:txBody>
      </p:sp>
      <p:sp>
        <p:nvSpPr>
          <p:cNvPr id="12" name="TextBox 11"/>
          <p:cNvSpPr txBox="1"/>
          <p:nvPr/>
        </p:nvSpPr>
        <p:spPr>
          <a:xfrm>
            <a:off x="5562601" y="3048001"/>
            <a:ext cx="1442321" cy="646331"/>
          </a:xfrm>
          <a:prstGeom prst="rect">
            <a:avLst/>
          </a:prstGeom>
          <a:noFill/>
        </p:spPr>
        <p:txBody>
          <a:bodyPr wrap="square" rtlCol="0">
            <a:spAutoFit/>
          </a:bodyPr>
          <a:lstStyle/>
          <a:p>
            <a:pPr algn="ctr"/>
            <a:r>
              <a:rPr lang="en-US" dirty="0">
                <a:latin typeface="Palatino"/>
                <a:cs typeface="Palatino"/>
              </a:rPr>
              <a:t>Human-AI Interaction</a:t>
            </a:r>
          </a:p>
        </p:txBody>
      </p:sp>
    </p:spTree>
    <p:extLst>
      <p:ext uri="{BB962C8B-B14F-4D97-AF65-F5344CB8AC3E}">
        <p14:creationId xmlns:p14="http://schemas.microsoft.com/office/powerpoint/2010/main" val="600763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solidFill>
                  <a:schemeClr val="tx1"/>
                </a:solidFill>
              </a:rPr>
              <a:t>A (Short) History of AI</a:t>
            </a:r>
          </a:p>
        </p:txBody>
      </p:sp>
      <p:sp>
        <p:nvSpPr>
          <p:cNvPr id="569347" name="Rectangle 3"/>
          <p:cNvSpPr>
            <a:spLocks noGrp="1" noChangeArrowheads="1"/>
          </p:cNvSpPr>
          <p:nvPr>
            <p:ph idx="1"/>
          </p:nvPr>
        </p:nvSpPr>
        <p:spPr>
          <a:xfrm>
            <a:off x="457200" y="1943100"/>
            <a:ext cx="4876800" cy="3771900"/>
          </a:xfrm>
        </p:spPr>
        <p:txBody>
          <a:bodyPr>
            <a:normAutofit lnSpcReduction="10000"/>
          </a:bodyPr>
          <a:lstStyle/>
          <a:p>
            <a:pPr eaLnBrk="1" hangingPunct="1">
              <a:lnSpc>
                <a:spcPct val="80000"/>
              </a:lnSpc>
            </a:pPr>
            <a:r>
              <a:rPr lang="en-US" sz="1400" dirty="0"/>
              <a:t>1940-1950: Early days</a:t>
            </a:r>
          </a:p>
          <a:p>
            <a:pPr lvl="1" eaLnBrk="1" hangingPunct="1">
              <a:lnSpc>
                <a:spcPct val="80000"/>
              </a:lnSpc>
            </a:pPr>
            <a:r>
              <a:rPr lang="en-US" sz="1200" dirty="0"/>
              <a:t>1950: Turing's “Computing Machinery and Intelligence”</a:t>
            </a:r>
          </a:p>
          <a:p>
            <a:pPr lvl="1" eaLnBrk="1" hangingPunct="1">
              <a:lnSpc>
                <a:spcPct val="80000"/>
              </a:lnSpc>
            </a:pPr>
            <a:endParaRPr lang="en-US" sz="600" dirty="0"/>
          </a:p>
          <a:p>
            <a:pPr eaLnBrk="1" hangingPunct="1">
              <a:lnSpc>
                <a:spcPct val="80000"/>
              </a:lnSpc>
            </a:pPr>
            <a:r>
              <a:rPr lang="en-US" sz="1400" dirty="0"/>
              <a:t>1950—70: AI begins as a field</a:t>
            </a:r>
          </a:p>
          <a:p>
            <a:pPr lvl="1" eaLnBrk="1" hangingPunct="1">
              <a:lnSpc>
                <a:spcPct val="80000"/>
              </a:lnSpc>
            </a:pPr>
            <a:r>
              <a:rPr lang="en-US" sz="1200" dirty="0"/>
              <a:t>1956: Dartmouth meeting: “Artificial Intelligence” adopted</a:t>
            </a:r>
          </a:p>
          <a:p>
            <a:pPr lvl="1" eaLnBrk="1" hangingPunct="1">
              <a:lnSpc>
                <a:spcPct val="80000"/>
              </a:lnSpc>
            </a:pPr>
            <a:r>
              <a:rPr lang="en-US" sz="1200" dirty="0"/>
              <a:t>1965: Robinson's complete algorithm for logical reasoning</a:t>
            </a:r>
          </a:p>
          <a:p>
            <a:pPr lvl="1" eaLnBrk="1" hangingPunct="1">
              <a:lnSpc>
                <a:spcPct val="80000"/>
              </a:lnSpc>
            </a:pPr>
            <a:endParaRPr lang="en-US" sz="600" dirty="0"/>
          </a:p>
          <a:p>
            <a:pPr eaLnBrk="1" hangingPunct="1">
              <a:lnSpc>
                <a:spcPct val="80000"/>
              </a:lnSpc>
            </a:pPr>
            <a:r>
              <a:rPr lang="en-US" sz="1400" dirty="0"/>
              <a:t>1970—90: Knowledge-based approaches</a:t>
            </a:r>
          </a:p>
          <a:p>
            <a:pPr lvl="1" eaLnBrk="1" hangingPunct="1">
              <a:lnSpc>
                <a:spcPct val="80000"/>
              </a:lnSpc>
            </a:pPr>
            <a:r>
              <a:rPr lang="en-US" sz="1200" dirty="0"/>
              <a:t>1969—79: Early development of knowledge-based systems</a:t>
            </a:r>
          </a:p>
          <a:p>
            <a:pPr lvl="1" eaLnBrk="1" hangingPunct="1">
              <a:lnSpc>
                <a:spcPct val="80000"/>
              </a:lnSpc>
            </a:pPr>
            <a:r>
              <a:rPr lang="en-US" sz="1200" dirty="0"/>
              <a:t>1980—88: Expert systems industry booms</a:t>
            </a:r>
          </a:p>
          <a:p>
            <a:pPr lvl="1" eaLnBrk="1" hangingPunct="1">
              <a:lnSpc>
                <a:spcPct val="80000"/>
              </a:lnSpc>
            </a:pPr>
            <a:r>
              <a:rPr lang="en-US" sz="1200" dirty="0"/>
              <a:t>1988—93: Expert systems industry busts: “AI Winter”</a:t>
            </a:r>
          </a:p>
          <a:p>
            <a:pPr lvl="1" eaLnBrk="1" hangingPunct="1">
              <a:lnSpc>
                <a:spcPct val="80000"/>
              </a:lnSpc>
            </a:pPr>
            <a:endParaRPr lang="en-US" sz="600" dirty="0"/>
          </a:p>
          <a:p>
            <a:pPr eaLnBrk="1" hangingPunct="1">
              <a:lnSpc>
                <a:spcPct val="80000"/>
              </a:lnSpc>
            </a:pPr>
            <a:r>
              <a:rPr lang="en-US" sz="1400" dirty="0"/>
              <a:t>1990—: Statistics and decision making under uncertainty</a:t>
            </a:r>
          </a:p>
          <a:p>
            <a:pPr lvl="1" eaLnBrk="1" hangingPunct="1">
              <a:lnSpc>
                <a:spcPct val="80000"/>
              </a:lnSpc>
            </a:pPr>
            <a:r>
              <a:rPr lang="en-US" sz="1200" dirty="0"/>
              <a:t>Resurgence of probability, focus on uncertainty</a:t>
            </a:r>
          </a:p>
          <a:p>
            <a:pPr lvl="1" eaLnBrk="1" hangingPunct="1">
              <a:lnSpc>
                <a:spcPct val="80000"/>
              </a:lnSpc>
            </a:pPr>
            <a:r>
              <a:rPr lang="en-US" sz="1200" dirty="0"/>
              <a:t>General increase in technical depth</a:t>
            </a:r>
          </a:p>
          <a:p>
            <a:pPr lvl="1" eaLnBrk="1" hangingPunct="1">
              <a:lnSpc>
                <a:spcPct val="80000"/>
              </a:lnSpc>
            </a:pPr>
            <a:r>
              <a:rPr lang="en-US" sz="1200" dirty="0"/>
              <a:t>Agents and learning systems… “AI Spring”?</a:t>
            </a:r>
          </a:p>
          <a:p>
            <a:pPr eaLnBrk="1" hangingPunct="1">
              <a:lnSpc>
                <a:spcPct val="80000"/>
              </a:lnSpc>
            </a:pPr>
            <a:endParaRPr lang="en-US" sz="1000" dirty="0"/>
          </a:p>
          <a:p>
            <a:pPr eaLnBrk="1" hangingPunct="1">
              <a:lnSpc>
                <a:spcPct val="80000"/>
              </a:lnSpc>
            </a:pPr>
            <a:r>
              <a:rPr lang="en-US" sz="1400" dirty="0"/>
              <a:t>2000—: Where we are now?</a:t>
            </a:r>
          </a:p>
        </p:txBody>
      </p:sp>
      <p:pic>
        <p:nvPicPr>
          <p:cNvPr id="4" name="Picture 1" descr="C:\Temp\ketrina\HistoryOfAI.png"/>
          <p:cNvPicPr>
            <a:picLocks noChangeAspect="1" noChangeArrowheads="1"/>
          </p:cNvPicPr>
          <p:nvPr/>
        </p:nvPicPr>
        <p:blipFill>
          <a:blip r:embed="rId3" cstate="print"/>
          <a:srcRect/>
          <a:stretch>
            <a:fillRect/>
          </a:stretch>
        </p:blipFill>
        <p:spPr bwMode="auto">
          <a:xfrm>
            <a:off x="5598792" y="1905000"/>
            <a:ext cx="2630808" cy="3657601"/>
          </a:xfrm>
          <a:prstGeom prst="rect">
            <a:avLst/>
          </a:prstGeom>
          <a:noFill/>
        </p:spPr>
      </p:pic>
    </p:spTree>
    <p:extLst>
      <p:ext uri="{BB962C8B-B14F-4D97-AF65-F5344CB8AC3E}">
        <p14:creationId xmlns:p14="http://schemas.microsoft.com/office/powerpoint/2010/main" val="198107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93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93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93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934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934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934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934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934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934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934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934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9347">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6934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a:solidFill>
                  <a:schemeClr val="tx1"/>
                </a:solidFill>
              </a:rPr>
              <a:t>What Can AI Do?</a:t>
            </a:r>
          </a:p>
        </p:txBody>
      </p:sp>
      <p:sp>
        <p:nvSpPr>
          <p:cNvPr id="541699" name="Rectangle 3"/>
          <p:cNvSpPr>
            <a:spLocks noGrp="1" noChangeArrowheads="1"/>
          </p:cNvSpPr>
          <p:nvPr>
            <p:ph idx="1"/>
          </p:nvPr>
        </p:nvSpPr>
        <p:spPr>
          <a:xfrm>
            <a:off x="609600" y="1752601"/>
            <a:ext cx="8534400" cy="3546873"/>
          </a:xfrm>
        </p:spPr>
        <p:txBody>
          <a:bodyPr>
            <a:normAutofit fontScale="62500" lnSpcReduction="20000"/>
          </a:bodyPr>
          <a:lstStyle/>
          <a:p>
            <a:pPr eaLnBrk="1" hangingPunct="1">
              <a:lnSpc>
                <a:spcPct val="80000"/>
              </a:lnSpc>
              <a:buFont typeface="Wingdings" pitchFamily="2" charset="2"/>
              <a:buNone/>
            </a:pPr>
            <a:r>
              <a:rPr lang="en-US" sz="1500" dirty="0"/>
              <a:t>Quiz: Which of the following can be done at present?</a:t>
            </a:r>
          </a:p>
          <a:p>
            <a:pPr eaLnBrk="1" hangingPunct="1">
              <a:lnSpc>
                <a:spcPct val="80000"/>
              </a:lnSpc>
            </a:pPr>
            <a:endParaRPr lang="en-US" sz="1500" dirty="0"/>
          </a:p>
          <a:p>
            <a:pPr eaLnBrk="1" hangingPunct="1">
              <a:lnSpc>
                <a:spcPct val="80000"/>
              </a:lnSpc>
            </a:pPr>
            <a:r>
              <a:rPr lang="en-US" sz="1500" dirty="0"/>
              <a:t>Play a decent game of Jeopardy?</a:t>
            </a:r>
          </a:p>
          <a:p>
            <a:pPr eaLnBrk="1" hangingPunct="1">
              <a:lnSpc>
                <a:spcPct val="80000"/>
              </a:lnSpc>
            </a:pPr>
            <a:r>
              <a:rPr lang="en-US" sz="1500" dirty="0"/>
              <a:t>Win against any human at chess?</a:t>
            </a:r>
          </a:p>
          <a:p>
            <a:pPr eaLnBrk="1" hangingPunct="1">
              <a:lnSpc>
                <a:spcPct val="80000"/>
              </a:lnSpc>
            </a:pPr>
            <a:r>
              <a:rPr lang="en-US" sz="1500" dirty="0"/>
              <a:t>Win against the best humans at Go?</a:t>
            </a:r>
          </a:p>
          <a:p>
            <a:pPr eaLnBrk="1" hangingPunct="1">
              <a:lnSpc>
                <a:spcPct val="80000"/>
              </a:lnSpc>
            </a:pPr>
            <a:r>
              <a:rPr lang="en-US" sz="1500" dirty="0"/>
              <a:t>Play a decent game of tennis?</a:t>
            </a:r>
          </a:p>
          <a:p>
            <a:pPr eaLnBrk="1" hangingPunct="1">
              <a:lnSpc>
                <a:spcPct val="80000"/>
              </a:lnSpc>
            </a:pPr>
            <a:r>
              <a:rPr lang="en-US" sz="1500" dirty="0"/>
              <a:t>Grab a particular cup and put it on a shelf?</a:t>
            </a:r>
          </a:p>
          <a:p>
            <a:pPr eaLnBrk="1" hangingPunct="1">
              <a:lnSpc>
                <a:spcPct val="80000"/>
              </a:lnSpc>
            </a:pPr>
            <a:r>
              <a:rPr lang="en-US" sz="1500" dirty="0"/>
              <a:t>Unload any dishwasher in any home?</a:t>
            </a:r>
          </a:p>
          <a:p>
            <a:pPr eaLnBrk="1" hangingPunct="1">
              <a:lnSpc>
                <a:spcPct val="80000"/>
              </a:lnSpc>
            </a:pPr>
            <a:r>
              <a:rPr lang="en-US" sz="1500" dirty="0"/>
              <a:t>Drive safely along the highway?</a:t>
            </a:r>
          </a:p>
          <a:p>
            <a:pPr eaLnBrk="1" hangingPunct="1">
              <a:lnSpc>
                <a:spcPct val="80000"/>
              </a:lnSpc>
            </a:pPr>
            <a:r>
              <a:rPr lang="en-US" sz="1500" dirty="0"/>
              <a:t>Drive safely along Telegraph Avenue?</a:t>
            </a:r>
          </a:p>
          <a:p>
            <a:pPr eaLnBrk="1" hangingPunct="1">
              <a:lnSpc>
                <a:spcPct val="80000"/>
              </a:lnSpc>
            </a:pPr>
            <a:r>
              <a:rPr lang="en-US" sz="1500" dirty="0"/>
              <a:t>Buy a week's worth of groceries on the web?</a:t>
            </a:r>
          </a:p>
          <a:p>
            <a:pPr eaLnBrk="1" hangingPunct="1">
              <a:lnSpc>
                <a:spcPct val="80000"/>
              </a:lnSpc>
            </a:pPr>
            <a:r>
              <a:rPr lang="en-US" sz="1500" dirty="0"/>
              <a:t>Buy a week's worth of groceries at Berkeley Bowl?</a:t>
            </a:r>
          </a:p>
          <a:p>
            <a:pPr eaLnBrk="1" hangingPunct="1">
              <a:lnSpc>
                <a:spcPct val="80000"/>
              </a:lnSpc>
            </a:pPr>
            <a:r>
              <a:rPr lang="en-US" sz="1500" dirty="0"/>
              <a:t>Discover and prove a new mathematical theorem?</a:t>
            </a:r>
          </a:p>
          <a:p>
            <a:pPr eaLnBrk="1" hangingPunct="1">
              <a:lnSpc>
                <a:spcPct val="80000"/>
              </a:lnSpc>
            </a:pPr>
            <a:r>
              <a:rPr lang="en-US" sz="1500" dirty="0"/>
              <a:t>Perform a surgical operation?</a:t>
            </a:r>
          </a:p>
          <a:p>
            <a:pPr eaLnBrk="1" hangingPunct="1">
              <a:lnSpc>
                <a:spcPct val="80000"/>
              </a:lnSpc>
            </a:pPr>
            <a:r>
              <a:rPr lang="en-US" sz="1500" dirty="0"/>
              <a:t>Unload a known dishwasher in collaboration with a person?</a:t>
            </a:r>
          </a:p>
          <a:p>
            <a:pPr eaLnBrk="1" hangingPunct="1">
              <a:lnSpc>
                <a:spcPct val="80000"/>
              </a:lnSpc>
            </a:pPr>
            <a:r>
              <a:rPr lang="en-US" sz="1500" dirty="0"/>
              <a:t>Translate spoken Chinese into spoken English in real time?</a:t>
            </a:r>
          </a:p>
          <a:p>
            <a:pPr eaLnBrk="1" hangingPunct="1">
              <a:lnSpc>
                <a:spcPct val="80000"/>
              </a:lnSpc>
            </a:pPr>
            <a:r>
              <a:rPr lang="en-US" sz="1500" dirty="0"/>
              <a:t>Write an intentionally funny story?</a:t>
            </a:r>
          </a:p>
        </p:txBody>
      </p:sp>
      <p:sp>
        <p:nvSpPr>
          <p:cNvPr id="541700" name="Freeform 4"/>
          <p:cNvSpPr>
            <a:spLocks/>
          </p:cNvSpPr>
          <p:nvPr/>
        </p:nvSpPr>
        <p:spPr bwMode="auto">
          <a:xfrm>
            <a:off x="609601" y="22669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541709" name="Freeform 13"/>
          <p:cNvSpPr>
            <a:spLocks/>
          </p:cNvSpPr>
          <p:nvPr/>
        </p:nvSpPr>
        <p:spPr bwMode="auto">
          <a:xfrm>
            <a:off x="609600" y="34099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68579" tIns="34289" rIns="68579" bIns="34289"/>
          <a:lstStyle/>
          <a:p>
            <a:endParaRPr lang="en-US"/>
          </a:p>
        </p:txBody>
      </p:sp>
      <p:pic>
        <p:nvPicPr>
          <p:cNvPr id="23"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93834" y="2438400"/>
            <a:ext cx="3069167" cy="2209800"/>
          </a:xfrm>
          <a:prstGeom prst="rect">
            <a:avLst/>
          </a:prstGeom>
          <a:noFill/>
          <a:ln w="9525">
            <a:noFill/>
            <a:miter lim="800000"/>
            <a:headEnd/>
            <a:tailEnd/>
          </a:ln>
          <a:effectLst/>
        </p:spPr>
      </p:pic>
      <p:sp>
        <p:nvSpPr>
          <p:cNvPr id="24" name="Freeform 4"/>
          <p:cNvSpPr>
            <a:spLocks/>
          </p:cNvSpPr>
          <p:nvPr/>
        </p:nvSpPr>
        <p:spPr bwMode="auto">
          <a:xfrm>
            <a:off x="609601" y="24955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25" name="Freeform 4"/>
          <p:cNvSpPr>
            <a:spLocks/>
          </p:cNvSpPr>
          <p:nvPr/>
        </p:nvSpPr>
        <p:spPr bwMode="auto">
          <a:xfrm>
            <a:off x="609601" y="27241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27" name="Freeform 4"/>
          <p:cNvSpPr>
            <a:spLocks/>
          </p:cNvSpPr>
          <p:nvPr/>
        </p:nvSpPr>
        <p:spPr bwMode="auto">
          <a:xfrm>
            <a:off x="609601" y="31813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29" name="Freeform 4"/>
          <p:cNvSpPr>
            <a:spLocks/>
          </p:cNvSpPr>
          <p:nvPr/>
        </p:nvSpPr>
        <p:spPr bwMode="auto">
          <a:xfrm>
            <a:off x="609601" y="411480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30" name="Freeform 13"/>
          <p:cNvSpPr>
            <a:spLocks/>
          </p:cNvSpPr>
          <p:nvPr/>
        </p:nvSpPr>
        <p:spPr bwMode="auto">
          <a:xfrm>
            <a:off x="609600" y="434340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68579" tIns="34289" rIns="68579" bIns="34289"/>
          <a:lstStyle/>
          <a:p>
            <a:endParaRPr lang="en-US"/>
          </a:p>
        </p:txBody>
      </p:sp>
      <p:grpSp>
        <p:nvGrpSpPr>
          <p:cNvPr id="31" name="Group 20"/>
          <p:cNvGrpSpPr>
            <a:grpSpLocks/>
          </p:cNvGrpSpPr>
          <p:nvPr/>
        </p:nvGrpSpPr>
        <p:grpSpPr bwMode="auto">
          <a:xfrm>
            <a:off x="609600" y="4572000"/>
            <a:ext cx="228600" cy="171450"/>
            <a:chOff x="4896" y="2256"/>
            <a:chExt cx="432" cy="816"/>
          </a:xfrm>
        </p:grpSpPr>
        <p:sp>
          <p:nvSpPr>
            <p:cNvPr id="32" name="Freeform 21"/>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headEnd/>
              <a:tailEnd/>
            </a:ln>
          </p:spPr>
          <p:txBody>
            <a:bodyPr/>
            <a:lstStyle/>
            <a:p>
              <a:endParaRPr lang="en-US"/>
            </a:p>
          </p:txBody>
        </p:sp>
        <p:sp>
          <p:nvSpPr>
            <p:cNvPr id="33" name="Freeform 22"/>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headEnd/>
              <a:tailEnd/>
            </a:ln>
          </p:spPr>
          <p:txBody>
            <a:bodyPr/>
            <a:lstStyle/>
            <a:p>
              <a:endParaRPr lang="en-US"/>
            </a:p>
          </p:txBody>
        </p:sp>
      </p:grpSp>
      <p:sp>
        <p:nvSpPr>
          <p:cNvPr id="37" name="Freeform 13"/>
          <p:cNvSpPr>
            <a:spLocks/>
          </p:cNvSpPr>
          <p:nvPr/>
        </p:nvSpPr>
        <p:spPr bwMode="auto">
          <a:xfrm>
            <a:off x="609600" y="47815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68579" tIns="34289" rIns="68579" bIns="34289"/>
          <a:lstStyle/>
          <a:p>
            <a:endParaRPr lang="en-US"/>
          </a:p>
        </p:txBody>
      </p:sp>
      <p:sp>
        <p:nvSpPr>
          <p:cNvPr id="40" name="Freeform 13"/>
          <p:cNvSpPr>
            <a:spLocks/>
          </p:cNvSpPr>
          <p:nvPr/>
        </p:nvSpPr>
        <p:spPr bwMode="auto">
          <a:xfrm>
            <a:off x="609600" y="50101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68579" tIns="34289" rIns="68579" bIns="34289"/>
          <a:lstStyle/>
          <a:p>
            <a:endParaRPr lang="en-US"/>
          </a:p>
        </p:txBody>
      </p:sp>
      <p:sp>
        <p:nvSpPr>
          <p:cNvPr id="41" name="Freeform 4"/>
          <p:cNvSpPr>
            <a:spLocks/>
          </p:cNvSpPr>
          <p:nvPr/>
        </p:nvSpPr>
        <p:spPr bwMode="auto">
          <a:xfrm>
            <a:off x="609601" y="52387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sp>
        <p:nvSpPr>
          <p:cNvPr id="42" name="Freeform 13"/>
          <p:cNvSpPr>
            <a:spLocks/>
          </p:cNvSpPr>
          <p:nvPr/>
        </p:nvSpPr>
        <p:spPr bwMode="auto">
          <a:xfrm>
            <a:off x="609600" y="54673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68579" tIns="34289" rIns="68579" bIns="34289"/>
          <a:lstStyle/>
          <a:p>
            <a:endParaRPr lang="en-US"/>
          </a:p>
        </p:txBody>
      </p:sp>
      <p:grpSp>
        <p:nvGrpSpPr>
          <p:cNvPr id="34" name="Group 20">
            <a:extLst>
              <a:ext uri="{FF2B5EF4-FFF2-40B4-BE49-F238E27FC236}">
                <a16:creationId xmlns="" xmlns:a16="http://schemas.microsoft.com/office/drawing/2014/main" id="{5A962D38-ABBE-4905-9453-723B173797B5}"/>
              </a:ext>
            </a:extLst>
          </p:cNvPr>
          <p:cNvGrpSpPr>
            <a:grpSpLocks/>
          </p:cNvGrpSpPr>
          <p:nvPr/>
        </p:nvGrpSpPr>
        <p:grpSpPr bwMode="auto">
          <a:xfrm>
            <a:off x="609600" y="2971800"/>
            <a:ext cx="228600" cy="171450"/>
            <a:chOff x="4896" y="2256"/>
            <a:chExt cx="432" cy="816"/>
          </a:xfrm>
        </p:grpSpPr>
        <p:sp>
          <p:nvSpPr>
            <p:cNvPr id="35" name="Freeform 21">
              <a:extLst>
                <a:ext uri="{FF2B5EF4-FFF2-40B4-BE49-F238E27FC236}">
                  <a16:creationId xmlns="" xmlns:a16="http://schemas.microsoft.com/office/drawing/2014/main" id="{171FE414-0B2C-4DC4-8F2C-D8820C67F5C3}"/>
                </a:ext>
              </a:extLst>
            </p:cNvPr>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headEnd/>
              <a:tailEnd/>
            </a:ln>
          </p:spPr>
          <p:txBody>
            <a:bodyPr/>
            <a:lstStyle/>
            <a:p>
              <a:endParaRPr lang="en-US"/>
            </a:p>
          </p:txBody>
        </p:sp>
        <p:sp>
          <p:nvSpPr>
            <p:cNvPr id="36" name="Freeform 22">
              <a:extLst>
                <a:ext uri="{FF2B5EF4-FFF2-40B4-BE49-F238E27FC236}">
                  <a16:creationId xmlns="" xmlns:a16="http://schemas.microsoft.com/office/drawing/2014/main" id="{7748B2EF-DCC8-4B42-9F29-B2182B83585F}"/>
                </a:ext>
              </a:extLst>
            </p:cNvPr>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headEnd/>
              <a:tailEnd/>
            </a:ln>
          </p:spPr>
          <p:txBody>
            <a:bodyPr/>
            <a:lstStyle/>
            <a:p>
              <a:endParaRPr lang="en-US"/>
            </a:p>
          </p:txBody>
        </p:sp>
      </p:grpSp>
      <p:sp>
        <p:nvSpPr>
          <p:cNvPr id="38" name="Freeform 4">
            <a:extLst>
              <a:ext uri="{FF2B5EF4-FFF2-40B4-BE49-F238E27FC236}">
                <a16:creationId xmlns="" xmlns:a16="http://schemas.microsoft.com/office/drawing/2014/main" id="{4D1C63AD-9C00-46E6-BA24-CF42CF548A74}"/>
              </a:ext>
            </a:extLst>
          </p:cNvPr>
          <p:cNvSpPr>
            <a:spLocks/>
          </p:cNvSpPr>
          <p:nvPr/>
        </p:nvSpPr>
        <p:spPr bwMode="auto">
          <a:xfrm>
            <a:off x="609601" y="3618746"/>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68579" tIns="34289" rIns="68579" bIns="34289"/>
          <a:lstStyle/>
          <a:p>
            <a:endParaRPr lang="en-US"/>
          </a:p>
        </p:txBody>
      </p:sp>
      <p:grpSp>
        <p:nvGrpSpPr>
          <p:cNvPr id="39" name="Group 20">
            <a:extLst>
              <a:ext uri="{FF2B5EF4-FFF2-40B4-BE49-F238E27FC236}">
                <a16:creationId xmlns="" xmlns:a16="http://schemas.microsoft.com/office/drawing/2014/main" id="{DFD92089-B0FE-4383-AE2E-2465EA080F71}"/>
              </a:ext>
            </a:extLst>
          </p:cNvPr>
          <p:cNvGrpSpPr>
            <a:grpSpLocks/>
          </p:cNvGrpSpPr>
          <p:nvPr/>
        </p:nvGrpSpPr>
        <p:grpSpPr bwMode="auto">
          <a:xfrm>
            <a:off x="609600" y="3866396"/>
            <a:ext cx="228600" cy="171450"/>
            <a:chOff x="4896" y="2256"/>
            <a:chExt cx="432" cy="816"/>
          </a:xfrm>
        </p:grpSpPr>
        <p:sp>
          <p:nvSpPr>
            <p:cNvPr id="43" name="Freeform 21">
              <a:extLst>
                <a:ext uri="{FF2B5EF4-FFF2-40B4-BE49-F238E27FC236}">
                  <a16:creationId xmlns="" xmlns:a16="http://schemas.microsoft.com/office/drawing/2014/main" id="{B1374CA1-D2C1-4A5D-96A2-646D8CFB5A9F}"/>
                </a:ext>
              </a:extLst>
            </p:cNvPr>
            <p:cNvSpPr>
              <a:spLocks/>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headEnd/>
              <a:tailEnd/>
            </a:ln>
          </p:spPr>
          <p:txBody>
            <a:bodyPr/>
            <a:lstStyle/>
            <a:p>
              <a:endParaRPr lang="en-US"/>
            </a:p>
          </p:txBody>
        </p:sp>
        <p:sp>
          <p:nvSpPr>
            <p:cNvPr id="44" name="Freeform 22">
              <a:extLst>
                <a:ext uri="{FF2B5EF4-FFF2-40B4-BE49-F238E27FC236}">
                  <a16:creationId xmlns="" xmlns:a16="http://schemas.microsoft.com/office/drawing/2014/main" id="{AC428F9F-5C35-4031-AEA4-8AA88D3C3152}"/>
                </a:ext>
              </a:extLst>
            </p:cNvPr>
            <p:cNvSpPr>
              <a:spLocks/>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headEnd/>
              <a:tailEnd/>
            </a:ln>
          </p:spPr>
          <p:txBody>
            <a:bodyPr/>
            <a:lstStyle/>
            <a:p>
              <a:endParaRPr lang="en-US"/>
            </a:p>
          </p:txBody>
        </p:sp>
      </p:grpSp>
    </p:spTree>
    <p:extLst>
      <p:ext uri="{BB962C8B-B14F-4D97-AF65-F5344CB8AC3E}">
        <p14:creationId xmlns:p14="http://schemas.microsoft.com/office/powerpoint/2010/main" val="75119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1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17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1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169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169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1699">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1699">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170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1699">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41699">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41699">
                                            <p:txEl>
                                              <p:pRg st="10" end="1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41699">
                                            <p:txEl>
                                              <p:pRg st="11" end="1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41699">
                                            <p:txEl>
                                              <p:pRg st="12" end="12"/>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41699">
                                            <p:txEl>
                                              <p:pRg st="13" end="1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41699">
                                            <p:txEl>
                                              <p:pRg st="14" end="14"/>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541699">
                                            <p:txEl>
                                              <p:pRg st="15" end="15"/>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541699">
                                            <p:txEl>
                                              <p:pRg st="16" end="16"/>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699" grpId="0" build="p"/>
      <p:bldP spid="541700" grpId="0" animBg="1"/>
      <p:bldP spid="541709" grpId="0" animBg="1"/>
      <p:bldP spid="24" grpId="0" animBg="1"/>
      <p:bldP spid="25" grpId="0" animBg="1"/>
      <p:bldP spid="27" grpId="0" animBg="1"/>
      <p:bldP spid="29" grpId="0" animBg="1"/>
      <p:bldP spid="30" grpId="0" animBg="1"/>
      <p:bldP spid="37" grpId="0" animBg="1"/>
      <p:bldP spid="40" grpId="0" animBg="1"/>
      <p:bldP spid="41" grpId="0" animBg="1"/>
      <p:bldP spid="42"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solidFill>
                  <a:schemeClr val="tx1"/>
                </a:solidFill>
              </a:rPr>
              <a:t>Natural Language</a:t>
            </a:r>
          </a:p>
        </p:txBody>
      </p:sp>
      <p:sp>
        <p:nvSpPr>
          <p:cNvPr id="542723" name="Rectangle 3"/>
          <p:cNvSpPr>
            <a:spLocks noGrp="1" noChangeArrowheads="1"/>
          </p:cNvSpPr>
          <p:nvPr>
            <p:ph idx="1"/>
          </p:nvPr>
        </p:nvSpPr>
        <p:spPr>
          <a:xfrm>
            <a:off x="342900" y="1891354"/>
            <a:ext cx="6400800" cy="3714750"/>
          </a:xfrm>
        </p:spPr>
        <p:txBody>
          <a:bodyPr>
            <a:normAutofit/>
          </a:bodyPr>
          <a:lstStyle/>
          <a:p>
            <a:pPr eaLnBrk="1" hangingPunct="1">
              <a:lnSpc>
                <a:spcPct val="80000"/>
              </a:lnSpc>
            </a:pPr>
            <a:r>
              <a:rPr lang="en-US" sz="1800" dirty="0"/>
              <a:t>Speech technologies (e.g. </a:t>
            </a:r>
            <a:r>
              <a:rPr lang="en-US" sz="1800" dirty="0" err="1"/>
              <a:t>Siri</a:t>
            </a:r>
            <a:r>
              <a:rPr lang="en-US" sz="1800" dirty="0"/>
              <a:t>)</a:t>
            </a:r>
          </a:p>
          <a:p>
            <a:pPr lvl="1" eaLnBrk="1" hangingPunct="1">
              <a:lnSpc>
                <a:spcPct val="80000"/>
              </a:lnSpc>
            </a:pPr>
            <a:r>
              <a:rPr lang="en-US" sz="1500" dirty="0"/>
              <a:t>Automatic speech recognition (ASR)</a:t>
            </a:r>
          </a:p>
          <a:p>
            <a:pPr lvl="1" eaLnBrk="1" hangingPunct="1">
              <a:lnSpc>
                <a:spcPct val="80000"/>
              </a:lnSpc>
            </a:pPr>
            <a:r>
              <a:rPr lang="en-US" sz="1500" dirty="0"/>
              <a:t>Text-to-speech synthesis (TTS)</a:t>
            </a:r>
          </a:p>
          <a:p>
            <a:pPr lvl="1" eaLnBrk="1" hangingPunct="1">
              <a:lnSpc>
                <a:spcPct val="80000"/>
              </a:lnSpc>
            </a:pPr>
            <a:r>
              <a:rPr lang="en-US" sz="1500" dirty="0"/>
              <a:t>Dialog systems</a:t>
            </a:r>
          </a:p>
          <a:p>
            <a:pPr lvl="1" eaLnBrk="1" hangingPunct="1">
              <a:lnSpc>
                <a:spcPct val="80000"/>
              </a:lnSpc>
            </a:pPr>
            <a:endParaRPr lang="en-US" sz="1500" dirty="0"/>
          </a:p>
          <a:p>
            <a:pPr eaLnBrk="1" hangingPunct="1">
              <a:lnSpc>
                <a:spcPct val="80000"/>
              </a:lnSpc>
            </a:pPr>
            <a:r>
              <a:rPr lang="en-US" sz="1800" dirty="0"/>
              <a:t>Language processing technologies</a:t>
            </a:r>
          </a:p>
          <a:p>
            <a:pPr lvl="1" eaLnBrk="1" hangingPunct="1">
              <a:lnSpc>
                <a:spcPct val="80000"/>
              </a:lnSpc>
            </a:pPr>
            <a:r>
              <a:rPr lang="en-US" sz="1500" dirty="0"/>
              <a:t>Question answering</a:t>
            </a:r>
          </a:p>
          <a:p>
            <a:pPr lvl="1" eaLnBrk="1" hangingPunct="1">
              <a:lnSpc>
                <a:spcPct val="80000"/>
              </a:lnSpc>
            </a:pPr>
            <a:r>
              <a:rPr lang="en-US" sz="1500" dirty="0"/>
              <a:t>Machine translation</a:t>
            </a:r>
          </a:p>
          <a:p>
            <a:pPr lvl="1" eaLnBrk="1" hangingPunct="1">
              <a:lnSpc>
                <a:spcPct val="80000"/>
              </a:lnSpc>
            </a:pPr>
            <a:r>
              <a:rPr lang="en-US" sz="1500" dirty="0"/>
              <a:t>Web search</a:t>
            </a:r>
          </a:p>
          <a:p>
            <a:pPr lvl="1" eaLnBrk="1" hangingPunct="1">
              <a:lnSpc>
                <a:spcPct val="80000"/>
              </a:lnSpc>
            </a:pPr>
            <a:r>
              <a:rPr lang="en-US" sz="1500" dirty="0"/>
              <a:t>Text classification, spam filtering, etc…</a:t>
            </a:r>
          </a:p>
        </p:txBody>
      </p:sp>
    </p:spTree>
    <p:extLst>
      <p:ext uri="{BB962C8B-B14F-4D97-AF65-F5344CB8AC3E}">
        <p14:creationId xmlns:p14="http://schemas.microsoft.com/office/powerpoint/2010/main" val="180715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2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2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272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272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27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solidFill>
                  <a:schemeClr val="tx1"/>
                </a:solidFill>
              </a:rPr>
              <a:t>What’s the difference?</a:t>
            </a:r>
          </a:p>
        </p:txBody>
      </p:sp>
      <p:sp>
        <p:nvSpPr>
          <p:cNvPr id="3" name="Content Placeholder 2">
            <a:extLst>
              <a:ext uri="{FF2B5EF4-FFF2-40B4-BE49-F238E27FC236}">
                <a16:creationId xmlns="" xmlns:a16="http://schemas.microsoft.com/office/drawing/2014/main" id="{0A19CC96-A0F3-436F-8FC1-D248C8B61E37}"/>
              </a:ext>
            </a:extLst>
          </p:cNvPr>
          <p:cNvSpPr>
            <a:spLocks noGrp="1"/>
          </p:cNvSpPr>
          <p:nvPr>
            <p:ph idx="1"/>
          </p:nvPr>
        </p:nvSpPr>
        <p:spPr>
          <a:xfrm>
            <a:off x="304800" y="1905000"/>
            <a:ext cx="8534400" cy="3962400"/>
          </a:xfrm>
        </p:spPr>
        <p:txBody>
          <a:bodyPr/>
          <a:lstStyle/>
          <a:p>
            <a:r>
              <a:rPr lang="en-US" dirty="0"/>
              <a:t>Speech recognition</a:t>
            </a:r>
          </a:p>
          <a:p>
            <a:pPr lvl="1"/>
            <a:r>
              <a:rPr lang="en-US" dirty="0"/>
              <a:t>Match one pattern (audio) to another (text)</a:t>
            </a:r>
          </a:p>
          <a:p>
            <a:pPr lvl="1"/>
            <a:r>
              <a:rPr lang="en-US" dirty="0"/>
              <a:t>Lots of examples – human transcription</a:t>
            </a:r>
          </a:p>
          <a:p>
            <a:r>
              <a:rPr lang="en-US" dirty="0"/>
              <a:t>Machine translation</a:t>
            </a:r>
          </a:p>
          <a:p>
            <a:pPr lvl="1"/>
            <a:r>
              <a:rPr lang="en-US" dirty="0"/>
              <a:t>Match one pattern (French text) to another (English text)</a:t>
            </a:r>
          </a:p>
          <a:p>
            <a:pPr lvl="1"/>
            <a:r>
              <a:rPr lang="en-US" dirty="0"/>
              <a:t>Lots of examples – human translation</a:t>
            </a:r>
          </a:p>
          <a:p>
            <a:r>
              <a:rPr lang="en-US" dirty="0"/>
              <a:t>Generating stories</a:t>
            </a:r>
          </a:p>
          <a:p>
            <a:pPr lvl="1"/>
            <a:r>
              <a:rPr lang="en-US" dirty="0"/>
              <a:t>Requires common sense, outside knowledge…</a:t>
            </a:r>
          </a:p>
        </p:txBody>
      </p:sp>
    </p:spTree>
    <p:extLst>
      <p:ext uri="{BB962C8B-B14F-4D97-AF65-F5344CB8AC3E}">
        <p14:creationId xmlns:p14="http://schemas.microsoft.com/office/powerpoint/2010/main" val="1610516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3200" dirty="0"/>
              <a:t>Lecturer</a:t>
            </a:r>
          </a:p>
        </p:txBody>
      </p:sp>
      <p:sp>
        <p:nvSpPr>
          <p:cNvPr id="3" name="Content Placeholder 2"/>
          <p:cNvSpPr>
            <a:spLocks noGrp="1"/>
          </p:cNvSpPr>
          <p:nvPr>
            <p:ph idx="1"/>
          </p:nvPr>
        </p:nvSpPr>
        <p:spPr/>
        <p:txBody>
          <a:bodyPr>
            <a:normAutofit/>
          </a:bodyPr>
          <a:lstStyle/>
          <a:p>
            <a:r>
              <a:rPr lang="en-US" b="1" dirty="0"/>
              <a:t>Name: Nur Uddin, PhD.</a:t>
            </a:r>
          </a:p>
          <a:p>
            <a:endParaRPr lang="en-US" b="1" dirty="0"/>
          </a:p>
          <a:p>
            <a:r>
              <a:rPr lang="en-US" b="1" dirty="0"/>
              <a:t>Email: </a:t>
            </a:r>
            <a:r>
              <a:rPr lang="en-US" b="1" dirty="0">
                <a:hlinkClick r:id="rId2"/>
              </a:rPr>
              <a:t>nur.uddin55571@gmail.com</a:t>
            </a:r>
            <a:endParaRPr lang="en-US" b="1" dirty="0"/>
          </a:p>
          <a:p>
            <a:endParaRPr lang="en-US" b="1" dirty="0"/>
          </a:p>
          <a:p>
            <a:r>
              <a:rPr lang="en-US" b="1" dirty="0"/>
              <a:t>Education:</a:t>
            </a:r>
          </a:p>
          <a:p>
            <a:pPr lvl="1"/>
            <a:r>
              <a:rPr lang="en-US" b="1" dirty="0"/>
              <a:t>PhD in Eng. Cybernetics, NTNU, Norway (April 2016)</a:t>
            </a:r>
          </a:p>
          <a:p>
            <a:pPr lvl="1"/>
            <a:r>
              <a:rPr lang="en-US" b="1" dirty="0"/>
              <a:t>M. </a:t>
            </a:r>
            <a:r>
              <a:rPr lang="en-US" b="1" dirty="0" err="1"/>
              <a:t>Eng</a:t>
            </a:r>
            <a:r>
              <a:rPr lang="en-US" b="1" dirty="0"/>
              <a:t> in Mechanical Eng., GSNU, South Korea (Feb 2009)</a:t>
            </a:r>
          </a:p>
          <a:p>
            <a:pPr lvl="1"/>
            <a:r>
              <a:rPr lang="en-US" b="1" dirty="0"/>
              <a:t>B. </a:t>
            </a:r>
            <a:r>
              <a:rPr lang="en-US" b="1" dirty="0" err="1"/>
              <a:t>Eng</a:t>
            </a:r>
            <a:r>
              <a:rPr lang="en-US" b="1" dirty="0"/>
              <a:t> in Aeronautics Eng., ITB, Indonesia (Mar 2002)</a:t>
            </a:r>
          </a:p>
          <a:p>
            <a:pPr marL="457200" lvl="1" indent="0">
              <a:buNone/>
            </a:pPr>
            <a:endParaRPr lang="en-US" sz="5400" dirty="0"/>
          </a:p>
        </p:txBody>
      </p:sp>
    </p:spTree>
    <p:extLst>
      <p:ext uri="{BB962C8B-B14F-4D97-AF65-F5344CB8AC3E}">
        <p14:creationId xmlns:p14="http://schemas.microsoft.com/office/powerpoint/2010/main" val="426362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solidFill>
                  <a:schemeClr val="tx1"/>
                </a:solidFill>
              </a:rPr>
              <a:t>The Chinese Room</a:t>
            </a:r>
          </a:p>
        </p:txBody>
      </p:sp>
      <p:sp>
        <p:nvSpPr>
          <p:cNvPr id="3" name="Content Placeholder 2">
            <a:extLst>
              <a:ext uri="{FF2B5EF4-FFF2-40B4-BE49-F238E27FC236}">
                <a16:creationId xmlns="" xmlns:a16="http://schemas.microsoft.com/office/drawing/2014/main" id="{0A19CC96-A0F3-436F-8FC1-D248C8B61E37}"/>
              </a:ext>
            </a:extLst>
          </p:cNvPr>
          <p:cNvSpPr>
            <a:spLocks noGrp="1"/>
          </p:cNvSpPr>
          <p:nvPr>
            <p:ph idx="1"/>
          </p:nvPr>
        </p:nvSpPr>
        <p:spPr>
          <a:xfrm>
            <a:off x="304800" y="1905001"/>
            <a:ext cx="8534400" cy="685800"/>
          </a:xfrm>
        </p:spPr>
        <p:txBody>
          <a:bodyPr/>
          <a:lstStyle/>
          <a:p>
            <a:r>
              <a:rPr lang="en-US" dirty="0"/>
              <a:t>Can we </a:t>
            </a:r>
            <a:r>
              <a:rPr lang="en-US" i="1" dirty="0"/>
              <a:t>process</a:t>
            </a:r>
            <a:r>
              <a:rPr lang="en-US" dirty="0"/>
              <a:t> natural language without </a:t>
            </a:r>
            <a:r>
              <a:rPr lang="en-US" i="1" dirty="0"/>
              <a:t>understanding</a:t>
            </a:r>
            <a:r>
              <a:rPr lang="en-US" dirty="0"/>
              <a:t> it?</a:t>
            </a:r>
          </a:p>
        </p:txBody>
      </p:sp>
      <p:pic>
        <p:nvPicPr>
          <p:cNvPr id="1026" name="Picture 2" descr="http://3.bp.blogspot.com/-mG6rFLlg1iw/Tudg9PayK0I/AAAAAAAAMuc/nKx1gMSjgYo/s1600/Chinese+room+experiment.jpg">
            <a:extLst>
              <a:ext uri="{FF2B5EF4-FFF2-40B4-BE49-F238E27FC236}">
                <a16:creationId xmlns="" xmlns:a16="http://schemas.microsoft.com/office/drawing/2014/main" id="{78EA3B1B-E4F0-4C96-B006-462AE1C9C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339" y="2578377"/>
            <a:ext cx="5959322" cy="322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0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Game Agents</a:t>
            </a:r>
          </a:p>
        </p:txBody>
      </p:sp>
      <p:sp>
        <p:nvSpPr>
          <p:cNvPr id="551939" name="Rectangle 3"/>
          <p:cNvSpPr>
            <a:spLocks noGrp="1" noChangeArrowheads="1"/>
          </p:cNvSpPr>
          <p:nvPr>
            <p:ph idx="1"/>
          </p:nvPr>
        </p:nvSpPr>
        <p:spPr>
          <a:xfrm>
            <a:off x="304800" y="1828801"/>
            <a:ext cx="8534400" cy="4109337"/>
          </a:xfrm>
        </p:spPr>
        <p:txBody>
          <a:bodyPr>
            <a:normAutofit/>
          </a:bodyPr>
          <a:lstStyle/>
          <a:p>
            <a:pPr eaLnBrk="1" hangingPunct="1">
              <a:lnSpc>
                <a:spcPct val="80000"/>
              </a:lnSpc>
            </a:pPr>
            <a:r>
              <a:rPr lang="en-US" sz="1500" dirty="0"/>
              <a:t>Classic Moment: May, '97: Deep Blue vs. Kasparov</a:t>
            </a:r>
          </a:p>
          <a:p>
            <a:pPr lvl="1" eaLnBrk="1" hangingPunct="1">
              <a:lnSpc>
                <a:spcPct val="80000"/>
              </a:lnSpc>
            </a:pPr>
            <a:r>
              <a:rPr lang="en-US" sz="1400" dirty="0"/>
              <a:t>First match won against world champion</a:t>
            </a:r>
          </a:p>
          <a:p>
            <a:pPr lvl="1" eaLnBrk="1" hangingPunct="1">
              <a:lnSpc>
                <a:spcPct val="80000"/>
              </a:lnSpc>
            </a:pPr>
            <a:r>
              <a:rPr lang="en-US" sz="1400" dirty="0"/>
              <a:t>“Intelligent creative” play</a:t>
            </a:r>
          </a:p>
          <a:p>
            <a:pPr lvl="1" eaLnBrk="1" hangingPunct="1">
              <a:lnSpc>
                <a:spcPct val="80000"/>
              </a:lnSpc>
            </a:pPr>
            <a:r>
              <a:rPr lang="en-US" sz="1400" dirty="0"/>
              <a:t>200 million board positions per second</a:t>
            </a:r>
          </a:p>
          <a:p>
            <a:pPr lvl="1" eaLnBrk="1" hangingPunct="1">
              <a:lnSpc>
                <a:spcPct val="80000"/>
              </a:lnSpc>
            </a:pPr>
            <a:r>
              <a:rPr lang="en-US" sz="1400" dirty="0"/>
              <a:t>Humans understood 99.9 of Deep Blue's moves</a:t>
            </a:r>
          </a:p>
          <a:p>
            <a:pPr lvl="1" eaLnBrk="1" hangingPunct="1">
              <a:lnSpc>
                <a:spcPct val="80000"/>
              </a:lnSpc>
            </a:pPr>
            <a:r>
              <a:rPr lang="en-US" sz="1400" dirty="0"/>
              <a:t>Can do about the same now with a PC cluster</a:t>
            </a:r>
          </a:p>
          <a:p>
            <a:pPr eaLnBrk="1" hangingPunct="1">
              <a:lnSpc>
                <a:spcPct val="80000"/>
              </a:lnSpc>
            </a:pPr>
            <a:endParaRPr lang="en-US" sz="800" dirty="0"/>
          </a:p>
          <a:p>
            <a:pPr eaLnBrk="1" hangingPunct="1">
              <a:lnSpc>
                <a:spcPct val="80000"/>
              </a:lnSpc>
            </a:pPr>
            <a:endParaRPr lang="en-US" sz="800" dirty="0"/>
          </a:p>
          <a:p>
            <a:pPr eaLnBrk="1" hangingPunct="1">
              <a:lnSpc>
                <a:spcPct val="80000"/>
              </a:lnSpc>
            </a:pPr>
            <a:endParaRPr lang="en-US" sz="800" dirty="0"/>
          </a:p>
          <a:p>
            <a:pPr eaLnBrk="1" hangingPunct="1">
              <a:lnSpc>
                <a:spcPct val="80000"/>
              </a:lnSpc>
            </a:pPr>
            <a:endParaRPr lang="en-US" sz="800" dirty="0"/>
          </a:p>
          <a:p>
            <a:pPr eaLnBrk="1" hangingPunct="1">
              <a:lnSpc>
                <a:spcPct val="80000"/>
              </a:lnSpc>
            </a:pPr>
            <a:r>
              <a:rPr lang="en-US" sz="1500" dirty="0"/>
              <a:t>1996: Kasparov Beats Deep Blue</a:t>
            </a:r>
          </a:p>
          <a:p>
            <a:pPr eaLnBrk="1" hangingPunct="1">
              <a:lnSpc>
                <a:spcPct val="80000"/>
              </a:lnSpc>
              <a:buFont typeface="Wingdings" pitchFamily="2" charset="2"/>
              <a:buNone/>
            </a:pPr>
            <a:r>
              <a:rPr lang="en-US" sz="1400" dirty="0"/>
              <a:t>	“I could feel --- I could smell ---</a:t>
            </a:r>
          </a:p>
          <a:p>
            <a:pPr eaLnBrk="1" hangingPunct="1">
              <a:lnSpc>
                <a:spcPct val="80000"/>
              </a:lnSpc>
              <a:buFont typeface="Wingdings" pitchFamily="2" charset="2"/>
              <a:buNone/>
            </a:pPr>
            <a:r>
              <a:rPr lang="en-US" sz="1400" dirty="0"/>
              <a:t>          a new kind of intelligence across the table.”</a:t>
            </a:r>
          </a:p>
          <a:p>
            <a:pPr eaLnBrk="1" hangingPunct="1">
              <a:lnSpc>
                <a:spcPct val="80000"/>
              </a:lnSpc>
            </a:pPr>
            <a:endParaRPr lang="en-US" sz="800" dirty="0"/>
          </a:p>
          <a:p>
            <a:pPr eaLnBrk="1" hangingPunct="1">
              <a:lnSpc>
                <a:spcPct val="80000"/>
              </a:lnSpc>
            </a:pPr>
            <a:r>
              <a:rPr lang="en-US" sz="1500" dirty="0"/>
              <a:t>1997: Deep Blue Beats Kasparov</a:t>
            </a:r>
          </a:p>
          <a:p>
            <a:pPr eaLnBrk="1" hangingPunct="1">
              <a:lnSpc>
                <a:spcPct val="80000"/>
              </a:lnSpc>
              <a:buFont typeface="Wingdings" pitchFamily="2" charset="2"/>
              <a:buNone/>
            </a:pPr>
            <a:r>
              <a:rPr lang="en-US" sz="1500" b="1" dirty="0"/>
              <a:t>	</a:t>
            </a:r>
            <a:r>
              <a:rPr lang="en-US" sz="1400" dirty="0"/>
              <a:t>“Deep Blue hasn't proven anything.”</a:t>
            </a:r>
          </a:p>
          <a:p>
            <a:pPr eaLnBrk="1" hangingPunct="1">
              <a:lnSpc>
                <a:spcPct val="80000"/>
              </a:lnSpc>
            </a:pPr>
            <a:endParaRPr lang="en-US" sz="400" dirty="0"/>
          </a:p>
          <a:p>
            <a:pPr eaLnBrk="1" hangingPunct="1">
              <a:lnSpc>
                <a:spcPct val="80000"/>
              </a:lnSpc>
            </a:pPr>
            <a:endParaRPr lang="en-US" sz="1400" dirty="0"/>
          </a:p>
        </p:txBody>
      </p:sp>
      <p:sp>
        <p:nvSpPr>
          <p:cNvPr id="20484" name="Text Box 4"/>
          <p:cNvSpPr txBox="1">
            <a:spLocks noChangeArrowheads="1"/>
          </p:cNvSpPr>
          <p:nvPr/>
        </p:nvSpPr>
        <p:spPr bwMode="auto">
          <a:xfrm>
            <a:off x="5524029" y="5496870"/>
            <a:ext cx="3543300" cy="223138"/>
          </a:xfrm>
          <a:prstGeom prst="rect">
            <a:avLst/>
          </a:prstGeom>
          <a:noFill/>
          <a:ln w="9525">
            <a:noFill/>
            <a:miter lim="800000"/>
            <a:headEnd/>
            <a:tailEnd/>
          </a:ln>
        </p:spPr>
        <p:txBody>
          <a:bodyPr lIns="68579" tIns="34289" rIns="68579" bIns="34289">
            <a:spAutoFit/>
          </a:bodyPr>
          <a:lstStyle/>
          <a:p>
            <a:pPr>
              <a:spcBef>
                <a:spcPct val="50000"/>
              </a:spcBef>
            </a:pPr>
            <a:r>
              <a:rPr lang="en-US" sz="1000" dirty="0"/>
              <a:t>Text from Bart Selman, image from IBM’s Deep Blue pages</a:t>
            </a:r>
          </a:p>
        </p:txBody>
      </p:sp>
      <p:pic>
        <p:nvPicPr>
          <p:cNvPr id="20485" name="Picture 6" descr="Image_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19280" y="1482326"/>
            <a:ext cx="3357372" cy="3668069"/>
          </a:xfrm>
          <a:prstGeom prst="rect">
            <a:avLst/>
          </a:prstGeom>
          <a:noFill/>
          <a:ln w="9525">
            <a:noFill/>
            <a:miter lim="800000"/>
            <a:headEnd/>
            <a:tailEnd/>
          </a:ln>
        </p:spPr>
      </p:pic>
    </p:spTree>
    <p:extLst>
      <p:ext uri="{BB962C8B-B14F-4D97-AF65-F5344CB8AC3E}">
        <p14:creationId xmlns:p14="http://schemas.microsoft.com/office/powerpoint/2010/main" val="80746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39">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1939">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1939">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1939">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193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5"/>
          <p:cNvSpPr>
            <a:spLocks noGrp="1" noChangeArrowheads="1"/>
          </p:cNvSpPr>
          <p:nvPr>
            <p:ph type="title"/>
          </p:nvPr>
        </p:nvSpPr>
        <p:spPr/>
        <p:txBody>
          <a:bodyPr vert="horz" lIns="91440" tIns="45720" rIns="99058" bIns="45720" rtlCol="0" anchor="ctr">
            <a:normAutofit/>
          </a:bodyPr>
          <a:lstStyle/>
          <a:p>
            <a:r>
              <a:rPr lang="en-US" dirty="0"/>
              <a:t>Some games are harder than others…</a:t>
            </a:r>
          </a:p>
        </p:txBody>
      </p:sp>
      <p:sp>
        <p:nvSpPr>
          <p:cNvPr id="3" name="Content Placeholder 2"/>
          <p:cNvSpPr>
            <a:spLocks noGrp="1"/>
          </p:cNvSpPr>
          <p:nvPr>
            <p:ph idx="1"/>
          </p:nvPr>
        </p:nvSpPr>
        <p:spPr/>
        <p:txBody>
          <a:bodyPr/>
          <a:lstStyle/>
          <a:p>
            <a:r>
              <a:rPr lang="en-US" dirty="0"/>
              <a:t>Playing chess</a:t>
            </a:r>
          </a:p>
          <a:p>
            <a:endParaRPr lang="en-US" dirty="0"/>
          </a:p>
          <a:p>
            <a:endParaRPr lang="en-US" dirty="0"/>
          </a:p>
          <a:p>
            <a:endParaRPr lang="en-US" dirty="0"/>
          </a:p>
          <a:p>
            <a:r>
              <a:rPr lang="en-US" dirty="0"/>
              <a:t>Playing Go</a:t>
            </a:r>
          </a:p>
          <a:p>
            <a:pPr lvl="1"/>
            <a:r>
              <a:rPr lang="en-US" dirty="0"/>
              <a:t>Way too many possibilities…</a:t>
            </a:r>
          </a:p>
        </p:txBody>
      </p:sp>
      <p:pic>
        <p:nvPicPr>
          <p:cNvPr id="3074" name="Picture 2" descr="Image result for chess minimax">
            <a:extLst>
              <a:ext uri="{FF2B5EF4-FFF2-40B4-BE49-F238E27FC236}">
                <a16:creationId xmlns="" xmlns:a16="http://schemas.microsoft.com/office/drawing/2014/main" id="{B8D4D819-B1DC-4797-9E7F-12FC45646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81" y="1828800"/>
            <a:ext cx="4499097" cy="17746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o game minimax">
            <a:extLst>
              <a:ext uri="{FF2B5EF4-FFF2-40B4-BE49-F238E27FC236}">
                <a16:creationId xmlns="" xmlns:a16="http://schemas.microsoft.com/office/drawing/2014/main" id="{44C175CE-3CEB-4629-8721-BBA263A7E4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1" y="3886200"/>
            <a:ext cx="2784557"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239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5"/>
          <p:cNvSpPr>
            <a:spLocks noGrp="1" noChangeArrowheads="1"/>
          </p:cNvSpPr>
          <p:nvPr>
            <p:ph type="title"/>
          </p:nvPr>
        </p:nvSpPr>
        <p:spPr/>
        <p:txBody>
          <a:bodyPr vert="horz" lIns="91440" tIns="45720" rIns="99058" bIns="45720" rtlCol="0" anchor="ctr">
            <a:normAutofit/>
          </a:bodyPr>
          <a:lstStyle/>
          <a:p>
            <a:r>
              <a:rPr lang="en-US" dirty="0"/>
              <a:t>Backgammon with Reinforcement Learning</a:t>
            </a:r>
          </a:p>
        </p:txBody>
      </p:sp>
      <p:sp>
        <p:nvSpPr>
          <p:cNvPr id="3" name="Content Placeholder 2"/>
          <p:cNvSpPr>
            <a:spLocks noGrp="1"/>
          </p:cNvSpPr>
          <p:nvPr>
            <p:ph idx="1"/>
          </p:nvPr>
        </p:nvSpPr>
        <p:spPr>
          <a:xfrm>
            <a:off x="76200" y="1905001"/>
            <a:ext cx="8991600" cy="762000"/>
          </a:xfrm>
        </p:spPr>
        <p:txBody>
          <a:bodyPr/>
          <a:lstStyle/>
          <a:p>
            <a:r>
              <a:rPr lang="en-US" dirty="0"/>
              <a:t>1992: Reinforcement Learning for Backgammon (TD-Gammon)</a:t>
            </a:r>
          </a:p>
        </p:txBody>
      </p:sp>
      <p:pic>
        <p:nvPicPr>
          <p:cNvPr id="4098" name="Picture 2" descr="Figure 2. An illustration of the normal&#10;opening position in backgammon.">
            <a:extLst>
              <a:ext uri="{FF2B5EF4-FFF2-40B4-BE49-F238E27FC236}">
                <a16:creationId xmlns="" xmlns:a16="http://schemas.microsoft.com/office/drawing/2014/main" id="{3936914B-5A78-4215-BCE8-15ABE34E09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06" r="17785" b="31334"/>
          <a:stretch/>
        </p:blipFill>
        <p:spPr bwMode="auto">
          <a:xfrm>
            <a:off x="797277" y="2832651"/>
            <a:ext cx="28956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2" descr="http://neuralnetworksanddeeplearning.com/images/tikz41.png">
            <a:extLst>
              <a:ext uri="{FF2B5EF4-FFF2-40B4-BE49-F238E27FC236}">
                <a16:creationId xmlns="" xmlns:a16="http://schemas.microsoft.com/office/drawing/2014/main" id="{E1A1D70B-80AE-47D1-940A-DBC4A6F8B8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08" t="10119" r="30000"/>
          <a:stretch/>
        </p:blipFill>
        <p:spPr bwMode="auto">
          <a:xfrm>
            <a:off x="3317521" y="2971800"/>
            <a:ext cx="2508959" cy="121920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 xmlns:a16="http://schemas.microsoft.com/office/drawing/2014/main" id="{1692D520-1214-47F5-AD0B-79352E132915}"/>
              </a:ext>
            </a:extLst>
          </p:cNvPr>
          <p:cNvSpPr/>
          <p:nvPr/>
        </p:nvSpPr>
        <p:spPr>
          <a:xfrm>
            <a:off x="3845277" y="4191001"/>
            <a:ext cx="1981202" cy="371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CEA80C77-CA79-40EE-8C5B-1245B512427C}"/>
              </a:ext>
            </a:extLst>
          </p:cNvPr>
          <p:cNvSpPr txBox="1"/>
          <p:nvPr/>
        </p:nvSpPr>
        <p:spPr>
          <a:xfrm>
            <a:off x="3874433" y="4584508"/>
            <a:ext cx="1917063" cy="646331"/>
          </a:xfrm>
          <a:prstGeom prst="rect">
            <a:avLst/>
          </a:prstGeom>
          <a:noFill/>
        </p:spPr>
        <p:txBody>
          <a:bodyPr wrap="none" rtlCol="0">
            <a:spAutoFit/>
          </a:bodyPr>
          <a:lstStyle/>
          <a:p>
            <a:pPr algn="ctr"/>
            <a:r>
              <a:rPr lang="en-US" dirty="0">
                <a:latin typeface="Calibri"/>
                <a:cs typeface="Calibri"/>
              </a:rPr>
              <a:t>learned operation</a:t>
            </a:r>
          </a:p>
          <a:p>
            <a:pPr algn="ctr"/>
            <a:r>
              <a:rPr lang="en-US" dirty="0">
                <a:latin typeface="Calibri"/>
                <a:cs typeface="Calibri"/>
              </a:rPr>
              <a:t>(neural network)</a:t>
            </a:r>
          </a:p>
        </p:txBody>
      </p:sp>
      <p:sp>
        <p:nvSpPr>
          <p:cNvPr id="16" name="TextBox 15">
            <a:extLst>
              <a:ext uri="{FF2B5EF4-FFF2-40B4-BE49-F238E27FC236}">
                <a16:creationId xmlns="" xmlns:a16="http://schemas.microsoft.com/office/drawing/2014/main" id="{FD41B95E-7069-43DD-94F0-A2722DF81DFB}"/>
              </a:ext>
            </a:extLst>
          </p:cNvPr>
          <p:cNvSpPr txBox="1"/>
          <p:nvPr/>
        </p:nvSpPr>
        <p:spPr>
          <a:xfrm>
            <a:off x="5858285" y="3396734"/>
            <a:ext cx="2239203" cy="369332"/>
          </a:xfrm>
          <a:prstGeom prst="rect">
            <a:avLst/>
          </a:prstGeom>
          <a:noFill/>
        </p:spPr>
        <p:txBody>
          <a:bodyPr wrap="none" rtlCol="0">
            <a:spAutoFit/>
          </a:bodyPr>
          <a:lstStyle/>
          <a:p>
            <a:pPr algn="ctr"/>
            <a:r>
              <a:rPr lang="en-US" dirty="0">
                <a:latin typeface="Calibri"/>
                <a:cs typeface="Calibri"/>
              </a:rPr>
              <a:t>probability of winning</a:t>
            </a:r>
          </a:p>
        </p:txBody>
      </p:sp>
    </p:spTree>
    <p:extLst>
      <p:ext uri="{BB962C8B-B14F-4D97-AF65-F5344CB8AC3E}">
        <p14:creationId xmlns:p14="http://schemas.microsoft.com/office/powerpoint/2010/main" val="12305093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What Makes Games Hard vs. Easy?</a:t>
            </a:r>
          </a:p>
        </p:txBody>
      </p:sp>
      <p:sp>
        <p:nvSpPr>
          <p:cNvPr id="551939" name="Rectangle 3"/>
          <p:cNvSpPr>
            <a:spLocks noGrp="1" noChangeArrowheads="1"/>
          </p:cNvSpPr>
          <p:nvPr>
            <p:ph idx="1"/>
          </p:nvPr>
        </p:nvSpPr>
        <p:spPr>
          <a:xfrm>
            <a:off x="304800" y="1828801"/>
            <a:ext cx="8534400" cy="3546873"/>
          </a:xfrm>
        </p:spPr>
        <p:txBody>
          <a:bodyPr/>
          <a:lstStyle/>
          <a:p>
            <a:pPr eaLnBrk="1" hangingPunct="1">
              <a:lnSpc>
                <a:spcPct val="80000"/>
              </a:lnSpc>
            </a:pPr>
            <a:r>
              <a:rPr lang="en-US" dirty="0"/>
              <a:t>Games are a closed world</a:t>
            </a:r>
          </a:p>
          <a:p>
            <a:pPr lvl="1">
              <a:lnSpc>
                <a:spcPct val="80000"/>
              </a:lnSpc>
            </a:pPr>
            <a:r>
              <a:rPr lang="en-US" sz="2400" dirty="0"/>
              <a:t>Rules are known</a:t>
            </a:r>
          </a:p>
          <a:p>
            <a:pPr lvl="1">
              <a:lnSpc>
                <a:spcPct val="80000"/>
              </a:lnSpc>
            </a:pPr>
            <a:r>
              <a:rPr lang="en-US" sz="2400" dirty="0"/>
              <a:t>No prior knowledge or “common sense” is needed</a:t>
            </a:r>
          </a:p>
          <a:p>
            <a:pPr lvl="1">
              <a:lnSpc>
                <a:spcPct val="80000"/>
              </a:lnSpc>
            </a:pPr>
            <a:r>
              <a:rPr lang="en-US" sz="2400" dirty="0"/>
              <a:t>Utility maximization (winning) is always the right thing</a:t>
            </a:r>
          </a:p>
          <a:p>
            <a:pPr>
              <a:lnSpc>
                <a:spcPct val="80000"/>
              </a:lnSpc>
            </a:pPr>
            <a:r>
              <a:rPr lang="en-US" dirty="0"/>
              <a:t>Games are competitive</a:t>
            </a:r>
          </a:p>
          <a:p>
            <a:pPr lvl="1">
              <a:lnSpc>
                <a:spcPct val="80000"/>
              </a:lnSpc>
            </a:pPr>
            <a:r>
              <a:rPr lang="en-US" sz="2400" dirty="0"/>
              <a:t>Directly pits machine intelligence against human intelligence</a:t>
            </a:r>
          </a:p>
          <a:p>
            <a:pPr lvl="1">
              <a:lnSpc>
                <a:spcPct val="80000"/>
              </a:lnSpc>
            </a:pPr>
            <a:r>
              <a:rPr lang="en-US" sz="2400" dirty="0"/>
              <a:t>Is this a level playing field?</a:t>
            </a:r>
          </a:p>
        </p:txBody>
      </p:sp>
    </p:spTree>
    <p:extLst>
      <p:ext uri="{BB962C8B-B14F-4D97-AF65-F5344CB8AC3E}">
        <p14:creationId xmlns:p14="http://schemas.microsoft.com/office/powerpoint/2010/main" val="1942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1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1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1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1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19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1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Why is the real world harder?</a:t>
            </a:r>
          </a:p>
        </p:txBody>
      </p:sp>
      <p:sp>
        <p:nvSpPr>
          <p:cNvPr id="551939" name="Rectangle 3"/>
          <p:cNvSpPr>
            <a:spLocks noGrp="1" noChangeArrowheads="1"/>
          </p:cNvSpPr>
          <p:nvPr>
            <p:ph idx="1"/>
          </p:nvPr>
        </p:nvSpPr>
        <p:spPr>
          <a:xfrm>
            <a:off x="304800" y="1828801"/>
            <a:ext cx="8534400" cy="3546873"/>
          </a:xfrm>
        </p:spPr>
        <p:txBody>
          <a:bodyPr/>
          <a:lstStyle/>
          <a:p>
            <a:pPr eaLnBrk="1" hangingPunct="1">
              <a:lnSpc>
                <a:spcPct val="80000"/>
              </a:lnSpc>
            </a:pPr>
            <a:r>
              <a:rPr lang="en-US" dirty="0"/>
              <a:t>The real world is </a:t>
            </a:r>
            <a:r>
              <a:rPr lang="en-US" i="1" dirty="0"/>
              <a:t>open</a:t>
            </a:r>
          </a:p>
          <a:p>
            <a:pPr lvl="1">
              <a:lnSpc>
                <a:spcPct val="80000"/>
              </a:lnSpc>
            </a:pPr>
            <a:r>
              <a:rPr lang="en-US" sz="2400" dirty="0"/>
              <a:t>Rules are </a:t>
            </a:r>
            <a:r>
              <a:rPr lang="en-US" sz="2400" b="1" dirty="0"/>
              <a:t>un</a:t>
            </a:r>
            <a:r>
              <a:rPr lang="en-US" sz="2400" dirty="0"/>
              <a:t>known</a:t>
            </a:r>
          </a:p>
          <a:p>
            <a:pPr lvl="1">
              <a:lnSpc>
                <a:spcPct val="80000"/>
              </a:lnSpc>
            </a:pPr>
            <a:r>
              <a:rPr lang="en-US" sz="2400" dirty="0"/>
              <a:t>“Common sense” is important</a:t>
            </a:r>
          </a:p>
          <a:p>
            <a:pPr lvl="1">
              <a:lnSpc>
                <a:spcPct val="80000"/>
              </a:lnSpc>
            </a:pPr>
            <a:r>
              <a:rPr lang="en-US" sz="2400" b="1" dirty="0"/>
              <a:t>Uncertainty</a:t>
            </a:r>
            <a:r>
              <a:rPr lang="en-US" sz="2400" dirty="0"/>
              <a:t> is pervasive</a:t>
            </a:r>
          </a:p>
          <a:p>
            <a:pPr lvl="1">
              <a:lnSpc>
                <a:spcPct val="80000"/>
              </a:lnSpc>
            </a:pPr>
            <a:r>
              <a:rPr lang="en-US" sz="2400" dirty="0"/>
              <a:t>Not always clear which utility to maximize</a:t>
            </a:r>
          </a:p>
          <a:p>
            <a:pPr lvl="1">
              <a:lnSpc>
                <a:spcPct val="80000"/>
              </a:lnSpc>
            </a:pPr>
            <a:r>
              <a:rPr lang="en-US" sz="2400" dirty="0"/>
              <a:t>Other agents (pesky humans) can ruin all your plans</a:t>
            </a:r>
          </a:p>
        </p:txBody>
      </p:sp>
    </p:spTree>
    <p:extLst>
      <p:ext uri="{BB962C8B-B14F-4D97-AF65-F5344CB8AC3E}">
        <p14:creationId xmlns:p14="http://schemas.microsoft.com/office/powerpoint/2010/main" val="104043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1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1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1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1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1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5"/>
          <p:cNvSpPr>
            <a:spLocks noGrp="1" noChangeArrowheads="1"/>
          </p:cNvSpPr>
          <p:nvPr>
            <p:ph type="title"/>
          </p:nvPr>
        </p:nvSpPr>
        <p:spPr/>
        <p:txBody>
          <a:bodyPr vert="horz" lIns="91440" tIns="45720" rIns="99058" bIns="45720" rtlCol="0" anchor="ctr">
            <a:normAutofit/>
          </a:bodyPr>
          <a:lstStyle/>
          <a:p>
            <a:r>
              <a:rPr lang="en-US" dirty="0"/>
              <a:t>Computer Vision</a:t>
            </a:r>
          </a:p>
        </p:txBody>
      </p:sp>
      <p:pic>
        <p:nvPicPr>
          <p:cNvPr id="11" name="Picture 10" descr="Screen Shot 2016-06-17 at 10.41.52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688068"/>
            <a:ext cx="6236990" cy="3886200"/>
          </a:xfrm>
          <a:prstGeom prst="rect">
            <a:avLst/>
          </a:prstGeom>
        </p:spPr>
      </p:pic>
      <p:sp>
        <p:nvSpPr>
          <p:cNvPr id="12" name="TextBox 11"/>
          <p:cNvSpPr txBox="1"/>
          <p:nvPr/>
        </p:nvSpPr>
        <p:spPr>
          <a:xfrm>
            <a:off x="1502067" y="5574268"/>
            <a:ext cx="7636901" cy="369332"/>
          </a:xfrm>
          <a:prstGeom prst="rect">
            <a:avLst/>
          </a:prstGeom>
          <a:noFill/>
        </p:spPr>
        <p:txBody>
          <a:bodyPr wrap="none" rtlCol="0">
            <a:spAutoFit/>
          </a:bodyPr>
          <a:lstStyle/>
          <a:p>
            <a:r>
              <a:rPr lang="en-US" dirty="0" err="1">
                <a:latin typeface="Palatino"/>
                <a:cs typeface="Palatino"/>
              </a:rPr>
              <a:t>Karpathy</a:t>
            </a:r>
            <a:r>
              <a:rPr lang="en-US" dirty="0">
                <a:latin typeface="Palatino"/>
                <a:cs typeface="Palatino"/>
              </a:rPr>
              <a:t> &amp; </a:t>
            </a:r>
            <a:r>
              <a:rPr lang="en-US" dirty="0" err="1">
                <a:latin typeface="Palatino"/>
                <a:cs typeface="Palatino"/>
              </a:rPr>
              <a:t>Fei-Fei</a:t>
            </a:r>
            <a:r>
              <a:rPr lang="en-US" dirty="0">
                <a:latin typeface="Palatino"/>
                <a:cs typeface="Palatino"/>
              </a:rPr>
              <a:t>, 2015; Donahue et al., 2015; </a:t>
            </a:r>
            <a:r>
              <a:rPr lang="en-US" dirty="0" err="1">
                <a:latin typeface="Palatino"/>
                <a:cs typeface="Palatino"/>
              </a:rPr>
              <a:t>Xu</a:t>
            </a:r>
            <a:r>
              <a:rPr lang="en-US" dirty="0">
                <a:latin typeface="Palatino"/>
                <a:cs typeface="Palatino"/>
              </a:rPr>
              <a:t> et al, 2015; many more </a:t>
            </a:r>
          </a:p>
        </p:txBody>
      </p:sp>
    </p:spTree>
    <p:extLst>
      <p:ext uri="{BB962C8B-B14F-4D97-AF65-F5344CB8AC3E}">
        <p14:creationId xmlns:p14="http://schemas.microsoft.com/office/powerpoint/2010/main" val="4529087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solidFill>
                  <a:schemeClr val="tx1"/>
                </a:solidFill>
              </a:rPr>
              <a:t>What makes an AI problem </a:t>
            </a:r>
            <a:r>
              <a:rPr lang="en-US" i="1" dirty="0">
                <a:solidFill>
                  <a:schemeClr val="tx1"/>
                </a:solidFill>
              </a:rPr>
              <a:t>easy</a:t>
            </a:r>
            <a:r>
              <a:rPr lang="en-US" dirty="0">
                <a:solidFill>
                  <a:schemeClr val="tx1"/>
                </a:solidFill>
              </a:rPr>
              <a:t> or </a:t>
            </a:r>
            <a:r>
              <a:rPr lang="en-US" i="1" dirty="0">
                <a:solidFill>
                  <a:schemeClr val="tx1"/>
                </a:solidFill>
              </a:rPr>
              <a:t>hard</a:t>
            </a:r>
            <a:r>
              <a:rPr lang="en-US" dirty="0">
                <a:solidFill>
                  <a:schemeClr val="tx1"/>
                </a:solidFill>
              </a:rPr>
              <a:t>?</a:t>
            </a:r>
          </a:p>
        </p:txBody>
      </p:sp>
      <p:sp>
        <p:nvSpPr>
          <p:cNvPr id="3" name="Content Placeholder 2">
            <a:extLst>
              <a:ext uri="{FF2B5EF4-FFF2-40B4-BE49-F238E27FC236}">
                <a16:creationId xmlns="" xmlns:a16="http://schemas.microsoft.com/office/drawing/2014/main" id="{0A19CC96-A0F3-436F-8FC1-D248C8B61E37}"/>
              </a:ext>
            </a:extLst>
          </p:cNvPr>
          <p:cNvSpPr>
            <a:spLocks noGrp="1"/>
          </p:cNvSpPr>
          <p:nvPr>
            <p:ph idx="1"/>
          </p:nvPr>
        </p:nvSpPr>
        <p:spPr>
          <a:xfrm>
            <a:off x="304800" y="1905000"/>
            <a:ext cx="8534400" cy="3886200"/>
          </a:xfrm>
        </p:spPr>
        <p:txBody>
          <a:bodyPr/>
          <a:lstStyle/>
          <a:p>
            <a:r>
              <a:rPr lang="en-US" dirty="0"/>
              <a:t>Rational behavior</a:t>
            </a:r>
          </a:p>
          <a:p>
            <a:pPr lvl="1"/>
            <a:r>
              <a:rPr lang="en-US" dirty="0"/>
              <a:t>Easy in closed worlds</a:t>
            </a:r>
          </a:p>
          <a:p>
            <a:pPr lvl="1"/>
            <a:r>
              <a:rPr lang="en-US" dirty="0"/>
              <a:t>Extremely hard in open worlds</a:t>
            </a:r>
          </a:p>
          <a:p>
            <a:r>
              <a:rPr lang="en-US" dirty="0"/>
              <a:t>Perception</a:t>
            </a:r>
          </a:p>
          <a:p>
            <a:pPr lvl="1"/>
            <a:r>
              <a:rPr lang="en-US" dirty="0"/>
              <a:t>Easy to match patterns</a:t>
            </a:r>
          </a:p>
          <a:p>
            <a:pPr lvl="1"/>
            <a:r>
              <a:rPr lang="en-US" dirty="0"/>
              <a:t>Extremely hard to understand meaning</a:t>
            </a:r>
          </a:p>
        </p:txBody>
      </p:sp>
    </p:spTree>
    <p:extLst>
      <p:ext uri="{BB962C8B-B14F-4D97-AF65-F5344CB8AC3E}">
        <p14:creationId xmlns:p14="http://schemas.microsoft.com/office/powerpoint/2010/main" val="183413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C:\Temp\ketrina\DecisionMaking-Watson.png"/>
          <p:cNvPicPr>
            <a:picLocks noChangeAspect="1" noChangeArrowheads="1"/>
          </p:cNvPicPr>
          <p:nvPr/>
        </p:nvPicPr>
        <p:blipFill>
          <a:blip r:embed="rId3" cstate="print"/>
          <a:srcRect/>
          <a:stretch>
            <a:fillRect/>
          </a:stretch>
        </p:blipFill>
        <p:spPr bwMode="auto">
          <a:xfrm>
            <a:off x="51532" y="2047876"/>
            <a:ext cx="2005869" cy="3133725"/>
          </a:xfrm>
          <a:prstGeom prst="rect">
            <a:avLst/>
          </a:prstGeom>
          <a:noFill/>
        </p:spPr>
      </p:pic>
      <p:pic>
        <p:nvPicPr>
          <p:cNvPr id="43010" name="Picture 2" descr="C:\Temp\ketrina\DecisionMaking-Spam.png"/>
          <p:cNvPicPr>
            <a:picLocks noChangeAspect="1" noChangeArrowheads="1"/>
          </p:cNvPicPr>
          <p:nvPr/>
        </p:nvPicPr>
        <p:blipFill>
          <a:blip r:embed="rId4" cstate="print"/>
          <a:srcRect/>
          <a:stretch>
            <a:fillRect/>
          </a:stretch>
        </p:blipFill>
        <p:spPr bwMode="auto">
          <a:xfrm>
            <a:off x="5881027" y="2209800"/>
            <a:ext cx="2986749" cy="2667000"/>
          </a:xfrm>
          <a:prstGeom prst="rect">
            <a:avLst/>
          </a:prstGeom>
          <a:noFill/>
        </p:spPr>
      </p:pic>
      <p:sp>
        <p:nvSpPr>
          <p:cNvPr id="21507" name="Rectangle 4"/>
          <p:cNvSpPr>
            <a:spLocks noGrp="1" noChangeArrowheads="1"/>
          </p:cNvSpPr>
          <p:nvPr>
            <p:ph type="title"/>
          </p:nvPr>
        </p:nvSpPr>
        <p:spPr/>
        <p:txBody>
          <a:bodyPr vert="horz" lIns="91440" tIns="45720" rIns="99058" bIns="45720" rtlCol="0" anchor="ctr">
            <a:normAutofit/>
          </a:bodyPr>
          <a:lstStyle/>
          <a:p>
            <a:r>
              <a:rPr lang="en-US" dirty="0"/>
              <a:t>Other places you will meet AI</a:t>
            </a:r>
          </a:p>
        </p:txBody>
      </p:sp>
      <p:sp>
        <p:nvSpPr>
          <p:cNvPr id="21508" name="Rectangle 5"/>
          <p:cNvSpPr>
            <a:spLocks noGrp="1" noChangeArrowheads="1"/>
          </p:cNvSpPr>
          <p:nvPr>
            <p:ph idx="1"/>
          </p:nvPr>
        </p:nvSpPr>
        <p:spPr>
          <a:xfrm>
            <a:off x="1524000" y="1905001"/>
            <a:ext cx="6324600" cy="3546873"/>
          </a:xfrm>
        </p:spPr>
        <p:txBody>
          <a:bodyPr vert="horz" lIns="91440" tIns="45720" rIns="99058" bIns="45720" rtlCol="0">
            <a:normAutofit/>
          </a:bodyPr>
          <a:lstStyle/>
          <a:p>
            <a:pPr marL="586964" lvl="1"/>
            <a:r>
              <a:rPr lang="en-US" dirty="0">
                <a:solidFill>
                  <a:schemeClr val="accent6"/>
                </a:solidFill>
              </a:rPr>
              <a:t>Applied AI involves many kinds of automation</a:t>
            </a:r>
          </a:p>
          <a:p>
            <a:pPr marL="886993" lvl="2"/>
            <a:r>
              <a:rPr lang="en-US" dirty="0"/>
              <a:t>Scheduling, e.g. airline routing</a:t>
            </a:r>
          </a:p>
          <a:p>
            <a:pPr marL="886993" lvl="2"/>
            <a:r>
              <a:rPr lang="en-US" dirty="0"/>
              <a:t>Route planning, e.g. Google maps</a:t>
            </a:r>
          </a:p>
          <a:p>
            <a:pPr marL="886993" lvl="2"/>
            <a:r>
              <a:rPr lang="en-US" dirty="0"/>
              <a:t>Medical diagnosis</a:t>
            </a:r>
          </a:p>
          <a:p>
            <a:pPr marL="886993" lvl="2"/>
            <a:r>
              <a:rPr lang="en-US" dirty="0"/>
              <a:t>Web search engines</a:t>
            </a:r>
          </a:p>
          <a:p>
            <a:pPr marL="886993" lvl="2"/>
            <a:r>
              <a:rPr lang="en-US" dirty="0"/>
              <a:t>Spam classifiers</a:t>
            </a:r>
          </a:p>
          <a:p>
            <a:pPr marL="886993" lvl="2"/>
            <a:r>
              <a:rPr lang="en-US" dirty="0"/>
              <a:t>Automated help desks</a:t>
            </a:r>
          </a:p>
          <a:p>
            <a:pPr marL="886993" lvl="2"/>
            <a:r>
              <a:rPr lang="en-US" dirty="0"/>
              <a:t>Fraud detection</a:t>
            </a:r>
          </a:p>
          <a:p>
            <a:pPr marL="886993" lvl="2"/>
            <a:r>
              <a:rPr lang="en-US" dirty="0"/>
              <a:t>Product recommendations</a:t>
            </a:r>
          </a:p>
          <a:p>
            <a:pPr marL="886993" lvl="2"/>
            <a:r>
              <a:rPr lang="en-US" dirty="0"/>
              <a:t>… Lots more!</a:t>
            </a:r>
          </a:p>
        </p:txBody>
      </p:sp>
    </p:spTree>
    <p:extLst>
      <p:ext uri="{BB962C8B-B14F-4D97-AF65-F5344CB8AC3E}">
        <p14:creationId xmlns:p14="http://schemas.microsoft.com/office/powerpoint/2010/main" val="17583399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E42B18-BD3D-4DE4-A78B-7B46926EB06D}"/>
              </a:ext>
            </a:extLst>
          </p:cNvPr>
          <p:cNvSpPr>
            <a:spLocks noGrp="1"/>
          </p:cNvSpPr>
          <p:nvPr>
            <p:ph type="title"/>
          </p:nvPr>
        </p:nvSpPr>
        <p:spPr/>
        <p:txBody>
          <a:bodyPr/>
          <a:lstStyle/>
          <a:p>
            <a:endParaRPr lang="en-ID"/>
          </a:p>
        </p:txBody>
      </p:sp>
      <p:sp>
        <p:nvSpPr>
          <p:cNvPr id="3" name="Content Placeholder 2">
            <a:extLst>
              <a:ext uri="{FF2B5EF4-FFF2-40B4-BE49-F238E27FC236}">
                <a16:creationId xmlns="" xmlns:a16="http://schemas.microsoft.com/office/drawing/2014/main" id="{4F452621-3172-4F4C-A28D-628C3C3CC3FD}"/>
              </a:ext>
            </a:extLst>
          </p:cNvPr>
          <p:cNvSpPr>
            <a:spLocks noGrp="1"/>
          </p:cNvSpPr>
          <p:nvPr>
            <p:ph idx="1"/>
          </p:nvPr>
        </p:nvSpPr>
        <p:spPr/>
        <p:txBody>
          <a:bodyPr/>
          <a:lstStyle/>
          <a:p>
            <a:endParaRPr lang="en-ID"/>
          </a:p>
        </p:txBody>
      </p:sp>
      <p:sp>
        <p:nvSpPr>
          <p:cNvPr id="4" name="Footer Placeholder 3">
            <a:extLst>
              <a:ext uri="{FF2B5EF4-FFF2-40B4-BE49-F238E27FC236}">
                <a16:creationId xmlns="" xmlns:a16="http://schemas.microsoft.com/office/drawing/2014/main" id="{0F000BEA-1BE6-4051-B3DE-8E3DCB587B1D}"/>
              </a:ext>
            </a:extLst>
          </p:cNvPr>
          <p:cNvSpPr>
            <a:spLocks noGrp="1"/>
          </p:cNvSpPr>
          <p:nvPr>
            <p:ph type="ftr" sz="quarter" idx="11"/>
          </p:nvPr>
        </p:nvSpPr>
        <p:spPr/>
        <p:txBody>
          <a:bodyPr/>
          <a:lstStyle/>
          <a:p>
            <a:r>
              <a:rPr lang="en-US"/>
              <a:t>Survivability - Lecture 2</a:t>
            </a:r>
            <a:endParaRPr lang="en-US" dirty="0"/>
          </a:p>
        </p:txBody>
      </p:sp>
      <p:sp>
        <p:nvSpPr>
          <p:cNvPr id="5" name="Slide Number Placeholder 4">
            <a:extLst>
              <a:ext uri="{FF2B5EF4-FFF2-40B4-BE49-F238E27FC236}">
                <a16:creationId xmlns="" xmlns:a16="http://schemas.microsoft.com/office/drawing/2014/main" id="{3BF642C2-39E8-4B44-BC29-CAF38CEBB80E}"/>
              </a:ext>
            </a:extLst>
          </p:cNvPr>
          <p:cNvSpPr>
            <a:spLocks noGrp="1"/>
          </p:cNvSpPr>
          <p:nvPr>
            <p:ph type="sldNum" sz="quarter" idx="12"/>
          </p:nvPr>
        </p:nvSpPr>
        <p:spPr/>
        <p:txBody>
          <a:bodyPr/>
          <a:lstStyle/>
          <a:p>
            <a:fld id="{B6D6B3F8-BBC1-4F80-A166-E89D487A543D}" type="slidenum">
              <a:rPr lang="en-US" smtClean="0"/>
              <a:pPr/>
              <a:t>3</a:t>
            </a:fld>
            <a:endParaRPr lang="en-US" dirty="0"/>
          </a:p>
        </p:txBody>
      </p:sp>
    </p:spTree>
    <p:extLst>
      <p:ext uri="{BB962C8B-B14F-4D97-AF65-F5344CB8AC3E}">
        <p14:creationId xmlns:p14="http://schemas.microsoft.com/office/powerpoint/2010/main" val="192659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solidFill>
                  <a:schemeClr val="tx1"/>
                </a:solidFill>
              </a:rPr>
              <a:t>Today</a:t>
            </a:r>
          </a:p>
        </p:txBody>
      </p:sp>
      <p:sp>
        <p:nvSpPr>
          <p:cNvPr id="9219" name="Rectangle 3"/>
          <p:cNvSpPr>
            <a:spLocks noGrp="1" noChangeArrowheads="1"/>
          </p:cNvSpPr>
          <p:nvPr>
            <p:ph idx="1"/>
          </p:nvPr>
        </p:nvSpPr>
        <p:spPr>
          <a:xfrm>
            <a:off x="838200" y="2228851"/>
            <a:ext cx="5257800" cy="3394472"/>
          </a:xfrm>
        </p:spPr>
        <p:txBody>
          <a:bodyPr/>
          <a:lstStyle/>
          <a:p>
            <a:pPr eaLnBrk="1" hangingPunct="1"/>
            <a:endParaRPr lang="en-US" sz="600" dirty="0"/>
          </a:p>
          <a:p>
            <a:pPr eaLnBrk="1" hangingPunct="1"/>
            <a:r>
              <a:rPr lang="en-US" dirty="0"/>
              <a:t>What is artificial intelligence?</a:t>
            </a:r>
          </a:p>
          <a:p>
            <a:pPr eaLnBrk="1" hangingPunct="1"/>
            <a:endParaRPr lang="en-US" dirty="0"/>
          </a:p>
          <a:p>
            <a:pPr eaLnBrk="1" hangingPunct="1"/>
            <a:r>
              <a:rPr lang="en-US" dirty="0"/>
              <a:t>Where did it come from?</a:t>
            </a:r>
          </a:p>
          <a:p>
            <a:pPr eaLnBrk="1" hangingPunct="1"/>
            <a:endParaRPr lang="en-US" dirty="0"/>
          </a:p>
          <a:p>
            <a:pPr eaLnBrk="1" hangingPunct="1"/>
            <a:r>
              <a:rPr lang="en-US" dirty="0"/>
              <a:t>What can AI do?</a:t>
            </a:r>
          </a:p>
          <a:p>
            <a:pPr eaLnBrk="1" hangingPunct="1"/>
            <a:endParaRPr lang="en-US" dirty="0"/>
          </a:p>
          <a:p>
            <a:pPr eaLnBrk="1" hangingPunct="1"/>
            <a:r>
              <a:rPr lang="en-US" dirty="0"/>
              <a:t>What is this course?</a:t>
            </a:r>
          </a:p>
        </p:txBody>
      </p:sp>
      <p:pic>
        <p:nvPicPr>
          <p:cNvPr id="22529" name="Picture 1" descr="C:\Temp\ketrina\Today.png"/>
          <p:cNvPicPr>
            <a:picLocks noChangeAspect="1" noChangeArrowheads="1"/>
          </p:cNvPicPr>
          <p:nvPr/>
        </p:nvPicPr>
        <p:blipFill>
          <a:blip r:embed="rId3" cstate="print"/>
          <a:srcRect/>
          <a:stretch>
            <a:fillRect/>
          </a:stretch>
        </p:blipFill>
        <p:spPr bwMode="auto">
          <a:xfrm>
            <a:off x="5334000" y="1981201"/>
            <a:ext cx="3037390" cy="3400425"/>
          </a:xfrm>
          <a:prstGeom prst="rect">
            <a:avLst/>
          </a:prstGeom>
          <a:noFill/>
        </p:spPr>
      </p:pic>
    </p:spTree>
    <p:extLst>
      <p:ext uri="{BB962C8B-B14F-4D97-AF65-F5344CB8AC3E}">
        <p14:creationId xmlns:p14="http://schemas.microsoft.com/office/powerpoint/2010/main" val="1196005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in the News</a:t>
            </a:r>
          </a:p>
        </p:txBody>
      </p:sp>
      <p:pic>
        <p:nvPicPr>
          <p:cNvPr id="4" name="Picture 3" descr="Screen Shot 2015-01-20 at 2.35.41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57400" y="1752601"/>
            <a:ext cx="5029200" cy="3988525"/>
          </a:xfrm>
          <a:prstGeom prst="rect">
            <a:avLst/>
          </a:prstGeom>
        </p:spPr>
      </p:pic>
      <p:sp>
        <p:nvSpPr>
          <p:cNvPr id="5" name="TextBox 4"/>
          <p:cNvSpPr txBox="1"/>
          <p:nvPr/>
        </p:nvSpPr>
        <p:spPr>
          <a:xfrm>
            <a:off x="6447154" y="5692974"/>
            <a:ext cx="2710999" cy="307777"/>
          </a:xfrm>
          <a:prstGeom prst="rect">
            <a:avLst/>
          </a:prstGeom>
          <a:noFill/>
        </p:spPr>
        <p:txBody>
          <a:bodyPr wrap="none" rtlCol="0">
            <a:spAutoFit/>
          </a:bodyPr>
          <a:lstStyle/>
          <a:p>
            <a:r>
              <a:rPr lang="en-US" sz="1400" dirty="0">
                <a:latin typeface="Calibri"/>
                <a:cs typeface="Calibri"/>
              </a:rPr>
              <a:t>Source: The Guardian, 10/27/2014</a:t>
            </a:r>
          </a:p>
        </p:txBody>
      </p:sp>
    </p:spTree>
    <p:extLst>
      <p:ext uri="{BB962C8B-B14F-4D97-AF65-F5344CB8AC3E}">
        <p14:creationId xmlns:p14="http://schemas.microsoft.com/office/powerpoint/2010/main" val="26774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in the News</a:t>
            </a:r>
          </a:p>
        </p:txBody>
      </p:sp>
      <p:sp>
        <p:nvSpPr>
          <p:cNvPr id="5" name="TextBox 4"/>
          <p:cNvSpPr txBox="1"/>
          <p:nvPr/>
        </p:nvSpPr>
        <p:spPr>
          <a:xfrm>
            <a:off x="7315200" y="5692974"/>
            <a:ext cx="1868520" cy="307777"/>
          </a:xfrm>
          <a:prstGeom prst="rect">
            <a:avLst/>
          </a:prstGeom>
          <a:noFill/>
        </p:spPr>
        <p:txBody>
          <a:bodyPr wrap="none" rtlCol="0">
            <a:spAutoFit/>
          </a:bodyPr>
          <a:lstStyle/>
          <a:p>
            <a:r>
              <a:rPr lang="en-US" sz="1400" dirty="0">
                <a:latin typeface="Calibri"/>
                <a:cs typeface="Calibri"/>
              </a:rPr>
              <a:t>Source: </a:t>
            </a:r>
            <a:r>
              <a:rPr lang="en-US" sz="1400" dirty="0" err="1">
                <a:latin typeface="Calibri"/>
                <a:cs typeface="Calibri"/>
              </a:rPr>
              <a:t>WakingScience</a:t>
            </a:r>
            <a:endParaRPr lang="en-US" sz="1400" dirty="0">
              <a:latin typeface="Calibri"/>
              <a:cs typeface="Calibri"/>
            </a:endParaRPr>
          </a:p>
        </p:txBody>
      </p:sp>
      <p:pic>
        <p:nvPicPr>
          <p:cNvPr id="4" name="Picture 3"/>
          <p:cNvPicPr>
            <a:picLocks noChangeAspect="1"/>
          </p:cNvPicPr>
          <p:nvPr/>
        </p:nvPicPr>
        <p:blipFill>
          <a:blip r:embed="rId3"/>
          <a:stretch>
            <a:fillRect/>
          </a:stretch>
        </p:blipFill>
        <p:spPr>
          <a:xfrm>
            <a:off x="2286000" y="1752601"/>
            <a:ext cx="4495800" cy="4160793"/>
          </a:xfrm>
          <a:prstGeom prst="rect">
            <a:avLst/>
          </a:prstGeom>
        </p:spPr>
      </p:pic>
    </p:spTree>
    <p:extLst>
      <p:ext uri="{BB962C8B-B14F-4D97-AF65-F5344CB8AC3E}">
        <p14:creationId xmlns:p14="http://schemas.microsoft.com/office/powerpoint/2010/main" val="67094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Center for Human-Compatible AI</a:t>
            </a:r>
          </a:p>
        </p:txBody>
      </p:sp>
      <p:pic>
        <p:nvPicPr>
          <p:cNvPr id="4" name="Content Placeholder 3"/>
          <p:cNvPicPr>
            <a:picLocks noGrp="1" noChangeAspect="1"/>
          </p:cNvPicPr>
          <p:nvPr>
            <p:ph idx="1"/>
          </p:nvPr>
        </p:nvPicPr>
        <p:blipFill>
          <a:blip r:embed="rId2"/>
          <a:srcRect t="2175" b="2175"/>
          <a:stretch>
            <a:fillRect/>
          </a:stretch>
        </p:blipFill>
        <p:spPr/>
      </p:pic>
    </p:spTree>
    <p:extLst>
      <p:ext uri="{BB962C8B-B14F-4D97-AF65-F5344CB8AC3E}">
        <p14:creationId xmlns:p14="http://schemas.microsoft.com/office/powerpoint/2010/main" val="140911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Booming in Industry</a:t>
            </a:r>
          </a:p>
        </p:txBody>
      </p:sp>
      <p:pic>
        <p:nvPicPr>
          <p:cNvPr id="4" name="Picture 3" descr="bloombergai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4828" y="1676400"/>
            <a:ext cx="4316972" cy="2057400"/>
          </a:xfrm>
          <a:prstGeom prst="rect">
            <a:avLst/>
          </a:prstGeom>
        </p:spPr>
      </p:pic>
      <p:pic>
        <p:nvPicPr>
          <p:cNvPr id="5" name="Picture 4" descr="-1x-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848037"/>
            <a:ext cx="4114800" cy="2060828"/>
          </a:xfrm>
          <a:prstGeom prst="rect">
            <a:avLst/>
          </a:prstGeom>
        </p:spPr>
      </p:pic>
    </p:spTree>
    <p:extLst>
      <p:ext uri="{BB962C8B-B14F-4D97-AF65-F5344CB8AC3E}">
        <p14:creationId xmlns:p14="http://schemas.microsoft.com/office/powerpoint/2010/main" val="49841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What is AI?</a:t>
            </a:r>
          </a:p>
        </p:txBody>
      </p:sp>
      <p:sp>
        <p:nvSpPr>
          <p:cNvPr id="11279" name="Text Box 16"/>
          <p:cNvSpPr txBox="1">
            <a:spLocks noChangeArrowheads="1"/>
          </p:cNvSpPr>
          <p:nvPr/>
        </p:nvSpPr>
        <p:spPr bwMode="auto">
          <a:xfrm>
            <a:off x="2152650" y="1905000"/>
            <a:ext cx="5543550" cy="434578"/>
          </a:xfrm>
          <a:prstGeom prst="rect">
            <a:avLst/>
          </a:prstGeom>
          <a:noFill/>
          <a:ln w="9525">
            <a:noFill/>
            <a:miter lim="800000"/>
            <a:headEnd/>
            <a:tailEnd/>
          </a:ln>
        </p:spPr>
        <p:txBody>
          <a:bodyPr lIns="68579" tIns="34289" rIns="68579" bIns="34289">
            <a:spAutoFit/>
          </a:bodyPr>
          <a:lstStyle/>
          <a:p>
            <a:pPr>
              <a:spcBef>
                <a:spcPct val="50000"/>
              </a:spcBef>
            </a:pPr>
            <a:r>
              <a:rPr lang="en-US" sz="2400" dirty="0">
                <a:latin typeface="Palatino"/>
                <a:cs typeface="Palatino"/>
              </a:rPr>
              <a:t>The science of making machines that:</a:t>
            </a:r>
          </a:p>
        </p:txBody>
      </p:sp>
      <p:sp>
        <p:nvSpPr>
          <p:cNvPr id="7" name="TextBox 6"/>
          <p:cNvSpPr txBox="1"/>
          <p:nvPr/>
        </p:nvSpPr>
        <p:spPr>
          <a:xfrm>
            <a:off x="304800" y="2971800"/>
            <a:ext cx="2133600" cy="707886"/>
          </a:xfrm>
          <a:prstGeom prst="rect">
            <a:avLst/>
          </a:prstGeom>
          <a:noFill/>
        </p:spPr>
        <p:txBody>
          <a:bodyPr wrap="square" rtlCol="0">
            <a:spAutoFit/>
          </a:bodyPr>
          <a:lstStyle/>
          <a:p>
            <a:pPr algn="ctr"/>
            <a:r>
              <a:rPr lang="en-US" sz="2000" dirty="0">
                <a:solidFill>
                  <a:schemeClr val="accent2"/>
                </a:solidFill>
                <a:latin typeface="Palatino"/>
                <a:cs typeface="Palatino"/>
              </a:rPr>
              <a:t>Think like people</a:t>
            </a:r>
          </a:p>
        </p:txBody>
      </p:sp>
      <p:sp>
        <p:nvSpPr>
          <p:cNvPr id="8" name="TextBox 7"/>
          <p:cNvSpPr txBox="1"/>
          <p:nvPr/>
        </p:nvSpPr>
        <p:spPr>
          <a:xfrm>
            <a:off x="304800" y="4507468"/>
            <a:ext cx="2133600" cy="400110"/>
          </a:xfrm>
          <a:prstGeom prst="rect">
            <a:avLst/>
          </a:prstGeom>
          <a:noFill/>
        </p:spPr>
        <p:txBody>
          <a:bodyPr wrap="square" rtlCol="0">
            <a:spAutoFit/>
          </a:bodyPr>
          <a:lstStyle/>
          <a:p>
            <a:pPr algn="ctr"/>
            <a:r>
              <a:rPr lang="en-US" sz="2000" dirty="0">
                <a:solidFill>
                  <a:schemeClr val="accent2"/>
                </a:solidFill>
                <a:latin typeface="Palatino"/>
                <a:cs typeface="Palatino"/>
              </a:rPr>
              <a:t>Act like people</a:t>
            </a:r>
          </a:p>
        </p:txBody>
      </p:sp>
      <p:sp>
        <p:nvSpPr>
          <p:cNvPr id="9" name="TextBox 8"/>
          <p:cNvSpPr txBox="1"/>
          <p:nvPr/>
        </p:nvSpPr>
        <p:spPr>
          <a:xfrm>
            <a:off x="6629400" y="2971800"/>
            <a:ext cx="2133600" cy="400110"/>
          </a:xfrm>
          <a:prstGeom prst="rect">
            <a:avLst/>
          </a:prstGeom>
          <a:noFill/>
        </p:spPr>
        <p:txBody>
          <a:bodyPr wrap="square" rtlCol="0">
            <a:spAutoFit/>
          </a:bodyPr>
          <a:lstStyle/>
          <a:p>
            <a:pPr algn="ctr"/>
            <a:r>
              <a:rPr lang="en-US" sz="2000" dirty="0">
                <a:solidFill>
                  <a:schemeClr val="accent2"/>
                </a:solidFill>
                <a:latin typeface="Palatino"/>
                <a:cs typeface="Palatino"/>
              </a:rPr>
              <a:t>Think rationally</a:t>
            </a:r>
          </a:p>
        </p:txBody>
      </p:sp>
      <p:sp>
        <p:nvSpPr>
          <p:cNvPr id="10" name="TextBox 9"/>
          <p:cNvSpPr txBox="1"/>
          <p:nvPr/>
        </p:nvSpPr>
        <p:spPr>
          <a:xfrm>
            <a:off x="6629400" y="4507468"/>
            <a:ext cx="2133600" cy="400110"/>
          </a:xfrm>
          <a:prstGeom prst="rect">
            <a:avLst/>
          </a:prstGeom>
          <a:noFill/>
        </p:spPr>
        <p:txBody>
          <a:bodyPr wrap="square" rtlCol="0">
            <a:spAutoFit/>
          </a:bodyPr>
          <a:lstStyle/>
          <a:p>
            <a:pPr algn="ctr"/>
            <a:r>
              <a:rPr lang="en-US" sz="2000" dirty="0">
                <a:solidFill>
                  <a:schemeClr val="accent2"/>
                </a:solidFill>
                <a:latin typeface="Palatino"/>
                <a:cs typeface="Palatino"/>
              </a:rPr>
              <a:t>Act rationally</a:t>
            </a:r>
          </a:p>
        </p:txBody>
      </p:sp>
      <p:pic>
        <p:nvPicPr>
          <p:cNvPr id="2" name="Picture 1" descr="C:\Users\Dan\AppData\Local\Microsoft\Windows\Temporary Internet Files\Content.IE5\G6UMHP36\WhatIsAI.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14600" y="2514600"/>
            <a:ext cx="4064000" cy="3048000"/>
          </a:xfrm>
          <a:prstGeom prst="rect">
            <a:avLst/>
          </a:prstGeom>
          <a:noFill/>
        </p:spPr>
      </p:pic>
      <p:sp>
        <p:nvSpPr>
          <p:cNvPr id="11" name="Rectangle 10"/>
          <p:cNvSpPr/>
          <p:nvPr/>
        </p:nvSpPr>
        <p:spPr>
          <a:xfrm>
            <a:off x="311624" y="2362200"/>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2" name="Rectangle 11"/>
          <p:cNvSpPr/>
          <p:nvPr/>
        </p:nvSpPr>
        <p:spPr>
          <a:xfrm>
            <a:off x="4523096" y="2362200"/>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3" name="Rectangle 12"/>
          <p:cNvSpPr/>
          <p:nvPr/>
        </p:nvSpPr>
        <p:spPr>
          <a:xfrm>
            <a:off x="311624" y="4044288"/>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
        <p:nvSpPr>
          <p:cNvPr id="14" name="Rectangle 13"/>
          <p:cNvSpPr/>
          <p:nvPr/>
        </p:nvSpPr>
        <p:spPr>
          <a:xfrm>
            <a:off x="4523096" y="4052248"/>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alatino"/>
              <a:cs typeface="Palatino"/>
            </a:endParaRPr>
          </a:p>
        </p:txBody>
      </p:sp>
    </p:spTree>
    <p:extLst>
      <p:ext uri="{BB962C8B-B14F-4D97-AF65-F5344CB8AC3E}">
        <p14:creationId xmlns:p14="http://schemas.microsoft.com/office/powerpoint/2010/main" val="165794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4279</TotalTime>
  <Words>1304</Words>
  <Application>Microsoft Office PowerPoint</Application>
  <PresentationFormat>On-screen Show (4:3)</PresentationFormat>
  <Paragraphs>251</Paragraphs>
  <Slides>28</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Helvetica</vt:lpstr>
      <vt:lpstr>Lucida Grande</vt:lpstr>
      <vt:lpstr>Palatino</vt:lpstr>
      <vt:lpstr>Wingdings</vt:lpstr>
      <vt:lpstr>Office Theme</vt:lpstr>
      <vt:lpstr>Artificial Intelligence  Lecture 1:  Course Overview and Motivation</vt:lpstr>
      <vt:lpstr>Lecturer</vt:lpstr>
      <vt:lpstr>PowerPoint Presentation</vt:lpstr>
      <vt:lpstr>Today</vt:lpstr>
      <vt:lpstr>AI in the News</vt:lpstr>
      <vt:lpstr>AI in the News</vt:lpstr>
      <vt:lpstr>Center for Human-Compatible AI</vt:lpstr>
      <vt:lpstr>AI Booming in Industry</vt:lpstr>
      <vt:lpstr>What is AI?</vt:lpstr>
      <vt:lpstr>Rational Decisions</vt:lpstr>
      <vt:lpstr>PowerPoint Presentation</vt:lpstr>
      <vt:lpstr>What About the Brain?</vt:lpstr>
      <vt:lpstr>Designing Rational Agents</vt:lpstr>
      <vt:lpstr>Pac-Man as an Agent</vt:lpstr>
      <vt:lpstr>AI</vt:lpstr>
      <vt:lpstr>A (Short) History of AI</vt:lpstr>
      <vt:lpstr>What Can AI Do?</vt:lpstr>
      <vt:lpstr>Natural Language</vt:lpstr>
      <vt:lpstr>What’s the difference?</vt:lpstr>
      <vt:lpstr>The Chinese Room</vt:lpstr>
      <vt:lpstr>Game Agents</vt:lpstr>
      <vt:lpstr>Some games are harder than others…</vt:lpstr>
      <vt:lpstr>Backgammon with Reinforcement Learning</vt:lpstr>
      <vt:lpstr>What Makes Games Hard vs. Easy?</vt:lpstr>
      <vt:lpstr>Why is the real world harder?</vt:lpstr>
      <vt:lpstr>Computer Vision</vt:lpstr>
      <vt:lpstr>What makes an AI problem easy or hard?</vt:lpstr>
      <vt:lpstr>Other places you will meet AI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Mathematics </dc:title>
  <dc:creator>Nur Uddin</dc:creator>
  <cp:lastModifiedBy>LENOVO</cp:lastModifiedBy>
  <cp:revision>65</cp:revision>
  <dcterms:created xsi:type="dcterms:W3CDTF">2017-06-12T04:19:19Z</dcterms:created>
  <dcterms:modified xsi:type="dcterms:W3CDTF">2018-06-26T04:59:40Z</dcterms:modified>
</cp:coreProperties>
</file>