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4" r:id="rId1"/>
  </p:sldMasterIdLst>
  <p:notesMasterIdLst>
    <p:notesMasterId r:id="rId12"/>
  </p:notesMasterIdLst>
  <p:sldIdLst>
    <p:sldId id="303" r:id="rId2"/>
    <p:sldId id="304" r:id="rId3"/>
    <p:sldId id="305" r:id="rId4"/>
    <p:sldId id="306" r:id="rId5"/>
    <p:sldId id="307" r:id="rId6"/>
    <p:sldId id="308" r:id="rId7"/>
    <p:sldId id="309" r:id="rId8"/>
    <p:sldId id="313" r:id="rId9"/>
    <p:sldId id="310" r:id="rId10"/>
    <p:sldId id="312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7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C5DA19-AB15-4E88-8BC5-DE3952238E51}" type="datetimeFigureOut">
              <a:rPr lang="id-ID" smtClean="0"/>
              <a:t>09/06/2020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116AF-6207-4805-876D-6399BF47C4B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10087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7831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6655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78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066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8399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3959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31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604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57150" y="0"/>
            <a:ext cx="2247901" cy="6858001"/>
            <a:chOff x="57150" y="0"/>
            <a:chExt cx="2247901" cy="6858001"/>
          </a:xfrm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50000"/>
              </a:schemeClr>
            </a:solidFill>
            <a:ln>
              <a:solidFill>
                <a:schemeClr val="tx1">
                  <a:lumMod val="50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r">
              <a:buNone/>
              <a:defRPr sz="3200" b="1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DCE03D40-A3C7-4DAA-8E15-56B0337D2C95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65309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B19A5-C011-406F-A654-431AFD24CFCC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3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5FEBF-D10D-4BC7-B0B0-564B41448FB6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3384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BA7D-EA48-4763-937B-78C56F08B85D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951440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7CFA10-E9CA-401A-8054-96DA7E7D441F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14569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011CB-04F5-4029-86D6-BB731E35A003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32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65B0-34F8-4FFD-815A-8CD2013AEB5C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049360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54A35-4CA0-4C44-BB25-DE4F3C30EB10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942477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2D736-244B-40F8-B97E-EC1469EAD4C3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4960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34511"/>
          </a:xfrm>
        </p:spPr>
        <p:txBody>
          <a:bodyPr>
            <a:normAutofit/>
          </a:bodyPr>
          <a:lstStyle>
            <a:lvl1pPr algn="r">
              <a:defRPr sz="6000">
                <a:solidFill>
                  <a:schemeClr val="bg1"/>
                </a:solidFill>
                <a:latin typeface="Bebas Neue" panose="020B0606020202050201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727200"/>
            <a:ext cx="9905999" cy="4064001"/>
          </a:xfrm>
        </p:spPr>
        <p:txBody>
          <a:bodyPr>
            <a:normAutofit/>
          </a:bodyPr>
          <a:lstStyle>
            <a:lvl1pPr marL="465138" indent="-465138">
              <a:lnSpc>
                <a:spcPct val="100000"/>
              </a:lnSpc>
              <a:spcBef>
                <a:spcPts val="0"/>
              </a:spcBef>
              <a:defRPr sz="3200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  <a:lvl2pPr marL="914400" indent="-457200">
              <a:lnSpc>
                <a:spcPct val="100000"/>
              </a:lnSpc>
              <a:spcBef>
                <a:spcPts val="0"/>
              </a:spcBef>
              <a:defRPr sz="2800">
                <a:solidFill>
                  <a:schemeClr val="bg1"/>
                </a:solidFill>
                <a:latin typeface="Century Gothic" panose="020B0502020202020204" pitchFamily="34" charset="0"/>
              </a:defRPr>
            </a:lvl2pPr>
            <a:lvl3pPr marL="1379538" indent="-465138">
              <a:lnSpc>
                <a:spcPct val="100000"/>
              </a:lnSpc>
              <a:spcBef>
                <a:spcPts val="0"/>
              </a:spcBef>
              <a:defRPr sz="2400">
                <a:solidFill>
                  <a:schemeClr val="bg1"/>
                </a:solidFill>
                <a:latin typeface="Century Gothic" panose="020B0502020202020204" pitchFamily="34" charset="0"/>
              </a:defRPr>
            </a:lvl3pPr>
            <a:lvl4pPr marL="1828800" indent="-457200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4pPr>
            <a:lvl5pPr marL="2293938" indent="-465138">
              <a:lnSpc>
                <a:spcPct val="100000"/>
              </a:lnSpc>
              <a:spcBef>
                <a:spcPts val="0"/>
              </a:spcBef>
              <a:defRPr sz="2000">
                <a:solidFill>
                  <a:schemeClr val="bg1"/>
                </a:solidFill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02903-7724-4C61-A7D1-761794A3D28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96739" y="5989983"/>
            <a:ext cx="771089" cy="868017"/>
          </a:xfrm>
          <a:solidFill>
            <a:schemeClr val="tx1">
              <a:lumMod val="50000"/>
            </a:schemeClr>
          </a:solidFill>
          <a:ln>
            <a:noFill/>
          </a:ln>
        </p:spPr>
        <p:txBody>
          <a:bodyPr/>
          <a:lstStyle>
            <a:lvl1pPr algn="ctr">
              <a:defRPr sz="4000">
                <a:latin typeface="Bebas Neue" panose="020B0606020202050201" pitchFamily="34" charset="0"/>
              </a:defRPr>
            </a:lvl1pPr>
          </a:lstStyle>
          <a:p>
            <a:fld id="{31848269-4195-42B5-A56B-8E6FAD82AF4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6542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DB872-9E70-49BD-AEDB-B513396A9BC9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32337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4AD8E-3F11-4640-B56D-C1D07FD54242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95385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8DF6-55C3-41DD-831D-745B8CAAFFB9}" type="datetime1">
              <a:rPr lang="id-ID" smtClean="0"/>
              <a:t>09/06/2020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3398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61E57-8E20-4D0D-BDD5-DD70F76FEAA7}" type="datetime1">
              <a:rPr lang="id-ID" smtClean="0"/>
              <a:t>09/06/2020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63971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CABB6-9A04-4F0A-8392-87902E25C9EC}" type="datetime1">
              <a:rPr lang="id-ID" smtClean="0"/>
              <a:t>09/06/2020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1079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944C61-14E9-4481-90FB-141D60729D8E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38610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015A1-7758-4819-A141-5B57F1928AE0}" type="datetime1">
              <a:rPr lang="id-ID" smtClean="0"/>
              <a:t>09/06/2020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4829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alphaModFix amt="14000"/>
            <a:lum/>
          </a:blip>
          <a:srcRect/>
          <a:stretch>
            <a:fillRect l="78000" t="58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9525" y="0"/>
            <a:ext cx="1216025" cy="6858001"/>
            <a:chOff x="-9525" y="0"/>
            <a:chExt cx="1216025" cy="6858001"/>
          </a:xfrm>
        </p:grpSpPr>
        <p:sp>
          <p:nvSpPr>
            <p:cNvPr id="21" name="Rectangle 5"/>
            <p:cNvSpPr>
              <a:spLocks noChangeArrowheads="1"/>
            </p:cNvSpPr>
            <p:nvPr/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2" name="Freeform 6"/>
            <p:cNvSpPr>
              <a:spLocks noEditPoints="1"/>
            </p:cNvSpPr>
            <p:nvPr/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7"/>
            <p:cNvSpPr>
              <a:spLocks noEditPoints="1"/>
            </p:cNvSpPr>
            <p:nvPr/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8"/>
            <p:cNvSpPr/>
            <p:nvPr/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9"/>
            <p:cNvSpPr>
              <a:spLocks noEditPoints="1"/>
            </p:cNvSpPr>
            <p:nvPr/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0"/>
            <p:cNvSpPr/>
            <p:nvPr/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11"/>
            <p:cNvSpPr/>
            <p:nvPr/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12"/>
            <p:cNvSpPr>
              <a:spLocks noEditPoints="1"/>
            </p:cNvSpPr>
            <p:nvPr/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13"/>
            <p:cNvSpPr>
              <a:spLocks noEditPoints="1"/>
            </p:cNvSpPr>
            <p:nvPr/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14"/>
            <p:cNvSpPr/>
            <p:nvPr/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15"/>
            <p:cNvSpPr>
              <a:spLocks noEditPoints="1"/>
            </p:cNvSpPr>
            <p:nvPr/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Line 16"/>
            <p:cNvSpPr>
              <a:spLocks noChangeShapeType="1"/>
            </p:cNvSpPr>
            <p:nvPr/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solidFill>
              <a:schemeClr val="tx1">
                <a:lumMod val="65000"/>
              </a:schemeClr>
            </a:solidFill>
            <a:ln w="15" cap="flat">
              <a:solidFill>
                <a:schemeClr val="tx1">
                  <a:lumMod val="65000"/>
                </a:schemeClr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34" name="Freeform 18"/>
            <p:cNvSpPr/>
            <p:nvPr/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19"/>
            <p:cNvSpPr/>
            <p:nvPr/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0"/>
            <p:cNvSpPr>
              <a:spLocks noEditPoints="1"/>
            </p:cNvSpPr>
            <p:nvPr/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Rectangle 21"/>
            <p:cNvSpPr>
              <a:spLocks noChangeArrowheads="1"/>
            </p:cNvSpPr>
            <p:nvPr/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8" name="Freeform 22"/>
            <p:cNvSpPr/>
            <p:nvPr/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23"/>
            <p:cNvSpPr>
              <a:spLocks noEditPoints="1"/>
            </p:cNvSpPr>
            <p:nvPr/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1" name="Freeform 25"/>
            <p:cNvSpPr>
              <a:spLocks noEditPoints="1"/>
            </p:cNvSpPr>
            <p:nvPr/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26"/>
            <p:cNvSpPr/>
            <p:nvPr/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27"/>
            <p:cNvSpPr/>
            <p:nvPr/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28"/>
            <p:cNvSpPr>
              <a:spLocks noEditPoints="1"/>
            </p:cNvSpPr>
            <p:nvPr/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29"/>
            <p:cNvSpPr>
              <a:spLocks noEditPoints="1"/>
            </p:cNvSpPr>
            <p:nvPr/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0"/>
            <p:cNvSpPr/>
            <p:nvPr/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31"/>
            <p:cNvSpPr>
              <a:spLocks noEditPoints="1"/>
            </p:cNvSpPr>
            <p:nvPr/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solidFill>
              <a:schemeClr val="tx1">
                <a:lumMod val="65000"/>
              </a:schemeClr>
            </a:solidFill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pSp>
        <p:nvGrpSpPr>
          <p:cNvPr id="10" name="Group 9"/>
          <p:cNvGrpSpPr/>
          <p:nvPr/>
        </p:nvGrpSpPr>
        <p:grpSpPr>
          <a:xfrm>
            <a:off x="11364912" y="0"/>
            <a:ext cx="674688" cy="6848476"/>
            <a:chOff x="11364912" y="0"/>
            <a:chExt cx="674688" cy="6848476"/>
          </a:xfrm>
          <a:solidFill>
            <a:schemeClr val="tx1">
              <a:lumMod val="65000"/>
            </a:schemeClr>
          </a:solidFill>
        </p:grpSpPr>
        <p:sp>
          <p:nvSpPr>
            <p:cNvPr id="11" name="Freeform 32"/>
            <p:cNvSpPr/>
            <p:nvPr/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" name="Freeform 33"/>
            <p:cNvSpPr>
              <a:spLocks noEditPoints="1"/>
            </p:cNvSpPr>
            <p:nvPr/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" name="Freeform 34"/>
            <p:cNvSpPr>
              <a:spLocks noEditPoints="1"/>
            </p:cNvSpPr>
            <p:nvPr/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35"/>
            <p:cNvSpPr/>
            <p:nvPr/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Freeform 36"/>
            <p:cNvSpPr>
              <a:spLocks noEditPoints="1"/>
            </p:cNvSpPr>
            <p:nvPr/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6" name="Freeform 37"/>
            <p:cNvSpPr/>
            <p:nvPr/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38"/>
            <p:cNvSpPr>
              <a:spLocks noEditPoints="1"/>
            </p:cNvSpPr>
            <p:nvPr/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39"/>
            <p:cNvSpPr/>
            <p:nvPr/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40"/>
            <p:cNvSpPr>
              <a:spLocks noEditPoints="1"/>
            </p:cNvSpPr>
            <p:nvPr/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Rectangle 41"/>
            <p:cNvSpPr>
              <a:spLocks noChangeArrowheads="1"/>
            </p:cNvSpPr>
            <p:nvPr/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solidFill>
                <a:schemeClr val="tx1">
                  <a:lumMod val="65000"/>
                </a:schemeClr>
              </a:solidFill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4EB5BE-1271-4947-84C7-5ABACBA0B70E}" type="datetime1">
              <a:rPr lang="id-ID" smtClean="0"/>
              <a:t>09/06/2020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48269-4195-42B5-A56B-8E6FAD82AF4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1607087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../clipboard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../clipboard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../clipboard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4379" y="4546813"/>
            <a:ext cx="6787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Cambria" panose="02040503050406030204" pitchFamily="18" charset="0"/>
              </a:rPr>
              <a:t>Mohammad Nasucha, S.T., M.Sc., Ph.D.</a:t>
            </a:r>
            <a:endParaRPr lang="id-ID" sz="24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93543" y="5008478"/>
            <a:ext cx="4648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Program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Studi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Informatika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</a:p>
          <a:p>
            <a:pPr algn="r"/>
            <a:r>
              <a:rPr lang="en-US" sz="1600" dirty="0" err="1">
                <a:solidFill>
                  <a:schemeClr val="bg1"/>
                </a:solidFill>
                <a:latin typeface="Cambria" panose="02040503050406030204" pitchFamily="18" charset="0"/>
              </a:rPr>
              <a:t>Universitas</a:t>
            </a:r>
            <a:r>
              <a:rPr lang="en-US" sz="1600" dirty="0">
                <a:solidFill>
                  <a:schemeClr val="bg1"/>
                </a:solidFill>
                <a:latin typeface="Cambria" panose="02040503050406030204" pitchFamily="18" charset="0"/>
              </a:rPr>
              <a:t> Pembangunan Jaya</a:t>
            </a:r>
            <a:endParaRPr lang="id-ID" sz="1600" dirty="0">
              <a:solidFill>
                <a:schemeClr val="bg1"/>
              </a:solidFill>
              <a:latin typeface="Cambria" panose="020405030504060302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flipH="1">
            <a:off x="291744" y="995350"/>
            <a:ext cx="91255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Metode</a:t>
            </a:r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 </a:t>
            </a:r>
            <a:r>
              <a:rPr lang="en-US" sz="6000" dirty="0" err="1">
                <a:solidFill>
                  <a:schemeClr val="bg1"/>
                </a:solidFill>
                <a:latin typeface="Cambria" panose="02040503050406030204" pitchFamily="18" charset="0"/>
              </a:rPr>
              <a:t>Numerik</a:t>
            </a:r>
            <a:endParaRPr lang="en-US" sz="6000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algn="ctr"/>
            <a:r>
              <a:rPr lang="en-US" sz="6000" dirty="0">
                <a:solidFill>
                  <a:schemeClr val="bg1"/>
                </a:solidFill>
                <a:latin typeface="Cambria" panose="02040503050406030204" pitchFamily="18" charset="0"/>
              </a:rPr>
              <a:t>INF308</a:t>
            </a:r>
          </a:p>
        </p:txBody>
      </p:sp>
      <p:pic>
        <p:nvPicPr>
          <p:cNvPr id="8" name="Picture 7"/>
          <p:cNvPicPr/>
          <p:nvPr/>
        </p:nvPicPr>
        <p:blipFill>
          <a:blip r:embed="rId2"/>
          <a:stretch>
            <a:fillRect/>
          </a:stretch>
        </p:blipFill>
        <p:spPr>
          <a:xfrm>
            <a:off x="7442865" y="4552200"/>
            <a:ext cx="1685925" cy="1497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719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2014" y="238343"/>
            <a:ext cx="10839917" cy="751992"/>
          </a:xfrm>
        </p:spPr>
        <p:txBody>
          <a:bodyPr>
            <a:normAutofit/>
          </a:bodyPr>
          <a:lstStyle/>
          <a:p>
            <a:pPr algn="l"/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Referensi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untuk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3200" cap="none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3200" cap="none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endParaRPr lang="en-US" sz="3200" cap="none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2015" y="1714322"/>
            <a:ext cx="10839917" cy="40640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[1]  R.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Munir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Metode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i="1" dirty="0" err="1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Revisi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Ketiga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. Bandung, Indonesia: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Informatika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Bandung, 2013. *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[2] S. C.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Chapra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and R. P.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Canale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</a:t>
            </a:r>
            <a:r>
              <a:rPr lang="en-US" sz="2000" i="1" dirty="0">
                <a:latin typeface="Cambria" panose="02040503050406030204" pitchFamily="18" charset="0"/>
                <a:ea typeface="Cambria" panose="02040503050406030204" pitchFamily="18" charset="0"/>
              </a:rPr>
              <a:t>Numerical methods for engineers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, 6th ed. New York: McGraw-Hill Higher Education, 2010.</a:t>
            </a:r>
            <a:r>
              <a:rPr lang="id-ID" sz="2000" dirty="0">
                <a:latin typeface="Cambria" panose="02040503050406030204" pitchFamily="18" charset="0"/>
                <a:ea typeface="Cambria" panose="02040503050406030204" pitchFamily="18" charset="0"/>
              </a:rPr>
              <a:t> *</a:t>
            </a:r>
          </a:p>
          <a:p>
            <a:pPr marL="0" indent="0">
              <a:buNone/>
            </a:pP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None/>
            </a:pP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*  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Buku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ini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tersedia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di </a:t>
            </a:r>
            <a:r>
              <a:rPr lang="en-US" sz="2000" dirty="0" err="1">
                <a:latin typeface="Cambria" panose="02040503050406030204" pitchFamily="18" charset="0"/>
                <a:ea typeface="Cambria" panose="02040503050406030204" pitchFamily="18" charset="0"/>
              </a:rPr>
              <a:t>Perpustakaan</a:t>
            </a:r>
            <a:r>
              <a:rPr lang="en-US" sz="2000" dirty="0">
                <a:latin typeface="Cambria" panose="02040503050406030204" pitchFamily="18" charset="0"/>
                <a:ea typeface="Cambria" panose="02040503050406030204" pitchFamily="18" charset="0"/>
              </a:rPr>
              <a:t> UPJ </a:t>
            </a:r>
            <a:endParaRPr lang="id-ID" sz="20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21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14" y="1487385"/>
            <a:ext cx="9316889" cy="3550722"/>
          </a:xfrm>
        </p:spPr>
        <p:txBody>
          <a:bodyPr>
            <a:normAutofit/>
          </a:bodyPr>
          <a:lstStyle/>
          <a:p>
            <a:pPr marL="0" indent="0">
              <a:buClr>
                <a:srgbClr val="FF0000"/>
              </a:buClr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Sesi Ke-11</a:t>
            </a: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Clr>
                <a:srgbClr val="FF0000"/>
              </a:buClr>
              <a:buSzPct val="100000"/>
              <a:buNone/>
            </a:pPr>
            <a:endParaRPr lang="en-US" b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Solusi </a:t>
            </a: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Numerik</a:t>
            </a:r>
            <a:r>
              <a:rPr lang="en-US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untuk </a:t>
            </a:r>
            <a:r>
              <a:rPr lang="id-ID" b="1" i="1" dirty="0" smtClean="0">
                <a:latin typeface="Cambria" panose="02040503050406030204" pitchFamily="18" charset="0"/>
                <a:ea typeface="Cambria" panose="02040503050406030204" pitchFamily="18" charset="0"/>
              </a:rPr>
              <a:t>Ordinary Differential Equations</a:t>
            </a:r>
            <a:endParaRPr lang="en-US" b="1" i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085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8" y="1051194"/>
                <a:ext cx="10588831" cy="5560621"/>
              </a:xfrm>
            </p:spPr>
            <p:txBody>
              <a:bodyPr>
                <a:noAutofit/>
              </a:bodyPr>
              <a:lstStyle/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Pengertian</a:t>
                </a: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i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Ordinary Differential Equation (ODE)</a:t>
                </a: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adalah persamaan differensial linear dan non linear yang umum dijumpai pada berbagai kasus engineering dan sciences.</a:t>
                </a: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Masalah (Problem)</a:t>
                </a: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Terdapat kasus di mana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diketahui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dan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ingin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diketahui</m:t>
                    </m:r>
                  </m:oMath>
                </a14:m>
                <a:endParaRPr lang="id-ID" sz="2400" b="0" i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 algn="just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b="0" i="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Terdapat kasus di mana </a:t>
                </a:r>
                <a14:m>
                  <m:oMath xmlns:m="http://schemas.openxmlformats.org/officeDocument/2006/math"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id-ID" sz="240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</m:t>
                            </m:r>
                          </m:e>
                          <m:sup>
                            <m:r>
                              <a:rPr lang="id-ID" sz="240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num>
                      <m:den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sSup>
                          <m:sSupPr>
                            <m:ctrlPr>
                              <a:rPr lang="id-ID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d-ID" sz="24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d-ID" sz="2400" b="0" i="1" smtClean="0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diketahui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dan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ingin</m:t>
                    </m:r>
                    <m: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4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diketahui</m:t>
                    </m:r>
                  </m:oMath>
                </a14:m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8" y="1051194"/>
                <a:ext cx="10588831" cy="5560621"/>
              </a:xfrm>
              <a:blipFill rotWithShape="0">
                <a:blip r:embed="rId3"/>
                <a:stretch>
                  <a:fillRect l="-921" t="-876" r="-864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en-US" b="1" dirty="0" err="1" smtClean="0">
                <a:latin typeface="Cambria" panose="02040503050406030204" pitchFamily="18" charset="0"/>
                <a:ea typeface="Cambria" panose="02040503050406030204" pitchFamily="18" charset="0"/>
              </a:rPr>
              <a:t>Pengertian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20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1051194"/>
                <a:ext cx="9217231" cy="5560621"/>
              </a:xfrm>
            </p:spPr>
            <p:txBody>
              <a:bodyPr>
                <a:noAutofit/>
              </a:bodyPr>
              <a:lstStyle/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Jika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      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 3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+7</m:t>
                    </m:r>
                  </m:oMath>
                </a14:m>
                <a:endParaRPr lang="id-ID" sz="24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</a:t>
                </a: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aka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−8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</m:oMath>
                </a14:m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Pada arah sebaliknya: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Jika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8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</m:oMath>
                </a14:m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id-ID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Maka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id-ID" sz="28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id-ID" sz="28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=  </m:t>
                    </m:r>
                    <m:r>
                      <a:rPr lang="id-ID" sz="28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ʃ</m:t>
                    </m:r>
                    <m:r>
                      <a:rPr lang="id-ID" sz="28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id-ID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8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=    </a:t>
                </a:r>
                <a14:m>
                  <m:oMath xmlns:m="http://schemas.openxmlformats.org/officeDocument/2006/math"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ʃ</m:t>
                    </m:r>
                    <m:r>
                      <a:rPr lang="id-ID" sz="240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8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</m:oMath>
                </a14:m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id-ID" sz="24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24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r>
                          <a:rPr lang="id-ID" sz="24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d-ID" sz="24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− 4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</m:t>
                    </m:r>
                    <m:r>
                      <a:rPr lang="id-ID" sz="24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𝑥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id-ID" sz="24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𝐶</m:t>
                    </m:r>
                  </m:oMath>
                </a14:m>
                <a:r>
                  <a:rPr lang="id-ID" sz="24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24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1051194"/>
                <a:ext cx="9217231" cy="5560621"/>
              </a:xfrm>
              <a:blipFill rotWithShape="0">
                <a:blip r:embed="rId3"/>
                <a:stretch>
                  <a:fillRect l="-1058" t="-87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Rincian Masalah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755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770411"/>
                <a:ext cx="11127179" cy="6169651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Selanjutnya, untuk kelaziman ekspresi, kita ganti variabel x dengan t.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Juga, y bisa diganti dengan f(t).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Jika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      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𝑦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 3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 </m:t>
                    </m:r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+7</m:t>
                    </m:r>
                  </m:oMath>
                </a14:m>
                <a:r>
                  <a:rPr lang="id-ID" sz="1600" b="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m</a:t>
                </a: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aka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=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−8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</m:oMath>
                </a14:m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Pada arah sebaliknya: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Jika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−8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</m:oMath>
                </a14:m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Maka  </a:t>
                </a:r>
                <a14:m>
                  <m:oMath xmlns:m="http://schemas.openxmlformats.org/officeDocument/2006/math">
                    <m:r>
                      <a:rPr lang="id-ID" sz="16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16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y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= 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ʃ</m:t>
                    </m:r>
                    <m:r>
                      <a:rPr lang="id-ID" sz="16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</m:t>
                        </m:r>
                        <m:r>
                          <a:rPr lang="id-ID" sz="16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 </a:t>
                </a: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=    </a:t>
                </a:r>
                <a14:m>
                  <m:oMath xmlns:m="http://schemas.openxmlformats.org/officeDocument/2006/math"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ʃ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 </m:t>
                    </m:r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9</m:t>
                        </m:r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−8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  <m:r>
                      <m:rPr>
                        <m:nor/>
                      </m:rPr>
                      <a:rPr lang="id-ID" sz="1600" dirty="0" smtClean="0">
                        <a:latin typeface="Cambria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</m:oMath>
                </a14:m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                =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4</m:t>
                        </m:r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16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−5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sz="16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id-ID" sz="16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𝐶</m:t>
                    </m:r>
                  </m:oMath>
                </a14:m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Condition: y(0) = 7 diketahui dari eksperimen;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𝑦</m:t>
                          </m:r>
                          <m:d>
                            <m:dPr>
                              <m:ctrlPr>
                                <a:rPr lang="id-ID" sz="1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e>
                          </m:d>
                          <m: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 </m:t>
                          </m:r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  <m: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(0)</m:t>
                          </m:r>
                        </m:e>
                        <m:sup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 4</m:t>
                          </m:r>
                          <m:d>
                            <m:dPr>
                              <m:ctrlPr>
                                <a:rPr lang="id-ID" sz="1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600" b="0" i="1" smtClean="0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−5</m:t>
                      </m:r>
                      <m:d>
                        <m:dPr>
                          <m:ctrlP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b="0" i="1" smtClean="0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7      </m:t>
                          </m:r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= 3(0)</m:t>
                          </m:r>
                        </m:e>
                        <m:sup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− </m:t>
                      </m:r>
                      <m:sSup>
                        <m:sSupPr>
                          <m:ctrlP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sSupPr>
                        <m:e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 4</m:t>
                          </m:r>
                          <m:d>
                            <m:dPr>
                              <m:ctrlPr>
                                <a:rPr lang="id-ID" sz="16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d-ID" sz="1600" i="1">
                                  <a:latin typeface="Cambria Math" panose="02040503050406030204" pitchFamily="18" charset="0"/>
                                  <a:ea typeface="Cambria" panose="02040503050406030204" pitchFamily="18" charset="0"/>
                                </a:rPr>
                                <m:t>0</m:t>
                              </m:r>
                            </m:e>
                          </m:d>
                        </m:e>
                        <m:sup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−5</m:t>
                      </m:r>
                      <m:d>
                        <m:dPr>
                          <m:ctrlP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</m:ctrlPr>
                        </m:dPr>
                        <m:e>
                          <m:r>
                            <a:rPr lang="id-ID" sz="1600" i="1">
                              <a:latin typeface="Cambria Math" panose="02040503050406030204" pitchFamily="18" charset="0"/>
                              <a:ea typeface="Cambria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+</m:t>
                      </m:r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𝐶</m:t>
                      </m:r>
                    </m:oMath>
                  </m:oMathPara>
                </a14:m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d-ID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7=</m:t>
                      </m:r>
                      <m:r>
                        <a:rPr lang="id-ID" sz="1600" i="1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𝐶</m:t>
                      </m:r>
                      <m:r>
                        <a:rPr lang="id-ID" sz="1600" b="0" i="1" smtClean="0">
                          <a:latin typeface="Cambria Math" panose="02040503050406030204" pitchFamily="18" charset="0"/>
                          <a:ea typeface="Cambria" panose="02040503050406030204" pitchFamily="18" charset="0"/>
                        </a:rPr>
                        <m:t>                                           </m:t>
                      </m:r>
                    </m:oMath>
                  </m:oMathPara>
                </a14:m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16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buClr>
                    <a:srgbClr val="FF0000"/>
                  </a:buClr>
                  <a:buSzPct val="100000"/>
                  <a:buNone/>
                </a:pPr>
                <a:endParaRPr lang="en-US" sz="16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770411"/>
                <a:ext cx="11127179" cy="6169651"/>
              </a:xfrm>
              <a:blipFill rotWithShape="0">
                <a:blip r:embed="rId3"/>
                <a:stretch>
                  <a:fillRect l="-329" t="-39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Rincian Masalah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625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922240"/>
                <a:ext cx="11210154" cy="5560621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Masalah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Diketahui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0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0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</m:oMath>
                </a14:m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dan ingin diketahui nilai y. </a:t>
                </a: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Langkah (i)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Visualisasikan dengan tool (bebas):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Catatan: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juga disebut y’ atau f’(t)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Langkah </a:t>
                </a: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(ii)</a:t>
                </a:r>
                <a:endParaRPr lang="id-ID" sz="20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Terapkan salah satu metode numerik untuk menghitung turunan (y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’), misalnya </a:t>
                </a:r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Forward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Euler.</a:t>
                </a: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922240"/>
                <a:ext cx="11210154" cy="5560621"/>
              </a:xfrm>
              <a:blipFill rotWithShape="0">
                <a:blip r:embed="rId3"/>
                <a:stretch>
                  <a:fillRect l="-598" t="-5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Tahapan Penyelesaian Masalah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s://upload.wikimedia.org/wikipedia/commons/thumb/2/2d/Numerical_integration_illustration%2C_step%3D1.svg/180px-Numerical_integration_illustration%2C_step%3D1.sv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621" y="3225186"/>
            <a:ext cx="1714500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7746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Masalah  </a:t>
                </a:r>
                <a:r>
                  <a:rPr lang="id-ID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#1</a:t>
                </a:r>
                <a:endParaRPr lang="id-ID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Temukan turunan dari fungsi y(t)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4</m:t>
                        </m:r>
                        <m:r>
                          <a:rPr lang="id-ID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d-ID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sup>
                    </m:sSup>
                    <m:r>
                      <a:rPr lang="id-ID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id-ID" b="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𝑒𝑡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+5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𝑡</m:t>
                    </m:r>
                    <m:r>
                      <a:rPr lang="id-ID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−3  </m:t>
                    </m:r>
                  </m:oMath>
                </a14:m>
                <a:r>
                  <a:rPr lang="id-ID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terhadap t.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  <a:blipFill rotWithShape="0">
                <a:blip r:embed="rId3"/>
                <a:stretch>
                  <a:fillRect l="-1522" t="-1425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Kuis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45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Masalah </a:t>
                </a: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#2</a:t>
                </a:r>
                <a:endParaRPr lang="id-ID" sz="200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Diketahui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f>
                          <m:fPr>
                            <m:ctrlP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𝑑𝑦</m:t>
                            </m:r>
                          </m:num>
                          <m:den>
                            <m:r>
                              <a:rPr lang="id-ID" sz="2000" i="1">
                                <a:latin typeface="Cambria Math" panose="02040503050406030204" pitchFamily="18" charset="0"/>
                                <a:ea typeface="Cambria" panose="02040503050406030204" pitchFamily="18" charset="0"/>
                              </a:rPr>
                              <m:t>𝑑𝑡</m:t>
                            </m:r>
                          </m:den>
                        </m:f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=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0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− </m:t>
                    </m:r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6</m:t>
                        </m:r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𝑡</m:t>
                        </m:r>
                      </m:e>
                      <m:sup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d-ID" sz="2000" i="1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+</m:t>
                    </m:r>
                    <m:r>
                      <a:rPr lang="id-ID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5</m:t>
                    </m:r>
                  </m:oMath>
                </a14:m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dan ingin diketahui nilai y. </a:t>
                </a: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Penyelesaian </a:t>
                </a:r>
                <a:endParaRPr lang="id-ID" sz="20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Langkah (i) 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Visualisasikan dengan tool (bebas):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Catatan: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Pr>
                      <m:num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𝑑𝑦</m:t>
                        </m:r>
                      </m:num>
                      <m:den>
                        <m:r>
                          <a:rPr lang="id-ID" sz="2000" b="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𝑑𝑡</m:t>
                        </m:r>
                      </m:den>
                    </m:f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juga disebut y’ atau f’(t)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b="1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>
                    <a:latin typeface="Cambria" panose="02040503050406030204" pitchFamily="18" charset="0"/>
                    <a:ea typeface="Cambria" panose="02040503050406030204" pitchFamily="18" charset="0"/>
                  </a:rPr>
                  <a:t>Langkah (</a:t>
                </a: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ii) </a:t>
                </a:r>
                <a:endParaRPr lang="id-ID" sz="2000" b="1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Terapkan </a:t>
                </a:r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salah satu metode numerik untuk menghitung turunan (y’), misalnya Forward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Euler.</a:t>
                </a: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  <a:blipFill rotWithShape="0">
                <a:blip r:embed="rId3"/>
                <a:stretch>
                  <a:fillRect l="-644" t="-5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Kuis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287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</p:spPr>
            <p:txBody>
              <a:bodyPr>
                <a:noAutofit/>
              </a:bodyPr>
              <a:lstStyle/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Masalah </a:t>
                </a: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#3 </a:t>
                </a:r>
                <a:r>
                  <a:rPr lang="id-ID" sz="2000" b="1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(Tambahan)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Carilah nilai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d-ID" sz="2000" b="0" i="0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ln</m:t>
                        </m:r>
                      </m:fName>
                      <m:e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5000</m:t>
                        </m:r>
                      </m:e>
                    </m:func>
                  </m:oMath>
                </a14:m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dengan metode numerik (menggunakan komputasi / coding C++), dengan galat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Tipps: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Cari nilai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</m:t>
                        </m:r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id-ID" sz="2000" b="0" i="1" smtClean="0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𝑥</m:t>
                        </m:r>
                      </m:sup>
                    </m:sSup>
                    <m:r>
                      <a:rPr lang="id-ID" sz="2000" b="0" i="1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dengan</m:t>
                    </m:r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memasang</m:t>
                    </m:r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nilai</m:t>
                    </m:r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awal</m:t>
                    </m:r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x</m:t>
                    </m:r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 =1</m:t>
                    </m:r>
                  </m:oMath>
                </a14:m>
                <a:r>
                  <a:rPr lang="id-ID" sz="2000" b="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; Cek apakah hasilnya mendekati 5000. Jika belum lanjutkan ke langkah selanjutnya.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Naikkan nilai x sebesar dx, misalnya dx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−6</m:t>
                        </m:r>
                      </m:sup>
                    </m:sSup>
                    <m:r>
                      <a:rPr lang="id-ID" sz="2000" b="0" i="0" smtClean="0">
                        <a:latin typeface="Cambria Math" panose="02040503050406030204" pitchFamily="18" charset="0"/>
                        <a:ea typeface="Cambria" panose="02040503050406030204" pitchFamily="18" charset="0"/>
                      </a:rPr>
                      <m:t>. </m:t>
                    </m:r>
                  </m:oMath>
                </a14:m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Cek </a:t>
                </a:r>
                <a:r>
                  <a:rPr lang="id-ID" sz="2000" dirty="0">
                    <a:latin typeface="Cambria" panose="02040503050406030204" pitchFamily="18" charset="0"/>
                    <a:ea typeface="Cambria" panose="02040503050406030204" pitchFamily="18" charset="0"/>
                  </a:rPr>
                  <a:t>apakah hasilnya mendekati 5000. </a:t>
                </a: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 Galat = hasil - 5000. Cek apakah galat &lt;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</m:ctrlPr>
                      </m:sSupPr>
                      <m:e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 10</m:t>
                        </m:r>
                      </m:e>
                      <m:sup>
                        <m:r>
                          <a:rPr lang="id-ID" sz="2000" i="1">
                            <a:latin typeface="Cambria Math" panose="02040503050406030204" pitchFamily="18" charset="0"/>
                            <a:ea typeface="Cambria" panose="02040503050406030204" pitchFamily="18" charset="0"/>
                          </a:rPr>
                          <m:t>−4</m:t>
                        </m:r>
                      </m:sup>
                    </m:sSup>
                  </m:oMath>
                </a14:m>
                <a:r>
                  <a:rPr lang="id-ID" sz="2000" b="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. Jika belum lanjutkan iterasi, hingga diperoleh Galat &lt;= 5000.</a:t>
                </a: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r>
                  <a:rPr lang="id-ID" sz="2000" dirty="0" smtClean="0">
                    <a:latin typeface="Cambria" panose="02040503050406030204" pitchFamily="18" charset="0"/>
                    <a:ea typeface="Cambria" panose="02040503050406030204" pitchFamily="18" charset="0"/>
                  </a:rPr>
                  <a:t>Nyatakan nilai x.</a:t>
                </a: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b="0" dirty="0" smtClean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id-ID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  <a:p>
                <a:pPr marL="0" indent="0">
                  <a:spcAft>
                    <a:spcPts val="1200"/>
                  </a:spcAft>
                  <a:buClr>
                    <a:srgbClr val="FF0000"/>
                  </a:buClr>
                  <a:buSzPct val="100000"/>
                  <a:buNone/>
                </a:pPr>
                <a:endParaRPr lang="en-US" sz="2000" dirty="0">
                  <a:latin typeface="Cambria" panose="02040503050406030204" pitchFamily="18" charset="0"/>
                  <a:ea typeface="Cambria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8769" y="922240"/>
                <a:ext cx="10412985" cy="5560621"/>
              </a:xfrm>
              <a:blipFill rotWithShape="0">
                <a:blip r:embed="rId3"/>
                <a:stretch>
                  <a:fillRect l="-644" t="-548" r="-82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1888EA8F-2358-4B10-AEFA-942C1CC0F76A}"/>
              </a:ext>
            </a:extLst>
          </p:cNvPr>
          <p:cNvSpPr txBox="1">
            <a:spLocks/>
          </p:cNvSpPr>
          <p:nvPr/>
        </p:nvSpPr>
        <p:spPr>
          <a:xfrm>
            <a:off x="561402" y="0"/>
            <a:ext cx="11254546" cy="3550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651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32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9144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13795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828800" indent="-4572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2293938" indent="-4651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SzPct val="125000"/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SzPct val="125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SzPct val="100000"/>
              <a:buNone/>
            </a:pPr>
            <a:r>
              <a:rPr lang="id-ID" b="1" dirty="0" smtClean="0">
                <a:latin typeface="Cambria" panose="02040503050406030204" pitchFamily="18" charset="0"/>
                <a:ea typeface="Cambria" panose="02040503050406030204" pitchFamily="18" charset="0"/>
              </a:rPr>
              <a:t>Kuis</a:t>
            </a:r>
            <a:endParaRPr lang="en-US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="" xmlns:a16="http://schemas.microsoft.com/office/drawing/2014/main" id="{173C230C-4499-4032-97A2-EFC58C9858EE}"/>
              </a:ext>
            </a:extLst>
          </p:cNvPr>
          <p:cNvCxnSpPr/>
          <p:nvPr/>
        </p:nvCxnSpPr>
        <p:spPr>
          <a:xfrm>
            <a:off x="688769" y="665018"/>
            <a:ext cx="1112717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213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7617</TotalTime>
  <Words>191</Words>
  <Application>Microsoft Office PowerPoint</Application>
  <PresentationFormat>Widescreen</PresentationFormat>
  <Paragraphs>109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Bebas Neue</vt:lpstr>
      <vt:lpstr>Calibri</vt:lpstr>
      <vt:lpstr>Cambria</vt:lpstr>
      <vt:lpstr>Cambria Math</vt:lpstr>
      <vt:lpstr>Century Gothic</vt:lpstr>
      <vt:lpstr>Trebuchet MS</vt:lpstr>
      <vt:lpstr>Tw Cen MT</vt:lpstr>
      <vt:lpstr>Circuit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Referensi untuk Metode Numerik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 UPJ</dc:creator>
  <cp:lastModifiedBy>MN</cp:lastModifiedBy>
  <cp:revision>644</cp:revision>
  <dcterms:created xsi:type="dcterms:W3CDTF">2013-09-02T01:09:44Z</dcterms:created>
  <dcterms:modified xsi:type="dcterms:W3CDTF">2020-06-09T03:27:56Z</dcterms:modified>
</cp:coreProperties>
</file>