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13"/>
  </p:notesMasterIdLst>
  <p:sldIdLst>
    <p:sldId id="303" r:id="rId2"/>
    <p:sldId id="490" r:id="rId3"/>
    <p:sldId id="491" r:id="rId4"/>
    <p:sldId id="498" r:id="rId5"/>
    <p:sldId id="500" r:id="rId6"/>
    <p:sldId id="499" r:id="rId7"/>
    <p:sldId id="504" r:id="rId8"/>
    <p:sldId id="501" r:id="rId9"/>
    <p:sldId id="505" r:id="rId10"/>
    <p:sldId id="506" r:id="rId11"/>
    <p:sldId id="455" r:id="rId1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5DA19-AB15-4E88-8BC5-DE3952238E51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116AF-6207-4805-876D-6399BF47C4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008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7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8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7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30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98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46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76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82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6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57150" y="0"/>
            <a:ext cx="2247901" cy="6858001"/>
            <a:chOff x="57150" y="0"/>
            <a:chExt cx="2247901" cy="6858001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3200" b="1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CE03D40-A3C7-4DAA-8E15-56B0337D2C95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530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9A5-C011-406F-A654-431AFD24CFCC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FEBF-D10D-4BC7-B0B0-564B41448FB6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7338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BA7D-EA48-4763-937B-78C56F08B85D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144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FA10-E9CA-401A-8054-96DA7E7D441F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569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11CB-04F5-4029-86D6-BB731E35A003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321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5B0-34F8-4FFD-815A-8CD2013AEB5C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4936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4A35-4CA0-4C44-BB25-DE4F3C30EB10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4247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D736-244B-40F8-B97E-EC1469EAD4C3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960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4511"/>
          </a:xfrm>
        </p:spPr>
        <p:txBody>
          <a:bodyPr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27200"/>
            <a:ext cx="9905999" cy="4064001"/>
          </a:xfrm>
        </p:spPr>
        <p:txBody>
          <a:bodyPr>
            <a:normAutofit/>
          </a:bodyPr>
          <a:lstStyle>
            <a:lvl1pPr marL="465138" indent="-465138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914400" indent="-457200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379538" indent="-465138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828800" indent="-457200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293938" indent="-465138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2903-7724-4C61-A7D1-761794A3D28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6739" y="5989983"/>
            <a:ext cx="771089" cy="868017"/>
          </a:xfrm>
          <a:solidFill>
            <a:schemeClr val="tx1">
              <a:lumMod val="50000"/>
            </a:schemeClr>
          </a:solidFill>
          <a:ln>
            <a:noFill/>
          </a:ln>
        </p:spPr>
        <p:txBody>
          <a:bodyPr/>
          <a:lstStyle>
            <a:lvl1pPr algn="ctr">
              <a:defRPr sz="4000">
                <a:latin typeface="Bebas Neue" panose="020B0606020202050201" pitchFamily="34" charset="0"/>
              </a:defRPr>
            </a:lvl1pPr>
          </a:lstStyle>
          <a:p>
            <a:fld id="{31848269-4195-42B5-A56B-8E6FAD82AF4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654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B872-9E70-49BD-AEDB-B513396A9BC9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233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D8E-3F11-4640-B56D-C1D07FD54242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38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DF6-55C3-41DD-831D-745B8CAAFFB9}" type="datetime1">
              <a:rPr lang="id-ID" smtClean="0"/>
              <a:t>09/06/2020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339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1E57-8E20-4D0D-BDD5-DD70F76FEAA7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397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ABB6-9A04-4F0A-8392-87902E25C9EC}" type="datetime1">
              <a:rPr lang="id-ID" smtClean="0"/>
              <a:t>09/06/2020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07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4C61-14E9-4481-90FB-141D60729D8E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861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15A1-7758-4819-A141-5B57F1928AE0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829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14000"/>
            <a:lum/>
          </a:blip>
          <a:srcRect/>
          <a:stretch>
            <a:fillRect l="78000" t="58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9525" y="0"/>
            <a:ext cx="1216025" cy="6858001"/>
            <a:chOff x="-9525" y="0"/>
            <a:chExt cx="1216025" cy="6858001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2" name="Freeform 6"/>
            <p:cNvSpPr>
              <a:spLocks noEditPoints="1"/>
            </p:cNvSpPr>
            <p:nvPr/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7"/>
            <p:cNvSpPr>
              <a:spLocks noEditPoints="1"/>
            </p:cNvSpPr>
            <p:nvPr/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8"/>
            <p:cNvSpPr/>
            <p:nvPr/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9"/>
            <p:cNvSpPr>
              <a:spLocks noEditPoints="1"/>
            </p:cNvSpPr>
            <p:nvPr/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0"/>
            <p:cNvSpPr/>
            <p:nvPr/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1"/>
            <p:cNvSpPr/>
            <p:nvPr/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2"/>
            <p:cNvSpPr>
              <a:spLocks noEditPoints="1"/>
            </p:cNvSpPr>
            <p:nvPr/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4"/>
            <p:cNvSpPr/>
            <p:nvPr/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solidFill>
              <a:schemeClr val="tx1">
                <a:lumMod val="65000"/>
              </a:schemeClr>
            </a:solidFill>
            <a:ln w="15" cap="flat">
              <a:solidFill>
                <a:schemeClr val="tx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4" name="Freeform 18"/>
            <p:cNvSpPr/>
            <p:nvPr/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19"/>
            <p:cNvSpPr/>
            <p:nvPr/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0"/>
            <p:cNvSpPr>
              <a:spLocks noEditPoints="1"/>
            </p:cNvSpPr>
            <p:nvPr/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8" name="Freeform 22"/>
            <p:cNvSpPr/>
            <p:nvPr/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3"/>
            <p:cNvSpPr>
              <a:spLocks noEditPoints="1"/>
            </p:cNvSpPr>
            <p:nvPr/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5"/>
            <p:cNvSpPr>
              <a:spLocks noEditPoints="1"/>
            </p:cNvSpPr>
            <p:nvPr/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6"/>
            <p:cNvSpPr/>
            <p:nvPr/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27"/>
            <p:cNvSpPr/>
            <p:nvPr/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28"/>
            <p:cNvSpPr>
              <a:spLocks noEditPoints="1"/>
            </p:cNvSpPr>
            <p:nvPr/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29"/>
            <p:cNvSpPr>
              <a:spLocks noEditPoints="1"/>
            </p:cNvSpPr>
            <p:nvPr/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0"/>
            <p:cNvSpPr/>
            <p:nvPr/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1"/>
            <p:cNvSpPr>
              <a:spLocks noEditPoints="1"/>
            </p:cNvSpPr>
            <p:nvPr/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10" name="Group 9"/>
          <p:cNvGrpSpPr/>
          <p:nvPr/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lumMod val="65000"/>
            </a:schemeClr>
          </a:solidFill>
        </p:grpSpPr>
        <p:sp>
          <p:nvSpPr>
            <p:cNvPr id="11" name="Freeform 32"/>
            <p:cNvSpPr/>
            <p:nvPr/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" name="Freeform 33"/>
            <p:cNvSpPr>
              <a:spLocks noEditPoints="1"/>
            </p:cNvSpPr>
            <p:nvPr/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34"/>
            <p:cNvSpPr>
              <a:spLocks noEditPoints="1"/>
            </p:cNvSpPr>
            <p:nvPr/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35"/>
            <p:cNvSpPr/>
            <p:nvPr/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36"/>
            <p:cNvSpPr>
              <a:spLocks noEditPoints="1"/>
            </p:cNvSpPr>
            <p:nvPr/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37"/>
            <p:cNvSpPr/>
            <p:nvPr/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38"/>
            <p:cNvSpPr>
              <a:spLocks noEditPoints="1"/>
            </p:cNvSpPr>
            <p:nvPr/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39"/>
            <p:cNvSpPr/>
            <p:nvPr/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40"/>
            <p:cNvSpPr>
              <a:spLocks noEditPoints="1"/>
            </p:cNvSpPr>
            <p:nvPr/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B5BE-1271-4947-84C7-5ABACBA0B70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0708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ctave-online.ne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379" y="4546813"/>
            <a:ext cx="678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</a:rPr>
              <a:t>Mohammad Nasucha, S.T., M.Sc., Ph.D.</a:t>
            </a:r>
            <a:endParaRPr lang="id-ID" sz="2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93543" y="5008478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Program </a:t>
            </a:r>
            <a:r>
              <a:rPr lang="en-US" sz="1600" dirty="0" err="1">
                <a:solidFill>
                  <a:schemeClr val="bg1"/>
                </a:solidFill>
                <a:latin typeface="Cambria" panose="02040503050406030204" pitchFamily="18" charset="0"/>
              </a:rPr>
              <a:t>Studi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mbria" panose="02040503050406030204" pitchFamily="18" charset="0"/>
              </a:rPr>
              <a:t>Informatika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algn="r"/>
            <a:r>
              <a:rPr lang="en-US" sz="1600" dirty="0" err="1">
                <a:solidFill>
                  <a:schemeClr val="bg1"/>
                </a:solidFill>
                <a:latin typeface="Cambria" panose="02040503050406030204" pitchFamily="18" charset="0"/>
              </a:rPr>
              <a:t>Universitas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 Pembangunan Jaya</a:t>
            </a:r>
            <a:endParaRPr lang="id-ID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291744" y="995350"/>
            <a:ext cx="91255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bg1"/>
                </a:solidFill>
                <a:latin typeface="Cambria" panose="02040503050406030204" pitchFamily="18" charset="0"/>
              </a:rPr>
              <a:t>Metode</a:t>
            </a: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Cambria" panose="02040503050406030204" pitchFamily="18" charset="0"/>
              </a:rPr>
              <a:t>Numerik</a:t>
            </a:r>
            <a:endParaRPr lang="en-US" sz="6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</a:rPr>
              <a:t>INF308</a:t>
            </a: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7442865" y="4552200"/>
            <a:ext cx="1685925" cy="149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86" y="749617"/>
            <a:ext cx="11190862" cy="6108383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200"/>
              </a:spcAft>
              <a:buSzPct val="100000"/>
              <a:buNone/>
            </a:pPr>
            <a:r>
              <a:rPr lang="id-ID" dirty="0" smtClean="0">
                <a:latin typeface="Cambria" panose="02040503050406030204" pitchFamily="18" charset="0"/>
                <a:ea typeface="Cambria" panose="02040503050406030204" pitchFamily="18" charset="0"/>
              </a:rPr>
              <a:t>Realisasi pemrograman dan penjelasannya secara lebih rinci akan dilakukan di kelas secara online / live.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03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014" y="238343"/>
            <a:ext cx="10839917" cy="751992"/>
          </a:xfrm>
        </p:spPr>
        <p:txBody>
          <a:bodyPr>
            <a:normAutofit/>
          </a:bodyPr>
          <a:lstStyle/>
          <a:p>
            <a:pPr algn="l"/>
            <a:r>
              <a:rPr lang="en-US" sz="32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Referensi</a:t>
            </a:r>
            <a:r>
              <a:rPr lang="en-US" sz="3200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3200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Metode</a:t>
            </a:r>
            <a:r>
              <a:rPr lang="en-US" sz="3200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endParaRPr lang="en-US" sz="3200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015" y="1714322"/>
            <a:ext cx="10839917" cy="4064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[1]  R.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Munir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Metode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Revisi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Ketiga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Bandung, Indonesia: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Informatika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Bandung, 2013. *</a:t>
            </a:r>
            <a:endParaRPr lang="id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id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[2] S. C.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Chapra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and R. P.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Canale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Numerical methods for engineers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6th ed. New York: McGraw-Hill Higher Education, 2010.</a:t>
            </a:r>
            <a:r>
              <a:rPr lang="id-ID" sz="2000" dirty="0">
                <a:latin typeface="Cambria" panose="02040503050406030204" pitchFamily="18" charset="0"/>
                <a:ea typeface="Cambria" panose="02040503050406030204" pitchFamily="18" charset="0"/>
              </a:rPr>
              <a:t> *</a:t>
            </a:r>
          </a:p>
          <a:p>
            <a:pPr marL="0" indent="0">
              <a:buNone/>
            </a:pPr>
            <a:endParaRPr lang="id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*  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Buku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ini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tersedia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Perpustakaan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UPJ </a:t>
            </a:r>
            <a:endParaRPr lang="id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21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14" y="1487385"/>
            <a:ext cx="9316889" cy="3550722"/>
          </a:xfrm>
        </p:spPr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id-ID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Sesi Ke-10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SzPct val="100000"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Integrasi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Numerical Integration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) (2)</a:t>
            </a:r>
          </a:p>
        </p:txBody>
      </p:sp>
    </p:spTree>
    <p:extLst>
      <p:ext uri="{BB962C8B-B14F-4D97-AF65-F5344CB8AC3E}">
        <p14:creationId xmlns:p14="http://schemas.microsoft.com/office/powerpoint/2010/main" val="347763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98214" y="3649428"/>
                <a:ext cx="11254545" cy="2688291"/>
              </a:xfrm>
            </p:spPr>
            <p:txBody>
              <a:bodyPr>
                <a:noAutofit/>
              </a:bodyPr>
              <a:lstStyle/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Jika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kita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ingin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mengetahui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nilai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integral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suatu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fungsi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pada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rentang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nilai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tertentu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misalnya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ke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b,</a:t>
                </a: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grow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/>
                              <m:aln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nary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maka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nilai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integral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tersebut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sebenarnya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sama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yang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diarsir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yaitu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yang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dibatasi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oleh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kurva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fungsi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garis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axis x,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sebuah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garis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vertikal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x=a dan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sebuah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garis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vertikal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x=b.   </a:t>
                </a: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8214" y="3649428"/>
                <a:ext cx="11254545" cy="2688291"/>
              </a:xfrm>
              <a:blipFill>
                <a:blip r:embed="rId3"/>
                <a:stretch>
                  <a:fillRect l="-867" t="-1814" r="-433" b="-17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Pengertian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Integrasi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376FF90-5E5D-498B-A941-11F6EED2E6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69" y="955993"/>
            <a:ext cx="2778826" cy="259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8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13" y="733275"/>
            <a:ext cx="5846618" cy="6108383"/>
          </a:xfrm>
        </p:spPr>
        <p:txBody>
          <a:bodyPr>
            <a:noAutofit/>
          </a:bodyPr>
          <a:lstStyle/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Selanjutnya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menghitung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luas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bidang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terarsir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tersebut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kita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memotong-motong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bidang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tersebut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menjadi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banyak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bagian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menghitung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luas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tiap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bagian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satu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per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satu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kemudian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menjumlahkan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luas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semua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bagian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tersebut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Jika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jumlah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potongan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bidang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itu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sangat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banyak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maka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bagian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potongan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berukuran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sangat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kecil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dan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bisa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diasumsikan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memiliki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bentuk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persegi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panjang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rectangle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), trapezium (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trapezoid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bentuk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lain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sesuai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kurva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didekati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diperkirakan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Catatan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Semakin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banyak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jumlah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potongan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semakin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akurat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hasil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integrasi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diperoleh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namun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membutuhkan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semakin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besar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sumber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daya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komputasi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computation resource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Berbagai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metode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lain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bisa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Anda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eksplore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dari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berbagai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rujukan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Pengertian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Integrasi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="" xmlns:a16="http://schemas.microsoft.com/office/drawing/2014/main" id="{6A33BC90-2531-49D0-A278-ABCF16FDA0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042" y="646336"/>
            <a:ext cx="5090556" cy="16464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EC93878A-722D-4FCB-82D6-D1C194E60B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394" y="2698664"/>
            <a:ext cx="5090556" cy="1640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CF15B3E3-146D-4D06-9332-73B69FEBF3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431" y="4763753"/>
            <a:ext cx="4940483" cy="1400416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DD30BABE-9C0F-403C-9297-C36DF51380CD}"/>
              </a:ext>
            </a:extLst>
          </p:cNvPr>
          <p:cNvSpPr txBox="1">
            <a:spLocks/>
          </p:cNvSpPr>
          <p:nvPr/>
        </p:nvSpPr>
        <p:spPr>
          <a:xfrm>
            <a:off x="6852758" y="2163228"/>
            <a:ext cx="4559429" cy="629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Pemotongan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bidang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luasan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i="1" dirty="0">
                <a:latin typeface="Cambria" panose="02040503050406030204" pitchFamily="18" charset="0"/>
                <a:ea typeface="Cambria" panose="02040503050406030204" pitchFamily="18" charset="0"/>
              </a:rPr>
              <a:t>rectangle rule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disebut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juga </a:t>
            </a:r>
            <a:r>
              <a:rPr lang="en-US" sz="1400" i="1" dirty="0">
                <a:latin typeface="Cambria" panose="02040503050406030204" pitchFamily="18" charset="0"/>
                <a:ea typeface="Cambria" panose="02040503050406030204" pitchFamily="18" charset="0"/>
              </a:rPr>
              <a:t>mid point rule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D8380F19-73F1-4084-AD94-375D40D93EB1}"/>
              </a:ext>
            </a:extLst>
          </p:cNvPr>
          <p:cNvSpPr txBox="1">
            <a:spLocks/>
          </p:cNvSpPr>
          <p:nvPr/>
        </p:nvSpPr>
        <p:spPr>
          <a:xfrm>
            <a:off x="6816957" y="4186053"/>
            <a:ext cx="4559429" cy="629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Pemotongan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bidang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luasan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i="1" dirty="0">
                <a:latin typeface="Cambria" panose="02040503050406030204" pitchFamily="18" charset="0"/>
                <a:ea typeface="Cambria" panose="02040503050406030204" pitchFamily="18" charset="0"/>
              </a:rPr>
              <a:t>trapezoidal rule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disebut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juga </a:t>
            </a:r>
            <a:r>
              <a:rPr lang="en-US" sz="1400" i="1" dirty="0">
                <a:latin typeface="Cambria" panose="02040503050406030204" pitchFamily="18" charset="0"/>
                <a:ea typeface="Cambria" panose="02040503050406030204" pitchFamily="18" charset="0"/>
              </a:rPr>
              <a:t>mid point rule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B493818D-7890-4B79-A4C0-66FA8238C1AA}"/>
              </a:ext>
            </a:extLst>
          </p:cNvPr>
          <p:cNvSpPr txBox="1">
            <a:spLocks/>
          </p:cNvSpPr>
          <p:nvPr/>
        </p:nvSpPr>
        <p:spPr>
          <a:xfrm>
            <a:off x="6852758" y="6057891"/>
            <a:ext cx="4559429" cy="629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Pemotongan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bidang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luasan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Simpson’s rule </a:t>
            </a:r>
          </a:p>
        </p:txBody>
      </p:sp>
    </p:spTree>
    <p:extLst>
      <p:ext uri="{BB962C8B-B14F-4D97-AF65-F5344CB8AC3E}">
        <p14:creationId xmlns:p14="http://schemas.microsoft.com/office/powerpoint/2010/main" val="139581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5085" y="749617"/>
                <a:ext cx="11254545" cy="6108383"/>
              </a:xfrm>
            </p:spPr>
            <p:txBody>
              <a:bodyPr>
                <a:noAutofit/>
              </a:bodyPr>
              <a:lstStyle/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Problem</a:t>
                </a: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Berapakah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nilai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integral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terbatas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fungsi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terhadap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dx,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rentang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sampai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b?</a:t>
                </a: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Solution</a:t>
                </a: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Kita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selesaikan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masalah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tersebut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algoritma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sebagai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berikut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Nyatakan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masalah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yang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dipecahkan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notasi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yaitu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0" dirty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grow m:val="on"/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/>
                            <m:aln/>
                          </m:rPr>
                          <a:rPr lang="en-US" sz="1800" b="0" i="0" dirty="0" smtClean="0"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1800" b="0" i="0" dirty="0" smtClean="0">
                            <a:latin typeface="Cambria Math" panose="02040503050406030204" pitchFamily="18" charset="0"/>
                          </a:rPr>
                          <m:t>b</m:t>
                        </m:r>
                      </m:sup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?</a:t>
                </a: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Visualisasikan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kurva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f(x);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menggunakan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tool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apa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saja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misalnya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MATLAB, Octave, VB,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dll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Tentukan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jumlah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N.</a:t>
                </a: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Lakukan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komputasi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numerik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(coding)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memilih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salah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aturan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misalnya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rectangle rule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rincian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sbb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.:</a:t>
                </a:r>
              </a:p>
              <a:p>
                <a:pPr marL="744538" indent="-400050">
                  <a:buSzPct val="100000"/>
                  <a:buFont typeface="+mj-lt"/>
                  <a:buAutoNum type="romanL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Nyatakan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batas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awal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dan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batas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akhir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dalam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hal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ini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x=a dan x=b.</a:t>
                </a:r>
              </a:p>
              <a:p>
                <a:pPr marL="744538" indent="-400050">
                  <a:buSzPct val="100000"/>
                  <a:buFont typeface="+mj-lt"/>
                  <a:buAutoNum type="romanL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Nyatakan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jumlah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N. </a:t>
                </a:r>
              </a:p>
              <a:p>
                <a:pPr marL="744538" indent="-400050">
                  <a:buSzPct val="100000"/>
                  <a:buFont typeface="+mj-lt"/>
                  <a:buAutoNum type="romanL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Hitung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lebar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tiap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yaitu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dx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(b-a)/N</a:t>
                </a:r>
              </a:p>
              <a:p>
                <a:pPr marL="744538" indent="-400050">
                  <a:buSzPct val="100000"/>
                  <a:buFont typeface="+mj-lt"/>
                  <a:buAutoNum type="romanL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Hitung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tiap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per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rumus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yaitu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Ap = f(x).dx;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dalam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hal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ini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gunakan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iterasi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(loop), agar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setiap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mulai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kiri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ke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kanan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dihitung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luasnya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per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Setiap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selesai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menghitung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tambahkan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nilainya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ke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total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A.</a:t>
                </a:r>
              </a:p>
              <a:p>
                <a:pPr marL="744538" indent="-400050">
                  <a:buSzPct val="100000"/>
                  <a:buFont typeface="+mj-lt"/>
                  <a:buAutoNum type="romanL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Simpulkan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bahwa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grow m:val="on"/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/>
                            <m:aln/>
                          </m:rPr>
                          <a:rPr lang="en-US" sz="1800" dirty="0"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1800" dirty="0">
                            <a:latin typeface="Cambria Math" panose="02040503050406030204" pitchFamily="18" charset="0"/>
                          </a:rPr>
                          <m:t>b</m:t>
                        </m:r>
                      </m:sup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A.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5085" y="749617"/>
                <a:ext cx="11254545" cy="6108383"/>
              </a:xfrm>
              <a:blipFill>
                <a:blip r:embed="rId3"/>
                <a:stretch>
                  <a:fillRect l="-488" t="-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Algoritma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Penyelesaian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Integrasi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Komputasi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3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86" y="749617"/>
            <a:ext cx="11127179" cy="6108383"/>
          </a:xfrm>
        </p:spPr>
        <p:txBody>
          <a:bodyPr>
            <a:noAutofit/>
          </a:bodyPr>
          <a:lstStyle/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Masalah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#1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Amati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pengaruh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jumlah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potongan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bidang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luasan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terhadap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hasil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integrasi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Exercises (1)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01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5086" y="749617"/>
                <a:ext cx="11127179" cy="6108383"/>
              </a:xfrm>
            </p:spPr>
            <p:txBody>
              <a:bodyPr>
                <a:noAutofit/>
              </a:bodyPr>
              <a:lstStyle/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Penyelesaian</a:t>
                </a: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Kita uji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nilai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integrasi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terbatas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fungsi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i="1" dirty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dirty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18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dirty="0">
                                <a:latin typeface="Cambria Math" panose="02040503050406030204" pitchFamily="18" charset="0"/>
                              </a:rPr>
                              <m:t>ⅇ</m:t>
                            </m:r>
                          </m:e>
                          <m:sup>
                            <m:r>
                              <a:rPr lang="en-US" sz="1800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terhadap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dx,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rentang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0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sampai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6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N=10, N=100 dan N=1000.</a:t>
                </a: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Langkah-langkah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penyelesaian</a:t>
                </a: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Notasi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masalah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: Dengan N=10, N=100 dan N=1000 berapa nilai </a:t>
                </a:r>
                <a14:m>
                  <m:oMath xmlns:m="http://schemas.openxmlformats.org/officeDocument/2006/math">
                    <m:r>
                      <a:rPr lang="en-US" sz="1800" b="0" i="0" dirty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grow m:val="on"/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b="0" i="0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  <m:e>
                        <m:f>
                          <m:fPr>
                            <m:ctrlP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0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0" dirty="0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sz="18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0" dirty="0" smtClean="0">
                                    <a:latin typeface="Cambria Math" panose="02040503050406030204" pitchFamily="18" charset="0"/>
                                  </a:rPr>
                                  <m:t>ⅇ</m:t>
                                </m:r>
                              </m:e>
                              <m:sup>
                                <m:r>
                                  <a:rPr lang="en-US" sz="1800" i="0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den>
                        </m:f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?</a:t>
                </a: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Visualisasi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kurva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f(x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adalah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sbb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.: </a:t>
                </a: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4488" indent="-344488">
                  <a:buSzPct val="100000"/>
                  <a:buFont typeface="+mj-lt"/>
                  <a:buAutoNum type="arabicPeriod"/>
                </a:pP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Kita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tentukan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jumlah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N = 10, N=100 dan N=1000.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5086" y="749617"/>
                <a:ext cx="11127179" cy="6108383"/>
              </a:xfrm>
              <a:blipFill>
                <a:blip r:embed="rId3"/>
                <a:stretch>
                  <a:fillRect l="-877" t="-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Exercises (2)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16494A3F-09D0-4123-B833-7D42D7A67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4" y="3803808"/>
            <a:ext cx="3756378" cy="250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16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5086" y="749617"/>
                <a:ext cx="11190862" cy="6108383"/>
              </a:xfrm>
            </p:spPr>
            <p:txBody>
              <a:bodyPr>
                <a:noAutofit/>
              </a:bodyPr>
              <a:lstStyle/>
              <a:p>
                <a:pPr marL="344488" indent="-344488" algn="just">
                  <a:spcAft>
                    <a:spcPts val="1200"/>
                  </a:spcAft>
                  <a:buSzPct val="100000"/>
                  <a:buFont typeface="+mj-lt"/>
                  <a:buAutoNum type="arabicPeriod" startAt="4"/>
                </a:pP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K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omputasi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numerik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(coding)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dilakukan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memilih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salah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aturan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dalam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hal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ini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rectangle rule,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rincian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sbb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.:</a:t>
                </a:r>
              </a:p>
              <a:p>
                <a:pPr marL="744538" indent="-400050" algn="just">
                  <a:spcAft>
                    <a:spcPts val="1200"/>
                  </a:spcAft>
                  <a:buSzPct val="100000"/>
                  <a:buFont typeface="+mj-lt"/>
                  <a:buAutoNum type="romanLcPeriod"/>
                </a:pP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Batas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awal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adalah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x=0 dan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batas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akhir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adalah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x=6.</a:t>
                </a:r>
              </a:p>
              <a:p>
                <a:pPr marL="744538" indent="-400050" algn="just">
                  <a:spcAft>
                    <a:spcPts val="1200"/>
                  </a:spcAft>
                  <a:buSzPct val="100000"/>
                  <a:buFont typeface="+mj-lt"/>
                  <a:buAutoNum type="romanL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Jumlah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N = 1, N=100 dan N=1000</a:t>
                </a:r>
              </a:p>
              <a:p>
                <a:pPr marL="744538" indent="-400050" algn="just">
                  <a:spcAft>
                    <a:spcPts val="1200"/>
                  </a:spcAft>
                  <a:buSzPct val="100000"/>
                  <a:buFont typeface="+mj-lt"/>
                  <a:buAutoNum type="romanL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Lebar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tiap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adalah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dx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(6-0)/N</a:t>
                </a:r>
              </a:p>
              <a:p>
                <a:pPr marL="744538" indent="-400050" algn="just">
                  <a:spcAft>
                    <a:spcPts val="1200"/>
                  </a:spcAft>
                  <a:buSzPct val="100000"/>
                  <a:buFont typeface="+mj-lt"/>
                  <a:buAutoNum type="romanLcPeriod"/>
                </a:pP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Luas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tiap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per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rumus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yaitu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Ap = f(x).dx;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dalam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hal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ini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gunakan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iterasi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(loop), agar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setiap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mulai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kiri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ke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kanan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dihitung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luasnya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per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satu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Setiap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selesai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menghitung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potongan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niai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Ap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ditambahkan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ke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total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bidang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A. </a:t>
                </a:r>
              </a:p>
              <a:p>
                <a:pPr marL="744538" indent="-400050" algn="just">
                  <a:spcAft>
                    <a:spcPts val="1200"/>
                  </a:spcAft>
                  <a:buSzPct val="100000"/>
                  <a:buFont typeface="+mj-lt"/>
                  <a:buAutoNum type="romanLcPeriod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Disimpulkan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bahwa</a:t>
                </a: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1193800" lvl="1" indent="-400050" algn="just">
                  <a:spcAft>
                    <a:spcPts val="1200"/>
                  </a:spcAft>
                  <a:buSzPct val="100000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Untuk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N = 10,            </a:t>
                </a:r>
                <a14:m>
                  <m:oMath xmlns:m="http://schemas.openxmlformats.org/officeDocument/2006/math">
                    <m:r>
                      <a:rPr lang="en-US" sz="1800" dirty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grow m:val="on"/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dirty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  <m:e>
                        <m:f>
                          <m:fPr>
                            <m:ctrlPr>
                              <a:rPr lang="en-US" sz="1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dirty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dirty="0">
                                    <a:latin typeface="Cambria Math" panose="02040503050406030204" pitchFamily="18" charset="0"/>
                                  </a:rPr>
                                  <m:t>ⅇ</m:t>
                                </m:r>
                              </m:e>
                              <m:sup>
                                <m:r>
                                  <a:rPr lang="en-US" sz="1800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den>
                        </m:f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5.01176</a:t>
                </a:r>
              </a:p>
              <a:p>
                <a:pPr marL="1193800" lvl="1" indent="-400050" algn="just">
                  <a:spcAft>
                    <a:spcPts val="1200"/>
                  </a:spcAft>
                  <a:buSzPct val="100000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Untuk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N = 100,        </a:t>
                </a:r>
                <a14:m>
                  <m:oMath xmlns:m="http://schemas.openxmlformats.org/officeDocument/2006/math">
                    <m:r>
                      <a:rPr lang="en-US" sz="1800" dirty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grow m:val="on"/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dirty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  <m:e>
                        <m:f>
                          <m:fPr>
                            <m:ctrlPr>
                              <a:rPr lang="en-US" sz="1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dirty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dirty="0">
                                    <a:latin typeface="Cambria Math" panose="02040503050406030204" pitchFamily="18" charset="0"/>
                                  </a:rPr>
                                  <m:t>ⅇ</m:t>
                                </m:r>
                              </m:e>
                              <m:sup>
                                <m:r>
                                  <a:rPr lang="en-US" sz="1800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den>
                        </m:f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5.78034</a:t>
                </a:r>
              </a:p>
              <a:p>
                <a:pPr marL="1193800" lvl="1" indent="-400050" algn="just">
                  <a:spcAft>
                    <a:spcPts val="1200"/>
                  </a:spcAft>
                  <a:buSzPct val="100000"/>
                </a:pPr>
                <a:r>
                  <a:rPr lang="en-US" sz="1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Untuk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N = 1000,     </a:t>
                </a:r>
                <a14:m>
                  <m:oMath xmlns:m="http://schemas.openxmlformats.org/officeDocument/2006/math">
                    <m:r>
                      <a:rPr lang="en-US" sz="1800" b="0" i="0" dirty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grow m:val="on"/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b="0" i="0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  <m:e>
                        <m:f>
                          <m:fPr>
                            <m:ctrlPr>
                              <a:rPr lang="en-US" sz="1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dirty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dirty="0">
                                    <a:latin typeface="Cambria Math" panose="02040503050406030204" pitchFamily="18" charset="0"/>
                                  </a:rPr>
                                  <m:t>ⅇ</m:t>
                                </m:r>
                              </m:e>
                              <m:sup>
                                <m:r>
                                  <a:rPr lang="en-US" sz="1800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den>
                        </m:f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5,93817.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5086" y="749617"/>
                <a:ext cx="11190862" cy="6108383"/>
              </a:xfrm>
              <a:blipFill>
                <a:blip r:embed="rId3"/>
                <a:stretch>
                  <a:fillRect l="-436" t="-699" r="-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Exercises (3)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8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86" y="749617"/>
            <a:ext cx="11190862" cy="6108383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Install Octave</a:t>
            </a:r>
          </a:p>
          <a:p>
            <a:pPr algn="just"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Pelajari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cara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menggunakannya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Lakukan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coding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menampilkan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kurva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sebuah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fungsi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misalnya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y=sin x</a:t>
            </a:r>
          </a:p>
          <a:p>
            <a:pPr algn="just"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spcAft>
                <a:spcPts val="1200"/>
              </a:spcAft>
              <a:buSzPct val="100000"/>
              <a:buNone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Catatan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spcAft>
                <a:spcPts val="1200"/>
              </a:spcAft>
              <a:buSzPct val="100000"/>
              <a:buNone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Tool yang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direkomendasikan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: MATLAB</a:t>
            </a:r>
          </a:p>
          <a:p>
            <a:pPr marL="0" indent="0" algn="just">
              <a:spcAft>
                <a:spcPts val="1200"/>
              </a:spcAft>
              <a:buSzPct val="100000"/>
              <a:buNone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Tool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alternatif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: Octave</a:t>
            </a:r>
          </a:p>
          <a:p>
            <a:pPr marL="0" indent="0" algn="just">
              <a:spcAft>
                <a:spcPts val="1200"/>
              </a:spcAft>
              <a:buSzPct val="100000"/>
              <a:buNone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Komputasi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cloud: </a:t>
            </a:r>
            <a:r>
              <a:rPr lang="en-US" sz="2800" dirty="0">
                <a:hlinkClick r:id="rId3"/>
              </a:rPr>
              <a:t>https://octave-online.net/</a:t>
            </a:r>
            <a:r>
              <a:rPr lang="en-US" sz="2800" dirty="0"/>
              <a:t>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Visualisasi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Kurva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Fungsi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Persamaan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55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7608</TotalTime>
  <Words>489</Words>
  <Application>Microsoft Office PowerPoint</Application>
  <PresentationFormat>Widescreen</PresentationFormat>
  <Paragraphs>100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Bebas Neue</vt:lpstr>
      <vt:lpstr>Calibri</vt:lpstr>
      <vt:lpstr>Cambria</vt:lpstr>
      <vt:lpstr>Cambria Math</vt:lpstr>
      <vt:lpstr>Century Gothic</vt:lpstr>
      <vt:lpstr>Trebuchet MS</vt:lpstr>
      <vt:lpstr>Tw Cen MT</vt:lpstr>
      <vt:lpstr>Wingdings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Referensi untuk Metode Numerik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 UPJ</dc:creator>
  <cp:lastModifiedBy>MN</cp:lastModifiedBy>
  <cp:revision>641</cp:revision>
  <dcterms:created xsi:type="dcterms:W3CDTF">2013-09-02T01:09:44Z</dcterms:created>
  <dcterms:modified xsi:type="dcterms:W3CDTF">2020-06-09T03:09:54Z</dcterms:modified>
</cp:coreProperties>
</file>