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0" r:id="rId1"/>
  </p:sldMasterIdLst>
  <p:notesMasterIdLst>
    <p:notesMasterId r:id="rId15"/>
  </p:notesMasterIdLst>
  <p:sldIdLst>
    <p:sldId id="256" r:id="rId2"/>
    <p:sldId id="257" r:id="rId3"/>
    <p:sldId id="267" r:id="rId4"/>
    <p:sldId id="268" r:id="rId5"/>
    <p:sldId id="269" r:id="rId6"/>
    <p:sldId id="258" r:id="rId7"/>
    <p:sldId id="259" r:id="rId8"/>
    <p:sldId id="260" r:id="rId9"/>
    <p:sldId id="262" r:id="rId10"/>
    <p:sldId id="263" r:id="rId11"/>
    <p:sldId id="264" r:id="rId12"/>
    <p:sldId id="265" r:id="rId13"/>
    <p:sldId id="266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AEE5EE-9211-446A-AC3F-EE9398A515B7}" type="doc">
      <dgm:prSet loTypeId="urn:microsoft.com/office/officeart/2005/8/layout/hProcess3" loCatId="process" qsTypeId="urn:microsoft.com/office/officeart/2005/8/quickstyle/simple3" qsCatId="simple" csTypeId="urn:microsoft.com/office/officeart/2005/8/colors/colorful4" csCatId="colorful" phldr="1"/>
      <dgm:spPr/>
    </dgm:pt>
    <dgm:pt modelId="{63115687-96F2-4C40-B9F4-57928F6E7C11}" type="pres">
      <dgm:prSet presAssocID="{F8AEE5EE-9211-446A-AC3F-EE9398A515B7}" presName="Name0" presStyleCnt="0">
        <dgm:presLayoutVars>
          <dgm:dir/>
          <dgm:animLvl val="lvl"/>
          <dgm:resizeHandles val="exact"/>
        </dgm:presLayoutVars>
      </dgm:prSet>
      <dgm:spPr/>
    </dgm:pt>
    <dgm:pt modelId="{6C8D4202-1BA4-41DB-91C4-AD1793EAFFE1}" type="pres">
      <dgm:prSet presAssocID="{F8AEE5EE-9211-446A-AC3F-EE9398A515B7}" presName="dummy" presStyleCnt="0"/>
      <dgm:spPr/>
    </dgm:pt>
    <dgm:pt modelId="{256E7002-61EF-4FB8-A473-1300A15AD219}" type="pres">
      <dgm:prSet presAssocID="{F8AEE5EE-9211-446A-AC3F-EE9398A515B7}" presName="linH" presStyleCnt="0"/>
      <dgm:spPr/>
    </dgm:pt>
    <dgm:pt modelId="{19C02100-6455-425B-B3DB-158F538574E8}" type="pres">
      <dgm:prSet presAssocID="{F8AEE5EE-9211-446A-AC3F-EE9398A515B7}" presName="padding1" presStyleCnt="0"/>
      <dgm:spPr/>
    </dgm:pt>
    <dgm:pt modelId="{C2E7EB2E-79DB-4267-9B39-3DC2A77223F2}" type="pres">
      <dgm:prSet presAssocID="{F8AEE5EE-9211-446A-AC3F-EE9398A515B7}" presName="padding2" presStyleCnt="0"/>
      <dgm:spPr/>
    </dgm:pt>
    <dgm:pt modelId="{53A211B7-6585-4871-81F3-FE450D514C5D}" type="pres">
      <dgm:prSet presAssocID="{F8AEE5EE-9211-446A-AC3F-EE9398A515B7}" presName="negArrow" presStyleCnt="0"/>
      <dgm:spPr/>
    </dgm:pt>
    <dgm:pt modelId="{AC3C7F73-BFED-461C-992C-4F1C43488C5F}" type="pres">
      <dgm:prSet presAssocID="{F8AEE5EE-9211-446A-AC3F-EE9398A515B7}" presName="backgroundArrow" presStyleLbl="node1" presStyleIdx="0" presStyleCnt="1"/>
      <dgm:spPr/>
    </dgm:pt>
  </dgm:ptLst>
  <dgm:cxnLst>
    <dgm:cxn modelId="{91D341A8-FB5D-4D58-BE55-105FEC37C0E3}" type="presOf" srcId="{F8AEE5EE-9211-446A-AC3F-EE9398A515B7}" destId="{63115687-96F2-4C40-B9F4-57928F6E7C11}" srcOrd="0" destOrd="0" presId="urn:microsoft.com/office/officeart/2005/8/layout/hProcess3"/>
    <dgm:cxn modelId="{B3B5226E-397C-49DB-B7E8-BB8001B13ED7}" type="presParOf" srcId="{63115687-96F2-4C40-B9F4-57928F6E7C11}" destId="{6C8D4202-1BA4-41DB-91C4-AD1793EAFFE1}" srcOrd="0" destOrd="0" presId="urn:microsoft.com/office/officeart/2005/8/layout/hProcess3"/>
    <dgm:cxn modelId="{599BE7AC-B51C-4071-BA32-CED519425E63}" type="presParOf" srcId="{63115687-96F2-4C40-B9F4-57928F6E7C11}" destId="{256E7002-61EF-4FB8-A473-1300A15AD219}" srcOrd="1" destOrd="0" presId="urn:microsoft.com/office/officeart/2005/8/layout/hProcess3"/>
    <dgm:cxn modelId="{B0F327BE-7EC1-4FA3-8B19-0FFBE0D4AC7E}" type="presParOf" srcId="{256E7002-61EF-4FB8-A473-1300A15AD219}" destId="{19C02100-6455-425B-B3DB-158F538574E8}" srcOrd="0" destOrd="0" presId="urn:microsoft.com/office/officeart/2005/8/layout/hProcess3"/>
    <dgm:cxn modelId="{C642D6C4-457D-4899-BB61-2A620AFFD351}" type="presParOf" srcId="{256E7002-61EF-4FB8-A473-1300A15AD219}" destId="{C2E7EB2E-79DB-4267-9B39-3DC2A77223F2}" srcOrd="1" destOrd="0" presId="urn:microsoft.com/office/officeart/2005/8/layout/hProcess3"/>
    <dgm:cxn modelId="{886B7EA4-1F02-4D42-9181-12551D4E15C0}" type="presParOf" srcId="{256E7002-61EF-4FB8-A473-1300A15AD219}" destId="{53A211B7-6585-4871-81F3-FE450D514C5D}" srcOrd="2" destOrd="0" presId="urn:microsoft.com/office/officeart/2005/8/layout/hProcess3"/>
    <dgm:cxn modelId="{36BEF80C-5FA6-4B10-8DC0-896837732F88}" type="presParOf" srcId="{256E7002-61EF-4FB8-A473-1300A15AD219}" destId="{AC3C7F73-BFED-461C-992C-4F1C43488C5F}" srcOrd="3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3C7F73-BFED-461C-992C-4F1C43488C5F}">
      <dsp:nvSpPr>
        <dsp:cNvPr id="0" name=""/>
        <dsp:cNvSpPr/>
      </dsp:nvSpPr>
      <dsp:spPr>
        <a:xfrm>
          <a:off x="0" y="23946"/>
          <a:ext cx="10249113" cy="4176000"/>
        </a:xfrm>
        <a:prstGeom prst="rightArrow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83000"/>
                <a:satMod val="10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E0416E-5A37-4FDD-ACE7-86ED3DAE3AA8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07846A-28F7-41C6-969F-F9D125D6B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555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998613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495211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0729910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8" name="Shape 1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5496923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501817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DDA51639-B2D6-4652-B8C3-1B4C224A7BAF}" type="datetimeFigureOut">
              <a:rPr lang="en-US" smtClean="0"/>
              <a:t>2/23/2020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559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smtClean="0"/>
              <a:t>2/23/2020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108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smtClean="0"/>
              <a:t>2/23/2020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43978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15601" y="390467"/>
            <a:ext cx="11360799" cy="10679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15601" y="1638234"/>
            <a:ext cx="11360799" cy="4453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11296610" y="6217621"/>
            <a:ext cx="731599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925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smtClean="0"/>
              <a:t>2/23/2020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461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61B7-6B89-48AB-966F-622E2788EECC}" type="datetimeFigureOut">
              <a:rPr lang="en-US" smtClean="0"/>
              <a:t>2/23/2020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6677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smtClean="0"/>
              <a:t>2/23/2020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078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smtClean="0"/>
              <a:t>2/23/2020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579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smtClean="0"/>
              <a:t>2/23/2020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763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smtClean="0"/>
              <a:t>2/23/2020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618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smtClean="0"/>
              <a:t>2/23/2020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264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34A90-EB03-42F3-8859-2C2B2724C058}" type="datetimeFigureOut">
              <a:rPr lang="en-US" smtClean="0"/>
              <a:t>2/23/2020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4654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BC48EC7-AF6A-48D3-8284-14BACBEBDD84}" type="datetimeFigureOut">
              <a:rPr lang="en-US" smtClean="0"/>
              <a:t>2/23/2020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9322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Metode</a:t>
            </a:r>
            <a:r>
              <a:rPr lang="en-US" sz="4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4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numerik</a:t>
            </a:r>
            <a:endParaRPr lang="en-US" sz="4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Pertemuan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1</a:t>
            </a:r>
          </a:p>
          <a:p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Selasa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, 28 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Januari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2020</a:t>
            </a:r>
          </a:p>
          <a:p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Pengantar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Metnum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75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vert="horz" lIns="121900" tIns="60933" rIns="121900" bIns="60933" rtlCol="0" anchor="ctr" anchorCtr="0">
            <a:noAutofit/>
          </a:bodyPr>
          <a:lstStyle/>
          <a:p>
            <a:pPr>
              <a:lnSpc>
                <a:spcPct val="100000"/>
              </a:lnSpc>
              <a:buClr>
                <a:schemeClr val="dk2"/>
              </a:buClr>
              <a:buSzPct val="25000"/>
            </a:pPr>
            <a:r>
              <a:rPr lang="en-GB" sz="44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Kesalahan</a:t>
            </a:r>
            <a:r>
              <a:rPr lang="en-GB" sz="44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44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Numerik</a:t>
            </a:r>
            <a:endParaRPr lang="en-GB" sz="4400" b="1" cap="none" dirty="0">
              <a:solidFill>
                <a:schemeClr val="tx1"/>
              </a:solidFill>
              <a:latin typeface="Calibri" panose="020F0502020204030204" pitchFamily="34" charset="0"/>
              <a:ea typeface="Times New Roman"/>
              <a:cs typeface="Calibri" panose="020F0502020204030204" pitchFamily="34" charset="0"/>
              <a:sym typeface="Times New Roman"/>
            </a:endParaRPr>
          </a:p>
        </p:txBody>
      </p:sp>
      <p:sp>
        <p:nvSpPr>
          <p:cNvPr id="126" name="Shape 126"/>
          <p:cNvSpPr txBox="1">
            <a:spLocks noGrp="1"/>
          </p:cNvSpPr>
          <p:nvPr>
            <p:ph idx="1"/>
          </p:nvPr>
        </p:nvSpPr>
        <p:spPr>
          <a:xfrm>
            <a:off x="1024128" y="1934708"/>
            <a:ext cx="9720073" cy="4629866"/>
          </a:xfrm>
          <a:prstGeom prst="rect">
            <a:avLst/>
          </a:prstGeom>
          <a:noFill/>
          <a:ln>
            <a:noFill/>
          </a:ln>
        </p:spPr>
        <p:txBody>
          <a:bodyPr vert="horz" lIns="121900" tIns="60933" rIns="121900" bIns="60933" rtlCol="0" anchor="t" anchorCtr="0">
            <a:noAutofit/>
          </a:bodyPr>
          <a:lstStyle/>
          <a:p>
            <a:pPr marL="355600" indent="-355600">
              <a:lnSpc>
                <a:spcPct val="80000"/>
              </a:lnSpc>
              <a:spcAft>
                <a:spcPts val="0"/>
              </a:spcAft>
              <a:buClr>
                <a:srgbClr val="000000"/>
              </a:buClr>
              <a:buFont typeface="Wingdings" panose="05000000000000000000" pitchFamily="2" charset="2"/>
              <a:buChar char="§"/>
            </a:pP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Kesalahan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numerik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adalah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kesalahan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yang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timbul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karena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adanya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proses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pendekatan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.</a:t>
            </a:r>
          </a:p>
          <a:p>
            <a:pPr marL="355600" indent="-355600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Font typeface="Wingdings" panose="05000000000000000000" pitchFamily="2" charset="2"/>
              <a:buChar char="§"/>
            </a:pP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Hubungan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kesalahan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dan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penyelesaian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adalah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: </a:t>
            </a:r>
          </a:p>
          <a:p>
            <a:pPr marL="355600" indent="-355600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Wingdings" panose="05000000000000000000" pitchFamily="2" charset="2"/>
              <a:buChar char="§"/>
            </a:pPr>
            <a:endParaRPr lang="en-US" sz="2400" dirty="0" smtClean="0">
              <a:solidFill>
                <a:srgbClr val="000000"/>
              </a:solidFill>
              <a:latin typeface="Calibri" panose="020F0502020204030204" pitchFamily="34" charset="0"/>
              <a:ea typeface="Times New Roman"/>
              <a:cs typeface="Calibri" panose="020F0502020204030204" pitchFamily="34" charset="0"/>
              <a:sym typeface="Times New Roman"/>
            </a:endParaRPr>
          </a:p>
          <a:p>
            <a:pPr marL="355600" indent="-355600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Wingdings" panose="05000000000000000000" pitchFamily="2" charset="2"/>
              <a:buChar char="§"/>
            </a:pPr>
            <a:endParaRPr sz="2400" dirty="0">
              <a:solidFill>
                <a:srgbClr val="000000"/>
              </a:solidFill>
              <a:latin typeface="Calibri" panose="020F0502020204030204" pitchFamily="34" charset="0"/>
              <a:ea typeface="Times New Roman"/>
              <a:cs typeface="Calibri" panose="020F0502020204030204" pitchFamily="34" charset="0"/>
              <a:sym typeface="Times New Roman"/>
            </a:endParaRPr>
          </a:p>
          <a:p>
            <a:pPr marL="355600" indent="-355600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Font typeface="Wingdings" panose="05000000000000000000" pitchFamily="2" charset="2"/>
              <a:buChar char="§"/>
            </a:pPr>
            <a:r>
              <a:rPr lang="en-GB" sz="24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x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’ =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nilai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yang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sebenarnya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(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nilai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eksak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)</a:t>
            </a:r>
          </a:p>
          <a:p>
            <a:pPr marL="355600" indent="-355600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Font typeface="Wingdings" panose="05000000000000000000" pitchFamily="2" charset="2"/>
              <a:buChar char="§"/>
            </a:pP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x =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nilai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pendekatan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yang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dihasilkan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dari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metode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numerik</a:t>
            </a:r>
            <a:endParaRPr lang="en-GB" sz="2400" dirty="0">
              <a:solidFill>
                <a:srgbClr val="000000"/>
              </a:solidFill>
              <a:latin typeface="Calibri" panose="020F0502020204030204" pitchFamily="34" charset="0"/>
              <a:ea typeface="Times New Roman"/>
              <a:cs typeface="Calibri" panose="020F0502020204030204" pitchFamily="34" charset="0"/>
              <a:sym typeface="Times New Roman"/>
            </a:endParaRPr>
          </a:p>
          <a:p>
            <a:pPr marL="355600" indent="-355600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Font typeface="Wingdings" panose="05000000000000000000" pitchFamily="2" charset="2"/>
              <a:buChar char="§"/>
            </a:pP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e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adalah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kesalahan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numerik</a:t>
            </a:r>
            <a:endParaRPr lang="en-GB" sz="2400" dirty="0">
              <a:solidFill>
                <a:srgbClr val="000000"/>
              </a:solidFill>
              <a:latin typeface="Calibri" panose="020F0502020204030204" pitchFamily="34" charset="0"/>
              <a:ea typeface="Times New Roman"/>
              <a:cs typeface="Calibri" panose="020F0502020204030204" pitchFamily="34" charset="0"/>
              <a:sym typeface="Times New Roman"/>
            </a:endParaRPr>
          </a:p>
          <a:p>
            <a:pPr marL="0" indent="0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None/>
            </a:pPr>
            <a:endParaRPr lang="en-GB" sz="2400" dirty="0" smtClean="0">
              <a:solidFill>
                <a:srgbClr val="000000"/>
              </a:solidFill>
              <a:latin typeface="Calibri" panose="020F0502020204030204" pitchFamily="34" charset="0"/>
              <a:ea typeface="Times New Roman"/>
              <a:cs typeface="Calibri" panose="020F0502020204030204" pitchFamily="34" charset="0"/>
              <a:sym typeface="Times New Roman"/>
            </a:endParaRPr>
          </a:p>
          <a:p>
            <a:pPr marL="0" indent="0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None/>
            </a:pPr>
            <a:endParaRPr lang="en-GB" sz="2400" dirty="0">
              <a:solidFill>
                <a:srgbClr val="000000"/>
              </a:solidFill>
              <a:latin typeface="Calibri" panose="020F0502020204030204" pitchFamily="34" charset="0"/>
              <a:ea typeface="Times New Roman"/>
              <a:cs typeface="Calibri" panose="020F0502020204030204" pitchFamily="34" charset="0"/>
              <a:sym typeface="Times New Roman"/>
            </a:endParaRPr>
          </a:p>
          <a:p>
            <a:pPr marL="355600" indent="-355600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Font typeface="Wingdings" panose="05000000000000000000" pitchFamily="2" charset="2"/>
              <a:buChar char="§"/>
            </a:pPr>
            <a:endParaRPr lang="en-GB" sz="2400" dirty="0" smtClean="0">
              <a:solidFill>
                <a:srgbClr val="000000"/>
              </a:solidFill>
              <a:latin typeface="Calibri" panose="020F0502020204030204" pitchFamily="34" charset="0"/>
              <a:ea typeface="Times New Roman"/>
              <a:cs typeface="Calibri" panose="020F0502020204030204" pitchFamily="34" charset="0"/>
              <a:sym typeface="Times New Roman"/>
            </a:endParaRPr>
          </a:p>
          <a:p>
            <a:pPr marL="355600" indent="-355600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Font typeface="Wingdings" panose="05000000000000000000" pitchFamily="2" charset="2"/>
              <a:buChar char="§"/>
            </a:pPr>
            <a:r>
              <a:rPr lang="en-GB" sz="2400" dirty="0" err="1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Kesalahan</a:t>
            </a:r>
            <a:r>
              <a:rPr lang="en-GB" sz="24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fraksional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adalah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prosentase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antara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kesalahan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dan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nilai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sebenarnya</a:t>
            </a:r>
            <a:r>
              <a:rPr lang="en-GB" sz="24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.</a:t>
            </a:r>
            <a:endParaRPr lang="en-GB" sz="28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189" indent="-304792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None/>
            </a:pPr>
            <a:endParaRPr sz="32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7" name="Shape 127"/>
          <p:cNvSpPr/>
          <p:nvPr/>
        </p:nvSpPr>
        <p:spPr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endParaRPr sz="3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28" name="Shape 12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953764" y="3095569"/>
            <a:ext cx="1737352" cy="338755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Shape 129"/>
          <p:cNvSpPr/>
          <p:nvPr/>
        </p:nvSpPr>
        <p:spPr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endParaRPr sz="3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30" name="Shape 13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699764" y="4919722"/>
            <a:ext cx="2438400" cy="8475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69328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vert="horz" lIns="121900" tIns="60933" rIns="121900" bIns="60933" rtlCol="0" anchor="ctr" anchorCtr="0">
            <a:noAutofit/>
          </a:bodyPr>
          <a:lstStyle/>
          <a:p>
            <a:pPr>
              <a:lnSpc>
                <a:spcPct val="100000"/>
              </a:lnSpc>
              <a:buClr>
                <a:schemeClr val="dk2"/>
              </a:buClr>
              <a:buSzPct val="25000"/>
            </a:pPr>
            <a:r>
              <a:rPr lang="en-GB" sz="44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Kesalahan</a:t>
            </a:r>
            <a:r>
              <a:rPr lang="en-GB" sz="44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44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Numerik</a:t>
            </a:r>
            <a:endParaRPr lang="en-GB" sz="4400" b="1" cap="none" dirty="0">
              <a:solidFill>
                <a:schemeClr val="tx1"/>
              </a:solidFill>
              <a:latin typeface="Calibri" panose="020F0502020204030204" pitchFamily="34" charset="0"/>
              <a:ea typeface="Times New Roman"/>
              <a:cs typeface="Calibri" panose="020F0502020204030204" pitchFamily="34" charset="0"/>
              <a:sym typeface="Times New Roman"/>
            </a:endParaRPr>
          </a:p>
        </p:txBody>
      </p:sp>
      <p:sp>
        <p:nvSpPr>
          <p:cNvPr id="136" name="Shape 136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vert="horz" lIns="121900" tIns="60933" rIns="121900" bIns="60933" rtlCol="0" anchor="t" anchorCtr="0">
            <a:noAutofit/>
          </a:bodyPr>
          <a:lstStyle/>
          <a:p>
            <a:pPr marL="355600" indent="-355600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Font typeface="Wingdings" panose="05000000000000000000" pitchFamily="2" charset="2"/>
              <a:buChar char="§"/>
            </a:pP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Pada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banyak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permasalahan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kesalahan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fraksional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di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atas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sulit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atau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tidak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bisa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dihitung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,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karena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nilai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eksaknya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tidak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diketahui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.</a:t>
            </a:r>
          </a:p>
          <a:p>
            <a:pPr marL="355600" indent="-355600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Font typeface="Wingdings" panose="05000000000000000000" pitchFamily="2" charset="2"/>
              <a:buChar char="§"/>
            </a:pP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Sehingga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kesalahan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fraksional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dihitung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berdasarkan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nilai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pendekatan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yang </a:t>
            </a:r>
            <a:r>
              <a:rPr lang="en-GB" sz="2400" dirty="0" err="1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diperoleh</a:t>
            </a:r>
            <a:r>
              <a:rPr lang="en-GB" sz="24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:</a:t>
            </a:r>
          </a:p>
          <a:p>
            <a:pPr marL="355600" indent="-355600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Font typeface="Wingdings" panose="05000000000000000000" pitchFamily="2" charset="2"/>
              <a:buChar char="§"/>
            </a:pPr>
            <a:endParaRPr lang="en-GB" sz="2400" dirty="0">
              <a:solidFill>
                <a:srgbClr val="000000"/>
              </a:solidFill>
              <a:latin typeface="Calibri" panose="020F0502020204030204" pitchFamily="34" charset="0"/>
              <a:ea typeface="Times New Roman"/>
              <a:cs typeface="Calibri" panose="020F0502020204030204" pitchFamily="34" charset="0"/>
              <a:sym typeface="Times New Roman"/>
            </a:endParaRPr>
          </a:p>
          <a:p>
            <a:pPr marL="355600" indent="-355600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Wingdings" panose="05000000000000000000" pitchFamily="2" charset="2"/>
              <a:buChar char="§"/>
            </a:pPr>
            <a:endParaRPr sz="2400" dirty="0">
              <a:solidFill>
                <a:srgbClr val="000000"/>
              </a:solidFill>
              <a:latin typeface="Calibri" panose="020F0502020204030204" pitchFamily="34" charset="0"/>
              <a:ea typeface="Times New Roman"/>
              <a:cs typeface="Calibri" panose="020F0502020204030204" pitchFamily="34" charset="0"/>
              <a:sym typeface="Times New Roman"/>
            </a:endParaRPr>
          </a:p>
          <a:p>
            <a:pPr marL="355600" indent="-355600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Font typeface="Wingdings" panose="05000000000000000000" pitchFamily="2" charset="2"/>
              <a:buChar char="§"/>
            </a:pP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dimana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e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pada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waktu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ke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n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adalah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selisih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nilai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pendekatan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ke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n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dan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ke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n-1</a:t>
            </a:r>
          </a:p>
          <a:p>
            <a:pPr marL="355600" indent="-355600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Font typeface="Wingdings" panose="05000000000000000000" pitchFamily="2" charset="2"/>
              <a:buChar char="§"/>
            </a:pP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Perhitungan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kesalahan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semacam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ini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dilakukan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untuk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mencapai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keadaan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konvergensi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pada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suatu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proses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iterasi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.</a:t>
            </a:r>
          </a:p>
        </p:txBody>
      </p:sp>
      <p:sp>
        <p:nvSpPr>
          <p:cNvPr id="137" name="Shape 137"/>
          <p:cNvSpPr/>
          <p:nvPr/>
        </p:nvSpPr>
        <p:spPr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endParaRPr sz="3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8" name="Shape 138"/>
          <p:cNvSpPr/>
          <p:nvPr/>
        </p:nvSpPr>
        <p:spPr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endParaRPr sz="3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39" name="Shape 13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34916" y="3505000"/>
            <a:ext cx="2032000" cy="66516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45915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title"/>
          </p:nvPr>
        </p:nvSpPr>
        <p:spPr>
          <a:xfrm>
            <a:off x="1024128" y="585216"/>
            <a:ext cx="10317162" cy="1499616"/>
          </a:xfrm>
          <a:prstGeom prst="rect">
            <a:avLst/>
          </a:prstGeom>
          <a:noFill/>
          <a:ln>
            <a:noFill/>
          </a:ln>
        </p:spPr>
        <p:txBody>
          <a:bodyPr vert="horz" lIns="121900" tIns="60933" rIns="121900" bIns="60933" rtlCol="0" anchor="ctr" anchorCtr="0">
            <a:noAutofit/>
          </a:bodyPr>
          <a:lstStyle/>
          <a:p>
            <a:pPr>
              <a:lnSpc>
                <a:spcPct val="100000"/>
              </a:lnSpc>
              <a:buClr>
                <a:schemeClr val="dk2"/>
              </a:buClr>
              <a:buSzPct val="25000"/>
            </a:pPr>
            <a:r>
              <a:rPr lang="en-GB" sz="40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Peranan</a:t>
            </a:r>
            <a:r>
              <a:rPr lang="en-GB" sz="40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40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Komputer</a:t>
            </a:r>
            <a:r>
              <a:rPr lang="en-GB" sz="40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40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dalam</a:t>
            </a:r>
            <a:r>
              <a:rPr lang="en-GB" sz="40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40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Metode</a:t>
            </a:r>
            <a:r>
              <a:rPr lang="en-GB" sz="40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4000" b="1" cap="none" dirty="0" err="1" smtClean="0">
                <a:solidFill>
                  <a:schemeClr val="tx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Numerik</a:t>
            </a:r>
            <a:endParaRPr lang="en-GB" sz="5333" b="1" cap="none" dirty="0">
              <a:solidFill>
                <a:schemeClr val="tx1"/>
              </a:solidFill>
              <a:latin typeface="Calibri" panose="020F0502020204030204" pitchFamily="34" charset="0"/>
              <a:ea typeface="Times New Roman"/>
              <a:cs typeface="Calibri" panose="020F0502020204030204" pitchFamily="34" charset="0"/>
              <a:sym typeface="Times New Roman"/>
            </a:endParaRPr>
          </a:p>
        </p:txBody>
      </p:sp>
      <p:sp>
        <p:nvSpPr>
          <p:cNvPr id="145" name="Shape 145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vert="horz" lIns="121900" tIns="60933" rIns="121900" bIns="60933" rtlCol="0" anchor="t" anchorCtr="0">
            <a:noAutofit/>
          </a:bodyPr>
          <a:lstStyle/>
          <a:p>
            <a:pPr marL="355600" indent="-355600">
              <a:lnSpc>
                <a:spcPct val="100000"/>
              </a:lnSpc>
              <a:spcAft>
                <a:spcPts val="0"/>
              </a:spcAft>
              <a:buClr>
                <a:srgbClr val="000000"/>
              </a:buClr>
              <a:buFont typeface="Wingdings" panose="05000000000000000000" pitchFamily="2" charset="2"/>
              <a:buChar char="§"/>
            </a:pP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Perhitungan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dalam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metode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numerik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berupa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operasi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aritmatika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dan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dilakukan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berulang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kali,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sehingga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komputer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untuk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mempercepat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proses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perhitungan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tanpa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membuat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kesalahan</a:t>
            </a:r>
            <a:endParaRPr lang="en-GB" sz="2400" dirty="0">
              <a:solidFill>
                <a:srgbClr val="000000"/>
              </a:solidFill>
              <a:latin typeface="Calibri" panose="020F0502020204030204" pitchFamily="34" charset="0"/>
              <a:ea typeface="Times New Roman"/>
              <a:cs typeface="Calibri" panose="020F0502020204030204" pitchFamily="34" charset="0"/>
              <a:sym typeface="Times New Roman"/>
            </a:endParaRPr>
          </a:p>
          <a:p>
            <a:pPr marL="355600" indent="-355600">
              <a:lnSpc>
                <a:spcPct val="100000"/>
              </a:lnSpc>
              <a:spcBef>
                <a:spcPts val="747"/>
              </a:spcBef>
              <a:spcAft>
                <a:spcPts val="0"/>
              </a:spcAft>
              <a:buClr>
                <a:srgbClr val="000000"/>
              </a:buClr>
              <a:buFont typeface="Wingdings" panose="05000000000000000000" pitchFamily="2" charset="2"/>
              <a:buChar char="§"/>
            </a:pP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Dengan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komputer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kita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dapat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mencoba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berbagai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kemungkinan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solusi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yang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terjadi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akibat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perubahan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beberapa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parameter.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Solusi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yang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diperoleh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juga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dapat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ditingkatkan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ketelitiannya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dengan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mengubah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nilai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24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parameter</a:t>
            </a:r>
            <a:endParaRPr lang="en-GB" sz="2400" dirty="0">
              <a:solidFill>
                <a:srgbClr val="000000"/>
              </a:solidFill>
              <a:latin typeface="Calibri" panose="020F0502020204030204" pitchFamily="34" charset="0"/>
              <a:ea typeface="Times New Roman"/>
              <a:cs typeface="Calibri" panose="020F0502020204030204" pitchFamily="34" charset="0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27336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vert="horz" lIns="121900" tIns="60933" rIns="121900" bIns="60933" rtlCol="0" anchor="ctr" anchorCtr="0">
            <a:noAutofit/>
          </a:bodyPr>
          <a:lstStyle/>
          <a:p>
            <a:pPr>
              <a:lnSpc>
                <a:spcPct val="100000"/>
              </a:lnSpc>
              <a:buClr>
                <a:schemeClr val="dk2"/>
              </a:buClr>
              <a:buSzPct val="25000"/>
            </a:pPr>
            <a:r>
              <a:rPr lang="en-GB" sz="44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Peran</a:t>
            </a:r>
            <a:r>
              <a:rPr lang="en-GB" sz="44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44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Metode</a:t>
            </a:r>
            <a:r>
              <a:rPr lang="en-GB" sz="44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44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Numerik</a:t>
            </a:r>
            <a:endParaRPr lang="en-GB" sz="4400" b="1" cap="none" dirty="0">
              <a:solidFill>
                <a:schemeClr val="tx1"/>
              </a:solidFill>
              <a:latin typeface="Calibri" panose="020F0502020204030204" pitchFamily="34" charset="0"/>
              <a:ea typeface="Times New Roman"/>
              <a:cs typeface="Calibri" panose="020F0502020204030204" pitchFamily="34" charset="0"/>
              <a:sym typeface="Times New Roman"/>
            </a:endParaRPr>
          </a:p>
        </p:txBody>
      </p:sp>
      <p:sp>
        <p:nvSpPr>
          <p:cNvPr id="151" name="Shape 151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vert="horz" lIns="121900" tIns="60933" rIns="121900" bIns="60933" rtlCol="0" anchor="t" anchorCtr="0">
            <a:noAutofit/>
          </a:bodyPr>
          <a:lstStyle/>
          <a:p>
            <a:pPr marL="457189" indent="-457189">
              <a:lnSpc>
                <a:spcPct val="100000"/>
              </a:lnSpc>
              <a:spcAft>
                <a:spcPts val="0"/>
              </a:spcAft>
              <a:buClr>
                <a:srgbClr val="000000"/>
              </a:buClr>
              <a:buFont typeface="Times New Roman"/>
              <a:buChar char="•"/>
            </a:pP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Metode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Numerik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merupakan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alat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bantu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pemecahan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masalah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matematika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yang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sangat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ampuh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.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Metode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numerik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mampu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menangani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sistem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persamaan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linier yang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besar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dan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persamaan-persamaan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yang </a:t>
            </a:r>
            <a:r>
              <a:rPr lang="en-GB" sz="2400" dirty="0" err="1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rumit</a:t>
            </a:r>
            <a:endParaRPr lang="en-GB" sz="2400" dirty="0">
              <a:solidFill>
                <a:srgbClr val="000000"/>
              </a:solidFill>
              <a:latin typeface="Calibri" panose="020F0502020204030204" pitchFamily="34" charset="0"/>
              <a:ea typeface="Times New Roman"/>
              <a:cs typeface="Calibri" panose="020F0502020204030204" pitchFamily="34" charset="0"/>
              <a:sym typeface="Times New Roman"/>
            </a:endParaRPr>
          </a:p>
          <a:p>
            <a:pPr marL="457189" indent="-457189">
              <a:lnSpc>
                <a:spcPct val="100000"/>
              </a:lnSpc>
              <a:spcBef>
                <a:spcPts val="853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Char char="•"/>
            </a:pP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Merupakan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penyederhanaan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matematika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yang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lebih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tinggi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menjadi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operasi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matematika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yang </a:t>
            </a:r>
            <a:r>
              <a:rPr lang="en-GB" sz="2400" dirty="0" err="1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mendasar</a:t>
            </a:r>
            <a:endParaRPr lang="en-GB" sz="2400" dirty="0">
              <a:solidFill>
                <a:srgbClr val="000000"/>
              </a:solidFill>
              <a:latin typeface="Calibri" panose="020F0502020204030204" pitchFamily="34" charset="0"/>
              <a:ea typeface="Times New Roman"/>
              <a:cs typeface="Calibri" panose="020F0502020204030204" pitchFamily="34" charset="0"/>
              <a:sym typeface="Times New Roman"/>
            </a:endParaRPr>
          </a:p>
          <a:p>
            <a:pPr marL="457189" indent="-186262">
              <a:lnSpc>
                <a:spcPct val="100000"/>
              </a:lnSpc>
              <a:spcBef>
                <a:spcPts val="853"/>
              </a:spcBef>
              <a:spcAft>
                <a:spcPts val="0"/>
              </a:spcAft>
              <a:buClr>
                <a:schemeClr val="dk1"/>
              </a:buClr>
              <a:buNone/>
            </a:pPr>
            <a:endParaRPr sz="32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26663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Pokok</a:t>
            </a:r>
            <a:r>
              <a:rPr lang="en-US" sz="4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4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bahasan</a:t>
            </a:r>
            <a:endParaRPr lang="en-US" sz="4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b="1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Sebelum</a:t>
            </a:r>
            <a:r>
              <a:rPr lang="en-US" sz="28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UTS</a:t>
            </a:r>
            <a:endParaRPr lang="en-US" sz="2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Pengantar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Metode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Numerik</a:t>
            </a: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Sistem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Bilangan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dan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Kesalahan</a:t>
            </a: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Penyelesaian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Persamaan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Non Linear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Lanjutan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Penyelesaian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Persamaan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Simultan</a:t>
            </a: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Lanjutan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Diferensi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Numerik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2800" b="1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Sebelum</a:t>
            </a:r>
            <a:r>
              <a:rPr lang="en-US" sz="28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UAS</a:t>
            </a:r>
            <a:endParaRPr lang="en-US" sz="24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Integrasi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Numerik</a:t>
            </a: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Lanjutan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Interpolasi</a:t>
            </a: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Lanjutan</a:t>
            </a: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Regresi</a:t>
            </a: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Lanjutan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..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Review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35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pendahuluan</a:t>
            </a:r>
            <a:endParaRPr lang="en-US" sz="4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818867" y="2292824"/>
            <a:ext cx="4189862" cy="4023360"/>
          </a:xfrm>
        </p:spPr>
        <p:txBody>
          <a:bodyPr/>
          <a:lstStyle/>
          <a:p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Model matematik merupakan salah satu cara untuk menuliskan kejadian-kejadian fisik yang banyak ditemui dalam ilmu dan teknologi</a:t>
            </a:r>
            <a:r>
              <a:rPr lang="sv-SE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endParaRPr lang="sv-SE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7192370" y="2292824"/>
            <a:ext cx="3875964" cy="4023360"/>
          </a:xfrm>
        </p:spPr>
        <p:txBody>
          <a:bodyPr/>
          <a:lstStyle/>
          <a:p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Persoalannya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adalah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tidak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semua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model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matematik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bisa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dikerjakan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dengan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mudah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>
            <a:off x="5390866" y="2756848"/>
            <a:ext cx="1282889" cy="10372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429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Lanjutan</a:t>
            </a:r>
            <a:r>
              <a:rPr lang="en-US" sz="4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  <a:endParaRPr lang="en-US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24127" y="1910687"/>
            <a:ext cx="10139741" cy="4817659"/>
          </a:xfrm>
        </p:spPr>
        <p:txBody>
          <a:bodyPr>
            <a:normAutofit/>
          </a:bodyPr>
          <a:lstStyle/>
          <a:p>
            <a:pPr marL="355600" indent="-355600">
              <a:buFont typeface="Wingdings" panose="05000000000000000000" pitchFamily="2" charset="2"/>
              <a:buChar char="q"/>
            </a:pP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Tidak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semua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permasalahan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matematis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bisa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disederhanakan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dan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diselesaikan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secara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analitik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723900" lvl="1" indent="-368300">
              <a:buFont typeface="Wingdings" panose="05000000000000000000" pitchFamily="2" charset="2"/>
              <a:buChar char="ü"/>
            </a:pP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Tidak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semua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fungsi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bisa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di-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integralkan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723900" lvl="1" indent="-368300">
              <a:buFont typeface="Wingdings" panose="05000000000000000000" pitchFamily="2" charset="2"/>
              <a:buChar char="ü"/>
            </a:pP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Kompleksnya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persamaan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differensial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non-linier </a:t>
            </a:r>
            <a:endParaRPr lang="en-US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55600" indent="-355600">
              <a:buFont typeface="Wingdings" panose="05000000000000000000" pitchFamily="2" charset="2"/>
              <a:buChar char="q"/>
            </a:pP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Banyak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permasalahan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matematis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bila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diselesaikan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secara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analitik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akan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membutuhkan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waktu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sangat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lama </a:t>
            </a:r>
          </a:p>
          <a:p>
            <a:pPr marL="723900" lvl="1" indent="-368300">
              <a:buFont typeface="Wingdings" panose="05000000000000000000" pitchFamily="2" charset="2"/>
              <a:buChar char="ü"/>
            </a:pP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Persamaan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linier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simultan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dengan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jumlah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persamaan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dan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jumlah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variabel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bebas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lebih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besar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dari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</a:p>
          <a:p>
            <a:pPr marL="723900" lvl="1" indent="-368300">
              <a:buFont typeface="Wingdings" panose="05000000000000000000" pitchFamily="2" charset="2"/>
              <a:buChar char="ü"/>
            </a:pP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Perhitungan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matrik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dan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vektor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dalam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skala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besar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55600" indent="-355600">
              <a:buFont typeface="Wingdings" panose="05000000000000000000" pitchFamily="2" charset="2"/>
              <a:buChar char="q"/>
            </a:pP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Kemampuan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hitung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komputer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semakin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cepat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seiring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dengan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kebutuhan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impelementasi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perhitungan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cepat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723900" lvl="1" indent="-368300">
              <a:buFont typeface="Wingdings" panose="05000000000000000000" pitchFamily="2" charset="2"/>
              <a:buChar char="ü"/>
            </a:pP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Perencanaan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teknis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seperti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pada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jembatan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jalan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raya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723900" lvl="1" indent="-368300">
              <a:buFont typeface="Wingdings" panose="05000000000000000000" pitchFamily="2" charset="2"/>
              <a:buChar char="ü"/>
            </a:pP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Estimasi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cuaca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071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10399048" cy="1499616"/>
          </a:xfrm>
        </p:spPr>
        <p:txBody>
          <a:bodyPr>
            <a:normAutofit/>
          </a:bodyPr>
          <a:lstStyle/>
          <a:p>
            <a:r>
              <a:rPr lang="en-US" sz="4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Penyelesaian</a:t>
            </a:r>
            <a:r>
              <a:rPr lang="en-US" sz="4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permasalahan</a:t>
            </a:r>
            <a:r>
              <a:rPr lang="en-US" sz="4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matematis</a:t>
            </a:r>
            <a:endParaRPr lang="en-US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241875"/>
              </p:ext>
            </p:extLst>
          </p:nvPr>
        </p:nvGraphicFramePr>
        <p:xfrm>
          <a:off x="1023937" y="2084832"/>
          <a:ext cx="10249113" cy="42238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328616" y="3002506"/>
            <a:ext cx="2265528" cy="2811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113414" y="3404810"/>
            <a:ext cx="2844438" cy="2123658"/>
          </a:xfrm>
          <a:prstGeom prst="rect">
            <a:avLst/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lin ang="5400000" scaled="1"/>
            <a:tileRect/>
          </a:gradFill>
          <a:ln w="38100"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200" b="1" u="sng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Analitik</a:t>
            </a:r>
            <a:endParaRPr lang="en-US" sz="2200" b="1" u="sng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AutoNum type="arabicPeriod"/>
            </a:pPr>
            <a:r>
              <a:rPr lang="en-US" sz="2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Metode-metode</a:t>
            </a: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sz="2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sudah</a:t>
            </a: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dijelaskan</a:t>
            </a: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 di </a:t>
            </a:r>
            <a:r>
              <a:rPr lang="en-US" sz="2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matematika</a:t>
            </a:r>
            <a:endParaRPr lang="en-US" sz="2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AutoNum type="arabicPeriod"/>
            </a:pPr>
            <a:r>
              <a:rPr lang="en-US" sz="2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Hasilnya</a:t>
            </a: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heksak</a:t>
            </a:r>
            <a:endParaRPr 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75543" y="3404810"/>
            <a:ext cx="3125729" cy="2123658"/>
          </a:xfrm>
          <a:prstGeom prst="rect">
            <a:avLst/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lin ang="5400000" scaled="1"/>
            <a:tileRect/>
          </a:gradFill>
          <a:ln w="38100"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200" b="1" u="sng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Metode</a:t>
            </a:r>
            <a:r>
              <a:rPr lang="en-US" sz="2200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b="1" u="sng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Numerik</a:t>
            </a:r>
            <a:endParaRPr lang="en-US" sz="2200" b="1" u="sng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AutoNum type="arabicPeriod"/>
            </a:pPr>
            <a:r>
              <a:rPr lang="en-US" sz="2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Metode</a:t>
            </a: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pendekatan</a:t>
            </a: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dari</a:t>
            </a: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persamaan</a:t>
            </a: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matematika</a:t>
            </a: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secara</a:t>
            </a: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aritmatika</a:t>
            </a:r>
            <a:endParaRPr lang="en-US" sz="2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AutoNum type="arabicPeriod"/>
            </a:pPr>
            <a:r>
              <a:rPr lang="en-US" sz="2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Hasilnya</a:t>
            </a: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pendekatan</a:t>
            </a:r>
            <a:endParaRPr 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31513" y="3404810"/>
            <a:ext cx="3125729" cy="2123658"/>
          </a:xfrm>
          <a:prstGeom prst="rect">
            <a:avLst/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lin ang="5400000" scaled="1"/>
            <a:tileRect/>
          </a:gradFill>
          <a:ln w="38100"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200" b="1" u="sng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Pendekatan</a:t>
            </a:r>
            <a:r>
              <a:rPr lang="en-US" sz="2200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b="1" u="sng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Acak</a:t>
            </a:r>
            <a:endParaRPr lang="en-US" sz="2200" b="1" u="sng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AutoNum type="arabicPeriod"/>
            </a:pP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Monte Carlo, </a:t>
            </a:r>
            <a:r>
              <a:rPr lang="en-US" sz="2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Jaringan</a:t>
            </a: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Syaraf</a:t>
            </a: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Tiruan</a:t>
            </a: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Algoritma</a:t>
            </a: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Genetika</a:t>
            </a: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, Simulated Annealing</a:t>
            </a:r>
          </a:p>
          <a:p>
            <a:pPr marL="342900" indent="-342900">
              <a:buAutoNum type="arabicPeriod"/>
            </a:pPr>
            <a:r>
              <a:rPr lang="en-US" sz="2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Hasilnya</a:t>
            </a: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pendekatan</a:t>
            </a:r>
            <a:endParaRPr 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89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Metode</a:t>
            </a:r>
            <a:r>
              <a:rPr lang="en-US" sz="4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numerik</a:t>
            </a:r>
            <a:r>
              <a:rPr lang="en-US" sz="4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38163" indent="-538163">
              <a:buFont typeface="Wingdings" panose="05000000000000000000" pitchFamily="2" charset="2"/>
              <a:buChar char="q"/>
            </a:pP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Metode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Numerik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adalah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teknik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menyelesaikan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masalah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matematika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dengan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pengoperasian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hitungan</a:t>
            </a:r>
            <a:endParaRPr lang="en-U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38163" indent="-538163">
              <a:buFont typeface="Wingdings" panose="05000000000000000000" pitchFamily="2" charset="2"/>
              <a:buChar char="q"/>
            </a:pP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Pada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umumnya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mencakup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sejumlah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besar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kalkulasi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aritmetika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sangat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banyak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berulang-ulang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sehingga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menjenuhkan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538163" indent="-538163">
              <a:buFont typeface="Wingdings" panose="05000000000000000000" pitchFamily="2" charset="2"/>
              <a:buChar char="q"/>
            </a:pP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Diperlukan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bantuan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komputer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untuk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melaksanakannya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pengoperasian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hitungan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38163" indent="-538163">
              <a:buFont typeface="Wingdings" panose="05000000000000000000" pitchFamily="2" charset="2"/>
              <a:buChar char="q"/>
            </a:pP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Tujuannya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memperoleh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metode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terbaik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efisien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dan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akurat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dengan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tingkat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kesalahan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kecil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3870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Mengapa</a:t>
            </a:r>
            <a:r>
              <a:rPr lang="en-US" sz="4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Metode</a:t>
            </a:r>
            <a:r>
              <a:rPr lang="en-US" sz="4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Numerik</a:t>
            </a:r>
            <a:r>
              <a:rPr lang="en-US" sz="4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en-US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Content Placeholder 6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42050" y="2105092"/>
            <a:ext cx="5429008" cy="2828504"/>
          </a:xfrm>
          <a:prstGeom prst="rect">
            <a:avLst/>
          </a:prstGeom>
        </p:spPr>
      </p:pic>
      <p:pic>
        <p:nvPicPr>
          <p:cNvPr id="4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1066800" y="3519344"/>
            <a:ext cx="4704715" cy="756920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/>
          <a:stretch>
            <a:fillRect/>
          </a:stretch>
        </p:blipFill>
        <p:spPr>
          <a:xfrm>
            <a:off x="1066800" y="2105092"/>
            <a:ext cx="3889375" cy="1003935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5"/>
          <a:stretch>
            <a:fillRect/>
          </a:stretch>
        </p:blipFill>
        <p:spPr>
          <a:xfrm>
            <a:off x="1024128" y="4933596"/>
            <a:ext cx="5175250" cy="1057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76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5776" y="497542"/>
            <a:ext cx="10058400" cy="1371600"/>
          </a:xfrm>
        </p:spPr>
        <p:txBody>
          <a:bodyPr>
            <a:normAutofit/>
          </a:bodyPr>
          <a:lstStyle/>
          <a:p>
            <a:r>
              <a:rPr lang="en-US" sz="4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Metode</a:t>
            </a:r>
            <a:r>
              <a:rPr lang="en-US" sz="4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Analitik</a:t>
            </a:r>
            <a:r>
              <a:rPr lang="en-US" sz="4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Vs </a:t>
            </a:r>
            <a:r>
              <a:rPr lang="en-US" sz="4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Numerik</a:t>
            </a:r>
            <a:endParaRPr lang="en-US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2279" t="15473" r="16728" b="11745"/>
          <a:stretch/>
        </p:blipFill>
        <p:spPr>
          <a:xfrm>
            <a:off x="2525605" y="1869142"/>
            <a:ext cx="7436223" cy="4988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746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vert="horz" lIns="121900" tIns="60933" rIns="121900" bIns="60933" rtlCol="0" anchor="ctr" anchorCtr="0">
            <a:noAutofit/>
          </a:bodyPr>
          <a:lstStyle/>
          <a:p>
            <a:pPr>
              <a:lnSpc>
                <a:spcPct val="100000"/>
              </a:lnSpc>
              <a:buClr>
                <a:schemeClr val="dk2"/>
              </a:buClr>
              <a:buSzPct val="25000"/>
            </a:pPr>
            <a:r>
              <a:rPr lang="en-GB" sz="4400" b="1" cap="none" dirty="0" err="1" smtClean="0">
                <a:solidFill>
                  <a:schemeClr val="tx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Lanjutan</a:t>
            </a:r>
            <a:r>
              <a:rPr lang="en-GB" sz="4400" b="1" cap="none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…</a:t>
            </a:r>
            <a:endParaRPr lang="en-GB" sz="4400" b="1" cap="none" dirty="0">
              <a:solidFill>
                <a:schemeClr val="tx1"/>
              </a:solidFill>
              <a:latin typeface="Calibri" panose="020F0502020204030204" pitchFamily="34" charset="0"/>
              <a:ea typeface="Times New Roman"/>
              <a:cs typeface="Calibri" panose="020F0502020204030204" pitchFamily="34" charset="0"/>
              <a:sym typeface="Times New Roman"/>
            </a:endParaRPr>
          </a:p>
        </p:txBody>
      </p:sp>
      <p:sp>
        <p:nvSpPr>
          <p:cNvPr id="120" name="Shape 120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vert="horz" lIns="121900" tIns="60933" rIns="121900" bIns="60933" rtlCol="0" anchor="t" anchorCtr="0">
            <a:noAutofit/>
          </a:bodyPr>
          <a:lstStyle/>
          <a:p>
            <a:pPr marL="457189" indent="-457189">
              <a:lnSpc>
                <a:spcPct val="100000"/>
              </a:lnSpc>
              <a:spcAft>
                <a:spcPts val="0"/>
              </a:spcAft>
              <a:buClr>
                <a:srgbClr val="000000"/>
              </a:buClr>
              <a:buFont typeface="Times New Roman"/>
              <a:buChar char="•"/>
            </a:pPr>
            <a:r>
              <a:rPr lang="en-GB" sz="28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Metode</a:t>
            </a:r>
            <a:r>
              <a:rPr lang="en-GB" sz="28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Numerik</a:t>
            </a:r>
            <a:endParaRPr lang="en-GB" sz="2800" dirty="0">
              <a:solidFill>
                <a:srgbClr val="000000"/>
              </a:solidFill>
              <a:latin typeface="Calibri" panose="020F0502020204030204" pitchFamily="34" charset="0"/>
              <a:ea typeface="Times New Roman"/>
              <a:cs typeface="Calibri" panose="020F0502020204030204" pitchFamily="34" charset="0"/>
              <a:sym typeface="Times New Roman"/>
            </a:endParaRPr>
          </a:p>
          <a:p>
            <a:pPr marL="990575" lvl="1" indent="-380990">
              <a:lnSpc>
                <a:spcPct val="100000"/>
              </a:lnSpc>
              <a:spcBef>
                <a:spcPts val="74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–"/>
            </a:pP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Solusi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selalu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berbentuk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angka</a:t>
            </a:r>
            <a:endParaRPr lang="en-GB" sz="2400" dirty="0">
              <a:solidFill>
                <a:srgbClr val="000000"/>
              </a:solidFill>
              <a:latin typeface="Calibri" panose="020F0502020204030204" pitchFamily="34" charset="0"/>
              <a:ea typeface="Times New Roman"/>
              <a:cs typeface="Calibri" panose="020F0502020204030204" pitchFamily="34" charset="0"/>
              <a:sym typeface="Times New Roman"/>
            </a:endParaRPr>
          </a:p>
          <a:p>
            <a:pPr marL="990575" lvl="1" indent="-380990">
              <a:lnSpc>
                <a:spcPct val="100000"/>
              </a:lnSpc>
              <a:spcBef>
                <a:spcPts val="74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–"/>
            </a:pP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Solusi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yang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dihasilkan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solusi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pendekatan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sehingga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terdapat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error </a:t>
            </a:r>
          </a:p>
          <a:p>
            <a:pPr marL="457189" indent="-457189">
              <a:lnSpc>
                <a:spcPct val="100000"/>
              </a:lnSpc>
              <a:spcBef>
                <a:spcPts val="853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Char char="•"/>
            </a:pPr>
            <a:r>
              <a:rPr lang="en-GB" sz="28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Metode</a:t>
            </a:r>
            <a:r>
              <a:rPr lang="en-GB" sz="28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Analitik</a:t>
            </a:r>
            <a:endParaRPr lang="en-GB" sz="2800" dirty="0">
              <a:solidFill>
                <a:srgbClr val="000000"/>
              </a:solidFill>
              <a:latin typeface="Calibri" panose="020F0502020204030204" pitchFamily="34" charset="0"/>
              <a:ea typeface="Times New Roman"/>
              <a:cs typeface="Calibri" panose="020F0502020204030204" pitchFamily="34" charset="0"/>
              <a:sym typeface="Times New Roman"/>
            </a:endParaRPr>
          </a:p>
          <a:p>
            <a:pPr marL="990575" lvl="1" indent="-380990">
              <a:lnSpc>
                <a:spcPct val="100000"/>
              </a:lnSpc>
              <a:spcBef>
                <a:spcPts val="74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–"/>
            </a:pP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Solusi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dapat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berupa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fungsi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matematik</a:t>
            </a:r>
            <a:endParaRPr lang="en-GB" sz="2400" dirty="0">
              <a:solidFill>
                <a:srgbClr val="000000"/>
              </a:solidFill>
              <a:latin typeface="Calibri" panose="020F0502020204030204" pitchFamily="34" charset="0"/>
              <a:ea typeface="Times New Roman"/>
              <a:cs typeface="Calibri" panose="020F0502020204030204" pitchFamily="34" charset="0"/>
              <a:sym typeface="Times New Roman"/>
            </a:endParaRPr>
          </a:p>
          <a:p>
            <a:pPr marL="990575" lvl="1" indent="-380990">
              <a:lnSpc>
                <a:spcPct val="100000"/>
              </a:lnSpc>
              <a:spcBef>
                <a:spcPts val="74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–"/>
            </a:pP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Solusi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yang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dihasilkan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solusi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exact</a:t>
            </a:r>
          </a:p>
          <a:p>
            <a:pPr marL="457189" indent="-220128">
              <a:lnSpc>
                <a:spcPct val="100000"/>
              </a:lnSpc>
              <a:spcBef>
                <a:spcPts val="747"/>
              </a:spcBef>
              <a:spcAft>
                <a:spcPts val="0"/>
              </a:spcAft>
              <a:buClr>
                <a:schemeClr val="dk1"/>
              </a:buClr>
              <a:buNone/>
            </a:pPr>
            <a:endParaRPr sz="28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83582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88</TotalTime>
  <Words>483</Words>
  <Application>Microsoft Office PowerPoint</Application>
  <PresentationFormat>Widescreen</PresentationFormat>
  <Paragraphs>83</Paragraphs>
  <Slides>13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Calibri</vt:lpstr>
      <vt:lpstr>Times New Roman</vt:lpstr>
      <vt:lpstr>Tw Cen MT</vt:lpstr>
      <vt:lpstr>Tw Cen MT Condensed</vt:lpstr>
      <vt:lpstr>Wingdings</vt:lpstr>
      <vt:lpstr>Wingdings 3</vt:lpstr>
      <vt:lpstr>Integral</vt:lpstr>
      <vt:lpstr>Metode numerik</vt:lpstr>
      <vt:lpstr>Pokok bahasan</vt:lpstr>
      <vt:lpstr>pendahuluan</vt:lpstr>
      <vt:lpstr>Lanjutan…</vt:lpstr>
      <vt:lpstr>Penyelesaian permasalahan matematis</vt:lpstr>
      <vt:lpstr>Metode numerik </vt:lpstr>
      <vt:lpstr>Mengapa Metode Numerik?</vt:lpstr>
      <vt:lpstr>Metode Analitik Vs Numerik</vt:lpstr>
      <vt:lpstr>Lanjutan…</vt:lpstr>
      <vt:lpstr>Kesalahan Numerik</vt:lpstr>
      <vt:lpstr>Kesalahan Numerik</vt:lpstr>
      <vt:lpstr>Peranan Komputer dalam Metode Numerik</vt:lpstr>
      <vt:lpstr>Peran Metode Numerik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Metode numerik</dc:title>
  <dc:creator>Prodi Informatika</dc:creator>
  <cp:lastModifiedBy>HP</cp:lastModifiedBy>
  <cp:revision>9</cp:revision>
  <dcterms:created xsi:type="dcterms:W3CDTF">2020-01-27T16:08:51Z</dcterms:created>
  <dcterms:modified xsi:type="dcterms:W3CDTF">2020-02-23T03:34:41Z</dcterms:modified>
</cp:coreProperties>
</file>