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0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1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1.wmf"/><Relationship Id="rId1" Type="http://schemas.openxmlformats.org/officeDocument/2006/relationships/image" Target="../media/image8.wmf"/><Relationship Id="rId4" Type="http://schemas.openxmlformats.org/officeDocument/2006/relationships/image" Target="../media/image10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1.wmf"/><Relationship Id="rId1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1.wmf"/><Relationship Id="rId1" Type="http://schemas.openxmlformats.org/officeDocument/2006/relationships/image" Target="../media/image15.wmf"/><Relationship Id="rId4" Type="http://schemas.openxmlformats.org/officeDocument/2006/relationships/image" Target="../media/image16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1.wmf"/><Relationship Id="rId1" Type="http://schemas.openxmlformats.org/officeDocument/2006/relationships/image" Target="../media/image17.wmf"/><Relationship Id="rId4" Type="http://schemas.openxmlformats.org/officeDocument/2006/relationships/image" Target="../media/image18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1.wmf"/><Relationship Id="rId1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1.wmf"/><Relationship Id="rId1" Type="http://schemas.openxmlformats.org/officeDocument/2006/relationships/image" Target="../media/image21.wmf"/><Relationship Id="rId4" Type="http://schemas.openxmlformats.org/officeDocument/2006/relationships/image" Target="../media/image2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9.wmf"/><Relationship Id="rId1" Type="http://schemas.openxmlformats.org/officeDocument/2006/relationships/image" Target="../media/image23.wmf"/><Relationship Id="rId4" Type="http://schemas.openxmlformats.org/officeDocument/2006/relationships/image" Target="../media/image25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1.wmf"/></Relationships>
</file>

<file path=ppt/drawings/_rels/vmlDrawing22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13" Type="http://schemas.openxmlformats.org/officeDocument/2006/relationships/image" Target="../media/image37.wmf"/><Relationship Id="rId3" Type="http://schemas.openxmlformats.org/officeDocument/2006/relationships/image" Target="../media/image27.wmf"/><Relationship Id="rId7" Type="http://schemas.openxmlformats.org/officeDocument/2006/relationships/image" Target="../media/image31.wmf"/><Relationship Id="rId12" Type="http://schemas.openxmlformats.org/officeDocument/2006/relationships/image" Target="../media/image36.wmf"/><Relationship Id="rId2" Type="http://schemas.openxmlformats.org/officeDocument/2006/relationships/image" Target="../media/image10.wmf"/><Relationship Id="rId16" Type="http://schemas.openxmlformats.org/officeDocument/2006/relationships/image" Target="../media/image26.wmf"/><Relationship Id="rId1" Type="http://schemas.openxmlformats.org/officeDocument/2006/relationships/image" Target="../media/image7.wmf"/><Relationship Id="rId6" Type="http://schemas.openxmlformats.org/officeDocument/2006/relationships/image" Target="../media/image30.wmf"/><Relationship Id="rId11" Type="http://schemas.openxmlformats.org/officeDocument/2006/relationships/image" Target="../media/image35.wmf"/><Relationship Id="rId5" Type="http://schemas.openxmlformats.org/officeDocument/2006/relationships/image" Target="../media/image29.wmf"/><Relationship Id="rId15" Type="http://schemas.openxmlformats.org/officeDocument/2006/relationships/image" Target="../media/image39.wmf"/><Relationship Id="rId10" Type="http://schemas.openxmlformats.org/officeDocument/2006/relationships/image" Target="../media/image34.wmf"/><Relationship Id="rId4" Type="http://schemas.openxmlformats.org/officeDocument/2006/relationships/image" Target="../media/image28.wmf"/><Relationship Id="rId9" Type="http://schemas.openxmlformats.org/officeDocument/2006/relationships/image" Target="../media/image33.wmf"/><Relationship Id="rId14" Type="http://schemas.openxmlformats.org/officeDocument/2006/relationships/image" Target="../media/image38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2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13" Type="http://schemas.openxmlformats.org/officeDocument/2006/relationships/image" Target="../media/image37.wmf"/><Relationship Id="rId3" Type="http://schemas.openxmlformats.org/officeDocument/2006/relationships/image" Target="../media/image27.wmf"/><Relationship Id="rId7" Type="http://schemas.openxmlformats.org/officeDocument/2006/relationships/image" Target="../media/image31.wmf"/><Relationship Id="rId12" Type="http://schemas.openxmlformats.org/officeDocument/2006/relationships/image" Target="../media/image36.wmf"/><Relationship Id="rId17" Type="http://schemas.openxmlformats.org/officeDocument/2006/relationships/image" Target="../media/image42.wmf"/><Relationship Id="rId2" Type="http://schemas.openxmlformats.org/officeDocument/2006/relationships/image" Target="../media/image10.wmf"/><Relationship Id="rId16" Type="http://schemas.openxmlformats.org/officeDocument/2006/relationships/image" Target="../media/image26.wmf"/><Relationship Id="rId1" Type="http://schemas.openxmlformats.org/officeDocument/2006/relationships/image" Target="../media/image7.wmf"/><Relationship Id="rId6" Type="http://schemas.openxmlformats.org/officeDocument/2006/relationships/image" Target="../media/image30.wmf"/><Relationship Id="rId11" Type="http://schemas.openxmlformats.org/officeDocument/2006/relationships/image" Target="../media/image35.wmf"/><Relationship Id="rId5" Type="http://schemas.openxmlformats.org/officeDocument/2006/relationships/image" Target="../media/image29.wmf"/><Relationship Id="rId15" Type="http://schemas.openxmlformats.org/officeDocument/2006/relationships/image" Target="../media/image39.wmf"/><Relationship Id="rId10" Type="http://schemas.openxmlformats.org/officeDocument/2006/relationships/image" Target="../media/image34.wmf"/><Relationship Id="rId4" Type="http://schemas.openxmlformats.org/officeDocument/2006/relationships/image" Target="../media/image28.wmf"/><Relationship Id="rId9" Type="http://schemas.openxmlformats.org/officeDocument/2006/relationships/image" Target="../media/image33.wmf"/><Relationship Id="rId14" Type="http://schemas.openxmlformats.org/officeDocument/2006/relationships/image" Target="../media/image38.wmf"/></Relationships>
</file>

<file path=ppt/drawings/_rels/vmlDrawing2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2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13" Type="http://schemas.openxmlformats.org/officeDocument/2006/relationships/image" Target="../media/image37.wmf"/><Relationship Id="rId18" Type="http://schemas.openxmlformats.org/officeDocument/2006/relationships/image" Target="../media/image46.wmf"/><Relationship Id="rId3" Type="http://schemas.openxmlformats.org/officeDocument/2006/relationships/image" Target="../media/image27.wmf"/><Relationship Id="rId7" Type="http://schemas.openxmlformats.org/officeDocument/2006/relationships/image" Target="../media/image31.wmf"/><Relationship Id="rId12" Type="http://schemas.openxmlformats.org/officeDocument/2006/relationships/image" Target="../media/image36.wmf"/><Relationship Id="rId17" Type="http://schemas.openxmlformats.org/officeDocument/2006/relationships/image" Target="../media/image30.wmf"/><Relationship Id="rId2" Type="http://schemas.openxmlformats.org/officeDocument/2006/relationships/image" Target="../media/image10.wmf"/><Relationship Id="rId16" Type="http://schemas.openxmlformats.org/officeDocument/2006/relationships/image" Target="../media/image26.wmf"/><Relationship Id="rId1" Type="http://schemas.openxmlformats.org/officeDocument/2006/relationships/image" Target="../media/image7.wmf"/><Relationship Id="rId6" Type="http://schemas.openxmlformats.org/officeDocument/2006/relationships/image" Target="../media/image45.wmf"/><Relationship Id="rId11" Type="http://schemas.openxmlformats.org/officeDocument/2006/relationships/image" Target="../media/image35.wmf"/><Relationship Id="rId5" Type="http://schemas.openxmlformats.org/officeDocument/2006/relationships/image" Target="../media/image29.wmf"/><Relationship Id="rId15" Type="http://schemas.openxmlformats.org/officeDocument/2006/relationships/image" Target="../media/image39.wmf"/><Relationship Id="rId10" Type="http://schemas.openxmlformats.org/officeDocument/2006/relationships/image" Target="../media/image34.wmf"/><Relationship Id="rId4" Type="http://schemas.openxmlformats.org/officeDocument/2006/relationships/image" Target="../media/image28.wmf"/><Relationship Id="rId9" Type="http://schemas.openxmlformats.org/officeDocument/2006/relationships/image" Target="../media/image33.wmf"/><Relationship Id="rId14" Type="http://schemas.openxmlformats.org/officeDocument/2006/relationships/image" Target="../media/image3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387799-AE9E-4472-AAFC-3EE07482EEA1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4438B-3469-416A-A90A-0A0E253D0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164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150676"/>
            <a:ext cx="6858000" cy="1655762"/>
          </a:xfrm>
        </p:spPr>
        <p:txBody>
          <a:bodyPr/>
          <a:lstStyle>
            <a:lvl1pPr marL="0" indent="0" algn="ctr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6971-AA3D-4618-B095-A67C1540061B}" type="datetime1">
              <a:rPr lang="en-US" smtClean="0"/>
              <a:t>1/23/2019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3BB-9314-4E5E-B63B-28149573B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833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59429"/>
            <a:ext cx="7886700" cy="421753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4E78-2DD0-4154-B37F-0F8CDA65973A}" type="datetime1">
              <a:rPr lang="en-US" smtClean="0"/>
              <a:t>1/23/2019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553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8463B8-B8A6-4703-BD45-EC4C57F9F5D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887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9696E5-31F1-4D6D-8807-6215E9396F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682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B58A29-34EB-4552-8E13-976648E25C3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088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57A99-F00D-4545-8F3A-201F3DDDFB6B}" type="datetime1">
              <a:rPr lang="en-US" smtClean="0"/>
              <a:t>1/23/2019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B83BB-9314-4E5E-B63B-28149573B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20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2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4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5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6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10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15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10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9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1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1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1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27.bin"/><Relationship Id="rId10" Type="http://schemas.openxmlformats.org/officeDocument/2006/relationships/image" Target="../media/image16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29.bin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31.bin"/><Relationship Id="rId10" Type="http://schemas.openxmlformats.org/officeDocument/2006/relationships/image" Target="../media/image18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33.bin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35.bin"/><Relationship Id="rId10" Type="http://schemas.openxmlformats.org/officeDocument/2006/relationships/image" Target="../media/image18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37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39.bin"/><Relationship Id="rId4" Type="http://schemas.openxmlformats.org/officeDocument/2006/relationships/image" Target="../media/image1.wmf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41.bin"/><Relationship Id="rId10" Type="http://schemas.openxmlformats.org/officeDocument/2006/relationships/image" Target="../media/image22.w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43.bin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6.bin"/><Relationship Id="rId12" Type="http://schemas.openxmlformats.org/officeDocument/2006/relationships/image" Target="../media/image25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49.bin"/><Relationship Id="rId5" Type="http://schemas.openxmlformats.org/officeDocument/2006/relationships/oleObject" Target="../embeddings/oleObject45.bin"/><Relationship Id="rId10" Type="http://schemas.openxmlformats.org/officeDocument/2006/relationships/oleObject" Target="../embeddings/oleObject48.bin"/><Relationship Id="rId4" Type="http://schemas.openxmlformats.org/officeDocument/2006/relationships/image" Target="../media/image23.wmf"/><Relationship Id="rId9" Type="http://schemas.openxmlformats.org/officeDocument/2006/relationships/oleObject" Target="../embeddings/oleObject47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51.bin"/><Relationship Id="rId4" Type="http://schemas.openxmlformats.org/officeDocument/2006/relationships/image" Target="../media/image1.wmf"/></Relationships>
</file>

<file path=ppt/slides/_rels/slide34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57.bin"/><Relationship Id="rId18" Type="http://schemas.openxmlformats.org/officeDocument/2006/relationships/image" Target="../media/image32.wmf"/><Relationship Id="rId26" Type="http://schemas.openxmlformats.org/officeDocument/2006/relationships/image" Target="../media/image36.wmf"/><Relationship Id="rId3" Type="http://schemas.openxmlformats.org/officeDocument/2006/relationships/oleObject" Target="../embeddings/oleObject52.bin"/><Relationship Id="rId21" Type="http://schemas.openxmlformats.org/officeDocument/2006/relationships/oleObject" Target="../embeddings/oleObject61.bin"/><Relationship Id="rId34" Type="http://schemas.openxmlformats.org/officeDocument/2006/relationships/oleObject" Target="../embeddings/oleObject68.bin"/><Relationship Id="rId7" Type="http://schemas.openxmlformats.org/officeDocument/2006/relationships/oleObject" Target="../embeddings/oleObject54.bin"/><Relationship Id="rId12" Type="http://schemas.openxmlformats.org/officeDocument/2006/relationships/image" Target="../media/image29.wmf"/><Relationship Id="rId17" Type="http://schemas.openxmlformats.org/officeDocument/2006/relationships/oleObject" Target="../embeddings/oleObject59.bin"/><Relationship Id="rId25" Type="http://schemas.openxmlformats.org/officeDocument/2006/relationships/oleObject" Target="../embeddings/oleObject63.bin"/><Relationship Id="rId33" Type="http://schemas.openxmlformats.org/officeDocument/2006/relationships/oleObject" Target="../embeddings/oleObject67.bin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31.wmf"/><Relationship Id="rId20" Type="http://schemas.openxmlformats.org/officeDocument/2006/relationships/image" Target="../media/image33.wmf"/><Relationship Id="rId29" Type="http://schemas.openxmlformats.org/officeDocument/2006/relationships/oleObject" Target="../embeddings/oleObject65.bin"/><Relationship Id="rId1" Type="http://schemas.openxmlformats.org/officeDocument/2006/relationships/vmlDrawing" Target="../drawings/vmlDrawing22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56.bin"/><Relationship Id="rId24" Type="http://schemas.openxmlformats.org/officeDocument/2006/relationships/image" Target="../media/image35.wmf"/><Relationship Id="rId32" Type="http://schemas.openxmlformats.org/officeDocument/2006/relationships/image" Target="../media/image39.wmf"/><Relationship Id="rId5" Type="http://schemas.openxmlformats.org/officeDocument/2006/relationships/oleObject" Target="../embeddings/oleObject53.bin"/><Relationship Id="rId15" Type="http://schemas.openxmlformats.org/officeDocument/2006/relationships/oleObject" Target="../embeddings/oleObject58.bin"/><Relationship Id="rId23" Type="http://schemas.openxmlformats.org/officeDocument/2006/relationships/oleObject" Target="../embeddings/oleObject62.bin"/><Relationship Id="rId28" Type="http://schemas.openxmlformats.org/officeDocument/2006/relationships/image" Target="../media/image37.wmf"/><Relationship Id="rId10" Type="http://schemas.openxmlformats.org/officeDocument/2006/relationships/image" Target="../media/image28.wmf"/><Relationship Id="rId19" Type="http://schemas.openxmlformats.org/officeDocument/2006/relationships/oleObject" Target="../embeddings/oleObject60.bin"/><Relationship Id="rId31" Type="http://schemas.openxmlformats.org/officeDocument/2006/relationships/oleObject" Target="../embeddings/oleObject66.bin"/><Relationship Id="rId4" Type="http://schemas.openxmlformats.org/officeDocument/2006/relationships/image" Target="../media/image7.wmf"/><Relationship Id="rId9" Type="http://schemas.openxmlformats.org/officeDocument/2006/relationships/oleObject" Target="../embeddings/oleObject55.bin"/><Relationship Id="rId14" Type="http://schemas.openxmlformats.org/officeDocument/2006/relationships/image" Target="../media/image30.wmf"/><Relationship Id="rId22" Type="http://schemas.openxmlformats.org/officeDocument/2006/relationships/image" Target="../media/image34.wmf"/><Relationship Id="rId27" Type="http://schemas.openxmlformats.org/officeDocument/2006/relationships/oleObject" Target="../embeddings/oleObject64.bin"/><Relationship Id="rId30" Type="http://schemas.openxmlformats.org/officeDocument/2006/relationships/image" Target="../media/image38.wmf"/><Relationship Id="rId35" Type="http://schemas.openxmlformats.org/officeDocument/2006/relationships/image" Target="../media/image26.wmf"/><Relationship Id="rId8" Type="http://schemas.openxmlformats.org/officeDocument/2006/relationships/image" Target="../media/image27.w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9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70.bin"/><Relationship Id="rId4" Type="http://schemas.openxmlformats.org/officeDocument/2006/relationships/image" Target="../media/image40.wmf"/></Relationships>
</file>

<file path=ppt/slides/_rels/slide36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76.bin"/><Relationship Id="rId18" Type="http://schemas.openxmlformats.org/officeDocument/2006/relationships/image" Target="../media/image32.wmf"/><Relationship Id="rId26" Type="http://schemas.openxmlformats.org/officeDocument/2006/relationships/image" Target="../media/image36.wmf"/><Relationship Id="rId39" Type="http://schemas.openxmlformats.org/officeDocument/2006/relationships/oleObject" Target="../embeddings/oleObject91.bin"/><Relationship Id="rId21" Type="http://schemas.openxmlformats.org/officeDocument/2006/relationships/oleObject" Target="../embeddings/oleObject80.bin"/><Relationship Id="rId34" Type="http://schemas.openxmlformats.org/officeDocument/2006/relationships/oleObject" Target="../embeddings/oleObject87.bin"/><Relationship Id="rId42" Type="http://schemas.openxmlformats.org/officeDocument/2006/relationships/oleObject" Target="../embeddings/oleObject94.bin"/><Relationship Id="rId47" Type="http://schemas.openxmlformats.org/officeDocument/2006/relationships/oleObject" Target="../embeddings/oleObject98.bin"/><Relationship Id="rId7" Type="http://schemas.openxmlformats.org/officeDocument/2006/relationships/oleObject" Target="../embeddings/oleObject73.bin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31.wmf"/><Relationship Id="rId29" Type="http://schemas.openxmlformats.org/officeDocument/2006/relationships/oleObject" Target="../embeddings/oleObject84.bin"/><Relationship Id="rId1" Type="http://schemas.openxmlformats.org/officeDocument/2006/relationships/vmlDrawing" Target="../drawings/vmlDrawing24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75.bin"/><Relationship Id="rId24" Type="http://schemas.openxmlformats.org/officeDocument/2006/relationships/image" Target="../media/image35.wmf"/><Relationship Id="rId32" Type="http://schemas.openxmlformats.org/officeDocument/2006/relationships/image" Target="../media/image39.wmf"/><Relationship Id="rId37" Type="http://schemas.openxmlformats.org/officeDocument/2006/relationships/oleObject" Target="../embeddings/oleObject89.bin"/><Relationship Id="rId40" Type="http://schemas.openxmlformats.org/officeDocument/2006/relationships/oleObject" Target="../embeddings/oleObject92.bin"/><Relationship Id="rId45" Type="http://schemas.openxmlformats.org/officeDocument/2006/relationships/oleObject" Target="../embeddings/oleObject96.bin"/><Relationship Id="rId5" Type="http://schemas.openxmlformats.org/officeDocument/2006/relationships/oleObject" Target="../embeddings/oleObject72.bin"/><Relationship Id="rId15" Type="http://schemas.openxmlformats.org/officeDocument/2006/relationships/oleObject" Target="../embeddings/oleObject77.bin"/><Relationship Id="rId23" Type="http://schemas.openxmlformats.org/officeDocument/2006/relationships/oleObject" Target="../embeddings/oleObject81.bin"/><Relationship Id="rId28" Type="http://schemas.openxmlformats.org/officeDocument/2006/relationships/image" Target="../media/image37.wmf"/><Relationship Id="rId36" Type="http://schemas.openxmlformats.org/officeDocument/2006/relationships/oleObject" Target="../embeddings/oleObject88.bin"/><Relationship Id="rId10" Type="http://schemas.openxmlformats.org/officeDocument/2006/relationships/image" Target="../media/image28.wmf"/><Relationship Id="rId19" Type="http://schemas.openxmlformats.org/officeDocument/2006/relationships/oleObject" Target="../embeddings/oleObject79.bin"/><Relationship Id="rId31" Type="http://schemas.openxmlformats.org/officeDocument/2006/relationships/oleObject" Target="../embeddings/oleObject85.bin"/><Relationship Id="rId44" Type="http://schemas.openxmlformats.org/officeDocument/2006/relationships/image" Target="../media/image42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74.bin"/><Relationship Id="rId14" Type="http://schemas.openxmlformats.org/officeDocument/2006/relationships/image" Target="../media/image30.wmf"/><Relationship Id="rId22" Type="http://schemas.openxmlformats.org/officeDocument/2006/relationships/image" Target="../media/image34.wmf"/><Relationship Id="rId27" Type="http://schemas.openxmlformats.org/officeDocument/2006/relationships/oleObject" Target="../embeddings/oleObject83.bin"/><Relationship Id="rId30" Type="http://schemas.openxmlformats.org/officeDocument/2006/relationships/image" Target="../media/image38.wmf"/><Relationship Id="rId35" Type="http://schemas.openxmlformats.org/officeDocument/2006/relationships/image" Target="../media/image26.wmf"/><Relationship Id="rId43" Type="http://schemas.openxmlformats.org/officeDocument/2006/relationships/oleObject" Target="../embeddings/oleObject95.bin"/><Relationship Id="rId48" Type="http://schemas.openxmlformats.org/officeDocument/2006/relationships/oleObject" Target="../embeddings/oleObject99.bin"/><Relationship Id="rId8" Type="http://schemas.openxmlformats.org/officeDocument/2006/relationships/image" Target="../media/image27.wmf"/><Relationship Id="rId3" Type="http://schemas.openxmlformats.org/officeDocument/2006/relationships/oleObject" Target="../embeddings/oleObject71.bin"/><Relationship Id="rId12" Type="http://schemas.openxmlformats.org/officeDocument/2006/relationships/image" Target="../media/image29.wmf"/><Relationship Id="rId17" Type="http://schemas.openxmlformats.org/officeDocument/2006/relationships/oleObject" Target="../embeddings/oleObject78.bin"/><Relationship Id="rId25" Type="http://schemas.openxmlformats.org/officeDocument/2006/relationships/oleObject" Target="../embeddings/oleObject82.bin"/><Relationship Id="rId33" Type="http://schemas.openxmlformats.org/officeDocument/2006/relationships/oleObject" Target="../embeddings/oleObject86.bin"/><Relationship Id="rId38" Type="http://schemas.openxmlformats.org/officeDocument/2006/relationships/oleObject" Target="../embeddings/oleObject90.bin"/><Relationship Id="rId46" Type="http://schemas.openxmlformats.org/officeDocument/2006/relationships/oleObject" Target="../embeddings/oleObject97.bin"/><Relationship Id="rId20" Type="http://schemas.openxmlformats.org/officeDocument/2006/relationships/image" Target="../media/image33.wmf"/><Relationship Id="rId41" Type="http://schemas.openxmlformats.org/officeDocument/2006/relationships/oleObject" Target="../embeddings/oleObject93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0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44.wmf"/><Relationship Id="rId5" Type="http://schemas.openxmlformats.org/officeDocument/2006/relationships/oleObject" Target="../embeddings/oleObject101.bin"/><Relationship Id="rId4" Type="http://schemas.openxmlformats.org/officeDocument/2006/relationships/image" Target="../media/image43.wmf"/></Relationships>
</file>

<file path=ppt/slides/_rels/slide38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107.bin"/><Relationship Id="rId18" Type="http://schemas.openxmlformats.org/officeDocument/2006/relationships/image" Target="../media/image32.wmf"/><Relationship Id="rId26" Type="http://schemas.openxmlformats.org/officeDocument/2006/relationships/image" Target="../media/image36.wmf"/><Relationship Id="rId39" Type="http://schemas.openxmlformats.org/officeDocument/2006/relationships/oleObject" Target="../embeddings/oleObject121.bin"/><Relationship Id="rId21" Type="http://schemas.openxmlformats.org/officeDocument/2006/relationships/oleObject" Target="../embeddings/oleObject111.bin"/><Relationship Id="rId34" Type="http://schemas.openxmlformats.org/officeDocument/2006/relationships/oleObject" Target="../embeddings/oleObject118.bin"/><Relationship Id="rId42" Type="http://schemas.openxmlformats.org/officeDocument/2006/relationships/oleObject" Target="../embeddings/oleObject123.bin"/><Relationship Id="rId7" Type="http://schemas.openxmlformats.org/officeDocument/2006/relationships/oleObject" Target="../embeddings/oleObject104.bin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31.wmf"/><Relationship Id="rId29" Type="http://schemas.openxmlformats.org/officeDocument/2006/relationships/oleObject" Target="../embeddings/oleObject115.bin"/><Relationship Id="rId1" Type="http://schemas.openxmlformats.org/officeDocument/2006/relationships/vmlDrawing" Target="../drawings/vmlDrawing26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106.bin"/><Relationship Id="rId24" Type="http://schemas.openxmlformats.org/officeDocument/2006/relationships/image" Target="../media/image35.wmf"/><Relationship Id="rId32" Type="http://schemas.openxmlformats.org/officeDocument/2006/relationships/image" Target="../media/image39.wmf"/><Relationship Id="rId37" Type="http://schemas.openxmlformats.org/officeDocument/2006/relationships/image" Target="../media/image30.wmf"/><Relationship Id="rId40" Type="http://schemas.openxmlformats.org/officeDocument/2006/relationships/image" Target="../media/image46.wmf"/><Relationship Id="rId45" Type="http://schemas.openxmlformats.org/officeDocument/2006/relationships/oleObject" Target="../embeddings/oleObject126.bin"/><Relationship Id="rId5" Type="http://schemas.openxmlformats.org/officeDocument/2006/relationships/oleObject" Target="../embeddings/oleObject103.bin"/><Relationship Id="rId15" Type="http://schemas.openxmlformats.org/officeDocument/2006/relationships/oleObject" Target="../embeddings/oleObject108.bin"/><Relationship Id="rId23" Type="http://schemas.openxmlformats.org/officeDocument/2006/relationships/oleObject" Target="../embeddings/oleObject112.bin"/><Relationship Id="rId28" Type="http://schemas.openxmlformats.org/officeDocument/2006/relationships/image" Target="../media/image37.wmf"/><Relationship Id="rId36" Type="http://schemas.openxmlformats.org/officeDocument/2006/relationships/oleObject" Target="../embeddings/oleObject119.bin"/><Relationship Id="rId10" Type="http://schemas.openxmlformats.org/officeDocument/2006/relationships/image" Target="../media/image28.wmf"/><Relationship Id="rId19" Type="http://schemas.openxmlformats.org/officeDocument/2006/relationships/oleObject" Target="../embeddings/oleObject110.bin"/><Relationship Id="rId31" Type="http://schemas.openxmlformats.org/officeDocument/2006/relationships/oleObject" Target="../embeddings/oleObject116.bin"/><Relationship Id="rId44" Type="http://schemas.openxmlformats.org/officeDocument/2006/relationships/oleObject" Target="../embeddings/oleObject125.bin"/><Relationship Id="rId4" Type="http://schemas.openxmlformats.org/officeDocument/2006/relationships/image" Target="../media/image7.wmf"/><Relationship Id="rId9" Type="http://schemas.openxmlformats.org/officeDocument/2006/relationships/oleObject" Target="../embeddings/oleObject105.bin"/><Relationship Id="rId14" Type="http://schemas.openxmlformats.org/officeDocument/2006/relationships/image" Target="../media/image45.wmf"/><Relationship Id="rId22" Type="http://schemas.openxmlformats.org/officeDocument/2006/relationships/image" Target="../media/image34.wmf"/><Relationship Id="rId27" Type="http://schemas.openxmlformats.org/officeDocument/2006/relationships/oleObject" Target="../embeddings/oleObject114.bin"/><Relationship Id="rId30" Type="http://schemas.openxmlformats.org/officeDocument/2006/relationships/image" Target="../media/image38.wmf"/><Relationship Id="rId35" Type="http://schemas.openxmlformats.org/officeDocument/2006/relationships/image" Target="../media/image26.wmf"/><Relationship Id="rId43" Type="http://schemas.openxmlformats.org/officeDocument/2006/relationships/oleObject" Target="../embeddings/oleObject124.bin"/><Relationship Id="rId8" Type="http://schemas.openxmlformats.org/officeDocument/2006/relationships/image" Target="../media/image27.wmf"/><Relationship Id="rId3" Type="http://schemas.openxmlformats.org/officeDocument/2006/relationships/oleObject" Target="../embeddings/oleObject102.bin"/><Relationship Id="rId12" Type="http://schemas.openxmlformats.org/officeDocument/2006/relationships/image" Target="../media/image29.wmf"/><Relationship Id="rId17" Type="http://schemas.openxmlformats.org/officeDocument/2006/relationships/oleObject" Target="../embeddings/oleObject109.bin"/><Relationship Id="rId25" Type="http://schemas.openxmlformats.org/officeDocument/2006/relationships/oleObject" Target="../embeddings/oleObject113.bin"/><Relationship Id="rId33" Type="http://schemas.openxmlformats.org/officeDocument/2006/relationships/oleObject" Target="../embeddings/oleObject117.bin"/><Relationship Id="rId38" Type="http://schemas.openxmlformats.org/officeDocument/2006/relationships/oleObject" Target="../embeddings/oleObject120.bin"/><Relationship Id="rId20" Type="http://schemas.openxmlformats.org/officeDocument/2006/relationships/image" Target="../media/image33.wmf"/><Relationship Id="rId41" Type="http://schemas.openxmlformats.org/officeDocument/2006/relationships/oleObject" Target="../embeddings/oleObject122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171C93-62D3-46C1-BB0A-08D3137641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800" dirty="0" err="1" smtClean="0"/>
              <a:t>Teori</a:t>
            </a:r>
            <a:r>
              <a:rPr lang="en-US" sz="1800" dirty="0" smtClean="0"/>
              <a:t> </a:t>
            </a:r>
            <a:r>
              <a:rPr lang="en-US" sz="1800" dirty="0" err="1" smtClean="0"/>
              <a:t>Bahasa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Automata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dirty="0"/>
              <a:t/>
            </a:r>
            <a:br>
              <a:rPr lang="en-US" dirty="0"/>
            </a:br>
            <a:r>
              <a:rPr lang="en-US" sz="2400" dirty="0"/>
              <a:t>Lecture </a:t>
            </a:r>
            <a:r>
              <a:rPr lang="en-US" sz="2400" dirty="0" smtClean="0"/>
              <a:t>10: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Push Down Automata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96C0C85-7C37-4EE3-893C-4C3C0EFCA4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By:</a:t>
            </a:r>
          </a:p>
          <a:p>
            <a:r>
              <a:rPr lang="en-US" dirty="0"/>
              <a:t>Nur Uddin, </a:t>
            </a:r>
            <a:r>
              <a:rPr lang="en-US" dirty="0" err="1"/>
              <a:t>Ph.D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D528B9A-3DB1-44DE-BFED-FAB3D9D30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3BB-9314-4E5E-B63B-28149573B59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17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4191000"/>
            <a:ext cx="8077200" cy="1143000"/>
          </a:xfrm>
        </p:spPr>
        <p:txBody>
          <a:bodyPr/>
          <a:lstStyle/>
          <a:p>
            <a:pPr eaLnBrk="1" hangingPunct="1"/>
            <a:r>
              <a:rPr lang="en-US" sz="2800" i="1" smtClean="0">
                <a:solidFill>
                  <a:schemeClr val="hlink"/>
                </a:solidFill>
              </a:rPr>
              <a:t>(p, </a:t>
            </a:r>
            <a:r>
              <a:rPr lang="el-GR" sz="2800" i="1" smtClean="0">
                <a:solidFill>
                  <a:schemeClr val="hlink"/>
                </a:solidFill>
              </a:rPr>
              <a:t>ε</a:t>
            </a:r>
            <a:r>
              <a:rPr lang="en-US" sz="2800" i="1" smtClean="0">
                <a:solidFill>
                  <a:schemeClr val="hlink"/>
                </a:solidFill>
              </a:rPr>
              <a:t>)     </a:t>
            </a:r>
            <a:r>
              <a:rPr lang="el-GR" sz="2800" i="1" smtClean="0">
                <a:solidFill>
                  <a:schemeClr val="hlink"/>
                </a:solidFill>
              </a:rPr>
              <a:t>δ</a:t>
            </a:r>
            <a:r>
              <a:rPr lang="en-US" sz="2800" i="1" smtClean="0">
                <a:solidFill>
                  <a:schemeClr val="hlink"/>
                </a:solidFill>
              </a:rPr>
              <a:t>(q, a, v) </a:t>
            </a:r>
            <a:r>
              <a:rPr lang="en-US" sz="2800" smtClean="0"/>
              <a:t> means that a pop operation performs at stack</a:t>
            </a:r>
          </a:p>
        </p:txBody>
      </p:sp>
      <p:sp>
        <p:nvSpPr>
          <p:cNvPr id="4100" name="Line 3"/>
          <p:cNvSpPr>
            <a:spLocks noChangeShapeType="1"/>
          </p:cNvSpPr>
          <p:nvPr/>
        </p:nvSpPr>
        <p:spPr bwMode="auto">
          <a:xfrm flipV="1">
            <a:off x="5486400" y="1371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Text Box 4"/>
          <p:cNvSpPr txBox="1">
            <a:spLocks noChangeArrowheads="1"/>
          </p:cNvSpPr>
          <p:nvPr/>
        </p:nvSpPr>
        <p:spPr bwMode="auto">
          <a:xfrm>
            <a:off x="5661025" y="12112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1800"/>
          </a:p>
        </p:txBody>
      </p:sp>
      <p:sp>
        <p:nvSpPr>
          <p:cNvPr id="4102" name="Line 5"/>
          <p:cNvSpPr>
            <a:spLocks noChangeShapeType="1"/>
          </p:cNvSpPr>
          <p:nvPr/>
        </p:nvSpPr>
        <p:spPr bwMode="auto">
          <a:xfrm>
            <a:off x="3733800" y="1524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3" name="Line 6"/>
          <p:cNvSpPr>
            <a:spLocks noChangeShapeType="1"/>
          </p:cNvSpPr>
          <p:nvPr/>
        </p:nvSpPr>
        <p:spPr bwMode="auto">
          <a:xfrm>
            <a:off x="1143000" y="838200"/>
            <a:ext cx="1360488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4" name="Line 7"/>
          <p:cNvSpPr>
            <a:spLocks noChangeShapeType="1"/>
          </p:cNvSpPr>
          <p:nvPr/>
        </p:nvSpPr>
        <p:spPr bwMode="auto">
          <a:xfrm>
            <a:off x="1143000" y="1347788"/>
            <a:ext cx="1360488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5" name="Line 8"/>
          <p:cNvSpPr>
            <a:spLocks noChangeShapeType="1"/>
          </p:cNvSpPr>
          <p:nvPr/>
        </p:nvSpPr>
        <p:spPr bwMode="auto">
          <a:xfrm>
            <a:off x="1752600" y="838200"/>
            <a:ext cx="0" cy="474663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6" name="Line 9"/>
          <p:cNvSpPr>
            <a:spLocks noChangeShapeType="1"/>
          </p:cNvSpPr>
          <p:nvPr/>
        </p:nvSpPr>
        <p:spPr bwMode="auto">
          <a:xfrm>
            <a:off x="2209800" y="838200"/>
            <a:ext cx="0" cy="474663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7" name="Line 10"/>
          <p:cNvSpPr>
            <a:spLocks noChangeShapeType="1"/>
          </p:cNvSpPr>
          <p:nvPr/>
        </p:nvSpPr>
        <p:spPr bwMode="auto">
          <a:xfrm>
            <a:off x="1295400" y="838200"/>
            <a:ext cx="0" cy="474663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8" name="Line 11"/>
          <p:cNvSpPr>
            <a:spLocks noChangeShapeType="1"/>
          </p:cNvSpPr>
          <p:nvPr/>
        </p:nvSpPr>
        <p:spPr bwMode="auto">
          <a:xfrm flipV="1">
            <a:off x="1501775" y="1347788"/>
            <a:ext cx="0" cy="473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9" name="Line 12"/>
          <p:cNvSpPr>
            <a:spLocks noChangeShapeType="1"/>
          </p:cNvSpPr>
          <p:nvPr/>
        </p:nvSpPr>
        <p:spPr bwMode="auto">
          <a:xfrm>
            <a:off x="4724400" y="914400"/>
            <a:ext cx="12954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0" name="Line 13"/>
          <p:cNvSpPr>
            <a:spLocks noChangeShapeType="1"/>
          </p:cNvSpPr>
          <p:nvPr/>
        </p:nvSpPr>
        <p:spPr bwMode="auto">
          <a:xfrm>
            <a:off x="4724400" y="1374775"/>
            <a:ext cx="12954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1" name="Line 14"/>
          <p:cNvSpPr>
            <a:spLocks noChangeShapeType="1"/>
          </p:cNvSpPr>
          <p:nvPr/>
        </p:nvSpPr>
        <p:spPr bwMode="auto">
          <a:xfrm>
            <a:off x="5341938" y="914400"/>
            <a:ext cx="0" cy="46037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2" name="Line 15"/>
          <p:cNvSpPr>
            <a:spLocks noChangeShapeType="1"/>
          </p:cNvSpPr>
          <p:nvPr/>
        </p:nvSpPr>
        <p:spPr bwMode="auto">
          <a:xfrm>
            <a:off x="4970463" y="914400"/>
            <a:ext cx="0" cy="46037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3" name="Line 16"/>
          <p:cNvSpPr>
            <a:spLocks noChangeShapeType="1"/>
          </p:cNvSpPr>
          <p:nvPr/>
        </p:nvSpPr>
        <p:spPr bwMode="auto">
          <a:xfrm>
            <a:off x="5711825" y="914400"/>
            <a:ext cx="0" cy="46037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4" name="Rectangle 17"/>
          <p:cNvSpPr>
            <a:spLocks noChangeArrowheads="1"/>
          </p:cNvSpPr>
          <p:nvPr/>
        </p:nvSpPr>
        <p:spPr bwMode="auto">
          <a:xfrm>
            <a:off x="5280025" y="1835150"/>
            <a:ext cx="493713" cy="527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800"/>
              <a:t>p</a:t>
            </a:r>
          </a:p>
        </p:txBody>
      </p:sp>
      <p:sp>
        <p:nvSpPr>
          <p:cNvPr id="4115" name="Rectangle 18"/>
          <p:cNvSpPr>
            <a:spLocks noChangeArrowheads="1"/>
          </p:cNvSpPr>
          <p:nvPr/>
        </p:nvSpPr>
        <p:spPr bwMode="auto">
          <a:xfrm>
            <a:off x="1295400" y="1828800"/>
            <a:ext cx="457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800"/>
              <a:t>q</a:t>
            </a:r>
          </a:p>
        </p:txBody>
      </p:sp>
      <p:sp>
        <p:nvSpPr>
          <p:cNvPr id="4116" name="Text Box 19"/>
          <p:cNvSpPr txBox="1">
            <a:spLocks noChangeArrowheads="1"/>
          </p:cNvSpPr>
          <p:nvPr/>
        </p:nvSpPr>
        <p:spPr bwMode="auto">
          <a:xfrm>
            <a:off x="1295400" y="914400"/>
            <a:ext cx="374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800"/>
              <a:t> a</a:t>
            </a:r>
          </a:p>
        </p:txBody>
      </p:sp>
      <p:sp>
        <p:nvSpPr>
          <p:cNvPr id="4117" name="Text Box 20"/>
          <p:cNvSpPr txBox="1">
            <a:spLocks noChangeArrowheads="1"/>
          </p:cNvSpPr>
          <p:nvPr/>
        </p:nvSpPr>
        <p:spPr bwMode="auto">
          <a:xfrm>
            <a:off x="4953000" y="9906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800"/>
              <a:t>a</a:t>
            </a:r>
          </a:p>
        </p:txBody>
      </p:sp>
      <p:graphicFrame>
        <p:nvGraphicFramePr>
          <p:cNvPr id="4098" name="Object 21"/>
          <p:cNvGraphicFramePr>
            <a:graphicFrameLocks noChangeAspect="1"/>
          </p:cNvGraphicFramePr>
          <p:nvPr>
            <p:ph sz="half" idx="2"/>
          </p:nvPr>
        </p:nvGraphicFramePr>
        <p:xfrm>
          <a:off x="1905000" y="4267200"/>
          <a:ext cx="3048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3" imgW="126720" imgH="126720" progId="Equation.3">
                  <p:embed/>
                </p:oleObj>
              </mc:Choice>
              <mc:Fallback>
                <p:oleObj name="Equation" r:id="rId3" imgW="126720" imgH="126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4267200"/>
                        <a:ext cx="3048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8" name="Rectangle 22"/>
          <p:cNvSpPr>
            <a:spLocks noChangeArrowheads="1"/>
          </p:cNvSpPr>
          <p:nvPr/>
        </p:nvSpPr>
        <p:spPr bwMode="auto">
          <a:xfrm>
            <a:off x="2667000" y="2057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119" name="Line 23"/>
          <p:cNvSpPr>
            <a:spLocks noChangeShapeType="1"/>
          </p:cNvSpPr>
          <p:nvPr/>
        </p:nvSpPr>
        <p:spPr bwMode="auto">
          <a:xfrm flipV="1">
            <a:off x="2667000" y="1905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0" name="Line 24"/>
          <p:cNvSpPr>
            <a:spLocks noChangeShapeType="1"/>
          </p:cNvSpPr>
          <p:nvPr/>
        </p:nvSpPr>
        <p:spPr bwMode="auto">
          <a:xfrm flipV="1">
            <a:off x="3048000" y="1905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1" name="Line 25"/>
          <p:cNvSpPr>
            <a:spLocks noChangeShapeType="1"/>
          </p:cNvSpPr>
          <p:nvPr/>
        </p:nvSpPr>
        <p:spPr bwMode="auto">
          <a:xfrm>
            <a:off x="3048000" y="1905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2" name="Line 26"/>
          <p:cNvSpPr>
            <a:spLocks noChangeShapeType="1"/>
          </p:cNvSpPr>
          <p:nvPr/>
        </p:nvSpPr>
        <p:spPr bwMode="auto">
          <a:xfrm flipH="1">
            <a:off x="2590800" y="19050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3" name="Line 27"/>
          <p:cNvSpPr>
            <a:spLocks noChangeShapeType="1"/>
          </p:cNvSpPr>
          <p:nvPr/>
        </p:nvSpPr>
        <p:spPr bwMode="auto">
          <a:xfrm flipV="1">
            <a:off x="1752600" y="15240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4" name="Line 28"/>
          <p:cNvSpPr>
            <a:spLocks noChangeShapeType="1"/>
          </p:cNvSpPr>
          <p:nvPr/>
        </p:nvSpPr>
        <p:spPr bwMode="auto">
          <a:xfrm>
            <a:off x="2057400" y="1524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5" name="Line 29"/>
          <p:cNvSpPr>
            <a:spLocks noChangeShapeType="1"/>
          </p:cNvSpPr>
          <p:nvPr/>
        </p:nvSpPr>
        <p:spPr bwMode="auto">
          <a:xfrm>
            <a:off x="2667000" y="15240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6" name="Rectangle 31"/>
          <p:cNvSpPr>
            <a:spLocks noChangeArrowheads="1"/>
          </p:cNvSpPr>
          <p:nvPr/>
        </p:nvSpPr>
        <p:spPr bwMode="auto">
          <a:xfrm>
            <a:off x="6553200" y="19812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127" name="Line 32"/>
          <p:cNvSpPr>
            <a:spLocks noChangeShapeType="1"/>
          </p:cNvSpPr>
          <p:nvPr/>
        </p:nvSpPr>
        <p:spPr bwMode="auto">
          <a:xfrm flipV="1">
            <a:off x="6553200" y="1828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8" name="Line 33"/>
          <p:cNvSpPr>
            <a:spLocks noChangeShapeType="1"/>
          </p:cNvSpPr>
          <p:nvPr/>
        </p:nvSpPr>
        <p:spPr bwMode="auto">
          <a:xfrm flipV="1">
            <a:off x="6934200" y="1828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9" name="Line 34"/>
          <p:cNvSpPr>
            <a:spLocks noChangeShapeType="1"/>
          </p:cNvSpPr>
          <p:nvPr/>
        </p:nvSpPr>
        <p:spPr bwMode="auto">
          <a:xfrm>
            <a:off x="6934200" y="1828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0" name="Line 35"/>
          <p:cNvSpPr>
            <a:spLocks noChangeShapeType="1"/>
          </p:cNvSpPr>
          <p:nvPr/>
        </p:nvSpPr>
        <p:spPr bwMode="auto">
          <a:xfrm flipH="1">
            <a:off x="6477000" y="18288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1" name="Line 36"/>
          <p:cNvSpPr>
            <a:spLocks noChangeShapeType="1"/>
          </p:cNvSpPr>
          <p:nvPr/>
        </p:nvSpPr>
        <p:spPr bwMode="auto">
          <a:xfrm flipV="1">
            <a:off x="5791200" y="15240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2" name="Line 37"/>
          <p:cNvSpPr>
            <a:spLocks noChangeShapeType="1"/>
          </p:cNvSpPr>
          <p:nvPr/>
        </p:nvSpPr>
        <p:spPr bwMode="auto">
          <a:xfrm>
            <a:off x="6248400" y="1524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3" name="Line 38"/>
          <p:cNvSpPr>
            <a:spLocks noChangeShapeType="1"/>
          </p:cNvSpPr>
          <p:nvPr/>
        </p:nvSpPr>
        <p:spPr bwMode="auto">
          <a:xfrm>
            <a:off x="6629400" y="15240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4" name="Text Box 40"/>
          <p:cNvSpPr txBox="1">
            <a:spLocks noChangeArrowheads="1"/>
          </p:cNvSpPr>
          <p:nvPr/>
        </p:nvSpPr>
        <p:spPr bwMode="auto">
          <a:xfrm>
            <a:off x="2651125" y="2017713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800"/>
              <a:t>v</a:t>
            </a:r>
          </a:p>
        </p:txBody>
      </p:sp>
      <p:sp>
        <p:nvSpPr>
          <p:cNvPr id="4135" name="Rectangle 41"/>
          <p:cNvSpPr>
            <a:spLocks noChangeArrowheads="1"/>
          </p:cNvSpPr>
          <p:nvPr/>
        </p:nvSpPr>
        <p:spPr bwMode="auto">
          <a:xfrm>
            <a:off x="2667000" y="2438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014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124200"/>
            <a:ext cx="8305800" cy="3001963"/>
          </a:xfrm>
        </p:spPr>
        <p:txBody>
          <a:bodyPr/>
          <a:lstStyle/>
          <a:p>
            <a:pPr eaLnBrk="1" hangingPunct="1"/>
            <a:r>
              <a:rPr lang="en-US" smtClean="0"/>
              <a:t>There are some special states: an initial state </a:t>
            </a:r>
            <a:r>
              <a:rPr lang="en-US" i="1" smtClean="0">
                <a:solidFill>
                  <a:schemeClr val="hlink"/>
                </a:solidFill>
              </a:rPr>
              <a:t>s</a:t>
            </a:r>
            <a:r>
              <a:rPr lang="en-US" smtClean="0"/>
              <a:t> and a final set </a:t>
            </a:r>
            <a:r>
              <a:rPr lang="en-US" smtClean="0">
                <a:solidFill>
                  <a:schemeClr val="hlink"/>
                </a:solidFill>
              </a:rPr>
              <a:t>F</a:t>
            </a:r>
            <a:r>
              <a:rPr lang="en-US" smtClean="0"/>
              <a:t> of final states. </a:t>
            </a:r>
          </a:p>
          <a:p>
            <a:pPr eaLnBrk="1" hangingPunct="1"/>
            <a:r>
              <a:rPr lang="en-US" smtClean="0"/>
              <a:t>Initially, the PDA is in the initial state </a:t>
            </a:r>
            <a:r>
              <a:rPr lang="en-US" smtClean="0">
                <a:solidFill>
                  <a:schemeClr val="hlink"/>
                </a:solidFill>
              </a:rPr>
              <a:t>s</a:t>
            </a:r>
            <a:r>
              <a:rPr lang="en-US" smtClean="0"/>
              <a:t> and the head scans the leftmost cell. The tape holds an input string. </a:t>
            </a:r>
            <a:r>
              <a:rPr lang="en-US" smtClean="0">
                <a:solidFill>
                  <a:srgbClr val="0000FF"/>
                </a:solidFill>
              </a:rPr>
              <a:t>The stack is empty</a:t>
            </a:r>
            <a:r>
              <a:rPr lang="en-US" smtClean="0"/>
              <a:t>.</a:t>
            </a:r>
          </a:p>
        </p:txBody>
      </p:sp>
      <p:sp>
        <p:nvSpPr>
          <p:cNvPr id="34819" name="Line 3"/>
          <p:cNvSpPr>
            <a:spLocks noChangeShapeType="1"/>
          </p:cNvSpPr>
          <p:nvPr/>
        </p:nvSpPr>
        <p:spPr bwMode="auto">
          <a:xfrm>
            <a:off x="3048000" y="762000"/>
            <a:ext cx="17526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0" name="Line 4"/>
          <p:cNvSpPr>
            <a:spLocks noChangeShapeType="1"/>
          </p:cNvSpPr>
          <p:nvPr/>
        </p:nvSpPr>
        <p:spPr bwMode="auto">
          <a:xfrm>
            <a:off x="3048000" y="762000"/>
            <a:ext cx="0" cy="5334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1" name="Line 5"/>
          <p:cNvSpPr>
            <a:spLocks noChangeShapeType="1"/>
          </p:cNvSpPr>
          <p:nvPr/>
        </p:nvSpPr>
        <p:spPr bwMode="auto">
          <a:xfrm>
            <a:off x="3048000" y="1295400"/>
            <a:ext cx="16764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2" name="Line 6"/>
          <p:cNvSpPr>
            <a:spLocks noChangeShapeType="1"/>
          </p:cNvSpPr>
          <p:nvPr/>
        </p:nvSpPr>
        <p:spPr bwMode="auto">
          <a:xfrm>
            <a:off x="3505200" y="762000"/>
            <a:ext cx="0" cy="5334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3" name="Line 7"/>
          <p:cNvSpPr>
            <a:spLocks noChangeShapeType="1"/>
          </p:cNvSpPr>
          <p:nvPr/>
        </p:nvSpPr>
        <p:spPr bwMode="auto">
          <a:xfrm>
            <a:off x="3962400" y="762000"/>
            <a:ext cx="0" cy="5334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4" name="Line 8"/>
          <p:cNvSpPr>
            <a:spLocks noChangeShapeType="1"/>
          </p:cNvSpPr>
          <p:nvPr/>
        </p:nvSpPr>
        <p:spPr bwMode="auto">
          <a:xfrm flipV="1">
            <a:off x="3276600" y="12954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5" name="Rectangle 9"/>
          <p:cNvSpPr>
            <a:spLocks noChangeArrowheads="1"/>
          </p:cNvSpPr>
          <p:nvPr/>
        </p:nvSpPr>
        <p:spPr bwMode="auto">
          <a:xfrm>
            <a:off x="3048000" y="1981200"/>
            <a:ext cx="457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800"/>
              <a:t>s</a:t>
            </a:r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4953000" y="2133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7" name="Line 11"/>
          <p:cNvSpPr>
            <a:spLocks noChangeShapeType="1"/>
          </p:cNvSpPr>
          <p:nvPr/>
        </p:nvSpPr>
        <p:spPr bwMode="auto">
          <a:xfrm>
            <a:off x="4800600" y="2133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8" name="Line 12"/>
          <p:cNvSpPr>
            <a:spLocks noChangeShapeType="1"/>
          </p:cNvSpPr>
          <p:nvPr/>
        </p:nvSpPr>
        <p:spPr bwMode="auto">
          <a:xfrm>
            <a:off x="4953000" y="2286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9" name="Line 13"/>
          <p:cNvSpPr>
            <a:spLocks noChangeShapeType="1"/>
          </p:cNvSpPr>
          <p:nvPr/>
        </p:nvSpPr>
        <p:spPr bwMode="auto">
          <a:xfrm flipV="1">
            <a:off x="5410200" y="2133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0" name="Line 14"/>
          <p:cNvSpPr>
            <a:spLocks noChangeShapeType="1"/>
          </p:cNvSpPr>
          <p:nvPr/>
        </p:nvSpPr>
        <p:spPr bwMode="auto">
          <a:xfrm>
            <a:off x="5410200" y="2133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1" name="Line 15"/>
          <p:cNvSpPr>
            <a:spLocks noChangeShapeType="1"/>
          </p:cNvSpPr>
          <p:nvPr/>
        </p:nvSpPr>
        <p:spPr bwMode="auto">
          <a:xfrm flipV="1">
            <a:off x="3505200" y="1600200"/>
            <a:ext cx="914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2" name="Line 16"/>
          <p:cNvSpPr>
            <a:spLocks noChangeShapeType="1"/>
          </p:cNvSpPr>
          <p:nvPr/>
        </p:nvSpPr>
        <p:spPr bwMode="auto">
          <a:xfrm>
            <a:off x="4419600" y="1600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3" name="Line 17"/>
          <p:cNvSpPr>
            <a:spLocks noChangeShapeType="1"/>
          </p:cNvSpPr>
          <p:nvPr/>
        </p:nvSpPr>
        <p:spPr bwMode="auto">
          <a:xfrm>
            <a:off x="4953000" y="16002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580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124200"/>
            <a:ext cx="8458200" cy="3001963"/>
          </a:xfrm>
        </p:spPr>
        <p:txBody>
          <a:bodyPr/>
          <a:lstStyle/>
          <a:p>
            <a:pPr eaLnBrk="1" hangingPunct="1"/>
            <a:r>
              <a:rPr lang="en-US" smtClean="0"/>
              <a:t>When the head gets off the tape, the PDA stops. An input string </a:t>
            </a:r>
            <a:r>
              <a:rPr lang="en-US" i="1" smtClean="0">
                <a:solidFill>
                  <a:schemeClr val="hlink"/>
                </a:solidFill>
              </a:rPr>
              <a:t>x</a:t>
            </a:r>
            <a:r>
              <a:rPr lang="en-US" smtClean="0"/>
              <a:t> is </a:t>
            </a:r>
            <a:r>
              <a:rPr lang="en-US" smtClean="0">
                <a:solidFill>
                  <a:srgbClr val="FF0000"/>
                </a:solidFill>
              </a:rPr>
              <a:t>accepted</a:t>
            </a:r>
            <a:r>
              <a:rPr lang="en-US" smtClean="0"/>
              <a:t> by the PDA if the PDA </a:t>
            </a:r>
            <a:r>
              <a:rPr lang="en-US" smtClean="0">
                <a:solidFill>
                  <a:srgbClr val="0000FF"/>
                </a:solidFill>
              </a:rPr>
              <a:t>stops at a final state</a:t>
            </a:r>
            <a:r>
              <a:rPr lang="en-US" smtClean="0"/>
              <a:t> and the </a:t>
            </a:r>
            <a:r>
              <a:rPr lang="en-US" smtClean="0">
                <a:solidFill>
                  <a:srgbClr val="0000FF"/>
                </a:solidFill>
              </a:rPr>
              <a:t>stack is empty</a:t>
            </a:r>
            <a:r>
              <a:rPr lang="en-US" smtClean="0"/>
              <a:t>. </a:t>
            </a:r>
          </a:p>
          <a:p>
            <a:pPr eaLnBrk="1" hangingPunct="1"/>
            <a:r>
              <a:rPr lang="en-US" smtClean="0"/>
              <a:t>Otherwise, the input string is </a:t>
            </a:r>
            <a:r>
              <a:rPr lang="en-US" smtClean="0">
                <a:solidFill>
                  <a:srgbClr val="FF0000"/>
                </a:solidFill>
              </a:rPr>
              <a:t>rejected</a:t>
            </a:r>
            <a:r>
              <a:rPr lang="en-US" smtClean="0"/>
              <a:t>.</a:t>
            </a:r>
          </a:p>
          <a:p>
            <a:pPr eaLnBrk="1" hangingPunct="1"/>
            <a:endParaRPr lang="en-US" smtClean="0"/>
          </a:p>
          <a:p>
            <a:pPr eaLnBrk="1" hangingPunct="1">
              <a:buFontTx/>
              <a:buNone/>
            </a:pPr>
            <a:endParaRPr lang="en-US" smtClean="0"/>
          </a:p>
        </p:txBody>
      </p:sp>
      <p:sp>
        <p:nvSpPr>
          <p:cNvPr id="35843" name="Line 3"/>
          <p:cNvSpPr>
            <a:spLocks noChangeShapeType="1"/>
          </p:cNvSpPr>
          <p:nvPr/>
        </p:nvSpPr>
        <p:spPr bwMode="auto">
          <a:xfrm>
            <a:off x="2286000" y="7620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4" name="Line 4"/>
          <p:cNvSpPr>
            <a:spLocks noChangeShapeType="1"/>
          </p:cNvSpPr>
          <p:nvPr/>
        </p:nvSpPr>
        <p:spPr bwMode="auto">
          <a:xfrm>
            <a:off x="2286000" y="762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5" name="Line 5"/>
          <p:cNvSpPr>
            <a:spLocks noChangeShapeType="1"/>
          </p:cNvSpPr>
          <p:nvPr/>
        </p:nvSpPr>
        <p:spPr bwMode="auto">
          <a:xfrm>
            <a:off x="2286000" y="12192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6" name="Rectangle 7"/>
          <p:cNvSpPr>
            <a:spLocks noChangeArrowheads="1"/>
          </p:cNvSpPr>
          <p:nvPr/>
        </p:nvSpPr>
        <p:spPr bwMode="auto">
          <a:xfrm>
            <a:off x="2819400" y="1828800"/>
            <a:ext cx="609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800"/>
              <a:t>f</a:t>
            </a:r>
          </a:p>
        </p:txBody>
      </p:sp>
      <p:sp>
        <p:nvSpPr>
          <p:cNvPr id="35847" name="Text Box 8"/>
          <p:cNvSpPr txBox="1">
            <a:spLocks noChangeArrowheads="1"/>
          </p:cNvSpPr>
          <p:nvPr/>
        </p:nvSpPr>
        <p:spPr bwMode="auto">
          <a:xfrm>
            <a:off x="2917825" y="762000"/>
            <a:ext cx="2063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x</a:t>
            </a:r>
          </a:p>
        </p:txBody>
      </p:sp>
      <p:sp>
        <p:nvSpPr>
          <p:cNvPr id="35848" name="Line 9"/>
          <p:cNvSpPr>
            <a:spLocks noChangeShapeType="1"/>
          </p:cNvSpPr>
          <p:nvPr/>
        </p:nvSpPr>
        <p:spPr bwMode="auto">
          <a:xfrm>
            <a:off x="4267200" y="762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9" name="Line 10"/>
          <p:cNvSpPr>
            <a:spLocks noChangeShapeType="1"/>
          </p:cNvSpPr>
          <p:nvPr/>
        </p:nvSpPr>
        <p:spPr bwMode="auto">
          <a:xfrm>
            <a:off x="4419600" y="2133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0" name="Line 11"/>
          <p:cNvSpPr>
            <a:spLocks noChangeShapeType="1"/>
          </p:cNvSpPr>
          <p:nvPr/>
        </p:nvSpPr>
        <p:spPr bwMode="auto">
          <a:xfrm>
            <a:off x="4572000" y="2133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1" name="Line 12"/>
          <p:cNvSpPr>
            <a:spLocks noChangeShapeType="1"/>
          </p:cNvSpPr>
          <p:nvPr/>
        </p:nvSpPr>
        <p:spPr bwMode="auto">
          <a:xfrm>
            <a:off x="4572000" y="2362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2" name="Line 13"/>
          <p:cNvSpPr>
            <a:spLocks noChangeShapeType="1"/>
          </p:cNvSpPr>
          <p:nvPr/>
        </p:nvSpPr>
        <p:spPr bwMode="auto">
          <a:xfrm flipV="1">
            <a:off x="5029200" y="2133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3" name="Line 15"/>
          <p:cNvSpPr>
            <a:spLocks noChangeShapeType="1"/>
          </p:cNvSpPr>
          <p:nvPr/>
        </p:nvSpPr>
        <p:spPr bwMode="auto">
          <a:xfrm>
            <a:off x="5029200" y="2133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4" name="Line 16"/>
          <p:cNvSpPr>
            <a:spLocks noChangeShapeType="1"/>
          </p:cNvSpPr>
          <p:nvPr/>
        </p:nvSpPr>
        <p:spPr bwMode="auto">
          <a:xfrm flipV="1">
            <a:off x="3429000" y="1752600"/>
            <a:ext cx="762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5" name="Line 17"/>
          <p:cNvSpPr>
            <a:spLocks noChangeShapeType="1"/>
          </p:cNvSpPr>
          <p:nvPr/>
        </p:nvSpPr>
        <p:spPr bwMode="auto">
          <a:xfrm>
            <a:off x="4191000" y="1752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6" name="Line 18"/>
          <p:cNvSpPr>
            <a:spLocks noChangeShapeType="1"/>
          </p:cNvSpPr>
          <p:nvPr/>
        </p:nvSpPr>
        <p:spPr bwMode="auto">
          <a:xfrm>
            <a:off x="4724400" y="1752600"/>
            <a:ext cx="76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7" name="Line 19"/>
          <p:cNvSpPr>
            <a:spLocks noChangeShapeType="1"/>
          </p:cNvSpPr>
          <p:nvPr/>
        </p:nvSpPr>
        <p:spPr bwMode="auto">
          <a:xfrm flipV="1">
            <a:off x="3124200" y="1219200"/>
            <a:ext cx="1295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733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eaLnBrk="1" hangingPunct="1"/>
            <a:r>
              <a:rPr lang="en-US" smtClean="0"/>
              <a:t>The PDA can be represented by </a:t>
            </a:r>
          </a:p>
          <a:p>
            <a:pPr eaLnBrk="1" hangingPunct="1">
              <a:buFontTx/>
              <a:buNone/>
            </a:pPr>
            <a:r>
              <a:rPr lang="en-US" i="1" smtClean="0"/>
              <a:t>            </a:t>
            </a:r>
            <a:r>
              <a:rPr lang="en-US" i="1" smtClean="0">
                <a:solidFill>
                  <a:schemeClr val="hlink"/>
                </a:solidFill>
              </a:rPr>
              <a:t>M = (Q, </a:t>
            </a:r>
            <a:r>
              <a:rPr lang="el-GR" i="1" smtClean="0">
                <a:solidFill>
                  <a:schemeClr val="hlink"/>
                </a:solidFill>
              </a:rPr>
              <a:t>Σ</a:t>
            </a:r>
            <a:r>
              <a:rPr lang="en-US" i="1" smtClean="0">
                <a:solidFill>
                  <a:schemeClr val="hlink"/>
                </a:solidFill>
              </a:rPr>
              <a:t>, </a:t>
            </a:r>
            <a:r>
              <a:rPr lang="el-GR" i="1" smtClean="0">
                <a:solidFill>
                  <a:schemeClr val="hlink"/>
                </a:solidFill>
              </a:rPr>
              <a:t>Γ</a:t>
            </a:r>
            <a:r>
              <a:rPr lang="en-US" i="1" smtClean="0">
                <a:solidFill>
                  <a:schemeClr val="hlink"/>
                </a:solidFill>
              </a:rPr>
              <a:t>, </a:t>
            </a:r>
            <a:r>
              <a:rPr lang="el-GR" i="1" smtClean="0">
                <a:solidFill>
                  <a:schemeClr val="hlink"/>
                </a:solidFill>
              </a:rPr>
              <a:t>δ</a:t>
            </a:r>
            <a:r>
              <a:rPr lang="en-US" i="1" smtClean="0">
                <a:solidFill>
                  <a:schemeClr val="hlink"/>
                </a:solidFill>
              </a:rPr>
              <a:t>, s, F)</a:t>
            </a:r>
            <a:r>
              <a:rPr lang="en-US" i="1" smtClean="0"/>
              <a:t> </a:t>
            </a:r>
          </a:p>
          <a:p>
            <a:pPr eaLnBrk="1" hangingPunct="1">
              <a:buFontTx/>
              <a:buNone/>
            </a:pPr>
            <a:r>
              <a:rPr lang="en-US" smtClean="0"/>
              <a:t>   where </a:t>
            </a:r>
            <a:r>
              <a:rPr lang="el-GR" i="1" smtClean="0">
                <a:solidFill>
                  <a:schemeClr val="hlink"/>
                </a:solidFill>
              </a:rPr>
              <a:t>Σ</a:t>
            </a:r>
            <a:r>
              <a:rPr lang="en-US" smtClean="0"/>
              <a:t>  is the alphabet of input symbols and </a:t>
            </a:r>
            <a:r>
              <a:rPr lang="el-GR" i="1" smtClean="0">
                <a:solidFill>
                  <a:schemeClr val="hlink"/>
                </a:solidFill>
              </a:rPr>
              <a:t>Γ</a:t>
            </a:r>
            <a:r>
              <a:rPr lang="en-US" i="1" smtClean="0">
                <a:solidFill>
                  <a:schemeClr val="hlink"/>
                </a:solidFill>
              </a:rPr>
              <a:t> </a:t>
            </a:r>
            <a:r>
              <a:rPr lang="en-US" smtClean="0"/>
              <a:t>is the alphabet of stack symbols.</a:t>
            </a:r>
          </a:p>
          <a:p>
            <a:pPr eaLnBrk="1" hangingPunct="1"/>
            <a:r>
              <a:rPr lang="en-US" smtClean="0"/>
              <a:t>The set of all strings accepted by a PDA </a:t>
            </a:r>
            <a:r>
              <a:rPr lang="en-US" i="1" smtClean="0">
                <a:solidFill>
                  <a:schemeClr val="hlink"/>
                </a:solidFill>
              </a:rPr>
              <a:t>M</a:t>
            </a:r>
            <a:r>
              <a:rPr lang="en-US" smtClean="0"/>
              <a:t> is denoted by </a:t>
            </a:r>
            <a:r>
              <a:rPr lang="en-US" i="1" smtClean="0">
                <a:solidFill>
                  <a:schemeClr val="hlink"/>
                </a:solidFill>
              </a:rPr>
              <a:t>L(M).</a:t>
            </a:r>
            <a:r>
              <a:rPr lang="en-US" smtClean="0"/>
              <a:t> We also say that the language </a:t>
            </a:r>
            <a:r>
              <a:rPr lang="en-US" i="1" smtClean="0">
                <a:solidFill>
                  <a:schemeClr val="hlink"/>
                </a:solidFill>
              </a:rPr>
              <a:t>L(M)</a:t>
            </a:r>
            <a:r>
              <a:rPr lang="en-US" smtClean="0"/>
              <a:t> is accepted by </a:t>
            </a:r>
            <a:r>
              <a:rPr lang="en-US" i="1" smtClean="0">
                <a:solidFill>
                  <a:schemeClr val="hlink"/>
                </a:solidFill>
              </a:rPr>
              <a:t>M</a:t>
            </a:r>
            <a:r>
              <a:rPr lang="en-US" smtClean="0"/>
              <a:t>.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6186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The  transition diagram of a PDA is an alternative way to represent the PDA.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For </a:t>
            </a:r>
            <a:r>
              <a:rPr lang="en-US" sz="2800" i="1" smtClean="0">
                <a:solidFill>
                  <a:schemeClr val="hlink"/>
                </a:solidFill>
              </a:rPr>
              <a:t>M = (Q, </a:t>
            </a:r>
            <a:r>
              <a:rPr lang="el-GR" sz="2800" i="1" smtClean="0">
                <a:solidFill>
                  <a:schemeClr val="hlink"/>
                </a:solidFill>
              </a:rPr>
              <a:t>Σ</a:t>
            </a:r>
            <a:r>
              <a:rPr lang="en-US" sz="2800" i="1" smtClean="0">
                <a:solidFill>
                  <a:schemeClr val="hlink"/>
                </a:solidFill>
              </a:rPr>
              <a:t>, </a:t>
            </a:r>
            <a:r>
              <a:rPr lang="el-GR" sz="2800" i="1" smtClean="0">
                <a:solidFill>
                  <a:schemeClr val="hlink"/>
                </a:solidFill>
              </a:rPr>
              <a:t>Γ</a:t>
            </a:r>
            <a:r>
              <a:rPr lang="en-US" sz="2800" i="1" smtClean="0">
                <a:solidFill>
                  <a:schemeClr val="hlink"/>
                </a:solidFill>
              </a:rPr>
              <a:t>, </a:t>
            </a:r>
            <a:r>
              <a:rPr lang="el-GR" sz="2800" i="1" smtClean="0">
                <a:solidFill>
                  <a:schemeClr val="hlink"/>
                </a:solidFill>
              </a:rPr>
              <a:t>δ</a:t>
            </a:r>
            <a:r>
              <a:rPr lang="en-US" sz="2800" i="1" smtClean="0">
                <a:solidFill>
                  <a:schemeClr val="hlink"/>
                </a:solidFill>
              </a:rPr>
              <a:t>, s, F),</a:t>
            </a:r>
            <a:r>
              <a:rPr lang="en-US" sz="2800" smtClean="0"/>
              <a:t> the transition diagram of </a:t>
            </a:r>
            <a:r>
              <a:rPr lang="en-US" sz="2800" i="1" smtClean="0"/>
              <a:t>M</a:t>
            </a:r>
            <a:r>
              <a:rPr lang="en-US" sz="2800" smtClean="0"/>
              <a:t> is an edge-labeled digraph </a:t>
            </a:r>
            <a:r>
              <a:rPr lang="en-US" sz="2800" i="1" smtClean="0">
                <a:solidFill>
                  <a:schemeClr val="hlink"/>
                </a:solidFill>
              </a:rPr>
              <a:t>G=(V, E)</a:t>
            </a:r>
            <a:r>
              <a:rPr lang="en-US" sz="2800" smtClean="0"/>
              <a:t>  satisfying the following: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i="1" smtClean="0"/>
              <a:t>      V = Q</a:t>
            </a:r>
            <a:r>
              <a:rPr lang="en-US" sz="2800" smtClean="0"/>
              <a:t> (</a:t>
            </a:r>
            <a:r>
              <a:rPr lang="en-US" sz="2800" i="1" smtClean="0"/>
              <a:t>s =</a:t>
            </a:r>
            <a:r>
              <a:rPr lang="en-US" sz="2800" smtClean="0"/>
              <a:t>      , </a:t>
            </a:r>
            <a:r>
              <a:rPr lang="en-US" sz="2800" i="1" smtClean="0"/>
              <a:t>f =</a:t>
            </a:r>
            <a:r>
              <a:rPr lang="en-US" sz="2800" smtClean="0"/>
              <a:t>         for </a:t>
            </a:r>
            <a:r>
              <a:rPr lang="en-US" sz="2800" i="1" smtClean="0"/>
              <a:t>f</a:t>
            </a:r>
            <a:r>
              <a:rPr lang="en-US" sz="2800" smtClean="0"/>
              <a:t>      </a:t>
            </a:r>
            <a:r>
              <a:rPr lang="en-US" sz="2800" i="1" smtClean="0"/>
              <a:t>F</a:t>
            </a:r>
            <a:r>
              <a:rPr lang="en-US" sz="2800" smtClean="0"/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i="1" smtClean="0"/>
              <a:t>      E =</a:t>
            </a:r>
            <a:r>
              <a:rPr lang="en-US" sz="2800" smtClean="0"/>
              <a:t> {</a:t>
            </a:r>
            <a:r>
              <a:rPr lang="en-US" sz="2800" i="1" smtClean="0"/>
              <a:t> q               p |  (p,u)   </a:t>
            </a:r>
            <a:r>
              <a:rPr lang="el-GR" sz="2800" i="1" smtClean="0"/>
              <a:t>δ</a:t>
            </a:r>
            <a:r>
              <a:rPr lang="en-US" sz="2800" i="1" smtClean="0"/>
              <a:t>(q, a, v) </a:t>
            </a:r>
            <a:r>
              <a:rPr lang="en-US" sz="2800" smtClean="0"/>
              <a:t>}</a:t>
            </a:r>
            <a:r>
              <a:rPr lang="en-US" sz="2800" i="1" smtClean="0"/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 </a:t>
            </a:r>
          </a:p>
        </p:txBody>
      </p:sp>
      <p:graphicFrame>
        <p:nvGraphicFramePr>
          <p:cNvPr id="5122" name="Object 9"/>
          <p:cNvGraphicFramePr>
            <a:graphicFrameLocks noChangeAspect="1"/>
          </p:cNvGraphicFramePr>
          <p:nvPr>
            <p:ph sz="quarter" idx="2"/>
          </p:nvPr>
        </p:nvGraphicFramePr>
        <p:xfrm>
          <a:off x="5029200" y="5181600"/>
          <a:ext cx="2286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3" imgW="126720" imgH="126720" progId="Equation.3">
                  <p:embed/>
                </p:oleObj>
              </mc:Choice>
              <mc:Fallback>
                <p:oleObj name="Equation" r:id="rId3" imgW="126720" imgH="126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5181600"/>
                        <a:ext cx="2286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5" name="Oval 3"/>
          <p:cNvSpPr>
            <a:spLocks noChangeArrowheads="1"/>
          </p:cNvSpPr>
          <p:nvPr/>
        </p:nvSpPr>
        <p:spPr bwMode="auto">
          <a:xfrm>
            <a:off x="3048000" y="4267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5126" name="Oval 4"/>
          <p:cNvSpPr>
            <a:spLocks noChangeArrowheads="1"/>
          </p:cNvSpPr>
          <p:nvPr/>
        </p:nvSpPr>
        <p:spPr bwMode="auto">
          <a:xfrm>
            <a:off x="4191000" y="4267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5127" name="Oval 5"/>
          <p:cNvSpPr>
            <a:spLocks noChangeArrowheads="1"/>
          </p:cNvSpPr>
          <p:nvPr/>
        </p:nvSpPr>
        <p:spPr bwMode="auto">
          <a:xfrm>
            <a:off x="4267200" y="4343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5128" name="Line 6"/>
          <p:cNvSpPr>
            <a:spLocks noChangeShapeType="1"/>
          </p:cNvSpPr>
          <p:nvPr/>
        </p:nvSpPr>
        <p:spPr bwMode="auto">
          <a:xfrm>
            <a:off x="2819400" y="4419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9" name="Text Box 8"/>
          <p:cNvSpPr txBox="1">
            <a:spLocks noChangeArrowheads="1"/>
          </p:cNvSpPr>
          <p:nvPr/>
        </p:nvSpPr>
        <p:spPr bwMode="auto">
          <a:xfrm>
            <a:off x="2193925" y="4989513"/>
            <a:ext cx="869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800"/>
              <a:t>  a, v/u</a:t>
            </a:r>
          </a:p>
        </p:txBody>
      </p:sp>
      <p:graphicFrame>
        <p:nvGraphicFramePr>
          <p:cNvPr id="5123" name="Object 12"/>
          <p:cNvGraphicFramePr>
            <a:graphicFrameLocks noChangeAspect="1"/>
          </p:cNvGraphicFramePr>
          <p:nvPr>
            <p:ph sz="quarter" idx="3"/>
          </p:nvPr>
        </p:nvGraphicFramePr>
        <p:xfrm>
          <a:off x="5638800" y="4191000"/>
          <a:ext cx="2286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Equation" r:id="rId5" imgW="126720" imgH="126720" progId="Equation.3">
                  <p:embed/>
                </p:oleObj>
              </mc:Choice>
              <mc:Fallback>
                <p:oleObj name="Equation" r:id="rId5" imgW="126720" imgH="126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4191000"/>
                        <a:ext cx="2286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0" name="Line 15"/>
          <p:cNvSpPr>
            <a:spLocks noChangeShapeType="1"/>
          </p:cNvSpPr>
          <p:nvPr/>
        </p:nvSpPr>
        <p:spPr bwMode="auto">
          <a:xfrm>
            <a:off x="2362200" y="54102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13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4"/>
          <p:cNvSpPr txBox="1">
            <a:spLocks noChangeArrowheads="1"/>
          </p:cNvSpPr>
          <p:nvPr/>
        </p:nvSpPr>
        <p:spPr bwMode="auto">
          <a:xfrm>
            <a:off x="974725" y="396875"/>
            <a:ext cx="688498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3200">
                <a:solidFill>
                  <a:schemeClr val="hlink"/>
                </a:solidFill>
              </a:rPr>
              <a:t>Example 1. Construct PDA to accept </a:t>
            </a:r>
          </a:p>
          <a:p>
            <a:pPr eaLnBrk="1" hangingPunct="1"/>
            <a:r>
              <a:rPr lang="en-US" sz="3200">
                <a:solidFill>
                  <a:schemeClr val="hlink"/>
                </a:solidFill>
              </a:rPr>
              <a:t>                   L= {0 1  | n </a:t>
            </a:r>
            <a:r>
              <a:rPr lang="en-US" sz="3200" u="sng">
                <a:solidFill>
                  <a:schemeClr val="hlink"/>
                </a:solidFill>
              </a:rPr>
              <a:t>&gt;</a:t>
            </a:r>
            <a:r>
              <a:rPr lang="en-US" sz="3200">
                <a:solidFill>
                  <a:schemeClr val="hlink"/>
                </a:solidFill>
              </a:rPr>
              <a:t> 0}</a:t>
            </a:r>
          </a:p>
        </p:txBody>
      </p:sp>
      <p:sp>
        <p:nvSpPr>
          <p:cNvPr id="37891" name="Text Box 5"/>
          <p:cNvSpPr txBox="1">
            <a:spLocks noChangeArrowheads="1"/>
          </p:cNvSpPr>
          <p:nvPr/>
        </p:nvSpPr>
        <p:spPr bwMode="auto">
          <a:xfrm>
            <a:off x="4038600" y="838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800">
                <a:solidFill>
                  <a:schemeClr val="hlink"/>
                </a:solidFill>
              </a:rPr>
              <a:t>n</a:t>
            </a:r>
          </a:p>
        </p:txBody>
      </p:sp>
      <p:sp>
        <p:nvSpPr>
          <p:cNvPr id="37892" name="Text Box 6"/>
          <p:cNvSpPr txBox="1">
            <a:spLocks noChangeArrowheads="1"/>
          </p:cNvSpPr>
          <p:nvPr/>
        </p:nvSpPr>
        <p:spPr bwMode="auto">
          <a:xfrm>
            <a:off x="4343400" y="838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800">
                <a:solidFill>
                  <a:schemeClr val="hlink"/>
                </a:solidFill>
              </a:rPr>
              <a:t>n</a:t>
            </a:r>
          </a:p>
        </p:txBody>
      </p:sp>
      <p:sp>
        <p:nvSpPr>
          <p:cNvPr id="37893" name="Text Box 7"/>
          <p:cNvSpPr txBox="1">
            <a:spLocks noChangeArrowheads="1"/>
          </p:cNvSpPr>
          <p:nvPr/>
        </p:nvSpPr>
        <p:spPr bwMode="auto">
          <a:xfrm>
            <a:off x="974725" y="2020888"/>
            <a:ext cx="1709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/>
              <a:t>Solution 1. </a:t>
            </a:r>
          </a:p>
        </p:txBody>
      </p:sp>
      <p:sp>
        <p:nvSpPr>
          <p:cNvPr id="37894" name="Oval 8"/>
          <p:cNvSpPr>
            <a:spLocks noChangeArrowheads="1"/>
          </p:cNvSpPr>
          <p:nvPr/>
        </p:nvSpPr>
        <p:spPr bwMode="auto">
          <a:xfrm>
            <a:off x="2438400" y="32004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7895" name="Line 9"/>
          <p:cNvSpPr>
            <a:spLocks noChangeShapeType="1"/>
          </p:cNvSpPr>
          <p:nvPr/>
        </p:nvSpPr>
        <p:spPr bwMode="auto">
          <a:xfrm>
            <a:off x="2209800" y="3352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6" name="Oval 11"/>
          <p:cNvSpPr>
            <a:spLocks noChangeArrowheads="1"/>
          </p:cNvSpPr>
          <p:nvPr/>
        </p:nvSpPr>
        <p:spPr bwMode="auto">
          <a:xfrm>
            <a:off x="4191000" y="32004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cxnSp>
        <p:nvCxnSpPr>
          <p:cNvPr id="37897" name="AutoShape 12"/>
          <p:cNvCxnSpPr>
            <a:cxnSpLocks noChangeShapeType="1"/>
            <a:stCxn id="37894" idx="5"/>
            <a:endCxn id="37894" idx="3"/>
          </p:cNvCxnSpPr>
          <p:nvPr/>
        </p:nvCxnSpPr>
        <p:spPr bwMode="auto">
          <a:xfrm rot="5400000">
            <a:off x="2628107" y="3391694"/>
            <a:ext cx="1587" cy="269875"/>
          </a:xfrm>
          <a:prstGeom prst="curvedConnector3">
            <a:avLst>
              <a:gd name="adj1" fmla="val 17900009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7898" name="Line 13"/>
          <p:cNvSpPr>
            <a:spLocks noChangeShapeType="1"/>
          </p:cNvSpPr>
          <p:nvPr/>
        </p:nvSpPr>
        <p:spPr bwMode="auto">
          <a:xfrm>
            <a:off x="2819400" y="33528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7899" name="AutoShape 14"/>
          <p:cNvCxnSpPr>
            <a:cxnSpLocks noChangeShapeType="1"/>
            <a:stCxn id="37896" idx="5"/>
            <a:endCxn id="37896" idx="3"/>
          </p:cNvCxnSpPr>
          <p:nvPr/>
        </p:nvCxnSpPr>
        <p:spPr bwMode="auto">
          <a:xfrm rot="5400000">
            <a:off x="4380707" y="3391694"/>
            <a:ext cx="1587" cy="269875"/>
          </a:xfrm>
          <a:prstGeom prst="curvedConnector3">
            <a:avLst>
              <a:gd name="adj1" fmla="val 17900009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7900" name="Text Box 15"/>
          <p:cNvSpPr txBox="1">
            <a:spLocks noChangeArrowheads="1"/>
          </p:cNvSpPr>
          <p:nvPr/>
        </p:nvSpPr>
        <p:spPr bwMode="auto">
          <a:xfrm>
            <a:off x="2270125" y="3773488"/>
            <a:ext cx="912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/>
              <a:t>0, </a:t>
            </a:r>
            <a:r>
              <a:rPr lang="el-GR"/>
              <a:t>ε</a:t>
            </a:r>
            <a:r>
              <a:rPr lang="en-US"/>
              <a:t>/0</a:t>
            </a:r>
            <a:endParaRPr lang="el-GR"/>
          </a:p>
        </p:txBody>
      </p:sp>
      <p:sp>
        <p:nvSpPr>
          <p:cNvPr id="37901" name="Text Box 16"/>
          <p:cNvSpPr txBox="1">
            <a:spLocks noChangeArrowheads="1"/>
          </p:cNvSpPr>
          <p:nvPr/>
        </p:nvSpPr>
        <p:spPr bwMode="auto">
          <a:xfrm>
            <a:off x="2955925" y="2782888"/>
            <a:ext cx="912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/>
              <a:t>1, 0/</a:t>
            </a:r>
            <a:r>
              <a:rPr lang="el-GR"/>
              <a:t>ε</a:t>
            </a:r>
          </a:p>
        </p:txBody>
      </p:sp>
      <p:sp>
        <p:nvSpPr>
          <p:cNvPr id="37902" name="Text Box 17"/>
          <p:cNvSpPr txBox="1">
            <a:spLocks noChangeArrowheads="1"/>
          </p:cNvSpPr>
          <p:nvPr/>
        </p:nvSpPr>
        <p:spPr bwMode="auto">
          <a:xfrm>
            <a:off x="4022725" y="3773488"/>
            <a:ext cx="912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/>
              <a:t>1, 0/</a:t>
            </a:r>
            <a:r>
              <a:rPr lang="el-GR"/>
              <a:t>ε</a:t>
            </a:r>
          </a:p>
        </p:txBody>
      </p:sp>
      <p:sp>
        <p:nvSpPr>
          <p:cNvPr id="37903" name="Oval 18"/>
          <p:cNvSpPr>
            <a:spLocks noChangeArrowheads="1"/>
          </p:cNvSpPr>
          <p:nvPr/>
        </p:nvSpPr>
        <p:spPr bwMode="auto">
          <a:xfrm>
            <a:off x="2514600" y="3276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7904" name="Oval 19"/>
          <p:cNvSpPr>
            <a:spLocks noChangeArrowheads="1"/>
          </p:cNvSpPr>
          <p:nvPr/>
        </p:nvSpPr>
        <p:spPr bwMode="auto">
          <a:xfrm>
            <a:off x="4267200" y="3276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6349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4"/>
          <p:cNvSpPr txBox="1">
            <a:spLocks noChangeArrowheads="1"/>
          </p:cNvSpPr>
          <p:nvPr/>
        </p:nvSpPr>
        <p:spPr bwMode="auto">
          <a:xfrm>
            <a:off x="974725" y="725488"/>
            <a:ext cx="162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/>
              <a:t>Solution 2.</a:t>
            </a:r>
          </a:p>
        </p:txBody>
      </p:sp>
      <p:sp>
        <p:nvSpPr>
          <p:cNvPr id="38915" name="Text Box 5"/>
          <p:cNvSpPr txBox="1">
            <a:spLocks noChangeArrowheads="1"/>
          </p:cNvSpPr>
          <p:nvPr/>
        </p:nvSpPr>
        <p:spPr bwMode="auto">
          <a:xfrm>
            <a:off x="1660525" y="1335088"/>
            <a:ext cx="47704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/>
              <a:t> Consider a CFG </a:t>
            </a:r>
          </a:p>
          <a:p>
            <a:pPr eaLnBrk="1" hangingPunct="1"/>
            <a:r>
              <a:rPr lang="en-US"/>
              <a:t> G = ({S}, {0,1}, {S → </a:t>
            </a:r>
            <a:r>
              <a:rPr lang="el-GR"/>
              <a:t>ε</a:t>
            </a:r>
            <a:r>
              <a:rPr lang="en-US"/>
              <a:t> | 0S1}, S). </a:t>
            </a:r>
          </a:p>
        </p:txBody>
      </p:sp>
      <p:sp>
        <p:nvSpPr>
          <p:cNvPr id="38916" name="Oval 6"/>
          <p:cNvSpPr>
            <a:spLocks noChangeArrowheads="1"/>
          </p:cNvSpPr>
          <p:nvPr/>
        </p:nvSpPr>
        <p:spPr bwMode="auto">
          <a:xfrm>
            <a:off x="1905000" y="36576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8917" name="Line 7"/>
          <p:cNvSpPr>
            <a:spLocks noChangeShapeType="1"/>
          </p:cNvSpPr>
          <p:nvPr/>
        </p:nvSpPr>
        <p:spPr bwMode="auto">
          <a:xfrm>
            <a:off x="1676400" y="3810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8" name="Oval 8"/>
          <p:cNvSpPr>
            <a:spLocks noChangeArrowheads="1"/>
          </p:cNvSpPr>
          <p:nvPr/>
        </p:nvSpPr>
        <p:spPr bwMode="auto">
          <a:xfrm>
            <a:off x="3581400" y="36576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8919" name="Line 9"/>
          <p:cNvSpPr>
            <a:spLocks noChangeShapeType="1"/>
          </p:cNvSpPr>
          <p:nvPr/>
        </p:nvSpPr>
        <p:spPr bwMode="auto">
          <a:xfrm>
            <a:off x="2286000" y="38100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0" name="Text Box 10"/>
          <p:cNvSpPr txBox="1">
            <a:spLocks noChangeArrowheads="1"/>
          </p:cNvSpPr>
          <p:nvPr/>
        </p:nvSpPr>
        <p:spPr bwMode="auto">
          <a:xfrm>
            <a:off x="2346325" y="3316288"/>
            <a:ext cx="877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l-GR" sz="1800"/>
              <a:t>ε</a:t>
            </a:r>
            <a:r>
              <a:rPr lang="en-US" sz="1800"/>
              <a:t>,  </a:t>
            </a:r>
            <a:r>
              <a:rPr lang="el-GR" sz="1800"/>
              <a:t>ε</a:t>
            </a:r>
            <a:r>
              <a:rPr lang="en-US" sz="1800"/>
              <a:t>/S</a:t>
            </a:r>
            <a:r>
              <a:rPr lang="en-US"/>
              <a:t> </a:t>
            </a:r>
            <a:endParaRPr lang="el-GR"/>
          </a:p>
        </p:txBody>
      </p:sp>
      <p:sp>
        <p:nvSpPr>
          <p:cNvPr id="38921" name="Oval 13"/>
          <p:cNvSpPr>
            <a:spLocks noChangeArrowheads="1"/>
          </p:cNvSpPr>
          <p:nvPr/>
        </p:nvSpPr>
        <p:spPr bwMode="auto">
          <a:xfrm>
            <a:off x="4724400" y="44196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8922" name="Oval 14"/>
          <p:cNvSpPr>
            <a:spLocks noChangeArrowheads="1"/>
          </p:cNvSpPr>
          <p:nvPr/>
        </p:nvSpPr>
        <p:spPr bwMode="auto">
          <a:xfrm>
            <a:off x="4724400" y="30480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8923" name="Line 15"/>
          <p:cNvSpPr>
            <a:spLocks noChangeShapeType="1"/>
          </p:cNvSpPr>
          <p:nvPr/>
        </p:nvSpPr>
        <p:spPr bwMode="auto">
          <a:xfrm flipV="1">
            <a:off x="3962400" y="327660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4" name="Line 16"/>
          <p:cNvSpPr>
            <a:spLocks noChangeShapeType="1"/>
          </p:cNvSpPr>
          <p:nvPr/>
        </p:nvSpPr>
        <p:spPr bwMode="auto">
          <a:xfrm>
            <a:off x="4953000" y="34290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5" name="Line 17"/>
          <p:cNvSpPr>
            <a:spLocks noChangeShapeType="1"/>
          </p:cNvSpPr>
          <p:nvPr/>
        </p:nvSpPr>
        <p:spPr bwMode="auto">
          <a:xfrm flipH="1" flipV="1">
            <a:off x="3962400" y="3962400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8926" name="AutoShape 18"/>
          <p:cNvCxnSpPr>
            <a:cxnSpLocks noChangeShapeType="1"/>
            <a:stCxn id="38918" idx="5"/>
            <a:endCxn id="38918" idx="3"/>
          </p:cNvCxnSpPr>
          <p:nvPr/>
        </p:nvCxnSpPr>
        <p:spPr bwMode="auto">
          <a:xfrm rot="5400000">
            <a:off x="3771107" y="3848894"/>
            <a:ext cx="1587" cy="269875"/>
          </a:xfrm>
          <a:prstGeom prst="curvedConnector3">
            <a:avLst>
              <a:gd name="adj1" fmla="val 17900009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8927" name="Text Box 19"/>
          <p:cNvSpPr txBox="1">
            <a:spLocks noChangeArrowheads="1"/>
          </p:cNvSpPr>
          <p:nvPr/>
        </p:nvSpPr>
        <p:spPr bwMode="auto">
          <a:xfrm>
            <a:off x="4937125" y="3617913"/>
            <a:ext cx="730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l-GR" sz="1800"/>
              <a:t>ε</a:t>
            </a:r>
            <a:r>
              <a:rPr lang="en-US" sz="1800"/>
              <a:t>, </a:t>
            </a:r>
            <a:r>
              <a:rPr lang="el-GR" sz="1800"/>
              <a:t>ε</a:t>
            </a:r>
            <a:r>
              <a:rPr lang="en-US" sz="1800"/>
              <a:t>/S</a:t>
            </a:r>
            <a:endParaRPr lang="el-GR" sz="1800"/>
          </a:p>
        </p:txBody>
      </p:sp>
      <p:sp>
        <p:nvSpPr>
          <p:cNvPr id="38928" name="Text Box 20"/>
          <p:cNvSpPr txBox="1">
            <a:spLocks noChangeArrowheads="1"/>
          </p:cNvSpPr>
          <p:nvPr/>
        </p:nvSpPr>
        <p:spPr bwMode="auto">
          <a:xfrm>
            <a:off x="2879725" y="4227513"/>
            <a:ext cx="730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l-GR" sz="1800"/>
              <a:t>ε</a:t>
            </a:r>
            <a:r>
              <a:rPr lang="en-US" sz="1800"/>
              <a:t>, S/</a:t>
            </a:r>
            <a:r>
              <a:rPr lang="el-GR" sz="1800"/>
              <a:t>ε</a:t>
            </a:r>
          </a:p>
        </p:txBody>
      </p:sp>
      <p:sp>
        <p:nvSpPr>
          <p:cNvPr id="38929" name="Text Box 21"/>
          <p:cNvSpPr txBox="1">
            <a:spLocks noChangeArrowheads="1"/>
          </p:cNvSpPr>
          <p:nvPr/>
        </p:nvSpPr>
        <p:spPr bwMode="auto">
          <a:xfrm>
            <a:off x="4175125" y="3846513"/>
            <a:ext cx="704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l-GR" sz="1800"/>
              <a:t>ε</a:t>
            </a:r>
            <a:r>
              <a:rPr lang="en-US" sz="1800"/>
              <a:t>, </a:t>
            </a:r>
            <a:r>
              <a:rPr lang="el-GR" sz="1800"/>
              <a:t>ε</a:t>
            </a:r>
            <a:r>
              <a:rPr lang="en-US" sz="1800"/>
              <a:t>/0</a:t>
            </a:r>
            <a:endParaRPr lang="el-GR" sz="1800"/>
          </a:p>
        </p:txBody>
      </p:sp>
      <p:sp>
        <p:nvSpPr>
          <p:cNvPr id="38930" name="Text Box 22"/>
          <p:cNvSpPr txBox="1">
            <a:spLocks noChangeArrowheads="1"/>
          </p:cNvSpPr>
          <p:nvPr/>
        </p:nvSpPr>
        <p:spPr bwMode="auto">
          <a:xfrm>
            <a:off x="3810000" y="31242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l-GR" sz="1800"/>
              <a:t>ε</a:t>
            </a:r>
            <a:r>
              <a:rPr lang="en-US" sz="1800"/>
              <a:t>, S/1</a:t>
            </a:r>
          </a:p>
        </p:txBody>
      </p:sp>
      <p:sp>
        <p:nvSpPr>
          <p:cNvPr id="38931" name="Text Box 23"/>
          <p:cNvSpPr txBox="1">
            <a:spLocks noChangeArrowheads="1"/>
          </p:cNvSpPr>
          <p:nvPr/>
        </p:nvSpPr>
        <p:spPr bwMode="auto">
          <a:xfrm>
            <a:off x="2803525" y="4684713"/>
            <a:ext cx="793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800"/>
              <a:t> 0, 0/</a:t>
            </a:r>
            <a:r>
              <a:rPr lang="el-GR" sz="1800"/>
              <a:t>ε</a:t>
            </a:r>
          </a:p>
        </p:txBody>
      </p:sp>
      <p:sp>
        <p:nvSpPr>
          <p:cNvPr id="38932" name="Text Box 24"/>
          <p:cNvSpPr txBox="1">
            <a:spLocks noChangeArrowheads="1"/>
          </p:cNvSpPr>
          <p:nvPr/>
        </p:nvSpPr>
        <p:spPr bwMode="auto">
          <a:xfrm>
            <a:off x="2879725" y="5065713"/>
            <a:ext cx="730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800"/>
              <a:t>1, 1/</a:t>
            </a:r>
            <a:r>
              <a:rPr lang="el-GR" sz="1800"/>
              <a:t>ε</a:t>
            </a:r>
          </a:p>
        </p:txBody>
      </p:sp>
      <p:sp>
        <p:nvSpPr>
          <p:cNvPr id="38933" name="Oval 25"/>
          <p:cNvSpPr>
            <a:spLocks noChangeArrowheads="1"/>
          </p:cNvSpPr>
          <p:nvPr/>
        </p:nvSpPr>
        <p:spPr bwMode="auto">
          <a:xfrm>
            <a:off x="3657600" y="3733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5713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762000" y="762000"/>
            <a:ext cx="78025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FF3300"/>
                </a:solidFill>
              </a:rPr>
              <a:t>Theorem</a:t>
            </a:r>
            <a:r>
              <a:rPr lang="en-US" sz="2800"/>
              <a:t> Every CFL can be accepted by a PDA.</a:t>
            </a:r>
          </a:p>
        </p:txBody>
      </p:sp>
      <p:sp>
        <p:nvSpPr>
          <p:cNvPr id="6148" name="Text Box 5"/>
          <p:cNvSpPr txBox="1">
            <a:spLocks noChangeArrowheads="1"/>
          </p:cNvSpPr>
          <p:nvPr/>
        </p:nvSpPr>
        <p:spPr bwMode="auto">
          <a:xfrm>
            <a:off x="746125" y="1639888"/>
            <a:ext cx="1081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>
                <a:solidFill>
                  <a:srgbClr val="FF3300"/>
                </a:solidFill>
              </a:rPr>
              <a:t>Proof</a:t>
            </a:r>
            <a:r>
              <a:rPr lang="en-US"/>
              <a:t>. </a:t>
            </a:r>
          </a:p>
        </p:txBody>
      </p:sp>
      <p:sp>
        <p:nvSpPr>
          <p:cNvPr id="6149" name="Text Box 6"/>
          <p:cNvSpPr txBox="1">
            <a:spLocks noChangeArrowheads="1"/>
          </p:cNvSpPr>
          <p:nvPr/>
        </p:nvSpPr>
        <p:spPr bwMode="auto">
          <a:xfrm>
            <a:off x="1889125" y="1639888"/>
            <a:ext cx="50355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/>
              <a:t>Consider a CFL L = L(G) for a CFG </a:t>
            </a:r>
          </a:p>
          <a:p>
            <a:pPr eaLnBrk="1" hangingPunct="1"/>
            <a:r>
              <a:rPr lang="en-US"/>
              <a:t>G = (V, </a:t>
            </a:r>
            <a:r>
              <a:rPr lang="el-GR"/>
              <a:t>Σ</a:t>
            </a:r>
            <a:r>
              <a:rPr lang="en-US"/>
              <a:t>, R, S).</a:t>
            </a:r>
            <a:endParaRPr lang="el-GR"/>
          </a:p>
        </p:txBody>
      </p:sp>
      <p:sp>
        <p:nvSpPr>
          <p:cNvPr id="6150" name="Oval 7"/>
          <p:cNvSpPr>
            <a:spLocks noChangeArrowheads="1"/>
          </p:cNvSpPr>
          <p:nvPr/>
        </p:nvSpPr>
        <p:spPr bwMode="auto">
          <a:xfrm>
            <a:off x="1752600" y="35814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6151" name="Oval 8"/>
          <p:cNvSpPr>
            <a:spLocks noChangeArrowheads="1"/>
          </p:cNvSpPr>
          <p:nvPr/>
        </p:nvSpPr>
        <p:spPr bwMode="auto">
          <a:xfrm>
            <a:off x="3276600" y="35814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6152" name="Line 9"/>
          <p:cNvSpPr>
            <a:spLocks noChangeShapeType="1"/>
          </p:cNvSpPr>
          <p:nvPr/>
        </p:nvSpPr>
        <p:spPr bwMode="auto">
          <a:xfrm>
            <a:off x="1524000" y="3733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" name="Line 10"/>
          <p:cNvSpPr>
            <a:spLocks noChangeShapeType="1"/>
          </p:cNvSpPr>
          <p:nvPr/>
        </p:nvSpPr>
        <p:spPr bwMode="auto">
          <a:xfrm>
            <a:off x="2133600" y="37338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" name="Text Box 11"/>
          <p:cNvSpPr txBox="1">
            <a:spLocks noChangeArrowheads="1"/>
          </p:cNvSpPr>
          <p:nvPr/>
        </p:nvSpPr>
        <p:spPr bwMode="auto">
          <a:xfrm>
            <a:off x="2193925" y="3240088"/>
            <a:ext cx="912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l-GR"/>
              <a:t>ε</a:t>
            </a:r>
            <a:r>
              <a:rPr lang="en-US"/>
              <a:t>, </a:t>
            </a:r>
            <a:r>
              <a:rPr lang="el-GR"/>
              <a:t>ε</a:t>
            </a:r>
            <a:r>
              <a:rPr lang="en-US"/>
              <a:t>/S</a:t>
            </a:r>
            <a:endParaRPr lang="el-GR"/>
          </a:p>
        </p:txBody>
      </p:sp>
      <p:cxnSp>
        <p:nvCxnSpPr>
          <p:cNvPr id="6155" name="AutoShape 12"/>
          <p:cNvCxnSpPr>
            <a:cxnSpLocks noChangeShapeType="1"/>
            <a:stCxn id="6151" idx="5"/>
            <a:endCxn id="6151" idx="3"/>
          </p:cNvCxnSpPr>
          <p:nvPr/>
        </p:nvCxnSpPr>
        <p:spPr bwMode="auto">
          <a:xfrm rot="5400000">
            <a:off x="3466307" y="3772694"/>
            <a:ext cx="1587" cy="269875"/>
          </a:xfrm>
          <a:prstGeom prst="curvedConnector3">
            <a:avLst>
              <a:gd name="adj1" fmla="val 17900009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56" name="Text Box 13"/>
          <p:cNvSpPr txBox="1">
            <a:spLocks noChangeArrowheads="1"/>
          </p:cNvSpPr>
          <p:nvPr/>
        </p:nvSpPr>
        <p:spPr bwMode="auto">
          <a:xfrm>
            <a:off x="2057400" y="4343400"/>
            <a:ext cx="22018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/>
              <a:t>a, a/</a:t>
            </a:r>
            <a:r>
              <a:rPr lang="el-GR"/>
              <a:t>ε</a:t>
            </a:r>
            <a:r>
              <a:rPr lang="en-US"/>
              <a:t> for a in </a:t>
            </a:r>
            <a:r>
              <a:rPr lang="el-GR"/>
              <a:t>Σ</a:t>
            </a:r>
          </a:p>
        </p:txBody>
      </p:sp>
      <p:sp>
        <p:nvSpPr>
          <p:cNvPr id="6157" name="Oval 14"/>
          <p:cNvSpPr>
            <a:spLocks noChangeArrowheads="1"/>
          </p:cNvSpPr>
          <p:nvPr/>
        </p:nvSpPr>
        <p:spPr bwMode="auto">
          <a:xfrm>
            <a:off x="3352800" y="3657600"/>
            <a:ext cx="2286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6158" name="Oval 15"/>
          <p:cNvSpPr>
            <a:spLocks noChangeArrowheads="1"/>
          </p:cNvSpPr>
          <p:nvPr/>
        </p:nvSpPr>
        <p:spPr bwMode="auto">
          <a:xfrm>
            <a:off x="4572000" y="28194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6159" name="Oval 16"/>
          <p:cNvSpPr>
            <a:spLocks noChangeArrowheads="1"/>
          </p:cNvSpPr>
          <p:nvPr/>
        </p:nvSpPr>
        <p:spPr bwMode="auto">
          <a:xfrm>
            <a:off x="4953000" y="37338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6160" name="Line 17"/>
          <p:cNvSpPr>
            <a:spLocks noChangeShapeType="1"/>
          </p:cNvSpPr>
          <p:nvPr/>
        </p:nvSpPr>
        <p:spPr bwMode="auto">
          <a:xfrm flipV="1">
            <a:off x="3581400" y="3124200"/>
            <a:ext cx="990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1" name="Line 18"/>
          <p:cNvSpPr>
            <a:spLocks noChangeShapeType="1"/>
          </p:cNvSpPr>
          <p:nvPr/>
        </p:nvSpPr>
        <p:spPr bwMode="auto">
          <a:xfrm flipH="1" flipV="1">
            <a:off x="3657600" y="3810000"/>
            <a:ext cx="1295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2" name="Line 19"/>
          <p:cNvSpPr>
            <a:spLocks noChangeShapeType="1"/>
          </p:cNvSpPr>
          <p:nvPr/>
        </p:nvSpPr>
        <p:spPr bwMode="auto">
          <a:xfrm>
            <a:off x="5029200" y="35052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3" name="Line 21"/>
          <p:cNvSpPr>
            <a:spLocks noChangeShapeType="1"/>
          </p:cNvSpPr>
          <p:nvPr/>
        </p:nvSpPr>
        <p:spPr bwMode="auto">
          <a:xfrm>
            <a:off x="4876800" y="31242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" name="Text Box 22"/>
          <p:cNvSpPr txBox="1">
            <a:spLocks noChangeArrowheads="1"/>
          </p:cNvSpPr>
          <p:nvPr/>
        </p:nvSpPr>
        <p:spPr bwMode="auto">
          <a:xfrm>
            <a:off x="3489325" y="2859088"/>
            <a:ext cx="9985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l-GR"/>
              <a:t>ε</a:t>
            </a:r>
            <a:r>
              <a:rPr lang="en-US"/>
              <a:t>, A/x</a:t>
            </a:r>
            <a:r>
              <a:rPr lang="en-US" sz="1000"/>
              <a:t>n</a:t>
            </a:r>
            <a:endParaRPr lang="en-US"/>
          </a:p>
        </p:txBody>
      </p:sp>
      <p:sp>
        <p:nvSpPr>
          <p:cNvPr id="6165" name="Text Box 23"/>
          <p:cNvSpPr txBox="1">
            <a:spLocks noChangeArrowheads="1"/>
          </p:cNvSpPr>
          <p:nvPr/>
        </p:nvSpPr>
        <p:spPr bwMode="auto">
          <a:xfrm>
            <a:off x="5318125" y="3011488"/>
            <a:ext cx="2670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/>
              <a:t>A → x</a:t>
            </a:r>
            <a:r>
              <a:rPr lang="en-US" sz="1200"/>
              <a:t>1</a:t>
            </a:r>
            <a:r>
              <a:rPr lang="en-US"/>
              <a:t> x</a:t>
            </a:r>
            <a:r>
              <a:rPr lang="en-US" sz="1200"/>
              <a:t>2</a:t>
            </a:r>
            <a:r>
              <a:rPr lang="en-US"/>
              <a:t> …x</a:t>
            </a:r>
            <a:r>
              <a:rPr lang="en-US" sz="1200"/>
              <a:t>n</a:t>
            </a:r>
            <a:r>
              <a:rPr lang="en-US"/>
              <a:t> in R</a:t>
            </a:r>
          </a:p>
        </p:txBody>
      </p:sp>
      <p:sp>
        <p:nvSpPr>
          <p:cNvPr id="6166" name="Text Box 24"/>
          <p:cNvSpPr txBox="1">
            <a:spLocks noChangeArrowheads="1"/>
          </p:cNvSpPr>
          <p:nvPr/>
        </p:nvSpPr>
        <p:spPr bwMode="auto">
          <a:xfrm>
            <a:off x="3794125" y="3849688"/>
            <a:ext cx="946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l-GR"/>
              <a:t>ε</a:t>
            </a:r>
            <a:r>
              <a:rPr lang="en-US"/>
              <a:t>, </a:t>
            </a:r>
            <a:r>
              <a:rPr lang="el-GR"/>
              <a:t>ε</a:t>
            </a:r>
            <a:r>
              <a:rPr lang="en-US"/>
              <a:t>/x</a:t>
            </a:r>
            <a:r>
              <a:rPr lang="en-US" sz="1200"/>
              <a:t>1</a:t>
            </a:r>
            <a:endParaRPr lang="el-GR"/>
          </a:p>
        </p:txBody>
      </p:sp>
      <p:graphicFrame>
        <p:nvGraphicFramePr>
          <p:cNvPr id="6146" name="Object 25"/>
          <p:cNvGraphicFramePr>
            <a:graphicFrameLocks noChangeAspect="1"/>
          </p:cNvGraphicFramePr>
          <p:nvPr/>
        </p:nvGraphicFramePr>
        <p:xfrm>
          <a:off x="762000" y="5715000"/>
          <a:ext cx="72580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3" imgW="3225600" imgH="203040" progId="Equation.3">
                  <p:embed/>
                </p:oleObj>
              </mc:Choice>
              <mc:Fallback>
                <p:oleObj name="Equation" r:id="rId3" imgW="32256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5715000"/>
                        <a:ext cx="725805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7" name="TextBox 25"/>
          <p:cNvSpPr txBox="1">
            <a:spLocks noChangeArrowheads="1"/>
          </p:cNvSpPr>
          <p:nvPr/>
        </p:nvSpPr>
        <p:spPr bwMode="auto">
          <a:xfrm>
            <a:off x="914400" y="5029200"/>
            <a:ext cx="1625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FF0000"/>
                </a:solidFill>
              </a:rPr>
              <a:t>Theorem</a:t>
            </a:r>
          </a:p>
        </p:txBody>
      </p:sp>
    </p:spTree>
    <p:extLst>
      <p:ext uri="{BB962C8B-B14F-4D97-AF65-F5344CB8AC3E}">
        <p14:creationId xmlns:p14="http://schemas.microsoft.com/office/powerpoint/2010/main" val="29269672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Box 1"/>
          <p:cNvSpPr txBox="1">
            <a:spLocks noChangeArrowheads="1"/>
          </p:cNvSpPr>
          <p:nvPr/>
        </p:nvSpPr>
        <p:spPr bwMode="auto">
          <a:xfrm>
            <a:off x="1143000" y="1828800"/>
            <a:ext cx="68738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Sometimes, constructing the PDA is easier than</a:t>
            </a:r>
          </a:p>
          <a:p>
            <a:pPr eaLnBrk="1" hangingPunct="1"/>
            <a:r>
              <a:rPr lang="en-US">
                <a:solidFill>
                  <a:srgbClr val="FF0000"/>
                </a:solidFill>
              </a:rPr>
              <a:t>constructing CFG. </a:t>
            </a:r>
          </a:p>
        </p:txBody>
      </p:sp>
    </p:spTree>
    <p:extLst>
      <p:ext uri="{BB962C8B-B14F-4D97-AF65-F5344CB8AC3E}">
        <p14:creationId xmlns:p14="http://schemas.microsoft.com/office/powerpoint/2010/main" val="18725206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914400" y="990600"/>
          <a:ext cx="7431088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Equation" r:id="rId3" imgW="3429000" imgH="228600" progId="Equation.3">
                  <p:embed/>
                </p:oleObj>
              </mc:Choice>
              <mc:Fallback>
                <p:oleObj name="Equation" r:id="rId3" imgW="34290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990600"/>
                        <a:ext cx="7431088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1" name="TextBox 2"/>
          <p:cNvSpPr txBox="1">
            <a:spLocks noChangeArrowheads="1"/>
          </p:cNvSpPr>
          <p:nvPr/>
        </p:nvSpPr>
        <p:spPr bwMode="auto">
          <a:xfrm>
            <a:off x="1981200" y="2209800"/>
            <a:ext cx="39814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Construct a PDA or a CFG?</a:t>
            </a:r>
          </a:p>
        </p:txBody>
      </p:sp>
      <p:sp>
        <p:nvSpPr>
          <p:cNvPr id="7172" name="TextBox 3"/>
          <p:cNvSpPr txBox="1">
            <a:spLocks noChangeArrowheads="1"/>
          </p:cNvSpPr>
          <p:nvPr/>
        </p:nvSpPr>
        <p:spPr bwMode="auto">
          <a:xfrm>
            <a:off x="3352800" y="3200400"/>
            <a:ext cx="1073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>
                <a:solidFill>
                  <a:srgbClr val="00B050"/>
                </a:solidFill>
              </a:rPr>
              <a:t>PDA!!!</a:t>
            </a:r>
          </a:p>
        </p:txBody>
      </p:sp>
      <p:sp>
        <p:nvSpPr>
          <p:cNvPr id="7173" name="TextBox 1"/>
          <p:cNvSpPr txBox="1">
            <a:spLocks noChangeArrowheads="1"/>
          </p:cNvSpPr>
          <p:nvPr/>
        </p:nvSpPr>
        <p:spPr bwMode="auto">
          <a:xfrm>
            <a:off x="1143000" y="4419600"/>
            <a:ext cx="68738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Sometimes, constructing the PDA is easier than</a:t>
            </a:r>
          </a:p>
          <a:p>
            <a:pPr eaLnBrk="1" hangingPunct="1"/>
            <a:r>
              <a:rPr lang="en-US">
                <a:solidFill>
                  <a:srgbClr val="FF0000"/>
                </a:solidFill>
              </a:rPr>
              <a:t>constructing CFG. </a:t>
            </a:r>
          </a:p>
        </p:txBody>
      </p:sp>
      <p:sp>
        <p:nvSpPr>
          <p:cNvPr id="7174" name="TextBox 3"/>
          <p:cNvSpPr txBox="1">
            <a:spLocks noChangeArrowheads="1"/>
          </p:cNvSpPr>
          <p:nvPr/>
        </p:nvSpPr>
        <p:spPr bwMode="auto">
          <a:xfrm>
            <a:off x="3429000" y="304800"/>
            <a:ext cx="16398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>
                <a:solidFill>
                  <a:srgbClr val="00B050"/>
                </a:solidFill>
              </a:rPr>
              <a:t>Example 2</a:t>
            </a:r>
          </a:p>
        </p:txBody>
      </p:sp>
    </p:spTree>
    <p:extLst>
      <p:ext uri="{BB962C8B-B14F-4D97-AF65-F5344CB8AC3E}">
        <p14:creationId xmlns:p14="http://schemas.microsoft.com/office/powerpoint/2010/main" val="2904893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4"/>
          <p:cNvSpPr>
            <a:spLocks noChangeArrowheads="1"/>
          </p:cNvSpPr>
          <p:nvPr/>
        </p:nvSpPr>
        <p:spPr bwMode="auto">
          <a:xfrm>
            <a:off x="1676400" y="1371600"/>
            <a:ext cx="3200400" cy="5334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9699" name="Line 5"/>
          <p:cNvSpPr>
            <a:spLocks noChangeShapeType="1"/>
          </p:cNvSpPr>
          <p:nvPr/>
        </p:nvSpPr>
        <p:spPr bwMode="auto">
          <a:xfrm>
            <a:off x="2133600" y="1371600"/>
            <a:ext cx="0" cy="5334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0" name="Line 6"/>
          <p:cNvSpPr>
            <a:spLocks noChangeShapeType="1"/>
          </p:cNvSpPr>
          <p:nvPr/>
        </p:nvSpPr>
        <p:spPr bwMode="auto">
          <a:xfrm>
            <a:off x="2590800" y="1371600"/>
            <a:ext cx="0" cy="5334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1" name="Line 7"/>
          <p:cNvSpPr>
            <a:spLocks noChangeShapeType="1"/>
          </p:cNvSpPr>
          <p:nvPr/>
        </p:nvSpPr>
        <p:spPr bwMode="auto">
          <a:xfrm>
            <a:off x="3048000" y="1371600"/>
            <a:ext cx="0" cy="5334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2" name="Line 8"/>
          <p:cNvSpPr>
            <a:spLocks noChangeShapeType="1"/>
          </p:cNvSpPr>
          <p:nvPr/>
        </p:nvSpPr>
        <p:spPr bwMode="auto">
          <a:xfrm>
            <a:off x="3505200" y="1371600"/>
            <a:ext cx="0" cy="5334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3" name="Line 9"/>
          <p:cNvSpPr>
            <a:spLocks noChangeShapeType="1"/>
          </p:cNvSpPr>
          <p:nvPr/>
        </p:nvSpPr>
        <p:spPr bwMode="auto">
          <a:xfrm>
            <a:off x="3962400" y="1371600"/>
            <a:ext cx="0" cy="5334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4" name="Line 10"/>
          <p:cNvSpPr>
            <a:spLocks noChangeShapeType="1"/>
          </p:cNvSpPr>
          <p:nvPr/>
        </p:nvSpPr>
        <p:spPr bwMode="auto">
          <a:xfrm>
            <a:off x="4419600" y="1371600"/>
            <a:ext cx="0" cy="5334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5" name="Rectangle 11"/>
          <p:cNvSpPr>
            <a:spLocks noChangeArrowheads="1"/>
          </p:cNvSpPr>
          <p:nvPr/>
        </p:nvSpPr>
        <p:spPr bwMode="auto">
          <a:xfrm>
            <a:off x="2819400" y="3657600"/>
            <a:ext cx="1676400" cy="121920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9706" name="Line 12"/>
          <p:cNvSpPr>
            <a:spLocks noChangeShapeType="1"/>
          </p:cNvSpPr>
          <p:nvPr/>
        </p:nvSpPr>
        <p:spPr bwMode="auto">
          <a:xfrm flipH="1" flipV="1">
            <a:off x="1905000" y="1905000"/>
            <a:ext cx="1447800" cy="1752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7" name="Rectangle 13"/>
          <p:cNvSpPr>
            <a:spLocks noChangeArrowheads="1"/>
          </p:cNvSpPr>
          <p:nvPr/>
        </p:nvSpPr>
        <p:spPr bwMode="auto">
          <a:xfrm>
            <a:off x="6019800" y="3657600"/>
            <a:ext cx="457200" cy="144780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sz="1800">
              <a:solidFill>
                <a:schemeClr val="hlink"/>
              </a:solidFill>
            </a:endParaRPr>
          </a:p>
        </p:txBody>
      </p:sp>
      <p:sp>
        <p:nvSpPr>
          <p:cNvPr id="29708" name="Line 14"/>
          <p:cNvSpPr>
            <a:spLocks noChangeShapeType="1"/>
          </p:cNvSpPr>
          <p:nvPr/>
        </p:nvSpPr>
        <p:spPr bwMode="auto">
          <a:xfrm>
            <a:off x="6019800" y="4648200"/>
            <a:ext cx="45720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9" name="Line 15"/>
          <p:cNvSpPr>
            <a:spLocks noChangeShapeType="1"/>
          </p:cNvSpPr>
          <p:nvPr/>
        </p:nvSpPr>
        <p:spPr bwMode="auto">
          <a:xfrm>
            <a:off x="6019800" y="4191000"/>
            <a:ext cx="45720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0" name="Line 16"/>
          <p:cNvSpPr>
            <a:spLocks noChangeShapeType="1"/>
          </p:cNvSpPr>
          <p:nvPr/>
        </p:nvSpPr>
        <p:spPr bwMode="auto">
          <a:xfrm flipV="1">
            <a:off x="6019800" y="3429000"/>
            <a:ext cx="0" cy="2286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1" name="Line 17"/>
          <p:cNvSpPr>
            <a:spLocks noChangeShapeType="1"/>
          </p:cNvSpPr>
          <p:nvPr/>
        </p:nvSpPr>
        <p:spPr bwMode="auto">
          <a:xfrm flipH="1">
            <a:off x="5867400" y="3429000"/>
            <a:ext cx="15240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2" name="Line 18"/>
          <p:cNvSpPr>
            <a:spLocks noChangeShapeType="1"/>
          </p:cNvSpPr>
          <p:nvPr/>
        </p:nvSpPr>
        <p:spPr bwMode="auto">
          <a:xfrm flipV="1">
            <a:off x="6477000" y="3429000"/>
            <a:ext cx="0" cy="2286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3" name="Line 19"/>
          <p:cNvSpPr>
            <a:spLocks noChangeShapeType="1"/>
          </p:cNvSpPr>
          <p:nvPr/>
        </p:nvSpPr>
        <p:spPr bwMode="auto">
          <a:xfrm>
            <a:off x="6477000" y="3429000"/>
            <a:ext cx="15240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4" name="Line 20"/>
          <p:cNvSpPr>
            <a:spLocks noChangeShapeType="1"/>
          </p:cNvSpPr>
          <p:nvPr/>
        </p:nvSpPr>
        <p:spPr bwMode="auto">
          <a:xfrm flipV="1">
            <a:off x="4495800" y="3048000"/>
            <a:ext cx="609600" cy="9906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5" name="Line 21"/>
          <p:cNvSpPr>
            <a:spLocks noChangeShapeType="1"/>
          </p:cNvSpPr>
          <p:nvPr/>
        </p:nvSpPr>
        <p:spPr bwMode="auto">
          <a:xfrm flipV="1">
            <a:off x="5105400" y="2971800"/>
            <a:ext cx="990600" cy="762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6" name="Line 22"/>
          <p:cNvSpPr>
            <a:spLocks noChangeShapeType="1"/>
          </p:cNvSpPr>
          <p:nvPr/>
        </p:nvSpPr>
        <p:spPr bwMode="auto">
          <a:xfrm>
            <a:off x="6096000" y="2971800"/>
            <a:ext cx="152400" cy="6858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7" name="Text Box 23"/>
          <p:cNvSpPr txBox="1">
            <a:spLocks noChangeArrowheads="1"/>
          </p:cNvSpPr>
          <p:nvPr/>
        </p:nvSpPr>
        <p:spPr bwMode="auto">
          <a:xfrm>
            <a:off x="6765925" y="3922713"/>
            <a:ext cx="717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800"/>
              <a:t>stack</a:t>
            </a:r>
          </a:p>
        </p:txBody>
      </p:sp>
      <p:sp>
        <p:nvSpPr>
          <p:cNvPr id="29718" name="Text Box 24"/>
          <p:cNvSpPr txBox="1">
            <a:spLocks noChangeArrowheads="1"/>
          </p:cNvSpPr>
          <p:nvPr/>
        </p:nvSpPr>
        <p:spPr bwMode="auto">
          <a:xfrm>
            <a:off x="6232525" y="2551113"/>
            <a:ext cx="1289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800"/>
              <a:t>stack head</a:t>
            </a:r>
          </a:p>
        </p:txBody>
      </p:sp>
      <p:sp>
        <p:nvSpPr>
          <p:cNvPr id="29719" name="Text Box 25"/>
          <p:cNvSpPr txBox="1">
            <a:spLocks noChangeArrowheads="1"/>
          </p:cNvSpPr>
          <p:nvPr/>
        </p:nvSpPr>
        <p:spPr bwMode="auto">
          <a:xfrm>
            <a:off x="3108325" y="3770313"/>
            <a:ext cx="869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800"/>
              <a:t>finite</a:t>
            </a:r>
          </a:p>
          <a:p>
            <a:pPr eaLnBrk="1" hangingPunct="1"/>
            <a:r>
              <a:rPr lang="en-US" sz="1800"/>
              <a:t>control</a:t>
            </a:r>
          </a:p>
        </p:txBody>
      </p:sp>
      <p:sp>
        <p:nvSpPr>
          <p:cNvPr id="29720" name="Text Box 26"/>
          <p:cNvSpPr txBox="1">
            <a:spLocks noChangeArrowheads="1"/>
          </p:cNvSpPr>
          <p:nvPr/>
        </p:nvSpPr>
        <p:spPr bwMode="auto">
          <a:xfrm>
            <a:off x="2651125" y="2246313"/>
            <a:ext cx="1200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800"/>
              <a:t>tape head</a:t>
            </a:r>
          </a:p>
        </p:txBody>
      </p:sp>
      <p:sp>
        <p:nvSpPr>
          <p:cNvPr id="29721" name="Text Box 27"/>
          <p:cNvSpPr txBox="1">
            <a:spLocks noChangeArrowheads="1"/>
          </p:cNvSpPr>
          <p:nvPr/>
        </p:nvSpPr>
        <p:spPr bwMode="auto">
          <a:xfrm>
            <a:off x="3032125" y="722313"/>
            <a:ext cx="628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800"/>
              <a:t>tape</a:t>
            </a:r>
          </a:p>
        </p:txBody>
      </p:sp>
    </p:spTree>
    <p:extLst>
      <p:ext uri="{BB962C8B-B14F-4D97-AF65-F5344CB8AC3E}">
        <p14:creationId xmlns:p14="http://schemas.microsoft.com/office/powerpoint/2010/main" val="19904526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Box 1"/>
          <p:cNvSpPr txBox="1">
            <a:spLocks noChangeArrowheads="1"/>
          </p:cNvSpPr>
          <p:nvPr/>
        </p:nvSpPr>
        <p:spPr bwMode="auto">
          <a:xfrm>
            <a:off x="3581400" y="609600"/>
            <a:ext cx="11826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4000">
                <a:solidFill>
                  <a:srgbClr val="00B050"/>
                </a:solidFill>
              </a:rPr>
              <a:t>Idea</a:t>
            </a:r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685800" y="1524000"/>
          <a:ext cx="7988300" cy="281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Equation" r:id="rId3" imgW="3886200" imgH="1371600" progId="Equation.3">
                  <p:embed/>
                </p:oleObj>
              </mc:Choice>
              <mc:Fallback>
                <p:oleObj name="Equation" r:id="rId3" imgW="3886200" imgH="1371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524000"/>
                        <a:ext cx="7988300" cy="281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4876800" y="3352800"/>
            <a:ext cx="36576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1370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743200"/>
            <a:ext cx="4114800" cy="838200"/>
          </a:xfrm>
        </p:spPr>
        <p:txBody>
          <a:bodyPr/>
          <a:lstStyle/>
          <a:p>
            <a:pPr eaLnBrk="1" hangingPunct="1"/>
            <a:r>
              <a:rPr lang="en-US" sz="2800" i="1" smtClean="0">
                <a:solidFill>
                  <a:schemeClr val="hlink"/>
                </a:solidFill>
              </a:rPr>
              <a:t>(p, s)     </a:t>
            </a:r>
            <a:r>
              <a:rPr lang="el-GR" sz="2800" i="1" smtClean="0">
                <a:solidFill>
                  <a:schemeClr val="hlink"/>
                </a:solidFill>
              </a:rPr>
              <a:t>δ</a:t>
            </a:r>
            <a:r>
              <a:rPr lang="en-US" sz="2800" i="1" smtClean="0">
                <a:solidFill>
                  <a:schemeClr val="hlink"/>
                </a:solidFill>
              </a:rPr>
              <a:t>(s, </a:t>
            </a:r>
            <a:r>
              <a:rPr lang="el-GR" sz="2800" i="1" smtClean="0">
                <a:solidFill>
                  <a:schemeClr val="hlink"/>
                </a:solidFill>
              </a:rPr>
              <a:t>ε</a:t>
            </a:r>
            <a:r>
              <a:rPr lang="en-US" sz="2800" i="1" smtClean="0">
                <a:solidFill>
                  <a:schemeClr val="hlink"/>
                </a:solidFill>
              </a:rPr>
              <a:t>, </a:t>
            </a:r>
            <a:r>
              <a:rPr lang="el-GR" sz="2800" i="1" smtClean="0">
                <a:solidFill>
                  <a:schemeClr val="hlink"/>
                </a:solidFill>
              </a:rPr>
              <a:t>ε</a:t>
            </a:r>
            <a:r>
              <a:rPr lang="en-US" sz="2800" i="1" smtClean="0">
                <a:solidFill>
                  <a:schemeClr val="hlink"/>
                </a:solidFill>
              </a:rPr>
              <a:t>) </a:t>
            </a:r>
            <a:r>
              <a:rPr lang="en-US" sz="2800" smtClean="0"/>
              <a:t> </a:t>
            </a:r>
            <a:endParaRPr lang="el-GR" sz="2800" smtClean="0"/>
          </a:p>
        </p:txBody>
      </p:sp>
      <p:sp>
        <p:nvSpPr>
          <p:cNvPr id="9221" name="Line 3"/>
          <p:cNvSpPr>
            <a:spLocks noChangeShapeType="1"/>
          </p:cNvSpPr>
          <p:nvPr/>
        </p:nvSpPr>
        <p:spPr bwMode="auto">
          <a:xfrm flipV="1">
            <a:off x="5486400" y="1371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2" name="Text Box 4"/>
          <p:cNvSpPr txBox="1">
            <a:spLocks noChangeArrowheads="1"/>
          </p:cNvSpPr>
          <p:nvPr/>
        </p:nvSpPr>
        <p:spPr bwMode="auto">
          <a:xfrm>
            <a:off x="5661025" y="12112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1800"/>
          </a:p>
        </p:txBody>
      </p:sp>
      <p:sp>
        <p:nvSpPr>
          <p:cNvPr id="9223" name="Line 5"/>
          <p:cNvSpPr>
            <a:spLocks noChangeShapeType="1"/>
          </p:cNvSpPr>
          <p:nvPr/>
        </p:nvSpPr>
        <p:spPr bwMode="auto">
          <a:xfrm>
            <a:off x="3733800" y="1524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4" name="Line 6"/>
          <p:cNvSpPr>
            <a:spLocks noChangeShapeType="1"/>
          </p:cNvSpPr>
          <p:nvPr/>
        </p:nvSpPr>
        <p:spPr bwMode="auto">
          <a:xfrm>
            <a:off x="1295400" y="838200"/>
            <a:ext cx="1360488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5" name="Line 7"/>
          <p:cNvSpPr>
            <a:spLocks noChangeShapeType="1"/>
          </p:cNvSpPr>
          <p:nvPr/>
        </p:nvSpPr>
        <p:spPr bwMode="auto">
          <a:xfrm>
            <a:off x="1295400" y="1371600"/>
            <a:ext cx="1360488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Line 8"/>
          <p:cNvSpPr>
            <a:spLocks noChangeShapeType="1"/>
          </p:cNvSpPr>
          <p:nvPr/>
        </p:nvSpPr>
        <p:spPr bwMode="auto">
          <a:xfrm>
            <a:off x="1752600" y="838200"/>
            <a:ext cx="0" cy="474663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7" name="Line 9"/>
          <p:cNvSpPr>
            <a:spLocks noChangeShapeType="1"/>
          </p:cNvSpPr>
          <p:nvPr/>
        </p:nvSpPr>
        <p:spPr bwMode="auto">
          <a:xfrm>
            <a:off x="2209800" y="838200"/>
            <a:ext cx="0" cy="474663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Line 10"/>
          <p:cNvSpPr>
            <a:spLocks noChangeShapeType="1"/>
          </p:cNvSpPr>
          <p:nvPr/>
        </p:nvSpPr>
        <p:spPr bwMode="auto">
          <a:xfrm>
            <a:off x="1295400" y="838200"/>
            <a:ext cx="0" cy="474663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9" name="Line 11"/>
          <p:cNvSpPr>
            <a:spLocks noChangeShapeType="1"/>
          </p:cNvSpPr>
          <p:nvPr/>
        </p:nvSpPr>
        <p:spPr bwMode="auto">
          <a:xfrm flipV="1">
            <a:off x="1501775" y="1347788"/>
            <a:ext cx="0" cy="473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Line 12"/>
          <p:cNvSpPr>
            <a:spLocks noChangeShapeType="1"/>
          </p:cNvSpPr>
          <p:nvPr/>
        </p:nvSpPr>
        <p:spPr bwMode="auto">
          <a:xfrm>
            <a:off x="5334000" y="914400"/>
            <a:ext cx="12954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1" name="Line 13"/>
          <p:cNvSpPr>
            <a:spLocks noChangeShapeType="1"/>
          </p:cNvSpPr>
          <p:nvPr/>
        </p:nvSpPr>
        <p:spPr bwMode="auto">
          <a:xfrm>
            <a:off x="5334000" y="1371600"/>
            <a:ext cx="12954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2" name="Line 14"/>
          <p:cNvSpPr>
            <a:spLocks noChangeShapeType="1"/>
          </p:cNvSpPr>
          <p:nvPr/>
        </p:nvSpPr>
        <p:spPr bwMode="auto">
          <a:xfrm>
            <a:off x="5341938" y="914400"/>
            <a:ext cx="0" cy="46037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3" name="Line 15"/>
          <p:cNvSpPr>
            <a:spLocks noChangeShapeType="1"/>
          </p:cNvSpPr>
          <p:nvPr/>
        </p:nvSpPr>
        <p:spPr bwMode="auto">
          <a:xfrm>
            <a:off x="6096000" y="914400"/>
            <a:ext cx="0" cy="46037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4" name="Line 16"/>
          <p:cNvSpPr>
            <a:spLocks noChangeShapeType="1"/>
          </p:cNvSpPr>
          <p:nvPr/>
        </p:nvSpPr>
        <p:spPr bwMode="auto">
          <a:xfrm>
            <a:off x="5711825" y="914400"/>
            <a:ext cx="0" cy="46037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5" name="Rectangle 17"/>
          <p:cNvSpPr>
            <a:spLocks noChangeArrowheads="1"/>
          </p:cNvSpPr>
          <p:nvPr/>
        </p:nvSpPr>
        <p:spPr bwMode="auto">
          <a:xfrm>
            <a:off x="5280025" y="1835150"/>
            <a:ext cx="493713" cy="527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800"/>
              <a:t>p</a:t>
            </a:r>
          </a:p>
        </p:txBody>
      </p:sp>
      <p:sp>
        <p:nvSpPr>
          <p:cNvPr id="9236" name="Rectangle 18"/>
          <p:cNvSpPr>
            <a:spLocks noChangeArrowheads="1"/>
          </p:cNvSpPr>
          <p:nvPr/>
        </p:nvSpPr>
        <p:spPr bwMode="auto">
          <a:xfrm>
            <a:off x="1295400" y="1828800"/>
            <a:ext cx="457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800"/>
              <a:t>s</a:t>
            </a:r>
          </a:p>
        </p:txBody>
      </p:sp>
      <p:sp>
        <p:nvSpPr>
          <p:cNvPr id="9237" name="Text Box 19"/>
          <p:cNvSpPr txBox="1">
            <a:spLocks noChangeArrowheads="1"/>
          </p:cNvSpPr>
          <p:nvPr/>
        </p:nvSpPr>
        <p:spPr bwMode="auto">
          <a:xfrm>
            <a:off x="1295400" y="914400"/>
            <a:ext cx="374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800"/>
              <a:t> a</a:t>
            </a:r>
          </a:p>
        </p:txBody>
      </p:sp>
      <p:graphicFrame>
        <p:nvGraphicFramePr>
          <p:cNvPr id="9218" name="Object 21"/>
          <p:cNvGraphicFramePr>
            <a:graphicFrameLocks noChangeAspect="1"/>
          </p:cNvGraphicFramePr>
          <p:nvPr>
            <p:ph sz="half" idx="2"/>
          </p:nvPr>
        </p:nvGraphicFramePr>
        <p:xfrm>
          <a:off x="1828800" y="2819400"/>
          <a:ext cx="3048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Equation" r:id="rId3" imgW="126720" imgH="126720" progId="Equation.3">
                  <p:embed/>
                </p:oleObj>
              </mc:Choice>
              <mc:Fallback>
                <p:oleObj name="Equation" r:id="rId3" imgW="126720" imgH="126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819400"/>
                        <a:ext cx="3048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38" name="Line 23"/>
          <p:cNvSpPr>
            <a:spLocks noChangeShapeType="1"/>
          </p:cNvSpPr>
          <p:nvPr/>
        </p:nvSpPr>
        <p:spPr bwMode="auto">
          <a:xfrm flipV="1">
            <a:off x="2667000" y="1905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9" name="Line 24"/>
          <p:cNvSpPr>
            <a:spLocks noChangeShapeType="1"/>
          </p:cNvSpPr>
          <p:nvPr/>
        </p:nvSpPr>
        <p:spPr bwMode="auto">
          <a:xfrm flipV="1">
            <a:off x="3048000" y="1905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0" name="Line 25"/>
          <p:cNvSpPr>
            <a:spLocks noChangeShapeType="1"/>
          </p:cNvSpPr>
          <p:nvPr/>
        </p:nvSpPr>
        <p:spPr bwMode="auto">
          <a:xfrm>
            <a:off x="3048000" y="1905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1" name="Line 26"/>
          <p:cNvSpPr>
            <a:spLocks noChangeShapeType="1"/>
          </p:cNvSpPr>
          <p:nvPr/>
        </p:nvSpPr>
        <p:spPr bwMode="auto">
          <a:xfrm flipH="1">
            <a:off x="2590800" y="19050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2" name="Line 27"/>
          <p:cNvSpPr>
            <a:spLocks noChangeShapeType="1"/>
          </p:cNvSpPr>
          <p:nvPr/>
        </p:nvSpPr>
        <p:spPr bwMode="auto">
          <a:xfrm flipV="1">
            <a:off x="1752600" y="15240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3" name="Line 28"/>
          <p:cNvSpPr>
            <a:spLocks noChangeShapeType="1"/>
          </p:cNvSpPr>
          <p:nvPr/>
        </p:nvSpPr>
        <p:spPr bwMode="auto">
          <a:xfrm>
            <a:off x="2057400" y="1524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4" name="Line 29"/>
          <p:cNvSpPr>
            <a:spLocks noChangeShapeType="1"/>
          </p:cNvSpPr>
          <p:nvPr/>
        </p:nvSpPr>
        <p:spPr bwMode="auto">
          <a:xfrm>
            <a:off x="2667000" y="15240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5" name="Rectangle 31"/>
          <p:cNvSpPr>
            <a:spLocks noChangeArrowheads="1"/>
          </p:cNvSpPr>
          <p:nvPr/>
        </p:nvSpPr>
        <p:spPr bwMode="auto">
          <a:xfrm>
            <a:off x="6553200" y="19812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9246" name="Line 32"/>
          <p:cNvSpPr>
            <a:spLocks noChangeShapeType="1"/>
          </p:cNvSpPr>
          <p:nvPr/>
        </p:nvSpPr>
        <p:spPr bwMode="auto">
          <a:xfrm flipV="1">
            <a:off x="6553200" y="1828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7" name="Line 33"/>
          <p:cNvSpPr>
            <a:spLocks noChangeShapeType="1"/>
          </p:cNvSpPr>
          <p:nvPr/>
        </p:nvSpPr>
        <p:spPr bwMode="auto">
          <a:xfrm flipV="1">
            <a:off x="6934200" y="1828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8" name="Line 34"/>
          <p:cNvSpPr>
            <a:spLocks noChangeShapeType="1"/>
          </p:cNvSpPr>
          <p:nvPr/>
        </p:nvSpPr>
        <p:spPr bwMode="auto">
          <a:xfrm>
            <a:off x="6934200" y="1828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9" name="Line 35"/>
          <p:cNvSpPr>
            <a:spLocks noChangeShapeType="1"/>
          </p:cNvSpPr>
          <p:nvPr/>
        </p:nvSpPr>
        <p:spPr bwMode="auto">
          <a:xfrm flipH="1">
            <a:off x="6477000" y="18288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0" name="Line 36"/>
          <p:cNvSpPr>
            <a:spLocks noChangeShapeType="1"/>
          </p:cNvSpPr>
          <p:nvPr/>
        </p:nvSpPr>
        <p:spPr bwMode="auto">
          <a:xfrm flipV="1">
            <a:off x="5791200" y="15240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1" name="Line 37"/>
          <p:cNvSpPr>
            <a:spLocks noChangeShapeType="1"/>
          </p:cNvSpPr>
          <p:nvPr/>
        </p:nvSpPr>
        <p:spPr bwMode="auto">
          <a:xfrm>
            <a:off x="6248400" y="1524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2" name="Line 38"/>
          <p:cNvSpPr>
            <a:spLocks noChangeShapeType="1"/>
          </p:cNvSpPr>
          <p:nvPr/>
        </p:nvSpPr>
        <p:spPr bwMode="auto">
          <a:xfrm>
            <a:off x="6629400" y="15240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3" name="Text Box 39"/>
          <p:cNvSpPr txBox="1">
            <a:spLocks noChangeArrowheads="1"/>
          </p:cNvSpPr>
          <p:nvPr/>
        </p:nvSpPr>
        <p:spPr bwMode="auto">
          <a:xfrm>
            <a:off x="6537325" y="1941513"/>
            <a:ext cx="3000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800"/>
              <a:t>s</a:t>
            </a:r>
          </a:p>
        </p:txBody>
      </p:sp>
      <p:sp>
        <p:nvSpPr>
          <p:cNvPr id="9254" name="Text Box 40"/>
          <p:cNvSpPr txBox="1">
            <a:spLocks noChangeArrowheads="1"/>
          </p:cNvSpPr>
          <p:nvPr/>
        </p:nvSpPr>
        <p:spPr bwMode="auto">
          <a:xfrm>
            <a:off x="5394325" y="950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800"/>
              <a:t>a</a:t>
            </a:r>
          </a:p>
        </p:txBody>
      </p:sp>
      <p:cxnSp>
        <p:nvCxnSpPr>
          <p:cNvPr id="41" name="Straight Connector 40"/>
          <p:cNvCxnSpPr>
            <a:endCxn id="9239" idx="0"/>
          </p:cNvCxnSpPr>
          <p:nvPr/>
        </p:nvCxnSpPr>
        <p:spPr>
          <a:xfrm>
            <a:off x="2667000" y="2057400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2286000" y="4267200"/>
            <a:ext cx="3048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3810000" y="4267200"/>
            <a:ext cx="3048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2057400" y="4419600"/>
            <a:ext cx="228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42" idx="6"/>
            <a:endCxn id="43" idx="2"/>
          </p:cNvCxnSpPr>
          <p:nvPr/>
        </p:nvCxnSpPr>
        <p:spPr>
          <a:xfrm>
            <a:off x="2590800" y="4419600"/>
            <a:ext cx="1219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3886200" y="4343400"/>
            <a:ext cx="152400" cy="152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2895600" y="4038600"/>
          <a:ext cx="733425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Equation" r:id="rId5" imgW="419040" imgH="203040" progId="Equation.3">
                  <p:embed/>
                </p:oleObj>
              </mc:Choice>
              <mc:Fallback>
                <p:oleObj name="Equation" r:id="rId5" imgW="4190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4038600"/>
                        <a:ext cx="733425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377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667000"/>
            <a:ext cx="3200400" cy="533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i="1" smtClean="0">
                <a:solidFill>
                  <a:schemeClr val="hlink"/>
                </a:solidFill>
              </a:rPr>
              <a:t>(q, s)     </a:t>
            </a:r>
            <a:r>
              <a:rPr lang="el-GR" sz="2800" i="1" smtClean="0">
                <a:solidFill>
                  <a:schemeClr val="hlink"/>
                </a:solidFill>
              </a:rPr>
              <a:t>δ</a:t>
            </a:r>
            <a:r>
              <a:rPr lang="en-US" sz="2800" i="1" smtClean="0">
                <a:solidFill>
                  <a:schemeClr val="hlink"/>
                </a:solidFill>
              </a:rPr>
              <a:t>(p, a, s) </a:t>
            </a:r>
            <a:r>
              <a:rPr lang="en-US" sz="2800" smtClean="0"/>
              <a:t> </a:t>
            </a:r>
            <a:endParaRPr lang="el-GR" sz="2800" smtClean="0"/>
          </a:p>
        </p:txBody>
      </p:sp>
      <p:sp>
        <p:nvSpPr>
          <p:cNvPr id="10247" name="Text Box 4"/>
          <p:cNvSpPr txBox="1">
            <a:spLocks noChangeArrowheads="1"/>
          </p:cNvSpPr>
          <p:nvPr/>
        </p:nvSpPr>
        <p:spPr bwMode="auto">
          <a:xfrm>
            <a:off x="5661025" y="12112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1800"/>
          </a:p>
        </p:txBody>
      </p:sp>
      <p:sp>
        <p:nvSpPr>
          <p:cNvPr id="10248" name="Line 5"/>
          <p:cNvSpPr>
            <a:spLocks noChangeShapeType="1"/>
          </p:cNvSpPr>
          <p:nvPr/>
        </p:nvSpPr>
        <p:spPr bwMode="auto">
          <a:xfrm>
            <a:off x="3733800" y="1524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9" name="Line 6"/>
          <p:cNvSpPr>
            <a:spLocks noChangeShapeType="1"/>
          </p:cNvSpPr>
          <p:nvPr/>
        </p:nvSpPr>
        <p:spPr bwMode="auto">
          <a:xfrm>
            <a:off x="1143000" y="838200"/>
            <a:ext cx="1360488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0" name="Line 7"/>
          <p:cNvSpPr>
            <a:spLocks noChangeShapeType="1"/>
          </p:cNvSpPr>
          <p:nvPr/>
        </p:nvSpPr>
        <p:spPr bwMode="auto">
          <a:xfrm>
            <a:off x="1143000" y="1371600"/>
            <a:ext cx="1360488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1" name="Line 8"/>
          <p:cNvSpPr>
            <a:spLocks noChangeShapeType="1"/>
          </p:cNvSpPr>
          <p:nvPr/>
        </p:nvSpPr>
        <p:spPr bwMode="auto">
          <a:xfrm>
            <a:off x="1752600" y="838200"/>
            <a:ext cx="0" cy="474663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2" name="Line 9"/>
          <p:cNvSpPr>
            <a:spLocks noChangeShapeType="1"/>
          </p:cNvSpPr>
          <p:nvPr/>
        </p:nvSpPr>
        <p:spPr bwMode="auto">
          <a:xfrm>
            <a:off x="2209800" y="838200"/>
            <a:ext cx="0" cy="474663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3" name="Line 10"/>
          <p:cNvSpPr>
            <a:spLocks noChangeShapeType="1"/>
          </p:cNvSpPr>
          <p:nvPr/>
        </p:nvSpPr>
        <p:spPr bwMode="auto">
          <a:xfrm>
            <a:off x="1295400" y="838200"/>
            <a:ext cx="0" cy="474663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4" name="Line 11"/>
          <p:cNvSpPr>
            <a:spLocks noChangeShapeType="1"/>
          </p:cNvSpPr>
          <p:nvPr/>
        </p:nvSpPr>
        <p:spPr bwMode="auto">
          <a:xfrm flipV="1">
            <a:off x="1501775" y="1347788"/>
            <a:ext cx="0" cy="473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5" name="Line 12"/>
          <p:cNvSpPr>
            <a:spLocks noChangeShapeType="1"/>
          </p:cNvSpPr>
          <p:nvPr/>
        </p:nvSpPr>
        <p:spPr bwMode="auto">
          <a:xfrm>
            <a:off x="5181600" y="914400"/>
            <a:ext cx="12954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6" name="Line 13"/>
          <p:cNvSpPr>
            <a:spLocks noChangeShapeType="1"/>
          </p:cNvSpPr>
          <p:nvPr/>
        </p:nvSpPr>
        <p:spPr bwMode="auto">
          <a:xfrm>
            <a:off x="5181600" y="1371600"/>
            <a:ext cx="12954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7" name="Line 14"/>
          <p:cNvSpPr>
            <a:spLocks noChangeShapeType="1"/>
          </p:cNvSpPr>
          <p:nvPr/>
        </p:nvSpPr>
        <p:spPr bwMode="auto">
          <a:xfrm>
            <a:off x="5341938" y="914400"/>
            <a:ext cx="0" cy="46037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8" name="Line 15"/>
          <p:cNvSpPr>
            <a:spLocks noChangeShapeType="1"/>
          </p:cNvSpPr>
          <p:nvPr/>
        </p:nvSpPr>
        <p:spPr bwMode="auto">
          <a:xfrm>
            <a:off x="6096000" y="914400"/>
            <a:ext cx="0" cy="46037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9" name="Line 16"/>
          <p:cNvSpPr>
            <a:spLocks noChangeShapeType="1"/>
          </p:cNvSpPr>
          <p:nvPr/>
        </p:nvSpPr>
        <p:spPr bwMode="auto">
          <a:xfrm>
            <a:off x="5711825" y="914400"/>
            <a:ext cx="0" cy="46037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0" name="Rectangle 17"/>
          <p:cNvSpPr>
            <a:spLocks noChangeArrowheads="1"/>
          </p:cNvSpPr>
          <p:nvPr/>
        </p:nvSpPr>
        <p:spPr bwMode="auto">
          <a:xfrm>
            <a:off x="5280025" y="1835150"/>
            <a:ext cx="493713" cy="527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800"/>
              <a:t>p</a:t>
            </a:r>
          </a:p>
        </p:txBody>
      </p:sp>
      <p:sp>
        <p:nvSpPr>
          <p:cNvPr id="10261" name="Rectangle 18"/>
          <p:cNvSpPr>
            <a:spLocks noChangeArrowheads="1"/>
          </p:cNvSpPr>
          <p:nvPr/>
        </p:nvSpPr>
        <p:spPr bwMode="auto">
          <a:xfrm>
            <a:off x="1295400" y="1828800"/>
            <a:ext cx="457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800"/>
              <a:t>p</a:t>
            </a:r>
          </a:p>
        </p:txBody>
      </p:sp>
      <p:sp>
        <p:nvSpPr>
          <p:cNvPr id="10262" name="Text Box 19"/>
          <p:cNvSpPr txBox="1">
            <a:spLocks noChangeArrowheads="1"/>
          </p:cNvSpPr>
          <p:nvPr/>
        </p:nvSpPr>
        <p:spPr bwMode="auto">
          <a:xfrm>
            <a:off x="1295400" y="914400"/>
            <a:ext cx="374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800"/>
              <a:t> a</a:t>
            </a:r>
          </a:p>
        </p:txBody>
      </p:sp>
      <p:sp>
        <p:nvSpPr>
          <p:cNvPr id="10263" name="Line 23"/>
          <p:cNvSpPr>
            <a:spLocks noChangeShapeType="1"/>
          </p:cNvSpPr>
          <p:nvPr/>
        </p:nvSpPr>
        <p:spPr bwMode="auto">
          <a:xfrm flipV="1">
            <a:off x="2667000" y="1905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4" name="Line 24"/>
          <p:cNvSpPr>
            <a:spLocks noChangeShapeType="1"/>
          </p:cNvSpPr>
          <p:nvPr/>
        </p:nvSpPr>
        <p:spPr bwMode="auto">
          <a:xfrm flipV="1">
            <a:off x="3048000" y="1905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5" name="Line 25"/>
          <p:cNvSpPr>
            <a:spLocks noChangeShapeType="1"/>
          </p:cNvSpPr>
          <p:nvPr/>
        </p:nvSpPr>
        <p:spPr bwMode="auto">
          <a:xfrm>
            <a:off x="3048000" y="1905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6" name="Line 26"/>
          <p:cNvSpPr>
            <a:spLocks noChangeShapeType="1"/>
          </p:cNvSpPr>
          <p:nvPr/>
        </p:nvSpPr>
        <p:spPr bwMode="auto">
          <a:xfrm flipH="1">
            <a:off x="2590800" y="19050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7" name="Line 27"/>
          <p:cNvSpPr>
            <a:spLocks noChangeShapeType="1"/>
          </p:cNvSpPr>
          <p:nvPr/>
        </p:nvSpPr>
        <p:spPr bwMode="auto">
          <a:xfrm flipV="1">
            <a:off x="1752600" y="15240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8" name="Line 28"/>
          <p:cNvSpPr>
            <a:spLocks noChangeShapeType="1"/>
          </p:cNvSpPr>
          <p:nvPr/>
        </p:nvSpPr>
        <p:spPr bwMode="auto">
          <a:xfrm>
            <a:off x="2057400" y="1524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9" name="Line 29"/>
          <p:cNvSpPr>
            <a:spLocks noChangeShapeType="1"/>
          </p:cNvSpPr>
          <p:nvPr/>
        </p:nvSpPr>
        <p:spPr bwMode="auto">
          <a:xfrm>
            <a:off x="2667000" y="15240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0" name="Rectangle 31"/>
          <p:cNvSpPr>
            <a:spLocks noChangeArrowheads="1"/>
          </p:cNvSpPr>
          <p:nvPr/>
        </p:nvSpPr>
        <p:spPr bwMode="auto">
          <a:xfrm>
            <a:off x="6553200" y="23622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0271" name="Line 32"/>
          <p:cNvSpPr>
            <a:spLocks noChangeShapeType="1"/>
          </p:cNvSpPr>
          <p:nvPr/>
        </p:nvSpPr>
        <p:spPr bwMode="auto">
          <a:xfrm flipV="1">
            <a:off x="6553200" y="1828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2" name="Line 33"/>
          <p:cNvSpPr>
            <a:spLocks noChangeShapeType="1"/>
          </p:cNvSpPr>
          <p:nvPr/>
        </p:nvSpPr>
        <p:spPr bwMode="auto">
          <a:xfrm flipV="1">
            <a:off x="6934200" y="1828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3" name="Line 34"/>
          <p:cNvSpPr>
            <a:spLocks noChangeShapeType="1"/>
          </p:cNvSpPr>
          <p:nvPr/>
        </p:nvSpPr>
        <p:spPr bwMode="auto">
          <a:xfrm>
            <a:off x="6934200" y="1828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4" name="Line 35"/>
          <p:cNvSpPr>
            <a:spLocks noChangeShapeType="1"/>
          </p:cNvSpPr>
          <p:nvPr/>
        </p:nvSpPr>
        <p:spPr bwMode="auto">
          <a:xfrm flipH="1">
            <a:off x="6477000" y="18288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5" name="Line 36"/>
          <p:cNvSpPr>
            <a:spLocks noChangeShapeType="1"/>
          </p:cNvSpPr>
          <p:nvPr/>
        </p:nvSpPr>
        <p:spPr bwMode="auto">
          <a:xfrm flipV="1">
            <a:off x="5791200" y="15240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6" name="Line 37"/>
          <p:cNvSpPr>
            <a:spLocks noChangeShapeType="1"/>
          </p:cNvSpPr>
          <p:nvPr/>
        </p:nvSpPr>
        <p:spPr bwMode="auto">
          <a:xfrm>
            <a:off x="6248400" y="1524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7" name="Line 38"/>
          <p:cNvSpPr>
            <a:spLocks noChangeShapeType="1"/>
          </p:cNvSpPr>
          <p:nvPr/>
        </p:nvSpPr>
        <p:spPr bwMode="auto">
          <a:xfrm>
            <a:off x="6629400" y="15240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8" name="Text Box 39"/>
          <p:cNvSpPr txBox="1">
            <a:spLocks noChangeArrowheads="1"/>
          </p:cNvSpPr>
          <p:nvPr/>
        </p:nvSpPr>
        <p:spPr bwMode="auto">
          <a:xfrm>
            <a:off x="6537325" y="1941513"/>
            <a:ext cx="3127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800"/>
              <a:t>a</a:t>
            </a:r>
          </a:p>
        </p:txBody>
      </p:sp>
      <p:sp>
        <p:nvSpPr>
          <p:cNvPr id="10279" name="Text Box 40"/>
          <p:cNvSpPr txBox="1">
            <a:spLocks noChangeArrowheads="1"/>
          </p:cNvSpPr>
          <p:nvPr/>
        </p:nvSpPr>
        <p:spPr bwMode="auto">
          <a:xfrm>
            <a:off x="5394325" y="950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800"/>
              <a:t>a</a:t>
            </a:r>
          </a:p>
        </p:txBody>
      </p:sp>
      <p:cxnSp>
        <p:nvCxnSpPr>
          <p:cNvPr id="41" name="Straight Connector 40"/>
          <p:cNvCxnSpPr>
            <a:endCxn id="10264" idx="0"/>
          </p:cNvCxnSpPr>
          <p:nvPr/>
        </p:nvCxnSpPr>
        <p:spPr>
          <a:xfrm>
            <a:off x="2667000" y="2057400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2286000" y="4267200"/>
            <a:ext cx="3048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3810000" y="4267200"/>
            <a:ext cx="3048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47" name="Straight Arrow Connector 46"/>
          <p:cNvCxnSpPr>
            <a:stCxn id="42" idx="6"/>
            <a:endCxn id="43" idx="2"/>
          </p:cNvCxnSpPr>
          <p:nvPr/>
        </p:nvCxnSpPr>
        <p:spPr>
          <a:xfrm>
            <a:off x="2590800" y="4419600"/>
            <a:ext cx="1219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2362200" y="4343400"/>
            <a:ext cx="152400" cy="152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10242" name="Object 3"/>
          <p:cNvGraphicFramePr>
            <a:graphicFrameLocks noChangeAspect="1"/>
          </p:cNvGraphicFramePr>
          <p:nvPr/>
        </p:nvGraphicFramePr>
        <p:xfrm>
          <a:off x="2906713" y="4038600"/>
          <a:ext cx="7112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" name="Equation" r:id="rId3" imgW="406080" imgH="203040" progId="Equation.3">
                  <p:embed/>
                </p:oleObj>
              </mc:Choice>
              <mc:Fallback>
                <p:oleObj name="Equation" r:id="rId3" imgW="4060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6713" y="4038600"/>
                        <a:ext cx="7112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5" name="Rectangle 31"/>
          <p:cNvSpPr>
            <a:spLocks noChangeArrowheads="1"/>
          </p:cNvSpPr>
          <p:nvPr/>
        </p:nvSpPr>
        <p:spPr bwMode="auto">
          <a:xfrm>
            <a:off x="2667000" y="2057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0286" name="Text Box 39"/>
          <p:cNvSpPr txBox="1">
            <a:spLocks noChangeArrowheads="1"/>
          </p:cNvSpPr>
          <p:nvPr/>
        </p:nvSpPr>
        <p:spPr bwMode="auto">
          <a:xfrm>
            <a:off x="2667000" y="2057400"/>
            <a:ext cx="3000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800"/>
              <a:t>s</a:t>
            </a:r>
          </a:p>
        </p:txBody>
      </p:sp>
      <p:cxnSp>
        <p:nvCxnSpPr>
          <p:cNvPr id="52" name="Straight Arrow Connector 51"/>
          <p:cNvCxnSpPr>
            <a:stCxn id="10260" idx="0"/>
          </p:cNvCxnSpPr>
          <p:nvPr/>
        </p:nvCxnSpPr>
        <p:spPr>
          <a:xfrm rot="5400000" flipH="1" flipV="1">
            <a:off x="5465763" y="1433512"/>
            <a:ext cx="463550" cy="3397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88" name="Rectangle 31"/>
          <p:cNvSpPr>
            <a:spLocks noChangeArrowheads="1"/>
          </p:cNvSpPr>
          <p:nvPr/>
        </p:nvSpPr>
        <p:spPr bwMode="auto">
          <a:xfrm>
            <a:off x="6553200" y="19812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0289" name="Text Box 39"/>
          <p:cNvSpPr txBox="1">
            <a:spLocks noChangeArrowheads="1"/>
          </p:cNvSpPr>
          <p:nvPr/>
        </p:nvSpPr>
        <p:spPr bwMode="auto">
          <a:xfrm>
            <a:off x="6553200" y="2362200"/>
            <a:ext cx="3000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800"/>
              <a:t>s</a:t>
            </a:r>
          </a:p>
        </p:txBody>
      </p:sp>
      <p:sp>
        <p:nvSpPr>
          <p:cNvPr id="55" name="Rectangle 2"/>
          <p:cNvSpPr txBox="1">
            <a:spLocks noChangeArrowheads="1"/>
          </p:cNvSpPr>
          <p:nvPr/>
        </p:nvSpPr>
        <p:spPr bwMode="auto">
          <a:xfrm>
            <a:off x="762000" y="3276600"/>
            <a:ext cx="3200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800" i="1" kern="0" dirty="0">
                <a:solidFill>
                  <a:schemeClr val="hlink"/>
                </a:solidFill>
                <a:latin typeface="+mn-lt"/>
                <a:cs typeface="+mn-cs"/>
              </a:rPr>
              <a:t>(p, a)     </a:t>
            </a:r>
            <a:r>
              <a:rPr lang="el-GR" sz="2800" i="1" kern="0" dirty="0">
                <a:solidFill>
                  <a:schemeClr val="hlink"/>
                </a:solidFill>
                <a:latin typeface="+mn-lt"/>
                <a:cs typeface="+mn-cs"/>
              </a:rPr>
              <a:t>δ</a:t>
            </a:r>
            <a:r>
              <a:rPr lang="en-US" sz="2800" i="1" kern="0" dirty="0">
                <a:solidFill>
                  <a:schemeClr val="hlink"/>
                </a:solidFill>
                <a:latin typeface="+mn-lt"/>
                <a:cs typeface="+mn-cs"/>
              </a:rPr>
              <a:t>(q, ε, ε) </a:t>
            </a:r>
            <a:r>
              <a:rPr lang="en-US" sz="2800" kern="0" dirty="0">
                <a:latin typeface="+mn-lt"/>
                <a:cs typeface="+mn-cs"/>
              </a:rPr>
              <a:t> </a:t>
            </a:r>
            <a:endParaRPr lang="el-GR" sz="2800" kern="0" dirty="0">
              <a:latin typeface="+mn-lt"/>
              <a:cs typeface="+mn-cs"/>
            </a:endParaRPr>
          </a:p>
        </p:txBody>
      </p:sp>
      <p:graphicFrame>
        <p:nvGraphicFramePr>
          <p:cNvPr id="10243" name="Object 21"/>
          <p:cNvGraphicFramePr>
            <a:graphicFrameLocks noChangeAspect="1"/>
          </p:cNvGraphicFramePr>
          <p:nvPr>
            <p:ph sz="half" idx="2"/>
          </p:nvPr>
        </p:nvGraphicFramePr>
        <p:xfrm>
          <a:off x="1828800" y="2819400"/>
          <a:ext cx="3302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name="Equation" r:id="rId5" imgW="126720" imgH="126720" progId="Equation.3">
                  <p:embed/>
                </p:oleObj>
              </mc:Choice>
              <mc:Fallback>
                <p:oleObj name="Equation" r:id="rId5" imgW="126720" imgH="126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819400"/>
                        <a:ext cx="33020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4" name="Object 10"/>
          <p:cNvGraphicFramePr>
            <a:graphicFrameLocks noChangeAspect="1"/>
          </p:cNvGraphicFramePr>
          <p:nvPr/>
        </p:nvGraphicFramePr>
        <p:xfrm>
          <a:off x="1828800" y="3429000"/>
          <a:ext cx="2921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8" name="Equation" r:id="rId7" imgW="126720" imgH="126720" progId="Equation.3">
                  <p:embed/>
                </p:oleObj>
              </mc:Choice>
              <mc:Fallback>
                <p:oleObj name="Equation" r:id="rId7" imgW="126720" imgH="126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429000"/>
                        <a:ext cx="292100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0" name="Curved Connector 59"/>
          <p:cNvCxnSpPr>
            <a:stCxn id="43" idx="4"/>
            <a:endCxn id="42" idx="4"/>
          </p:cNvCxnSpPr>
          <p:nvPr/>
        </p:nvCxnSpPr>
        <p:spPr>
          <a:xfrm rot="5400000">
            <a:off x="3200400" y="3810001"/>
            <a:ext cx="3175" cy="1524000"/>
          </a:xfrm>
          <a:prstGeom prst="curvedConnector3">
            <a:avLst>
              <a:gd name="adj1" fmla="val 14395466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245" name="Object 11"/>
          <p:cNvGraphicFramePr>
            <a:graphicFrameLocks noChangeAspect="1"/>
          </p:cNvGraphicFramePr>
          <p:nvPr/>
        </p:nvGraphicFramePr>
        <p:xfrm>
          <a:off x="2808288" y="4800600"/>
          <a:ext cx="75565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9" name="Equation" r:id="rId9" imgW="431640" imgH="203040" progId="Equation.3">
                  <p:embed/>
                </p:oleObj>
              </mc:Choice>
              <mc:Fallback>
                <p:oleObj name="Equation" r:id="rId9" imgW="4316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8288" y="4800600"/>
                        <a:ext cx="75565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61038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667000"/>
            <a:ext cx="3200400" cy="533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i="1" smtClean="0">
                <a:solidFill>
                  <a:schemeClr val="hlink"/>
                </a:solidFill>
              </a:rPr>
              <a:t>(q1, a)     </a:t>
            </a:r>
            <a:r>
              <a:rPr lang="el-GR" sz="2800" i="1" smtClean="0">
                <a:solidFill>
                  <a:schemeClr val="hlink"/>
                </a:solidFill>
              </a:rPr>
              <a:t>δ</a:t>
            </a:r>
            <a:r>
              <a:rPr lang="en-US" sz="2800" i="1" smtClean="0">
                <a:solidFill>
                  <a:schemeClr val="hlink"/>
                </a:solidFill>
              </a:rPr>
              <a:t>(p, a, a) </a:t>
            </a:r>
            <a:r>
              <a:rPr lang="en-US" sz="2800" smtClean="0"/>
              <a:t> </a:t>
            </a:r>
            <a:endParaRPr lang="el-GR" sz="2800" smtClean="0"/>
          </a:p>
        </p:txBody>
      </p:sp>
      <p:sp>
        <p:nvSpPr>
          <p:cNvPr id="11271" name="Text Box 4"/>
          <p:cNvSpPr txBox="1">
            <a:spLocks noChangeArrowheads="1"/>
          </p:cNvSpPr>
          <p:nvPr/>
        </p:nvSpPr>
        <p:spPr bwMode="auto">
          <a:xfrm>
            <a:off x="5661025" y="12112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1800"/>
          </a:p>
        </p:txBody>
      </p:sp>
      <p:sp>
        <p:nvSpPr>
          <p:cNvPr id="11272" name="Line 5"/>
          <p:cNvSpPr>
            <a:spLocks noChangeShapeType="1"/>
          </p:cNvSpPr>
          <p:nvPr/>
        </p:nvSpPr>
        <p:spPr bwMode="auto">
          <a:xfrm>
            <a:off x="3733800" y="1524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3" name="Line 6"/>
          <p:cNvSpPr>
            <a:spLocks noChangeShapeType="1"/>
          </p:cNvSpPr>
          <p:nvPr/>
        </p:nvSpPr>
        <p:spPr bwMode="auto">
          <a:xfrm>
            <a:off x="1143000" y="838200"/>
            <a:ext cx="1360488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4" name="Line 7"/>
          <p:cNvSpPr>
            <a:spLocks noChangeShapeType="1"/>
          </p:cNvSpPr>
          <p:nvPr/>
        </p:nvSpPr>
        <p:spPr bwMode="auto">
          <a:xfrm>
            <a:off x="1143000" y="1371600"/>
            <a:ext cx="1360488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5" name="Line 8"/>
          <p:cNvSpPr>
            <a:spLocks noChangeShapeType="1"/>
          </p:cNvSpPr>
          <p:nvPr/>
        </p:nvSpPr>
        <p:spPr bwMode="auto">
          <a:xfrm>
            <a:off x="1752600" y="838200"/>
            <a:ext cx="0" cy="474663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6" name="Line 9"/>
          <p:cNvSpPr>
            <a:spLocks noChangeShapeType="1"/>
          </p:cNvSpPr>
          <p:nvPr/>
        </p:nvSpPr>
        <p:spPr bwMode="auto">
          <a:xfrm>
            <a:off x="2209800" y="838200"/>
            <a:ext cx="0" cy="474663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7" name="Line 10"/>
          <p:cNvSpPr>
            <a:spLocks noChangeShapeType="1"/>
          </p:cNvSpPr>
          <p:nvPr/>
        </p:nvSpPr>
        <p:spPr bwMode="auto">
          <a:xfrm>
            <a:off x="1295400" y="838200"/>
            <a:ext cx="0" cy="474663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8" name="Line 11"/>
          <p:cNvSpPr>
            <a:spLocks noChangeShapeType="1"/>
          </p:cNvSpPr>
          <p:nvPr/>
        </p:nvSpPr>
        <p:spPr bwMode="auto">
          <a:xfrm flipV="1">
            <a:off x="1501775" y="1347788"/>
            <a:ext cx="0" cy="473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9" name="Line 12"/>
          <p:cNvSpPr>
            <a:spLocks noChangeShapeType="1"/>
          </p:cNvSpPr>
          <p:nvPr/>
        </p:nvSpPr>
        <p:spPr bwMode="auto">
          <a:xfrm>
            <a:off x="5181600" y="914400"/>
            <a:ext cx="12954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0" name="Line 13"/>
          <p:cNvSpPr>
            <a:spLocks noChangeShapeType="1"/>
          </p:cNvSpPr>
          <p:nvPr/>
        </p:nvSpPr>
        <p:spPr bwMode="auto">
          <a:xfrm>
            <a:off x="5181600" y="1371600"/>
            <a:ext cx="12954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1" name="Line 14"/>
          <p:cNvSpPr>
            <a:spLocks noChangeShapeType="1"/>
          </p:cNvSpPr>
          <p:nvPr/>
        </p:nvSpPr>
        <p:spPr bwMode="auto">
          <a:xfrm>
            <a:off x="5341938" y="914400"/>
            <a:ext cx="0" cy="46037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2" name="Line 15"/>
          <p:cNvSpPr>
            <a:spLocks noChangeShapeType="1"/>
          </p:cNvSpPr>
          <p:nvPr/>
        </p:nvSpPr>
        <p:spPr bwMode="auto">
          <a:xfrm>
            <a:off x="6096000" y="914400"/>
            <a:ext cx="0" cy="46037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3" name="Line 16"/>
          <p:cNvSpPr>
            <a:spLocks noChangeShapeType="1"/>
          </p:cNvSpPr>
          <p:nvPr/>
        </p:nvSpPr>
        <p:spPr bwMode="auto">
          <a:xfrm>
            <a:off x="5711825" y="914400"/>
            <a:ext cx="0" cy="46037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4" name="Rectangle 17"/>
          <p:cNvSpPr>
            <a:spLocks noChangeArrowheads="1"/>
          </p:cNvSpPr>
          <p:nvPr/>
        </p:nvSpPr>
        <p:spPr bwMode="auto">
          <a:xfrm>
            <a:off x="5280025" y="1835150"/>
            <a:ext cx="493713" cy="527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800"/>
              <a:t>p</a:t>
            </a:r>
          </a:p>
        </p:txBody>
      </p:sp>
      <p:sp>
        <p:nvSpPr>
          <p:cNvPr id="11285" name="Rectangle 18"/>
          <p:cNvSpPr>
            <a:spLocks noChangeArrowheads="1"/>
          </p:cNvSpPr>
          <p:nvPr/>
        </p:nvSpPr>
        <p:spPr bwMode="auto">
          <a:xfrm>
            <a:off x="1295400" y="1828800"/>
            <a:ext cx="457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800"/>
              <a:t>p</a:t>
            </a:r>
          </a:p>
        </p:txBody>
      </p:sp>
      <p:sp>
        <p:nvSpPr>
          <p:cNvPr id="11286" name="Text Box 19"/>
          <p:cNvSpPr txBox="1">
            <a:spLocks noChangeArrowheads="1"/>
          </p:cNvSpPr>
          <p:nvPr/>
        </p:nvSpPr>
        <p:spPr bwMode="auto">
          <a:xfrm>
            <a:off x="1295400" y="914400"/>
            <a:ext cx="374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800"/>
              <a:t> a</a:t>
            </a:r>
          </a:p>
        </p:txBody>
      </p:sp>
      <p:sp>
        <p:nvSpPr>
          <p:cNvPr id="11287" name="Line 23"/>
          <p:cNvSpPr>
            <a:spLocks noChangeShapeType="1"/>
          </p:cNvSpPr>
          <p:nvPr/>
        </p:nvSpPr>
        <p:spPr bwMode="auto">
          <a:xfrm flipV="1">
            <a:off x="2667000" y="1905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8" name="Line 24"/>
          <p:cNvSpPr>
            <a:spLocks noChangeShapeType="1"/>
          </p:cNvSpPr>
          <p:nvPr/>
        </p:nvSpPr>
        <p:spPr bwMode="auto">
          <a:xfrm flipV="1">
            <a:off x="3048000" y="1905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9" name="Line 25"/>
          <p:cNvSpPr>
            <a:spLocks noChangeShapeType="1"/>
          </p:cNvSpPr>
          <p:nvPr/>
        </p:nvSpPr>
        <p:spPr bwMode="auto">
          <a:xfrm>
            <a:off x="3048000" y="1905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0" name="Line 26"/>
          <p:cNvSpPr>
            <a:spLocks noChangeShapeType="1"/>
          </p:cNvSpPr>
          <p:nvPr/>
        </p:nvSpPr>
        <p:spPr bwMode="auto">
          <a:xfrm flipH="1">
            <a:off x="2590800" y="19050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1" name="Line 27"/>
          <p:cNvSpPr>
            <a:spLocks noChangeShapeType="1"/>
          </p:cNvSpPr>
          <p:nvPr/>
        </p:nvSpPr>
        <p:spPr bwMode="auto">
          <a:xfrm flipV="1">
            <a:off x="1752600" y="15240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2" name="Line 28"/>
          <p:cNvSpPr>
            <a:spLocks noChangeShapeType="1"/>
          </p:cNvSpPr>
          <p:nvPr/>
        </p:nvSpPr>
        <p:spPr bwMode="auto">
          <a:xfrm>
            <a:off x="2057400" y="1524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3" name="Line 29"/>
          <p:cNvSpPr>
            <a:spLocks noChangeShapeType="1"/>
          </p:cNvSpPr>
          <p:nvPr/>
        </p:nvSpPr>
        <p:spPr bwMode="auto">
          <a:xfrm>
            <a:off x="2667000" y="15240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4" name="Rectangle 31"/>
          <p:cNvSpPr>
            <a:spLocks noChangeArrowheads="1"/>
          </p:cNvSpPr>
          <p:nvPr/>
        </p:nvSpPr>
        <p:spPr bwMode="auto">
          <a:xfrm>
            <a:off x="6553200" y="23622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1295" name="Line 32"/>
          <p:cNvSpPr>
            <a:spLocks noChangeShapeType="1"/>
          </p:cNvSpPr>
          <p:nvPr/>
        </p:nvSpPr>
        <p:spPr bwMode="auto">
          <a:xfrm flipV="1">
            <a:off x="6553200" y="1828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6" name="Line 33"/>
          <p:cNvSpPr>
            <a:spLocks noChangeShapeType="1"/>
          </p:cNvSpPr>
          <p:nvPr/>
        </p:nvSpPr>
        <p:spPr bwMode="auto">
          <a:xfrm flipV="1">
            <a:off x="6934200" y="1828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7" name="Line 34"/>
          <p:cNvSpPr>
            <a:spLocks noChangeShapeType="1"/>
          </p:cNvSpPr>
          <p:nvPr/>
        </p:nvSpPr>
        <p:spPr bwMode="auto">
          <a:xfrm>
            <a:off x="6934200" y="1828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8" name="Line 35"/>
          <p:cNvSpPr>
            <a:spLocks noChangeShapeType="1"/>
          </p:cNvSpPr>
          <p:nvPr/>
        </p:nvSpPr>
        <p:spPr bwMode="auto">
          <a:xfrm flipH="1">
            <a:off x="6477000" y="18288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9" name="Line 36"/>
          <p:cNvSpPr>
            <a:spLocks noChangeShapeType="1"/>
          </p:cNvSpPr>
          <p:nvPr/>
        </p:nvSpPr>
        <p:spPr bwMode="auto">
          <a:xfrm flipV="1">
            <a:off x="5791200" y="15240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0" name="Line 37"/>
          <p:cNvSpPr>
            <a:spLocks noChangeShapeType="1"/>
          </p:cNvSpPr>
          <p:nvPr/>
        </p:nvSpPr>
        <p:spPr bwMode="auto">
          <a:xfrm>
            <a:off x="6248400" y="1524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1" name="Line 38"/>
          <p:cNvSpPr>
            <a:spLocks noChangeShapeType="1"/>
          </p:cNvSpPr>
          <p:nvPr/>
        </p:nvSpPr>
        <p:spPr bwMode="auto">
          <a:xfrm>
            <a:off x="6629400" y="15240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2" name="Text Box 39"/>
          <p:cNvSpPr txBox="1">
            <a:spLocks noChangeArrowheads="1"/>
          </p:cNvSpPr>
          <p:nvPr/>
        </p:nvSpPr>
        <p:spPr bwMode="auto">
          <a:xfrm>
            <a:off x="6537325" y="1941513"/>
            <a:ext cx="3127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800"/>
              <a:t>a</a:t>
            </a:r>
          </a:p>
        </p:txBody>
      </p:sp>
      <p:sp>
        <p:nvSpPr>
          <p:cNvPr id="11303" name="Text Box 40"/>
          <p:cNvSpPr txBox="1">
            <a:spLocks noChangeArrowheads="1"/>
          </p:cNvSpPr>
          <p:nvPr/>
        </p:nvSpPr>
        <p:spPr bwMode="auto">
          <a:xfrm>
            <a:off x="5394325" y="950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800"/>
              <a:t>a</a:t>
            </a:r>
          </a:p>
        </p:txBody>
      </p:sp>
      <p:cxnSp>
        <p:nvCxnSpPr>
          <p:cNvPr id="41" name="Straight Connector 40"/>
          <p:cNvCxnSpPr>
            <a:endCxn id="11288" idx="0"/>
          </p:cNvCxnSpPr>
          <p:nvPr/>
        </p:nvCxnSpPr>
        <p:spPr>
          <a:xfrm>
            <a:off x="2667000" y="2057400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2286000" y="4267200"/>
            <a:ext cx="3048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3810000" y="4267200"/>
            <a:ext cx="3048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47" name="Straight Arrow Connector 46"/>
          <p:cNvCxnSpPr>
            <a:stCxn id="42" idx="6"/>
            <a:endCxn id="43" idx="2"/>
          </p:cNvCxnSpPr>
          <p:nvPr/>
        </p:nvCxnSpPr>
        <p:spPr>
          <a:xfrm>
            <a:off x="2590800" y="4419600"/>
            <a:ext cx="1219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2362200" y="4343400"/>
            <a:ext cx="152400" cy="152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11266" name="Object 3"/>
          <p:cNvGraphicFramePr>
            <a:graphicFrameLocks noChangeAspect="1"/>
          </p:cNvGraphicFramePr>
          <p:nvPr/>
        </p:nvGraphicFramePr>
        <p:xfrm>
          <a:off x="2884488" y="4038600"/>
          <a:ext cx="75565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0" name="Equation" r:id="rId3" imgW="431640" imgH="203040" progId="Equation.3">
                  <p:embed/>
                </p:oleObj>
              </mc:Choice>
              <mc:Fallback>
                <p:oleObj name="Equation" r:id="rId3" imgW="4316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4488" y="4038600"/>
                        <a:ext cx="75565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09" name="Rectangle 31"/>
          <p:cNvSpPr>
            <a:spLocks noChangeArrowheads="1"/>
          </p:cNvSpPr>
          <p:nvPr/>
        </p:nvSpPr>
        <p:spPr bwMode="auto">
          <a:xfrm>
            <a:off x="2667000" y="2057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1310" name="Text Box 39"/>
          <p:cNvSpPr txBox="1">
            <a:spLocks noChangeArrowheads="1"/>
          </p:cNvSpPr>
          <p:nvPr/>
        </p:nvSpPr>
        <p:spPr bwMode="auto">
          <a:xfrm>
            <a:off x="2667000" y="20574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800"/>
              <a:t>a</a:t>
            </a:r>
          </a:p>
        </p:txBody>
      </p:sp>
      <p:cxnSp>
        <p:nvCxnSpPr>
          <p:cNvPr id="52" name="Straight Arrow Connector 51"/>
          <p:cNvCxnSpPr>
            <a:stCxn id="11284" idx="0"/>
          </p:cNvCxnSpPr>
          <p:nvPr/>
        </p:nvCxnSpPr>
        <p:spPr>
          <a:xfrm rot="5400000" flipH="1" flipV="1">
            <a:off x="5465763" y="1433512"/>
            <a:ext cx="463550" cy="3397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12" name="Rectangle 31"/>
          <p:cNvSpPr>
            <a:spLocks noChangeArrowheads="1"/>
          </p:cNvSpPr>
          <p:nvPr/>
        </p:nvSpPr>
        <p:spPr bwMode="auto">
          <a:xfrm>
            <a:off x="6553200" y="19812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1313" name="Text Box 39"/>
          <p:cNvSpPr txBox="1">
            <a:spLocks noChangeArrowheads="1"/>
          </p:cNvSpPr>
          <p:nvPr/>
        </p:nvSpPr>
        <p:spPr bwMode="auto">
          <a:xfrm>
            <a:off x="6553200" y="23622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800"/>
              <a:t>a</a:t>
            </a:r>
          </a:p>
        </p:txBody>
      </p:sp>
      <p:sp>
        <p:nvSpPr>
          <p:cNvPr id="55" name="Rectangle 2"/>
          <p:cNvSpPr txBox="1">
            <a:spLocks noChangeArrowheads="1"/>
          </p:cNvSpPr>
          <p:nvPr/>
        </p:nvSpPr>
        <p:spPr bwMode="auto">
          <a:xfrm>
            <a:off x="762000" y="3276600"/>
            <a:ext cx="3200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800" i="1" kern="0" dirty="0">
                <a:solidFill>
                  <a:schemeClr val="hlink"/>
                </a:solidFill>
                <a:latin typeface="+mn-lt"/>
                <a:cs typeface="+mn-cs"/>
              </a:rPr>
              <a:t>(p, a)     </a:t>
            </a:r>
            <a:r>
              <a:rPr lang="el-GR" sz="2800" i="1" kern="0" dirty="0">
                <a:solidFill>
                  <a:schemeClr val="hlink"/>
                </a:solidFill>
                <a:latin typeface="+mn-lt"/>
                <a:cs typeface="+mn-cs"/>
              </a:rPr>
              <a:t>δ</a:t>
            </a:r>
            <a:r>
              <a:rPr lang="en-US" sz="2800" i="1" kern="0" dirty="0">
                <a:solidFill>
                  <a:schemeClr val="hlink"/>
                </a:solidFill>
                <a:latin typeface="+mn-lt"/>
                <a:cs typeface="+mn-cs"/>
              </a:rPr>
              <a:t>(q1, ε, ε) </a:t>
            </a:r>
            <a:r>
              <a:rPr lang="en-US" sz="2800" kern="0" dirty="0">
                <a:latin typeface="+mn-lt"/>
                <a:cs typeface="+mn-cs"/>
              </a:rPr>
              <a:t> </a:t>
            </a:r>
            <a:endParaRPr lang="el-GR" sz="2800" kern="0" dirty="0">
              <a:latin typeface="+mn-lt"/>
              <a:cs typeface="+mn-cs"/>
            </a:endParaRPr>
          </a:p>
        </p:txBody>
      </p:sp>
      <p:graphicFrame>
        <p:nvGraphicFramePr>
          <p:cNvPr id="11267" name="Object 21"/>
          <p:cNvGraphicFramePr>
            <a:graphicFrameLocks noChangeAspect="1"/>
          </p:cNvGraphicFramePr>
          <p:nvPr>
            <p:ph sz="half" idx="2"/>
          </p:nvPr>
        </p:nvGraphicFramePr>
        <p:xfrm>
          <a:off x="1828800" y="2819400"/>
          <a:ext cx="3302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1" name="Equation" r:id="rId5" imgW="126720" imgH="126720" progId="Equation.3">
                  <p:embed/>
                </p:oleObj>
              </mc:Choice>
              <mc:Fallback>
                <p:oleObj name="Equation" r:id="rId5" imgW="126720" imgH="126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819400"/>
                        <a:ext cx="33020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8" name="Object 10"/>
          <p:cNvGraphicFramePr>
            <a:graphicFrameLocks noChangeAspect="1"/>
          </p:cNvGraphicFramePr>
          <p:nvPr/>
        </p:nvGraphicFramePr>
        <p:xfrm>
          <a:off x="1828800" y="3429000"/>
          <a:ext cx="2921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2" name="Equation" r:id="rId7" imgW="126720" imgH="126720" progId="Equation.3">
                  <p:embed/>
                </p:oleObj>
              </mc:Choice>
              <mc:Fallback>
                <p:oleObj name="Equation" r:id="rId7" imgW="126720" imgH="126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429000"/>
                        <a:ext cx="292100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0" name="Curved Connector 59"/>
          <p:cNvCxnSpPr>
            <a:stCxn id="43" idx="4"/>
            <a:endCxn id="42" idx="4"/>
          </p:cNvCxnSpPr>
          <p:nvPr/>
        </p:nvCxnSpPr>
        <p:spPr>
          <a:xfrm rot="5400000">
            <a:off x="3200400" y="3810001"/>
            <a:ext cx="3175" cy="1524000"/>
          </a:xfrm>
          <a:prstGeom prst="curvedConnector3">
            <a:avLst>
              <a:gd name="adj1" fmla="val 14395466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269" name="Object 11"/>
          <p:cNvGraphicFramePr>
            <a:graphicFrameLocks noChangeAspect="1"/>
          </p:cNvGraphicFramePr>
          <p:nvPr/>
        </p:nvGraphicFramePr>
        <p:xfrm>
          <a:off x="2808288" y="4800600"/>
          <a:ext cx="75565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3" name="Equation" r:id="rId9" imgW="431640" imgH="203040" progId="Equation.3">
                  <p:embed/>
                </p:oleObj>
              </mc:Choice>
              <mc:Fallback>
                <p:oleObj name="Equation" r:id="rId9" imgW="4316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8288" y="4800600"/>
                        <a:ext cx="75565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3386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114800" y="3200400"/>
            <a:ext cx="3200400" cy="533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i="1" smtClean="0">
                <a:solidFill>
                  <a:schemeClr val="hlink"/>
                </a:solidFill>
              </a:rPr>
              <a:t>(p, </a:t>
            </a:r>
            <a:r>
              <a:rPr lang="el-GR" sz="2800" i="1" smtClean="0">
                <a:solidFill>
                  <a:schemeClr val="hlink"/>
                </a:solidFill>
              </a:rPr>
              <a:t>ε</a:t>
            </a:r>
            <a:r>
              <a:rPr lang="en-US" sz="2800" i="1" smtClean="0">
                <a:solidFill>
                  <a:schemeClr val="hlink"/>
                </a:solidFill>
              </a:rPr>
              <a:t>)     </a:t>
            </a:r>
            <a:r>
              <a:rPr lang="el-GR" sz="2800" i="1" smtClean="0">
                <a:solidFill>
                  <a:schemeClr val="hlink"/>
                </a:solidFill>
              </a:rPr>
              <a:t>δ</a:t>
            </a:r>
            <a:r>
              <a:rPr lang="en-US" sz="2800" i="1" smtClean="0">
                <a:solidFill>
                  <a:schemeClr val="hlink"/>
                </a:solidFill>
              </a:rPr>
              <a:t>(p, a, b) </a:t>
            </a:r>
            <a:r>
              <a:rPr lang="en-US" sz="2800" smtClean="0"/>
              <a:t> </a:t>
            </a:r>
            <a:endParaRPr lang="el-GR" sz="2800" smtClean="0"/>
          </a:p>
        </p:txBody>
      </p:sp>
      <p:sp>
        <p:nvSpPr>
          <p:cNvPr id="12293" name="Text Box 4"/>
          <p:cNvSpPr txBox="1">
            <a:spLocks noChangeArrowheads="1"/>
          </p:cNvSpPr>
          <p:nvPr/>
        </p:nvSpPr>
        <p:spPr bwMode="auto">
          <a:xfrm>
            <a:off x="5661025" y="12112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1800"/>
          </a:p>
        </p:txBody>
      </p:sp>
      <p:sp>
        <p:nvSpPr>
          <p:cNvPr id="12294" name="Line 5"/>
          <p:cNvSpPr>
            <a:spLocks noChangeShapeType="1"/>
          </p:cNvSpPr>
          <p:nvPr/>
        </p:nvSpPr>
        <p:spPr bwMode="auto">
          <a:xfrm>
            <a:off x="3733800" y="1524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5" name="Line 6"/>
          <p:cNvSpPr>
            <a:spLocks noChangeShapeType="1"/>
          </p:cNvSpPr>
          <p:nvPr/>
        </p:nvSpPr>
        <p:spPr bwMode="auto">
          <a:xfrm>
            <a:off x="1143000" y="838200"/>
            <a:ext cx="1360488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6" name="Line 7"/>
          <p:cNvSpPr>
            <a:spLocks noChangeShapeType="1"/>
          </p:cNvSpPr>
          <p:nvPr/>
        </p:nvSpPr>
        <p:spPr bwMode="auto">
          <a:xfrm>
            <a:off x="1143000" y="1371600"/>
            <a:ext cx="1360488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7" name="Line 8"/>
          <p:cNvSpPr>
            <a:spLocks noChangeShapeType="1"/>
          </p:cNvSpPr>
          <p:nvPr/>
        </p:nvSpPr>
        <p:spPr bwMode="auto">
          <a:xfrm>
            <a:off x="1752600" y="838200"/>
            <a:ext cx="0" cy="474663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8" name="Line 9"/>
          <p:cNvSpPr>
            <a:spLocks noChangeShapeType="1"/>
          </p:cNvSpPr>
          <p:nvPr/>
        </p:nvSpPr>
        <p:spPr bwMode="auto">
          <a:xfrm>
            <a:off x="2209800" y="838200"/>
            <a:ext cx="0" cy="474663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9" name="Line 10"/>
          <p:cNvSpPr>
            <a:spLocks noChangeShapeType="1"/>
          </p:cNvSpPr>
          <p:nvPr/>
        </p:nvSpPr>
        <p:spPr bwMode="auto">
          <a:xfrm>
            <a:off x="1295400" y="838200"/>
            <a:ext cx="0" cy="474663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0" name="Line 11"/>
          <p:cNvSpPr>
            <a:spLocks noChangeShapeType="1"/>
          </p:cNvSpPr>
          <p:nvPr/>
        </p:nvSpPr>
        <p:spPr bwMode="auto">
          <a:xfrm flipV="1">
            <a:off x="1501775" y="1347788"/>
            <a:ext cx="0" cy="473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1" name="Line 12"/>
          <p:cNvSpPr>
            <a:spLocks noChangeShapeType="1"/>
          </p:cNvSpPr>
          <p:nvPr/>
        </p:nvSpPr>
        <p:spPr bwMode="auto">
          <a:xfrm>
            <a:off x="5181600" y="914400"/>
            <a:ext cx="12954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2" name="Line 13"/>
          <p:cNvSpPr>
            <a:spLocks noChangeShapeType="1"/>
          </p:cNvSpPr>
          <p:nvPr/>
        </p:nvSpPr>
        <p:spPr bwMode="auto">
          <a:xfrm>
            <a:off x="5181600" y="1371600"/>
            <a:ext cx="12954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3" name="Line 14"/>
          <p:cNvSpPr>
            <a:spLocks noChangeShapeType="1"/>
          </p:cNvSpPr>
          <p:nvPr/>
        </p:nvSpPr>
        <p:spPr bwMode="auto">
          <a:xfrm>
            <a:off x="5341938" y="914400"/>
            <a:ext cx="0" cy="46037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4" name="Line 15"/>
          <p:cNvSpPr>
            <a:spLocks noChangeShapeType="1"/>
          </p:cNvSpPr>
          <p:nvPr/>
        </p:nvSpPr>
        <p:spPr bwMode="auto">
          <a:xfrm>
            <a:off x="6096000" y="914400"/>
            <a:ext cx="0" cy="46037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5" name="Line 16"/>
          <p:cNvSpPr>
            <a:spLocks noChangeShapeType="1"/>
          </p:cNvSpPr>
          <p:nvPr/>
        </p:nvSpPr>
        <p:spPr bwMode="auto">
          <a:xfrm>
            <a:off x="5711825" y="914400"/>
            <a:ext cx="0" cy="46037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6" name="Rectangle 17"/>
          <p:cNvSpPr>
            <a:spLocks noChangeArrowheads="1"/>
          </p:cNvSpPr>
          <p:nvPr/>
        </p:nvSpPr>
        <p:spPr bwMode="auto">
          <a:xfrm>
            <a:off x="5280025" y="1835150"/>
            <a:ext cx="493713" cy="527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800"/>
              <a:t>p</a:t>
            </a:r>
          </a:p>
        </p:txBody>
      </p:sp>
      <p:sp>
        <p:nvSpPr>
          <p:cNvPr id="12307" name="Rectangle 18"/>
          <p:cNvSpPr>
            <a:spLocks noChangeArrowheads="1"/>
          </p:cNvSpPr>
          <p:nvPr/>
        </p:nvSpPr>
        <p:spPr bwMode="auto">
          <a:xfrm>
            <a:off x="1295400" y="1828800"/>
            <a:ext cx="457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800"/>
              <a:t>p</a:t>
            </a:r>
          </a:p>
        </p:txBody>
      </p:sp>
      <p:sp>
        <p:nvSpPr>
          <p:cNvPr id="12308" name="Text Box 19"/>
          <p:cNvSpPr txBox="1">
            <a:spLocks noChangeArrowheads="1"/>
          </p:cNvSpPr>
          <p:nvPr/>
        </p:nvSpPr>
        <p:spPr bwMode="auto">
          <a:xfrm>
            <a:off x="1295400" y="914400"/>
            <a:ext cx="374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800"/>
              <a:t> a</a:t>
            </a:r>
          </a:p>
        </p:txBody>
      </p:sp>
      <p:sp>
        <p:nvSpPr>
          <p:cNvPr id="12309" name="Line 23"/>
          <p:cNvSpPr>
            <a:spLocks noChangeShapeType="1"/>
          </p:cNvSpPr>
          <p:nvPr/>
        </p:nvSpPr>
        <p:spPr bwMode="auto">
          <a:xfrm flipV="1">
            <a:off x="2667000" y="1905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0" name="Line 24"/>
          <p:cNvSpPr>
            <a:spLocks noChangeShapeType="1"/>
          </p:cNvSpPr>
          <p:nvPr/>
        </p:nvSpPr>
        <p:spPr bwMode="auto">
          <a:xfrm flipV="1">
            <a:off x="3048000" y="1905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1" name="Line 25"/>
          <p:cNvSpPr>
            <a:spLocks noChangeShapeType="1"/>
          </p:cNvSpPr>
          <p:nvPr/>
        </p:nvSpPr>
        <p:spPr bwMode="auto">
          <a:xfrm>
            <a:off x="3048000" y="1905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2" name="Line 26"/>
          <p:cNvSpPr>
            <a:spLocks noChangeShapeType="1"/>
          </p:cNvSpPr>
          <p:nvPr/>
        </p:nvSpPr>
        <p:spPr bwMode="auto">
          <a:xfrm flipH="1">
            <a:off x="2590800" y="19050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3" name="Line 27"/>
          <p:cNvSpPr>
            <a:spLocks noChangeShapeType="1"/>
          </p:cNvSpPr>
          <p:nvPr/>
        </p:nvSpPr>
        <p:spPr bwMode="auto">
          <a:xfrm flipV="1">
            <a:off x="1752600" y="15240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4" name="Line 28"/>
          <p:cNvSpPr>
            <a:spLocks noChangeShapeType="1"/>
          </p:cNvSpPr>
          <p:nvPr/>
        </p:nvSpPr>
        <p:spPr bwMode="auto">
          <a:xfrm>
            <a:off x="2057400" y="1524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5" name="Line 29"/>
          <p:cNvSpPr>
            <a:spLocks noChangeShapeType="1"/>
          </p:cNvSpPr>
          <p:nvPr/>
        </p:nvSpPr>
        <p:spPr bwMode="auto">
          <a:xfrm>
            <a:off x="2667000" y="15240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6" name="Rectangle 31"/>
          <p:cNvSpPr>
            <a:spLocks noChangeArrowheads="1"/>
          </p:cNvSpPr>
          <p:nvPr/>
        </p:nvSpPr>
        <p:spPr bwMode="auto">
          <a:xfrm>
            <a:off x="2667000" y="2438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2317" name="Line 32"/>
          <p:cNvSpPr>
            <a:spLocks noChangeShapeType="1"/>
          </p:cNvSpPr>
          <p:nvPr/>
        </p:nvSpPr>
        <p:spPr bwMode="auto">
          <a:xfrm flipV="1">
            <a:off x="6553200" y="1828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8" name="Line 33"/>
          <p:cNvSpPr>
            <a:spLocks noChangeShapeType="1"/>
          </p:cNvSpPr>
          <p:nvPr/>
        </p:nvSpPr>
        <p:spPr bwMode="auto">
          <a:xfrm flipV="1">
            <a:off x="6934200" y="1828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9" name="Line 34"/>
          <p:cNvSpPr>
            <a:spLocks noChangeShapeType="1"/>
          </p:cNvSpPr>
          <p:nvPr/>
        </p:nvSpPr>
        <p:spPr bwMode="auto">
          <a:xfrm>
            <a:off x="6934200" y="1828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0" name="Line 35"/>
          <p:cNvSpPr>
            <a:spLocks noChangeShapeType="1"/>
          </p:cNvSpPr>
          <p:nvPr/>
        </p:nvSpPr>
        <p:spPr bwMode="auto">
          <a:xfrm flipH="1">
            <a:off x="6477000" y="18288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1" name="Line 36"/>
          <p:cNvSpPr>
            <a:spLocks noChangeShapeType="1"/>
          </p:cNvSpPr>
          <p:nvPr/>
        </p:nvSpPr>
        <p:spPr bwMode="auto">
          <a:xfrm flipV="1">
            <a:off x="5791200" y="15240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2" name="Line 37"/>
          <p:cNvSpPr>
            <a:spLocks noChangeShapeType="1"/>
          </p:cNvSpPr>
          <p:nvPr/>
        </p:nvSpPr>
        <p:spPr bwMode="auto">
          <a:xfrm>
            <a:off x="6248400" y="1524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3" name="Line 38"/>
          <p:cNvSpPr>
            <a:spLocks noChangeShapeType="1"/>
          </p:cNvSpPr>
          <p:nvPr/>
        </p:nvSpPr>
        <p:spPr bwMode="auto">
          <a:xfrm>
            <a:off x="6629400" y="15240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4" name="Text Box 40"/>
          <p:cNvSpPr txBox="1">
            <a:spLocks noChangeArrowheads="1"/>
          </p:cNvSpPr>
          <p:nvPr/>
        </p:nvSpPr>
        <p:spPr bwMode="auto">
          <a:xfrm>
            <a:off x="5394325" y="950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800"/>
              <a:t>a</a:t>
            </a:r>
          </a:p>
        </p:txBody>
      </p:sp>
      <p:cxnSp>
        <p:nvCxnSpPr>
          <p:cNvPr id="41" name="Straight Connector 40"/>
          <p:cNvCxnSpPr>
            <a:endCxn id="12310" idx="0"/>
          </p:cNvCxnSpPr>
          <p:nvPr/>
        </p:nvCxnSpPr>
        <p:spPr>
          <a:xfrm>
            <a:off x="2667000" y="2057400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2286000" y="4267200"/>
            <a:ext cx="3048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2362200" y="4343400"/>
            <a:ext cx="152400" cy="152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328" name="Rectangle 31"/>
          <p:cNvSpPr>
            <a:spLocks noChangeArrowheads="1"/>
          </p:cNvSpPr>
          <p:nvPr/>
        </p:nvSpPr>
        <p:spPr bwMode="auto">
          <a:xfrm>
            <a:off x="2667000" y="2057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2329" name="Text Box 39"/>
          <p:cNvSpPr txBox="1">
            <a:spLocks noChangeArrowheads="1"/>
          </p:cNvSpPr>
          <p:nvPr/>
        </p:nvSpPr>
        <p:spPr bwMode="auto">
          <a:xfrm>
            <a:off x="2667000" y="20574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800"/>
              <a:t>b</a:t>
            </a:r>
          </a:p>
        </p:txBody>
      </p:sp>
      <p:cxnSp>
        <p:nvCxnSpPr>
          <p:cNvPr id="52" name="Straight Arrow Connector 51"/>
          <p:cNvCxnSpPr>
            <a:stCxn id="12306" idx="0"/>
          </p:cNvCxnSpPr>
          <p:nvPr/>
        </p:nvCxnSpPr>
        <p:spPr>
          <a:xfrm rot="5400000" flipH="1" flipV="1">
            <a:off x="5465763" y="1433512"/>
            <a:ext cx="463550" cy="3397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31" name="Rectangle 31"/>
          <p:cNvSpPr>
            <a:spLocks noChangeArrowheads="1"/>
          </p:cNvSpPr>
          <p:nvPr/>
        </p:nvSpPr>
        <p:spPr bwMode="auto">
          <a:xfrm>
            <a:off x="6553200" y="19812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graphicFrame>
        <p:nvGraphicFramePr>
          <p:cNvPr id="12290" name="Object 21"/>
          <p:cNvGraphicFramePr>
            <a:graphicFrameLocks noChangeAspect="1"/>
          </p:cNvGraphicFramePr>
          <p:nvPr>
            <p:ph sz="half" idx="2"/>
          </p:nvPr>
        </p:nvGraphicFramePr>
        <p:xfrm>
          <a:off x="5105400" y="3352800"/>
          <a:ext cx="3302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2" name="Equation" r:id="rId3" imgW="126720" imgH="126720" progId="Equation.3">
                  <p:embed/>
                </p:oleObj>
              </mc:Choice>
              <mc:Fallback>
                <p:oleObj name="Equation" r:id="rId3" imgW="126720" imgH="126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3352800"/>
                        <a:ext cx="33020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1" name="Object 5"/>
          <p:cNvGraphicFramePr>
            <a:graphicFrameLocks noChangeAspect="1"/>
          </p:cNvGraphicFramePr>
          <p:nvPr/>
        </p:nvGraphicFramePr>
        <p:xfrm>
          <a:off x="2971800" y="4267200"/>
          <a:ext cx="75565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3" name="Equation" r:id="rId5" imgW="431640" imgH="203040" progId="Equation.3">
                  <p:embed/>
                </p:oleObj>
              </mc:Choice>
              <mc:Fallback>
                <p:oleObj name="Equation" r:id="rId5" imgW="4316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267200"/>
                        <a:ext cx="75565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9" name="Shape 58"/>
          <p:cNvCxnSpPr>
            <a:stCxn id="42" idx="0"/>
            <a:endCxn id="42" idx="5"/>
          </p:cNvCxnSpPr>
          <p:nvPr/>
        </p:nvCxnSpPr>
        <p:spPr>
          <a:xfrm rot="16200000" flipH="1">
            <a:off x="2362200" y="4343400"/>
            <a:ext cx="260350" cy="107950"/>
          </a:xfrm>
          <a:prstGeom prst="curvedConnector5">
            <a:avLst>
              <a:gd name="adj1" fmla="val -87868"/>
              <a:gd name="adj2" fmla="val 353554"/>
              <a:gd name="adj3" fmla="val 187868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568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114800" y="3200400"/>
            <a:ext cx="3200400" cy="533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i="1" smtClean="0">
                <a:solidFill>
                  <a:schemeClr val="hlink"/>
                </a:solidFill>
              </a:rPr>
              <a:t>(p, b’)     </a:t>
            </a:r>
            <a:r>
              <a:rPr lang="el-GR" sz="2800" i="1" smtClean="0">
                <a:solidFill>
                  <a:schemeClr val="hlink"/>
                </a:solidFill>
              </a:rPr>
              <a:t>δ</a:t>
            </a:r>
            <a:r>
              <a:rPr lang="en-US" sz="2800" i="1" smtClean="0">
                <a:solidFill>
                  <a:schemeClr val="hlink"/>
                </a:solidFill>
              </a:rPr>
              <a:t>(p, a, b) </a:t>
            </a:r>
            <a:r>
              <a:rPr lang="en-US" sz="2800" smtClean="0"/>
              <a:t> </a:t>
            </a:r>
            <a:endParaRPr lang="el-GR" sz="2800" smtClean="0"/>
          </a:p>
        </p:txBody>
      </p:sp>
      <p:sp>
        <p:nvSpPr>
          <p:cNvPr id="13317" name="Text Box 4"/>
          <p:cNvSpPr txBox="1">
            <a:spLocks noChangeArrowheads="1"/>
          </p:cNvSpPr>
          <p:nvPr/>
        </p:nvSpPr>
        <p:spPr bwMode="auto">
          <a:xfrm>
            <a:off x="5661025" y="12112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1800"/>
          </a:p>
        </p:txBody>
      </p:sp>
      <p:sp>
        <p:nvSpPr>
          <p:cNvPr id="13318" name="Line 5"/>
          <p:cNvSpPr>
            <a:spLocks noChangeShapeType="1"/>
          </p:cNvSpPr>
          <p:nvPr/>
        </p:nvSpPr>
        <p:spPr bwMode="auto">
          <a:xfrm>
            <a:off x="3733800" y="1524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9" name="Line 6"/>
          <p:cNvSpPr>
            <a:spLocks noChangeShapeType="1"/>
          </p:cNvSpPr>
          <p:nvPr/>
        </p:nvSpPr>
        <p:spPr bwMode="auto">
          <a:xfrm>
            <a:off x="1143000" y="838200"/>
            <a:ext cx="1360488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0" name="Line 7"/>
          <p:cNvSpPr>
            <a:spLocks noChangeShapeType="1"/>
          </p:cNvSpPr>
          <p:nvPr/>
        </p:nvSpPr>
        <p:spPr bwMode="auto">
          <a:xfrm>
            <a:off x="1143000" y="1371600"/>
            <a:ext cx="1360488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1" name="Line 8"/>
          <p:cNvSpPr>
            <a:spLocks noChangeShapeType="1"/>
          </p:cNvSpPr>
          <p:nvPr/>
        </p:nvSpPr>
        <p:spPr bwMode="auto">
          <a:xfrm>
            <a:off x="1752600" y="838200"/>
            <a:ext cx="0" cy="474663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Line 9"/>
          <p:cNvSpPr>
            <a:spLocks noChangeShapeType="1"/>
          </p:cNvSpPr>
          <p:nvPr/>
        </p:nvSpPr>
        <p:spPr bwMode="auto">
          <a:xfrm>
            <a:off x="2209800" y="838200"/>
            <a:ext cx="0" cy="474663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3" name="Line 10"/>
          <p:cNvSpPr>
            <a:spLocks noChangeShapeType="1"/>
          </p:cNvSpPr>
          <p:nvPr/>
        </p:nvSpPr>
        <p:spPr bwMode="auto">
          <a:xfrm>
            <a:off x="1295400" y="838200"/>
            <a:ext cx="0" cy="474663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4" name="Line 11"/>
          <p:cNvSpPr>
            <a:spLocks noChangeShapeType="1"/>
          </p:cNvSpPr>
          <p:nvPr/>
        </p:nvSpPr>
        <p:spPr bwMode="auto">
          <a:xfrm flipV="1">
            <a:off x="1501775" y="1347788"/>
            <a:ext cx="0" cy="473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5" name="Line 12"/>
          <p:cNvSpPr>
            <a:spLocks noChangeShapeType="1"/>
          </p:cNvSpPr>
          <p:nvPr/>
        </p:nvSpPr>
        <p:spPr bwMode="auto">
          <a:xfrm>
            <a:off x="5181600" y="914400"/>
            <a:ext cx="12954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6" name="Line 13"/>
          <p:cNvSpPr>
            <a:spLocks noChangeShapeType="1"/>
          </p:cNvSpPr>
          <p:nvPr/>
        </p:nvSpPr>
        <p:spPr bwMode="auto">
          <a:xfrm>
            <a:off x="5181600" y="1371600"/>
            <a:ext cx="12954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7" name="Line 14"/>
          <p:cNvSpPr>
            <a:spLocks noChangeShapeType="1"/>
          </p:cNvSpPr>
          <p:nvPr/>
        </p:nvSpPr>
        <p:spPr bwMode="auto">
          <a:xfrm>
            <a:off x="5341938" y="914400"/>
            <a:ext cx="0" cy="46037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8" name="Line 15"/>
          <p:cNvSpPr>
            <a:spLocks noChangeShapeType="1"/>
          </p:cNvSpPr>
          <p:nvPr/>
        </p:nvSpPr>
        <p:spPr bwMode="auto">
          <a:xfrm>
            <a:off x="6096000" y="914400"/>
            <a:ext cx="0" cy="46037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9" name="Line 16"/>
          <p:cNvSpPr>
            <a:spLocks noChangeShapeType="1"/>
          </p:cNvSpPr>
          <p:nvPr/>
        </p:nvSpPr>
        <p:spPr bwMode="auto">
          <a:xfrm>
            <a:off x="5711825" y="914400"/>
            <a:ext cx="0" cy="46037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0" name="Rectangle 17"/>
          <p:cNvSpPr>
            <a:spLocks noChangeArrowheads="1"/>
          </p:cNvSpPr>
          <p:nvPr/>
        </p:nvSpPr>
        <p:spPr bwMode="auto">
          <a:xfrm>
            <a:off x="5280025" y="1835150"/>
            <a:ext cx="493713" cy="527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800"/>
              <a:t>p</a:t>
            </a:r>
          </a:p>
        </p:txBody>
      </p:sp>
      <p:sp>
        <p:nvSpPr>
          <p:cNvPr id="13331" name="Rectangle 18"/>
          <p:cNvSpPr>
            <a:spLocks noChangeArrowheads="1"/>
          </p:cNvSpPr>
          <p:nvPr/>
        </p:nvSpPr>
        <p:spPr bwMode="auto">
          <a:xfrm>
            <a:off x="1295400" y="1828800"/>
            <a:ext cx="457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800"/>
              <a:t>p</a:t>
            </a:r>
          </a:p>
        </p:txBody>
      </p:sp>
      <p:sp>
        <p:nvSpPr>
          <p:cNvPr id="13332" name="Text Box 19"/>
          <p:cNvSpPr txBox="1">
            <a:spLocks noChangeArrowheads="1"/>
          </p:cNvSpPr>
          <p:nvPr/>
        </p:nvSpPr>
        <p:spPr bwMode="auto">
          <a:xfrm>
            <a:off x="1295400" y="914400"/>
            <a:ext cx="374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800"/>
              <a:t> a</a:t>
            </a:r>
          </a:p>
        </p:txBody>
      </p:sp>
      <p:sp>
        <p:nvSpPr>
          <p:cNvPr id="13333" name="Line 23"/>
          <p:cNvSpPr>
            <a:spLocks noChangeShapeType="1"/>
          </p:cNvSpPr>
          <p:nvPr/>
        </p:nvSpPr>
        <p:spPr bwMode="auto">
          <a:xfrm flipV="1">
            <a:off x="2667000" y="1905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4" name="Line 24"/>
          <p:cNvSpPr>
            <a:spLocks noChangeShapeType="1"/>
          </p:cNvSpPr>
          <p:nvPr/>
        </p:nvSpPr>
        <p:spPr bwMode="auto">
          <a:xfrm flipV="1">
            <a:off x="3048000" y="1905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5" name="Line 25"/>
          <p:cNvSpPr>
            <a:spLocks noChangeShapeType="1"/>
          </p:cNvSpPr>
          <p:nvPr/>
        </p:nvSpPr>
        <p:spPr bwMode="auto">
          <a:xfrm>
            <a:off x="3048000" y="1905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6" name="Line 26"/>
          <p:cNvSpPr>
            <a:spLocks noChangeShapeType="1"/>
          </p:cNvSpPr>
          <p:nvPr/>
        </p:nvSpPr>
        <p:spPr bwMode="auto">
          <a:xfrm flipH="1">
            <a:off x="2590800" y="19050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7" name="Line 27"/>
          <p:cNvSpPr>
            <a:spLocks noChangeShapeType="1"/>
          </p:cNvSpPr>
          <p:nvPr/>
        </p:nvSpPr>
        <p:spPr bwMode="auto">
          <a:xfrm flipV="1">
            <a:off x="1752600" y="15240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8" name="Line 28"/>
          <p:cNvSpPr>
            <a:spLocks noChangeShapeType="1"/>
          </p:cNvSpPr>
          <p:nvPr/>
        </p:nvSpPr>
        <p:spPr bwMode="auto">
          <a:xfrm>
            <a:off x="2057400" y="1524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9" name="Line 29"/>
          <p:cNvSpPr>
            <a:spLocks noChangeShapeType="1"/>
          </p:cNvSpPr>
          <p:nvPr/>
        </p:nvSpPr>
        <p:spPr bwMode="auto">
          <a:xfrm>
            <a:off x="2667000" y="15240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0" name="Rectangle 31"/>
          <p:cNvSpPr>
            <a:spLocks noChangeArrowheads="1"/>
          </p:cNvSpPr>
          <p:nvPr/>
        </p:nvSpPr>
        <p:spPr bwMode="auto">
          <a:xfrm>
            <a:off x="2667000" y="2438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341" name="Line 32"/>
          <p:cNvSpPr>
            <a:spLocks noChangeShapeType="1"/>
          </p:cNvSpPr>
          <p:nvPr/>
        </p:nvSpPr>
        <p:spPr bwMode="auto">
          <a:xfrm flipV="1">
            <a:off x="6553200" y="1828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2" name="Line 33"/>
          <p:cNvSpPr>
            <a:spLocks noChangeShapeType="1"/>
          </p:cNvSpPr>
          <p:nvPr/>
        </p:nvSpPr>
        <p:spPr bwMode="auto">
          <a:xfrm flipV="1">
            <a:off x="6934200" y="1828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3" name="Line 34"/>
          <p:cNvSpPr>
            <a:spLocks noChangeShapeType="1"/>
          </p:cNvSpPr>
          <p:nvPr/>
        </p:nvSpPr>
        <p:spPr bwMode="auto">
          <a:xfrm>
            <a:off x="6934200" y="1828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4" name="Line 35"/>
          <p:cNvSpPr>
            <a:spLocks noChangeShapeType="1"/>
          </p:cNvSpPr>
          <p:nvPr/>
        </p:nvSpPr>
        <p:spPr bwMode="auto">
          <a:xfrm flipH="1">
            <a:off x="6477000" y="18288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5" name="Line 36"/>
          <p:cNvSpPr>
            <a:spLocks noChangeShapeType="1"/>
          </p:cNvSpPr>
          <p:nvPr/>
        </p:nvSpPr>
        <p:spPr bwMode="auto">
          <a:xfrm flipV="1">
            <a:off x="5791200" y="15240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6" name="Line 37"/>
          <p:cNvSpPr>
            <a:spLocks noChangeShapeType="1"/>
          </p:cNvSpPr>
          <p:nvPr/>
        </p:nvSpPr>
        <p:spPr bwMode="auto">
          <a:xfrm>
            <a:off x="6248400" y="1524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7" name="Line 38"/>
          <p:cNvSpPr>
            <a:spLocks noChangeShapeType="1"/>
          </p:cNvSpPr>
          <p:nvPr/>
        </p:nvSpPr>
        <p:spPr bwMode="auto">
          <a:xfrm>
            <a:off x="6629400" y="15240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8" name="Text Box 40"/>
          <p:cNvSpPr txBox="1">
            <a:spLocks noChangeArrowheads="1"/>
          </p:cNvSpPr>
          <p:nvPr/>
        </p:nvSpPr>
        <p:spPr bwMode="auto">
          <a:xfrm>
            <a:off x="5394325" y="950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800"/>
              <a:t>a</a:t>
            </a:r>
          </a:p>
        </p:txBody>
      </p:sp>
      <p:cxnSp>
        <p:nvCxnSpPr>
          <p:cNvPr id="41" name="Straight Connector 40"/>
          <p:cNvCxnSpPr>
            <a:endCxn id="13334" idx="0"/>
          </p:cNvCxnSpPr>
          <p:nvPr/>
        </p:nvCxnSpPr>
        <p:spPr>
          <a:xfrm>
            <a:off x="2667000" y="2057400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2286000" y="4267200"/>
            <a:ext cx="3048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2362200" y="4343400"/>
            <a:ext cx="152400" cy="152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352" name="Rectangle 31"/>
          <p:cNvSpPr>
            <a:spLocks noChangeArrowheads="1"/>
          </p:cNvSpPr>
          <p:nvPr/>
        </p:nvSpPr>
        <p:spPr bwMode="auto">
          <a:xfrm>
            <a:off x="2667000" y="2057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353" name="Text Box 39"/>
          <p:cNvSpPr txBox="1">
            <a:spLocks noChangeArrowheads="1"/>
          </p:cNvSpPr>
          <p:nvPr/>
        </p:nvSpPr>
        <p:spPr bwMode="auto">
          <a:xfrm>
            <a:off x="2667000" y="20574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800"/>
              <a:t>b</a:t>
            </a:r>
          </a:p>
        </p:txBody>
      </p:sp>
      <p:cxnSp>
        <p:nvCxnSpPr>
          <p:cNvPr id="52" name="Straight Arrow Connector 51"/>
          <p:cNvCxnSpPr>
            <a:stCxn id="13330" idx="0"/>
          </p:cNvCxnSpPr>
          <p:nvPr/>
        </p:nvCxnSpPr>
        <p:spPr>
          <a:xfrm rot="5400000" flipH="1" flipV="1">
            <a:off x="5465763" y="1433512"/>
            <a:ext cx="463550" cy="3397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55" name="Rectangle 31"/>
          <p:cNvSpPr>
            <a:spLocks noChangeArrowheads="1"/>
          </p:cNvSpPr>
          <p:nvPr/>
        </p:nvSpPr>
        <p:spPr bwMode="auto">
          <a:xfrm>
            <a:off x="6553200" y="19812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graphicFrame>
        <p:nvGraphicFramePr>
          <p:cNvPr id="13314" name="Object 21"/>
          <p:cNvGraphicFramePr>
            <a:graphicFrameLocks noChangeAspect="1"/>
          </p:cNvGraphicFramePr>
          <p:nvPr>
            <p:ph sz="half" idx="2"/>
          </p:nvPr>
        </p:nvGraphicFramePr>
        <p:xfrm>
          <a:off x="5105400" y="3352800"/>
          <a:ext cx="3302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6" name="Equation" r:id="rId3" imgW="126720" imgH="126720" progId="Equation.3">
                  <p:embed/>
                </p:oleObj>
              </mc:Choice>
              <mc:Fallback>
                <p:oleObj name="Equation" r:id="rId3" imgW="126720" imgH="126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3352800"/>
                        <a:ext cx="33020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5" name="Object 5"/>
          <p:cNvGraphicFramePr>
            <a:graphicFrameLocks noChangeAspect="1"/>
          </p:cNvGraphicFramePr>
          <p:nvPr/>
        </p:nvGraphicFramePr>
        <p:xfrm>
          <a:off x="2960688" y="4267200"/>
          <a:ext cx="777875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7" name="Equation" r:id="rId5" imgW="444240" imgH="203040" progId="Equation.3">
                  <p:embed/>
                </p:oleObj>
              </mc:Choice>
              <mc:Fallback>
                <p:oleObj name="Equation" r:id="rId5" imgW="4442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0688" y="4267200"/>
                        <a:ext cx="777875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9" name="Shape 58"/>
          <p:cNvCxnSpPr>
            <a:stCxn id="42" idx="0"/>
            <a:endCxn id="42" idx="5"/>
          </p:cNvCxnSpPr>
          <p:nvPr/>
        </p:nvCxnSpPr>
        <p:spPr>
          <a:xfrm rot="16200000" flipH="1">
            <a:off x="2362200" y="4343400"/>
            <a:ext cx="260350" cy="107950"/>
          </a:xfrm>
          <a:prstGeom prst="curvedConnector5">
            <a:avLst>
              <a:gd name="adj1" fmla="val -87868"/>
              <a:gd name="adj2" fmla="val 353554"/>
              <a:gd name="adj3" fmla="val 187868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57" name="Rectangle 31"/>
          <p:cNvSpPr>
            <a:spLocks noChangeArrowheads="1"/>
          </p:cNvSpPr>
          <p:nvPr/>
        </p:nvSpPr>
        <p:spPr bwMode="auto">
          <a:xfrm>
            <a:off x="6553200" y="23622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358" name="Text Box 39"/>
          <p:cNvSpPr txBox="1">
            <a:spLocks noChangeArrowheads="1"/>
          </p:cNvSpPr>
          <p:nvPr/>
        </p:nvSpPr>
        <p:spPr bwMode="auto">
          <a:xfrm>
            <a:off x="6553200" y="1981200"/>
            <a:ext cx="3635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800"/>
              <a:t>b’</a:t>
            </a:r>
          </a:p>
        </p:txBody>
      </p:sp>
    </p:spTree>
    <p:extLst>
      <p:ext uri="{BB962C8B-B14F-4D97-AF65-F5344CB8AC3E}">
        <p14:creationId xmlns:p14="http://schemas.microsoft.com/office/powerpoint/2010/main" val="3190932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114800" y="3200400"/>
            <a:ext cx="3200400" cy="533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i="1" smtClean="0">
                <a:solidFill>
                  <a:schemeClr val="hlink"/>
                </a:solidFill>
              </a:rPr>
              <a:t>(p, </a:t>
            </a:r>
            <a:r>
              <a:rPr lang="el-GR" sz="2800" i="1" smtClean="0">
                <a:solidFill>
                  <a:schemeClr val="hlink"/>
                </a:solidFill>
              </a:rPr>
              <a:t>ε</a:t>
            </a:r>
            <a:r>
              <a:rPr lang="en-US" sz="2800" i="1" smtClean="0">
                <a:solidFill>
                  <a:schemeClr val="hlink"/>
                </a:solidFill>
              </a:rPr>
              <a:t>)     </a:t>
            </a:r>
            <a:r>
              <a:rPr lang="el-GR" sz="2800" i="1" smtClean="0">
                <a:solidFill>
                  <a:schemeClr val="hlink"/>
                </a:solidFill>
              </a:rPr>
              <a:t>δ</a:t>
            </a:r>
            <a:r>
              <a:rPr lang="en-US" sz="2800" i="1" smtClean="0">
                <a:solidFill>
                  <a:schemeClr val="hlink"/>
                </a:solidFill>
              </a:rPr>
              <a:t>(p, a, b’) </a:t>
            </a:r>
            <a:r>
              <a:rPr lang="en-US" sz="2800" smtClean="0"/>
              <a:t> </a:t>
            </a:r>
            <a:endParaRPr lang="el-GR" sz="2800" smtClean="0"/>
          </a:p>
        </p:txBody>
      </p:sp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5661025" y="12112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1800"/>
          </a:p>
        </p:txBody>
      </p:sp>
      <p:sp>
        <p:nvSpPr>
          <p:cNvPr id="14342" name="Line 5"/>
          <p:cNvSpPr>
            <a:spLocks noChangeShapeType="1"/>
          </p:cNvSpPr>
          <p:nvPr/>
        </p:nvSpPr>
        <p:spPr bwMode="auto">
          <a:xfrm>
            <a:off x="3733800" y="1524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3" name="Line 6"/>
          <p:cNvSpPr>
            <a:spLocks noChangeShapeType="1"/>
          </p:cNvSpPr>
          <p:nvPr/>
        </p:nvSpPr>
        <p:spPr bwMode="auto">
          <a:xfrm>
            <a:off x="1143000" y="838200"/>
            <a:ext cx="1360488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4" name="Line 7"/>
          <p:cNvSpPr>
            <a:spLocks noChangeShapeType="1"/>
          </p:cNvSpPr>
          <p:nvPr/>
        </p:nvSpPr>
        <p:spPr bwMode="auto">
          <a:xfrm>
            <a:off x="1143000" y="1371600"/>
            <a:ext cx="1360488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5" name="Line 8"/>
          <p:cNvSpPr>
            <a:spLocks noChangeShapeType="1"/>
          </p:cNvSpPr>
          <p:nvPr/>
        </p:nvSpPr>
        <p:spPr bwMode="auto">
          <a:xfrm>
            <a:off x="1752600" y="838200"/>
            <a:ext cx="0" cy="474663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6" name="Line 9"/>
          <p:cNvSpPr>
            <a:spLocks noChangeShapeType="1"/>
          </p:cNvSpPr>
          <p:nvPr/>
        </p:nvSpPr>
        <p:spPr bwMode="auto">
          <a:xfrm>
            <a:off x="2209800" y="838200"/>
            <a:ext cx="0" cy="474663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7" name="Line 10"/>
          <p:cNvSpPr>
            <a:spLocks noChangeShapeType="1"/>
          </p:cNvSpPr>
          <p:nvPr/>
        </p:nvSpPr>
        <p:spPr bwMode="auto">
          <a:xfrm>
            <a:off x="1295400" y="838200"/>
            <a:ext cx="0" cy="474663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8" name="Line 11"/>
          <p:cNvSpPr>
            <a:spLocks noChangeShapeType="1"/>
          </p:cNvSpPr>
          <p:nvPr/>
        </p:nvSpPr>
        <p:spPr bwMode="auto">
          <a:xfrm flipV="1">
            <a:off x="1501775" y="1347788"/>
            <a:ext cx="0" cy="473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9" name="Line 12"/>
          <p:cNvSpPr>
            <a:spLocks noChangeShapeType="1"/>
          </p:cNvSpPr>
          <p:nvPr/>
        </p:nvSpPr>
        <p:spPr bwMode="auto">
          <a:xfrm>
            <a:off x="5181600" y="914400"/>
            <a:ext cx="12954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0" name="Line 13"/>
          <p:cNvSpPr>
            <a:spLocks noChangeShapeType="1"/>
          </p:cNvSpPr>
          <p:nvPr/>
        </p:nvSpPr>
        <p:spPr bwMode="auto">
          <a:xfrm>
            <a:off x="5181600" y="1371600"/>
            <a:ext cx="12954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1" name="Line 14"/>
          <p:cNvSpPr>
            <a:spLocks noChangeShapeType="1"/>
          </p:cNvSpPr>
          <p:nvPr/>
        </p:nvSpPr>
        <p:spPr bwMode="auto">
          <a:xfrm>
            <a:off x="5341938" y="914400"/>
            <a:ext cx="0" cy="46037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2" name="Line 15"/>
          <p:cNvSpPr>
            <a:spLocks noChangeShapeType="1"/>
          </p:cNvSpPr>
          <p:nvPr/>
        </p:nvSpPr>
        <p:spPr bwMode="auto">
          <a:xfrm>
            <a:off x="6096000" y="914400"/>
            <a:ext cx="0" cy="46037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3" name="Line 16"/>
          <p:cNvSpPr>
            <a:spLocks noChangeShapeType="1"/>
          </p:cNvSpPr>
          <p:nvPr/>
        </p:nvSpPr>
        <p:spPr bwMode="auto">
          <a:xfrm>
            <a:off x="5711825" y="914400"/>
            <a:ext cx="0" cy="46037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4" name="Rectangle 17"/>
          <p:cNvSpPr>
            <a:spLocks noChangeArrowheads="1"/>
          </p:cNvSpPr>
          <p:nvPr/>
        </p:nvSpPr>
        <p:spPr bwMode="auto">
          <a:xfrm>
            <a:off x="5280025" y="1835150"/>
            <a:ext cx="493713" cy="527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800"/>
              <a:t>p</a:t>
            </a:r>
          </a:p>
        </p:txBody>
      </p:sp>
      <p:sp>
        <p:nvSpPr>
          <p:cNvPr id="14355" name="Rectangle 18"/>
          <p:cNvSpPr>
            <a:spLocks noChangeArrowheads="1"/>
          </p:cNvSpPr>
          <p:nvPr/>
        </p:nvSpPr>
        <p:spPr bwMode="auto">
          <a:xfrm>
            <a:off x="1295400" y="1828800"/>
            <a:ext cx="457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800"/>
              <a:t>p</a:t>
            </a:r>
          </a:p>
        </p:txBody>
      </p:sp>
      <p:sp>
        <p:nvSpPr>
          <p:cNvPr id="14356" name="Text Box 19"/>
          <p:cNvSpPr txBox="1">
            <a:spLocks noChangeArrowheads="1"/>
          </p:cNvSpPr>
          <p:nvPr/>
        </p:nvSpPr>
        <p:spPr bwMode="auto">
          <a:xfrm>
            <a:off x="1295400" y="914400"/>
            <a:ext cx="374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800"/>
              <a:t> a</a:t>
            </a:r>
          </a:p>
        </p:txBody>
      </p:sp>
      <p:sp>
        <p:nvSpPr>
          <p:cNvPr id="14357" name="Line 23"/>
          <p:cNvSpPr>
            <a:spLocks noChangeShapeType="1"/>
          </p:cNvSpPr>
          <p:nvPr/>
        </p:nvSpPr>
        <p:spPr bwMode="auto">
          <a:xfrm flipV="1">
            <a:off x="2667000" y="1905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8" name="Line 24"/>
          <p:cNvSpPr>
            <a:spLocks noChangeShapeType="1"/>
          </p:cNvSpPr>
          <p:nvPr/>
        </p:nvSpPr>
        <p:spPr bwMode="auto">
          <a:xfrm flipV="1">
            <a:off x="3048000" y="1905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9" name="Line 25"/>
          <p:cNvSpPr>
            <a:spLocks noChangeShapeType="1"/>
          </p:cNvSpPr>
          <p:nvPr/>
        </p:nvSpPr>
        <p:spPr bwMode="auto">
          <a:xfrm>
            <a:off x="3048000" y="1905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0" name="Line 26"/>
          <p:cNvSpPr>
            <a:spLocks noChangeShapeType="1"/>
          </p:cNvSpPr>
          <p:nvPr/>
        </p:nvSpPr>
        <p:spPr bwMode="auto">
          <a:xfrm flipH="1">
            <a:off x="2590800" y="19050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1" name="Line 27"/>
          <p:cNvSpPr>
            <a:spLocks noChangeShapeType="1"/>
          </p:cNvSpPr>
          <p:nvPr/>
        </p:nvSpPr>
        <p:spPr bwMode="auto">
          <a:xfrm flipV="1">
            <a:off x="1752600" y="15240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2" name="Line 28"/>
          <p:cNvSpPr>
            <a:spLocks noChangeShapeType="1"/>
          </p:cNvSpPr>
          <p:nvPr/>
        </p:nvSpPr>
        <p:spPr bwMode="auto">
          <a:xfrm>
            <a:off x="2057400" y="1524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3" name="Line 29"/>
          <p:cNvSpPr>
            <a:spLocks noChangeShapeType="1"/>
          </p:cNvSpPr>
          <p:nvPr/>
        </p:nvSpPr>
        <p:spPr bwMode="auto">
          <a:xfrm>
            <a:off x="2667000" y="15240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4" name="Rectangle 31"/>
          <p:cNvSpPr>
            <a:spLocks noChangeArrowheads="1"/>
          </p:cNvSpPr>
          <p:nvPr/>
        </p:nvSpPr>
        <p:spPr bwMode="auto">
          <a:xfrm>
            <a:off x="2667000" y="2438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4365" name="Line 32"/>
          <p:cNvSpPr>
            <a:spLocks noChangeShapeType="1"/>
          </p:cNvSpPr>
          <p:nvPr/>
        </p:nvSpPr>
        <p:spPr bwMode="auto">
          <a:xfrm flipV="1">
            <a:off x="6553200" y="1828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6" name="Line 33"/>
          <p:cNvSpPr>
            <a:spLocks noChangeShapeType="1"/>
          </p:cNvSpPr>
          <p:nvPr/>
        </p:nvSpPr>
        <p:spPr bwMode="auto">
          <a:xfrm flipV="1">
            <a:off x="6934200" y="1828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7" name="Line 34"/>
          <p:cNvSpPr>
            <a:spLocks noChangeShapeType="1"/>
          </p:cNvSpPr>
          <p:nvPr/>
        </p:nvSpPr>
        <p:spPr bwMode="auto">
          <a:xfrm>
            <a:off x="6934200" y="1828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8" name="Line 35"/>
          <p:cNvSpPr>
            <a:spLocks noChangeShapeType="1"/>
          </p:cNvSpPr>
          <p:nvPr/>
        </p:nvSpPr>
        <p:spPr bwMode="auto">
          <a:xfrm flipH="1">
            <a:off x="6477000" y="18288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9" name="Line 36"/>
          <p:cNvSpPr>
            <a:spLocks noChangeShapeType="1"/>
          </p:cNvSpPr>
          <p:nvPr/>
        </p:nvSpPr>
        <p:spPr bwMode="auto">
          <a:xfrm flipV="1">
            <a:off x="5791200" y="15240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0" name="Line 37"/>
          <p:cNvSpPr>
            <a:spLocks noChangeShapeType="1"/>
          </p:cNvSpPr>
          <p:nvPr/>
        </p:nvSpPr>
        <p:spPr bwMode="auto">
          <a:xfrm>
            <a:off x="6248400" y="1524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1" name="Line 38"/>
          <p:cNvSpPr>
            <a:spLocks noChangeShapeType="1"/>
          </p:cNvSpPr>
          <p:nvPr/>
        </p:nvSpPr>
        <p:spPr bwMode="auto">
          <a:xfrm>
            <a:off x="6629400" y="15240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2" name="Text Box 40"/>
          <p:cNvSpPr txBox="1">
            <a:spLocks noChangeArrowheads="1"/>
          </p:cNvSpPr>
          <p:nvPr/>
        </p:nvSpPr>
        <p:spPr bwMode="auto">
          <a:xfrm>
            <a:off x="5394325" y="950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800"/>
              <a:t>a</a:t>
            </a:r>
          </a:p>
        </p:txBody>
      </p:sp>
      <p:cxnSp>
        <p:nvCxnSpPr>
          <p:cNvPr id="41" name="Straight Connector 40"/>
          <p:cNvCxnSpPr>
            <a:endCxn id="14358" idx="0"/>
          </p:cNvCxnSpPr>
          <p:nvPr/>
        </p:nvCxnSpPr>
        <p:spPr>
          <a:xfrm>
            <a:off x="2667000" y="2057400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2286000" y="4267200"/>
            <a:ext cx="3048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2362200" y="4343400"/>
            <a:ext cx="152400" cy="152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376" name="Rectangle 31"/>
          <p:cNvSpPr>
            <a:spLocks noChangeArrowheads="1"/>
          </p:cNvSpPr>
          <p:nvPr/>
        </p:nvSpPr>
        <p:spPr bwMode="auto">
          <a:xfrm>
            <a:off x="2667000" y="2057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4377" name="Text Box 39"/>
          <p:cNvSpPr txBox="1">
            <a:spLocks noChangeArrowheads="1"/>
          </p:cNvSpPr>
          <p:nvPr/>
        </p:nvSpPr>
        <p:spPr bwMode="auto">
          <a:xfrm>
            <a:off x="2667000" y="2057400"/>
            <a:ext cx="3635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800"/>
              <a:t>b’</a:t>
            </a:r>
          </a:p>
        </p:txBody>
      </p:sp>
      <p:cxnSp>
        <p:nvCxnSpPr>
          <p:cNvPr id="52" name="Straight Arrow Connector 51"/>
          <p:cNvCxnSpPr>
            <a:stCxn id="14354" idx="0"/>
          </p:cNvCxnSpPr>
          <p:nvPr/>
        </p:nvCxnSpPr>
        <p:spPr>
          <a:xfrm rot="5400000" flipH="1" flipV="1">
            <a:off x="5465763" y="1433512"/>
            <a:ext cx="463550" cy="3397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79" name="Rectangle 31"/>
          <p:cNvSpPr>
            <a:spLocks noChangeArrowheads="1"/>
          </p:cNvSpPr>
          <p:nvPr/>
        </p:nvSpPr>
        <p:spPr bwMode="auto">
          <a:xfrm>
            <a:off x="6553200" y="19812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graphicFrame>
        <p:nvGraphicFramePr>
          <p:cNvPr id="14338" name="Object 21"/>
          <p:cNvGraphicFramePr>
            <a:graphicFrameLocks noChangeAspect="1"/>
          </p:cNvGraphicFramePr>
          <p:nvPr>
            <p:ph sz="half" idx="2"/>
          </p:nvPr>
        </p:nvGraphicFramePr>
        <p:xfrm>
          <a:off x="5105400" y="3352800"/>
          <a:ext cx="3302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0" name="Equation" r:id="rId3" imgW="126720" imgH="126720" progId="Equation.3">
                  <p:embed/>
                </p:oleObj>
              </mc:Choice>
              <mc:Fallback>
                <p:oleObj name="Equation" r:id="rId3" imgW="126720" imgH="126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3352800"/>
                        <a:ext cx="33020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39" name="Object 5"/>
          <p:cNvGraphicFramePr>
            <a:graphicFrameLocks noChangeAspect="1"/>
          </p:cNvGraphicFramePr>
          <p:nvPr/>
        </p:nvGraphicFramePr>
        <p:xfrm>
          <a:off x="2949575" y="4267200"/>
          <a:ext cx="8001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1" name="Equation" r:id="rId5" imgW="457200" imgH="203040" progId="Equation.3">
                  <p:embed/>
                </p:oleObj>
              </mc:Choice>
              <mc:Fallback>
                <p:oleObj name="Equation" r:id="rId5" imgW="4572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9575" y="4267200"/>
                        <a:ext cx="8001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9" name="Shape 58"/>
          <p:cNvCxnSpPr>
            <a:stCxn id="42" idx="0"/>
            <a:endCxn id="42" idx="5"/>
          </p:cNvCxnSpPr>
          <p:nvPr/>
        </p:nvCxnSpPr>
        <p:spPr>
          <a:xfrm rot="16200000" flipH="1">
            <a:off x="2362200" y="4343400"/>
            <a:ext cx="260350" cy="107950"/>
          </a:xfrm>
          <a:prstGeom prst="curvedConnector5">
            <a:avLst>
              <a:gd name="adj1" fmla="val -87868"/>
              <a:gd name="adj2" fmla="val 353554"/>
              <a:gd name="adj3" fmla="val 187868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661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667000"/>
            <a:ext cx="3200400" cy="533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i="1" smtClean="0">
                <a:solidFill>
                  <a:schemeClr val="hlink"/>
                </a:solidFill>
              </a:rPr>
              <a:t>(r1, s)     </a:t>
            </a:r>
            <a:r>
              <a:rPr lang="el-GR" sz="2800" i="1" smtClean="0">
                <a:solidFill>
                  <a:schemeClr val="hlink"/>
                </a:solidFill>
              </a:rPr>
              <a:t>δ</a:t>
            </a:r>
            <a:r>
              <a:rPr lang="en-US" sz="2800" i="1" smtClean="0">
                <a:solidFill>
                  <a:schemeClr val="hlink"/>
                </a:solidFill>
              </a:rPr>
              <a:t>(p, b, s) </a:t>
            </a:r>
            <a:r>
              <a:rPr lang="en-US" sz="2800" smtClean="0"/>
              <a:t> </a:t>
            </a:r>
            <a:endParaRPr lang="el-GR" sz="2800" smtClean="0"/>
          </a:p>
        </p:txBody>
      </p:sp>
      <p:sp>
        <p:nvSpPr>
          <p:cNvPr id="15367" name="Text Box 4"/>
          <p:cNvSpPr txBox="1">
            <a:spLocks noChangeArrowheads="1"/>
          </p:cNvSpPr>
          <p:nvPr/>
        </p:nvSpPr>
        <p:spPr bwMode="auto">
          <a:xfrm>
            <a:off x="5661025" y="12112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1800"/>
          </a:p>
        </p:txBody>
      </p:sp>
      <p:sp>
        <p:nvSpPr>
          <p:cNvPr id="15368" name="Line 5"/>
          <p:cNvSpPr>
            <a:spLocks noChangeShapeType="1"/>
          </p:cNvSpPr>
          <p:nvPr/>
        </p:nvSpPr>
        <p:spPr bwMode="auto">
          <a:xfrm>
            <a:off x="3733800" y="1524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9" name="Line 6"/>
          <p:cNvSpPr>
            <a:spLocks noChangeShapeType="1"/>
          </p:cNvSpPr>
          <p:nvPr/>
        </p:nvSpPr>
        <p:spPr bwMode="auto">
          <a:xfrm>
            <a:off x="1143000" y="838200"/>
            <a:ext cx="1360488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0" name="Line 7"/>
          <p:cNvSpPr>
            <a:spLocks noChangeShapeType="1"/>
          </p:cNvSpPr>
          <p:nvPr/>
        </p:nvSpPr>
        <p:spPr bwMode="auto">
          <a:xfrm>
            <a:off x="1143000" y="1371600"/>
            <a:ext cx="1360488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1" name="Line 8"/>
          <p:cNvSpPr>
            <a:spLocks noChangeShapeType="1"/>
          </p:cNvSpPr>
          <p:nvPr/>
        </p:nvSpPr>
        <p:spPr bwMode="auto">
          <a:xfrm>
            <a:off x="1752600" y="838200"/>
            <a:ext cx="0" cy="474663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2" name="Line 9"/>
          <p:cNvSpPr>
            <a:spLocks noChangeShapeType="1"/>
          </p:cNvSpPr>
          <p:nvPr/>
        </p:nvSpPr>
        <p:spPr bwMode="auto">
          <a:xfrm>
            <a:off x="2209800" y="838200"/>
            <a:ext cx="0" cy="474663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3" name="Line 10"/>
          <p:cNvSpPr>
            <a:spLocks noChangeShapeType="1"/>
          </p:cNvSpPr>
          <p:nvPr/>
        </p:nvSpPr>
        <p:spPr bwMode="auto">
          <a:xfrm>
            <a:off x="1295400" y="838200"/>
            <a:ext cx="0" cy="474663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4" name="Line 11"/>
          <p:cNvSpPr>
            <a:spLocks noChangeShapeType="1"/>
          </p:cNvSpPr>
          <p:nvPr/>
        </p:nvSpPr>
        <p:spPr bwMode="auto">
          <a:xfrm flipV="1">
            <a:off x="1501775" y="1347788"/>
            <a:ext cx="0" cy="473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5" name="Line 12"/>
          <p:cNvSpPr>
            <a:spLocks noChangeShapeType="1"/>
          </p:cNvSpPr>
          <p:nvPr/>
        </p:nvSpPr>
        <p:spPr bwMode="auto">
          <a:xfrm>
            <a:off x="5181600" y="914400"/>
            <a:ext cx="12954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6" name="Line 13"/>
          <p:cNvSpPr>
            <a:spLocks noChangeShapeType="1"/>
          </p:cNvSpPr>
          <p:nvPr/>
        </p:nvSpPr>
        <p:spPr bwMode="auto">
          <a:xfrm>
            <a:off x="5181600" y="1371600"/>
            <a:ext cx="12954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7" name="Line 14"/>
          <p:cNvSpPr>
            <a:spLocks noChangeShapeType="1"/>
          </p:cNvSpPr>
          <p:nvPr/>
        </p:nvSpPr>
        <p:spPr bwMode="auto">
          <a:xfrm>
            <a:off x="5341938" y="914400"/>
            <a:ext cx="0" cy="46037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8" name="Line 15"/>
          <p:cNvSpPr>
            <a:spLocks noChangeShapeType="1"/>
          </p:cNvSpPr>
          <p:nvPr/>
        </p:nvSpPr>
        <p:spPr bwMode="auto">
          <a:xfrm>
            <a:off x="6096000" y="914400"/>
            <a:ext cx="0" cy="46037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9" name="Line 16"/>
          <p:cNvSpPr>
            <a:spLocks noChangeShapeType="1"/>
          </p:cNvSpPr>
          <p:nvPr/>
        </p:nvSpPr>
        <p:spPr bwMode="auto">
          <a:xfrm>
            <a:off x="5711825" y="914400"/>
            <a:ext cx="0" cy="46037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0" name="Rectangle 17"/>
          <p:cNvSpPr>
            <a:spLocks noChangeArrowheads="1"/>
          </p:cNvSpPr>
          <p:nvPr/>
        </p:nvSpPr>
        <p:spPr bwMode="auto">
          <a:xfrm>
            <a:off x="5280025" y="1835150"/>
            <a:ext cx="493713" cy="527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800"/>
              <a:t>p</a:t>
            </a:r>
          </a:p>
        </p:txBody>
      </p:sp>
      <p:sp>
        <p:nvSpPr>
          <p:cNvPr id="15381" name="Rectangle 18"/>
          <p:cNvSpPr>
            <a:spLocks noChangeArrowheads="1"/>
          </p:cNvSpPr>
          <p:nvPr/>
        </p:nvSpPr>
        <p:spPr bwMode="auto">
          <a:xfrm>
            <a:off x="1295400" y="1828800"/>
            <a:ext cx="457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800"/>
              <a:t>p</a:t>
            </a:r>
          </a:p>
        </p:txBody>
      </p:sp>
      <p:sp>
        <p:nvSpPr>
          <p:cNvPr id="15382" name="Text Box 19"/>
          <p:cNvSpPr txBox="1">
            <a:spLocks noChangeArrowheads="1"/>
          </p:cNvSpPr>
          <p:nvPr/>
        </p:nvSpPr>
        <p:spPr bwMode="auto">
          <a:xfrm>
            <a:off x="1295400" y="914400"/>
            <a:ext cx="3762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800"/>
              <a:t> b</a:t>
            </a:r>
          </a:p>
        </p:txBody>
      </p:sp>
      <p:sp>
        <p:nvSpPr>
          <p:cNvPr id="15383" name="Line 23"/>
          <p:cNvSpPr>
            <a:spLocks noChangeShapeType="1"/>
          </p:cNvSpPr>
          <p:nvPr/>
        </p:nvSpPr>
        <p:spPr bwMode="auto">
          <a:xfrm flipV="1">
            <a:off x="2667000" y="1905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4" name="Line 24"/>
          <p:cNvSpPr>
            <a:spLocks noChangeShapeType="1"/>
          </p:cNvSpPr>
          <p:nvPr/>
        </p:nvSpPr>
        <p:spPr bwMode="auto">
          <a:xfrm flipV="1">
            <a:off x="3048000" y="1905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5" name="Line 25"/>
          <p:cNvSpPr>
            <a:spLocks noChangeShapeType="1"/>
          </p:cNvSpPr>
          <p:nvPr/>
        </p:nvSpPr>
        <p:spPr bwMode="auto">
          <a:xfrm>
            <a:off x="3048000" y="1905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6" name="Line 26"/>
          <p:cNvSpPr>
            <a:spLocks noChangeShapeType="1"/>
          </p:cNvSpPr>
          <p:nvPr/>
        </p:nvSpPr>
        <p:spPr bwMode="auto">
          <a:xfrm flipH="1">
            <a:off x="2590800" y="19050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7" name="Line 27"/>
          <p:cNvSpPr>
            <a:spLocks noChangeShapeType="1"/>
          </p:cNvSpPr>
          <p:nvPr/>
        </p:nvSpPr>
        <p:spPr bwMode="auto">
          <a:xfrm flipV="1">
            <a:off x="1752600" y="15240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8" name="Line 28"/>
          <p:cNvSpPr>
            <a:spLocks noChangeShapeType="1"/>
          </p:cNvSpPr>
          <p:nvPr/>
        </p:nvSpPr>
        <p:spPr bwMode="auto">
          <a:xfrm>
            <a:off x="2057400" y="1524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9" name="Line 29"/>
          <p:cNvSpPr>
            <a:spLocks noChangeShapeType="1"/>
          </p:cNvSpPr>
          <p:nvPr/>
        </p:nvSpPr>
        <p:spPr bwMode="auto">
          <a:xfrm>
            <a:off x="2667000" y="15240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0" name="Rectangle 31"/>
          <p:cNvSpPr>
            <a:spLocks noChangeArrowheads="1"/>
          </p:cNvSpPr>
          <p:nvPr/>
        </p:nvSpPr>
        <p:spPr bwMode="auto">
          <a:xfrm>
            <a:off x="6553200" y="23622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5391" name="Line 32"/>
          <p:cNvSpPr>
            <a:spLocks noChangeShapeType="1"/>
          </p:cNvSpPr>
          <p:nvPr/>
        </p:nvSpPr>
        <p:spPr bwMode="auto">
          <a:xfrm flipV="1">
            <a:off x="6553200" y="1828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2" name="Line 33"/>
          <p:cNvSpPr>
            <a:spLocks noChangeShapeType="1"/>
          </p:cNvSpPr>
          <p:nvPr/>
        </p:nvSpPr>
        <p:spPr bwMode="auto">
          <a:xfrm flipV="1">
            <a:off x="6934200" y="1828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3" name="Line 34"/>
          <p:cNvSpPr>
            <a:spLocks noChangeShapeType="1"/>
          </p:cNvSpPr>
          <p:nvPr/>
        </p:nvSpPr>
        <p:spPr bwMode="auto">
          <a:xfrm>
            <a:off x="6934200" y="1828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4" name="Line 35"/>
          <p:cNvSpPr>
            <a:spLocks noChangeShapeType="1"/>
          </p:cNvSpPr>
          <p:nvPr/>
        </p:nvSpPr>
        <p:spPr bwMode="auto">
          <a:xfrm flipH="1">
            <a:off x="6477000" y="18288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5" name="Line 36"/>
          <p:cNvSpPr>
            <a:spLocks noChangeShapeType="1"/>
          </p:cNvSpPr>
          <p:nvPr/>
        </p:nvSpPr>
        <p:spPr bwMode="auto">
          <a:xfrm flipV="1">
            <a:off x="5791200" y="15240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6" name="Line 37"/>
          <p:cNvSpPr>
            <a:spLocks noChangeShapeType="1"/>
          </p:cNvSpPr>
          <p:nvPr/>
        </p:nvSpPr>
        <p:spPr bwMode="auto">
          <a:xfrm>
            <a:off x="6248400" y="1524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7" name="Line 38"/>
          <p:cNvSpPr>
            <a:spLocks noChangeShapeType="1"/>
          </p:cNvSpPr>
          <p:nvPr/>
        </p:nvSpPr>
        <p:spPr bwMode="auto">
          <a:xfrm>
            <a:off x="6629400" y="15240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8" name="Text Box 39"/>
          <p:cNvSpPr txBox="1">
            <a:spLocks noChangeArrowheads="1"/>
          </p:cNvSpPr>
          <p:nvPr/>
        </p:nvSpPr>
        <p:spPr bwMode="auto">
          <a:xfrm>
            <a:off x="6537325" y="1941513"/>
            <a:ext cx="3127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800"/>
              <a:t>b</a:t>
            </a:r>
          </a:p>
        </p:txBody>
      </p:sp>
      <p:sp>
        <p:nvSpPr>
          <p:cNvPr id="15399" name="Text Box 40"/>
          <p:cNvSpPr txBox="1">
            <a:spLocks noChangeArrowheads="1"/>
          </p:cNvSpPr>
          <p:nvPr/>
        </p:nvSpPr>
        <p:spPr bwMode="auto">
          <a:xfrm>
            <a:off x="5394325" y="950913"/>
            <a:ext cx="3127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800"/>
              <a:t>b</a:t>
            </a:r>
          </a:p>
        </p:txBody>
      </p:sp>
      <p:cxnSp>
        <p:nvCxnSpPr>
          <p:cNvPr id="41" name="Straight Connector 40"/>
          <p:cNvCxnSpPr>
            <a:endCxn id="15384" idx="0"/>
          </p:cNvCxnSpPr>
          <p:nvPr/>
        </p:nvCxnSpPr>
        <p:spPr>
          <a:xfrm>
            <a:off x="2667000" y="2057400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2286000" y="4267200"/>
            <a:ext cx="3048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3810000" y="4267200"/>
            <a:ext cx="3048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47" name="Straight Arrow Connector 46"/>
          <p:cNvCxnSpPr>
            <a:stCxn id="42" idx="6"/>
            <a:endCxn id="43" idx="2"/>
          </p:cNvCxnSpPr>
          <p:nvPr/>
        </p:nvCxnSpPr>
        <p:spPr>
          <a:xfrm>
            <a:off x="2590800" y="4419600"/>
            <a:ext cx="1219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2362200" y="4343400"/>
            <a:ext cx="152400" cy="152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15362" name="Object 3"/>
          <p:cNvGraphicFramePr>
            <a:graphicFrameLocks noChangeAspect="1"/>
          </p:cNvGraphicFramePr>
          <p:nvPr/>
        </p:nvGraphicFramePr>
        <p:xfrm>
          <a:off x="2917825" y="4038600"/>
          <a:ext cx="688975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6" name="Equation" r:id="rId3" imgW="393480" imgH="203040" progId="Equation.3">
                  <p:embed/>
                </p:oleObj>
              </mc:Choice>
              <mc:Fallback>
                <p:oleObj name="Equation" r:id="rId3" imgW="3934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7825" y="4038600"/>
                        <a:ext cx="688975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405" name="Rectangle 31"/>
          <p:cNvSpPr>
            <a:spLocks noChangeArrowheads="1"/>
          </p:cNvSpPr>
          <p:nvPr/>
        </p:nvSpPr>
        <p:spPr bwMode="auto">
          <a:xfrm>
            <a:off x="2667000" y="2057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5406" name="Text Box 39"/>
          <p:cNvSpPr txBox="1">
            <a:spLocks noChangeArrowheads="1"/>
          </p:cNvSpPr>
          <p:nvPr/>
        </p:nvSpPr>
        <p:spPr bwMode="auto">
          <a:xfrm>
            <a:off x="2667000" y="2057400"/>
            <a:ext cx="3000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800"/>
              <a:t>s</a:t>
            </a:r>
          </a:p>
        </p:txBody>
      </p:sp>
      <p:cxnSp>
        <p:nvCxnSpPr>
          <p:cNvPr id="52" name="Straight Arrow Connector 51"/>
          <p:cNvCxnSpPr>
            <a:stCxn id="15380" idx="0"/>
          </p:cNvCxnSpPr>
          <p:nvPr/>
        </p:nvCxnSpPr>
        <p:spPr>
          <a:xfrm rot="5400000" flipH="1" flipV="1">
            <a:off x="5465763" y="1433512"/>
            <a:ext cx="463550" cy="3397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08" name="Rectangle 31"/>
          <p:cNvSpPr>
            <a:spLocks noChangeArrowheads="1"/>
          </p:cNvSpPr>
          <p:nvPr/>
        </p:nvSpPr>
        <p:spPr bwMode="auto">
          <a:xfrm>
            <a:off x="6553200" y="19812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5409" name="Text Box 39"/>
          <p:cNvSpPr txBox="1">
            <a:spLocks noChangeArrowheads="1"/>
          </p:cNvSpPr>
          <p:nvPr/>
        </p:nvSpPr>
        <p:spPr bwMode="auto">
          <a:xfrm>
            <a:off x="6553200" y="2362200"/>
            <a:ext cx="3000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800"/>
              <a:t>s</a:t>
            </a:r>
          </a:p>
        </p:txBody>
      </p:sp>
      <p:sp>
        <p:nvSpPr>
          <p:cNvPr id="55" name="Rectangle 2"/>
          <p:cNvSpPr txBox="1">
            <a:spLocks noChangeArrowheads="1"/>
          </p:cNvSpPr>
          <p:nvPr/>
        </p:nvSpPr>
        <p:spPr bwMode="auto">
          <a:xfrm>
            <a:off x="762000" y="3276600"/>
            <a:ext cx="3200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800" i="1" kern="0" dirty="0">
                <a:solidFill>
                  <a:schemeClr val="hlink"/>
                </a:solidFill>
                <a:latin typeface="+mn-lt"/>
                <a:cs typeface="+mn-cs"/>
              </a:rPr>
              <a:t>(p, b)     </a:t>
            </a:r>
            <a:r>
              <a:rPr lang="el-GR" sz="2800" i="1" kern="0" dirty="0">
                <a:solidFill>
                  <a:schemeClr val="hlink"/>
                </a:solidFill>
                <a:latin typeface="+mn-lt"/>
                <a:cs typeface="+mn-cs"/>
              </a:rPr>
              <a:t>δ</a:t>
            </a:r>
            <a:r>
              <a:rPr lang="en-US" sz="2800" i="1" kern="0" dirty="0">
                <a:solidFill>
                  <a:schemeClr val="hlink"/>
                </a:solidFill>
                <a:latin typeface="+mn-lt"/>
                <a:cs typeface="+mn-cs"/>
              </a:rPr>
              <a:t>(r1, ε, ε) </a:t>
            </a:r>
            <a:r>
              <a:rPr lang="en-US" sz="2800" kern="0" dirty="0">
                <a:latin typeface="+mn-lt"/>
                <a:cs typeface="+mn-cs"/>
              </a:rPr>
              <a:t> </a:t>
            </a:r>
            <a:endParaRPr lang="el-GR" sz="2800" kern="0" dirty="0">
              <a:latin typeface="+mn-lt"/>
              <a:cs typeface="+mn-cs"/>
            </a:endParaRPr>
          </a:p>
        </p:txBody>
      </p:sp>
      <p:graphicFrame>
        <p:nvGraphicFramePr>
          <p:cNvPr id="15363" name="Object 21"/>
          <p:cNvGraphicFramePr>
            <a:graphicFrameLocks noChangeAspect="1"/>
          </p:cNvGraphicFramePr>
          <p:nvPr>
            <p:ph sz="half" idx="2"/>
          </p:nvPr>
        </p:nvGraphicFramePr>
        <p:xfrm>
          <a:off x="1828800" y="2819400"/>
          <a:ext cx="3302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7" name="Equation" r:id="rId5" imgW="126720" imgH="126720" progId="Equation.3">
                  <p:embed/>
                </p:oleObj>
              </mc:Choice>
              <mc:Fallback>
                <p:oleObj name="Equation" r:id="rId5" imgW="126720" imgH="126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819400"/>
                        <a:ext cx="33020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4" name="Object 10"/>
          <p:cNvGraphicFramePr>
            <a:graphicFrameLocks noChangeAspect="1"/>
          </p:cNvGraphicFramePr>
          <p:nvPr/>
        </p:nvGraphicFramePr>
        <p:xfrm>
          <a:off x="1828800" y="3429000"/>
          <a:ext cx="2921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8" name="Equation" r:id="rId7" imgW="126720" imgH="126720" progId="Equation.3">
                  <p:embed/>
                </p:oleObj>
              </mc:Choice>
              <mc:Fallback>
                <p:oleObj name="Equation" r:id="rId7" imgW="126720" imgH="126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429000"/>
                        <a:ext cx="292100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0" name="Curved Connector 59"/>
          <p:cNvCxnSpPr>
            <a:stCxn id="43" idx="4"/>
            <a:endCxn id="42" idx="4"/>
          </p:cNvCxnSpPr>
          <p:nvPr/>
        </p:nvCxnSpPr>
        <p:spPr>
          <a:xfrm rot="5400000">
            <a:off x="3200400" y="3810001"/>
            <a:ext cx="3175" cy="1524000"/>
          </a:xfrm>
          <a:prstGeom prst="curvedConnector3">
            <a:avLst>
              <a:gd name="adj1" fmla="val 14395466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365" name="Object 5"/>
          <p:cNvGraphicFramePr>
            <a:graphicFrameLocks noChangeAspect="1"/>
          </p:cNvGraphicFramePr>
          <p:nvPr/>
        </p:nvGraphicFramePr>
        <p:xfrm>
          <a:off x="2808288" y="4800600"/>
          <a:ext cx="75565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9" name="Equation" r:id="rId9" imgW="431640" imgH="203040" progId="Equation.3">
                  <p:embed/>
                </p:oleObj>
              </mc:Choice>
              <mc:Fallback>
                <p:oleObj name="Equation" r:id="rId9" imgW="4316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8288" y="4800600"/>
                        <a:ext cx="75565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67816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667000"/>
            <a:ext cx="3200400" cy="533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i="1" smtClean="0">
                <a:solidFill>
                  <a:schemeClr val="hlink"/>
                </a:solidFill>
              </a:rPr>
              <a:t>(r2, b)     </a:t>
            </a:r>
            <a:r>
              <a:rPr lang="el-GR" sz="2800" i="1" smtClean="0">
                <a:solidFill>
                  <a:schemeClr val="hlink"/>
                </a:solidFill>
              </a:rPr>
              <a:t>δ</a:t>
            </a:r>
            <a:r>
              <a:rPr lang="en-US" sz="2800" i="1" smtClean="0">
                <a:solidFill>
                  <a:schemeClr val="hlink"/>
                </a:solidFill>
              </a:rPr>
              <a:t>(p, b, b) </a:t>
            </a:r>
            <a:r>
              <a:rPr lang="en-US" sz="2800" smtClean="0"/>
              <a:t> </a:t>
            </a:r>
            <a:endParaRPr lang="el-GR" sz="2800" smtClean="0"/>
          </a:p>
        </p:txBody>
      </p:sp>
      <p:sp>
        <p:nvSpPr>
          <p:cNvPr id="16391" name="Text Box 4"/>
          <p:cNvSpPr txBox="1">
            <a:spLocks noChangeArrowheads="1"/>
          </p:cNvSpPr>
          <p:nvPr/>
        </p:nvSpPr>
        <p:spPr bwMode="auto">
          <a:xfrm>
            <a:off x="5661025" y="12112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1800"/>
          </a:p>
        </p:txBody>
      </p:sp>
      <p:sp>
        <p:nvSpPr>
          <p:cNvPr id="16392" name="Line 5"/>
          <p:cNvSpPr>
            <a:spLocks noChangeShapeType="1"/>
          </p:cNvSpPr>
          <p:nvPr/>
        </p:nvSpPr>
        <p:spPr bwMode="auto">
          <a:xfrm>
            <a:off x="3733800" y="1524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3" name="Line 6"/>
          <p:cNvSpPr>
            <a:spLocks noChangeShapeType="1"/>
          </p:cNvSpPr>
          <p:nvPr/>
        </p:nvSpPr>
        <p:spPr bwMode="auto">
          <a:xfrm>
            <a:off x="1143000" y="838200"/>
            <a:ext cx="1360488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4" name="Line 7"/>
          <p:cNvSpPr>
            <a:spLocks noChangeShapeType="1"/>
          </p:cNvSpPr>
          <p:nvPr/>
        </p:nvSpPr>
        <p:spPr bwMode="auto">
          <a:xfrm>
            <a:off x="1143000" y="1371600"/>
            <a:ext cx="1360488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5" name="Line 8"/>
          <p:cNvSpPr>
            <a:spLocks noChangeShapeType="1"/>
          </p:cNvSpPr>
          <p:nvPr/>
        </p:nvSpPr>
        <p:spPr bwMode="auto">
          <a:xfrm>
            <a:off x="1752600" y="838200"/>
            <a:ext cx="0" cy="474663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6" name="Line 9"/>
          <p:cNvSpPr>
            <a:spLocks noChangeShapeType="1"/>
          </p:cNvSpPr>
          <p:nvPr/>
        </p:nvSpPr>
        <p:spPr bwMode="auto">
          <a:xfrm>
            <a:off x="2209800" y="838200"/>
            <a:ext cx="0" cy="474663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7" name="Line 10"/>
          <p:cNvSpPr>
            <a:spLocks noChangeShapeType="1"/>
          </p:cNvSpPr>
          <p:nvPr/>
        </p:nvSpPr>
        <p:spPr bwMode="auto">
          <a:xfrm>
            <a:off x="1295400" y="838200"/>
            <a:ext cx="0" cy="474663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8" name="Line 11"/>
          <p:cNvSpPr>
            <a:spLocks noChangeShapeType="1"/>
          </p:cNvSpPr>
          <p:nvPr/>
        </p:nvSpPr>
        <p:spPr bwMode="auto">
          <a:xfrm flipV="1">
            <a:off x="1501775" y="1347788"/>
            <a:ext cx="0" cy="473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9" name="Line 12"/>
          <p:cNvSpPr>
            <a:spLocks noChangeShapeType="1"/>
          </p:cNvSpPr>
          <p:nvPr/>
        </p:nvSpPr>
        <p:spPr bwMode="auto">
          <a:xfrm>
            <a:off x="5181600" y="914400"/>
            <a:ext cx="12954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0" name="Line 13"/>
          <p:cNvSpPr>
            <a:spLocks noChangeShapeType="1"/>
          </p:cNvSpPr>
          <p:nvPr/>
        </p:nvSpPr>
        <p:spPr bwMode="auto">
          <a:xfrm>
            <a:off x="5181600" y="1371600"/>
            <a:ext cx="12954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1" name="Line 14"/>
          <p:cNvSpPr>
            <a:spLocks noChangeShapeType="1"/>
          </p:cNvSpPr>
          <p:nvPr/>
        </p:nvSpPr>
        <p:spPr bwMode="auto">
          <a:xfrm>
            <a:off x="5341938" y="914400"/>
            <a:ext cx="0" cy="46037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2" name="Line 15"/>
          <p:cNvSpPr>
            <a:spLocks noChangeShapeType="1"/>
          </p:cNvSpPr>
          <p:nvPr/>
        </p:nvSpPr>
        <p:spPr bwMode="auto">
          <a:xfrm>
            <a:off x="6096000" y="914400"/>
            <a:ext cx="0" cy="46037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3" name="Line 16"/>
          <p:cNvSpPr>
            <a:spLocks noChangeShapeType="1"/>
          </p:cNvSpPr>
          <p:nvPr/>
        </p:nvSpPr>
        <p:spPr bwMode="auto">
          <a:xfrm>
            <a:off x="5711825" y="914400"/>
            <a:ext cx="0" cy="46037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4" name="Rectangle 17"/>
          <p:cNvSpPr>
            <a:spLocks noChangeArrowheads="1"/>
          </p:cNvSpPr>
          <p:nvPr/>
        </p:nvSpPr>
        <p:spPr bwMode="auto">
          <a:xfrm>
            <a:off x="5280025" y="1835150"/>
            <a:ext cx="493713" cy="527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800"/>
              <a:t>p</a:t>
            </a:r>
          </a:p>
        </p:txBody>
      </p:sp>
      <p:sp>
        <p:nvSpPr>
          <p:cNvPr id="16405" name="Rectangle 18"/>
          <p:cNvSpPr>
            <a:spLocks noChangeArrowheads="1"/>
          </p:cNvSpPr>
          <p:nvPr/>
        </p:nvSpPr>
        <p:spPr bwMode="auto">
          <a:xfrm>
            <a:off x="1295400" y="1828800"/>
            <a:ext cx="457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800"/>
              <a:t>p</a:t>
            </a:r>
          </a:p>
        </p:txBody>
      </p:sp>
      <p:sp>
        <p:nvSpPr>
          <p:cNvPr id="16406" name="Text Box 19"/>
          <p:cNvSpPr txBox="1">
            <a:spLocks noChangeArrowheads="1"/>
          </p:cNvSpPr>
          <p:nvPr/>
        </p:nvSpPr>
        <p:spPr bwMode="auto">
          <a:xfrm>
            <a:off x="1295400" y="914400"/>
            <a:ext cx="3762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800"/>
              <a:t> b</a:t>
            </a:r>
          </a:p>
        </p:txBody>
      </p:sp>
      <p:sp>
        <p:nvSpPr>
          <p:cNvPr id="16407" name="Line 23"/>
          <p:cNvSpPr>
            <a:spLocks noChangeShapeType="1"/>
          </p:cNvSpPr>
          <p:nvPr/>
        </p:nvSpPr>
        <p:spPr bwMode="auto">
          <a:xfrm flipV="1">
            <a:off x="2667000" y="1905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8" name="Line 24"/>
          <p:cNvSpPr>
            <a:spLocks noChangeShapeType="1"/>
          </p:cNvSpPr>
          <p:nvPr/>
        </p:nvSpPr>
        <p:spPr bwMode="auto">
          <a:xfrm flipV="1">
            <a:off x="3048000" y="1905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9" name="Line 25"/>
          <p:cNvSpPr>
            <a:spLocks noChangeShapeType="1"/>
          </p:cNvSpPr>
          <p:nvPr/>
        </p:nvSpPr>
        <p:spPr bwMode="auto">
          <a:xfrm>
            <a:off x="3048000" y="1905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0" name="Line 26"/>
          <p:cNvSpPr>
            <a:spLocks noChangeShapeType="1"/>
          </p:cNvSpPr>
          <p:nvPr/>
        </p:nvSpPr>
        <p:spPr bwMode="auto">
          <a:xfrm flipH="1">
            <a:off x="2590800" y="19050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1" name="Line 27"/>
          <p:cNvSpPr>
            <a:spLocks noChangeShapeType="1"/>
          </p:cNvSpPr>
          <p:nvPr/>
        </p:nvSpPr>
        <p:spPr bwMode="auto">
          <a:xfrm flipV="1">
            <a:off x="1752600" y="15240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2" name="Line 28"/>
          <p:cNvSpPr>
            <a:spLocks noChangeShapeType="1"/>
          </p:cNvSpPr>
          <p:nvPr/>
        </p:nvSpPr>
        <p:spPr bwMode="auto">
          <a:xfrm>
            <a:off x="2057400" y="1524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3" name="Line 29"/>
          <p:cNvSpPr>
            <a:spLocks noChangeShapeType="1"/>
          </p:cNvSpPr>
          <p:nvPr/>
        </p:nvSpPr>
        <p:spPr bwMode="auto">
          <a:xfrm>
            <a:off x="2667000" y="15240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4" name="Rectangle 31"/>
          <p:cNvSpPr>
            <a:spLocks noChangeArrowheads="1"/>
          </p:cNvSpPr>
          <p:nvPr/>
        </p:nvSpPr>
        <p:spPr bwMode="auto">
          <a:xfrm>
            <a:off x="6553200" y="23622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6415" name="Line 32"/>
          <p:cNvSpPr>
            <a:spLocks noChangeShapeType="1"/>
          </p:cNvSpPr>
          <p:nvPr/>
        </p:nvSpPr>
        <p:spPr bwMode="auto">
          <a:xfrm flipV="1">
            <a:off x="6553200" y="1828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6" name="Line 33"/>
          <p:cNvSpPr>
            <a:spLocks noChangeShapeType="1"/>
          </p:cNvSpPr>
          <p:nvPr/>
        </p:nvSpPr>
        <p:spPr bwMode="auto">
          <a:xfrm flipV="1">
            <a:off x="6934200" y="1828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7" name="Line 34"/>
          <p:cNvSpPr>
            <a:spLocks noChangeShapeType="1"/>
          </p:cNvSpPr>
          <p:nvPr/>
        </p:nvSpPr>
        <p:spPr bwMode="auto">
          <a:xfrm>
            <a:off x="6934200" y="1828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8" name="Line 35"/>
          <p:cNvSpPr>
            <a:spLocks noChangeShapeType="1"/>
          </p:cNvSpPr>
          <p:nvPr/>
        </p:nvSpPr>
        <p:spPr bwMode="auto">
          <a:xfrm flipH="1">
            <a:off x="6477000" y="18288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9" name="Line 36"/>
          <p:cNvSpPr>
            <a:spLocks noChangeShapeType="1"/>
          </p:cNvSpPr>
          <p:nvPr/>
        </p:nvSpPr>
        <p:spPr bwMode="auto">
          <a:xfrm flipV="1">
            <a:off x="5791200" y="15240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0" name="Line 37"/>
          <p:cNvSpPr>
            <a:spLocks noChangeShapeType="1"/>
          </p:cNvSpPr>
          <p:nvPr/>
        </p:nvSpPr>
        <p:spPr bwMode="auto">
          <a:xfrm>
            <a:off x="6248400" y="1524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1" name="Line 38"/>
          <p:cNvSpPr>
            <a:spLocks noChangeShapeType="1"/>
          </p:cNvSpPr>
          <p:nvPr/>
        </p:nvSpPr>
        <p:spPr bwMode="auto">
          <a:xfrm>
            <a:off x="6629400" y="15240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2" name="Text Box 39"/>
          <p:cNvSpPr txBox="1">
            <a:spLocks noChangeArrowheads="1"/>
          </p:cNvSpPr>
          <p:nvPr/>
        </p:nvSpPr>
        <p:spPr bwMode="auto">
          <a:xfrm>
            <a:off x="6537325" y="1941513"/>
            <a:ext cx="3127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800"/>
              <a:t>b</a:t>
            </a:r>
          </a:p>
        </p:txBody>
      </p:sp>
      <p:sp>
        <p:nvSpPr>
          <p:cNvPr id="16423" name="Text Box 40"/>
          <p:cNvSpPr txBox="1">
            <a:spLocks noChangeArrowheads="1"/>
          </p:cNvSpPr>
          <p:nvPr/>
        </p:nvSpPr>
        <p:spPr bwMode="auto">
          <a:xfrm>
            <a:off x="5394325" y="950913"/>
            <a:ext cx="3127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800"/>
              <a:t>b</a:t>
            </a:r>
          </a:p>
        </p:txBody>
      </p:sp>
      <p:cxnSp>
        <p:nvCxnSpPr>
          <p:cNvPr id="41" name="Straight Connector 40"/>
          <p:cNvCxnSpPr>
            <a:endCxn id="16408" idx="0"/>
          </p:cNvCxnSpPr>
          <p:nvPr/>
        </p:nvCxnSpPr>
        <p:spPr>
          <a:xfrm>
            <a:off x="2667000" y="2057400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2286000" y="4267200"/>
            <a:ext cx="3048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3810000" y="4267200"/>
            <a:ext cx="3048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47" name="Straight Arrow Connector 46"/>
          <p:cNvCxnSpPr>
            <a:stCxn id="42" idx="6"/>
            <a:endCxn id="43" idx="2"/>
          </p:cNvCxnSpPr>
          <p:nvPr/>
        </p:nvCxnSpPr>
        <p:spPr>
          <a:xfrm>
            <a:off x="2590800" y="4419600"/>
            <a:ext cx="1219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2362200" y="4343400"/>
            <a:ext cx="152400" cy="152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16386" name="Object 3"/>
          <p:cNvGraphicFramePr>
            <a:graphicFrameLocks noChangeAspect="1"/>
          </p:cNvGraphicFramePr>
          <p:nvPr/>
        </p:nvGraphicFramePr>
        <p:xfrm>
          <a:off x="2895600" y="4038600"/>
          <a:ext cx="733425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0" name="Equation" r:id="rId3" imgW="419040" imgH="203040" progId="Equation.3">
                  <p:embed/>
                </p:oleObj>
              </mc:Choice>
              <mc:Fallback>
                <p:oleObj name="Equation" r:id="rId3" imgW="4190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4038600"/>
                        <a:ext cx="733425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29" name="Rectangle 31"/>
          <p:cNvSpPr>
            <a:spLocks noChangeArrowheads="1"/>
          </p:cNvSpPr>
          <p:nvPr/>
        </p:nvSpPr>
        <p:spPr bwMode="auto">
          <a:xfrm>
            <a:off x="2667000" y="2057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6430" name="Text Box 39"/>
          <p:cNvSpPr txBox="1">
            <a:spLocks noChangeArrowheads="1"/>
          </p:cNvSpPr>
          <p:nvPr/>
        </p:nvSpPr>
        <p:spPr bwMode="auto">
          <a:xfrm>
            <a:off x="2667000" y="20574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800"/>
              <a:t>b</a:t>
            </a:r>
          </a:p>
        </p:txBody>
      </p:sp>
      <p:cxnSp>
        <p:nvCxnSpPr>
          <p:cNvPr id="52" name="Straight Arrow Connector 51"/>
          <p:cNvCxnSpPr>
            <a:stCxn id="16404" idx="0"/>
          </p:cNvCxnSpPr>
          <p:nvPr/>
        </p:nvCxnSpPr>
        <p:spPr>
          <a:xfrm rot="5400000" flipH="1" flipV="1">
            <a:off x="5465763" y="1433512"/>
            <a:ext cx="463550" cy="3397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32" name="Rectangle 31"/>
          <p:cNvSpPr>
            <a:spLocks noChangeArrowheads="1"/>
          </p:cNvSpPr>
          <p:nvPr/>
        </p:nvSpPr>
        <p:spPr bwMode="auto">
          <a:xfrm>
            <a:off x="6553200" y="19812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6433" name="Text Box 39"/>
          <p:cNvSpPr txBox="1">
            <a:spLocks noChangeArrowheads="1"/>
          </p:cNvSpPr>
          <p:nvPr/>
        </p:nvSpPr>
        <p:spPr bwMode="auto">
          <a:xfrm>
            <a:off x="6553200" y="23622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800"/>
              <a:t>b</a:t>
            </a:r>
          </a:p>
        </p:txBody>
      </p:sp>
      <p:sp>
        <p:nvSpPr>
          <p:cNvPr id="55" name="Rectangle 2"/>
          <p:cNvSpPr txBox="1">
            <a:spLocks noChangeArrowheads="1"/>
          </p:cNvSpPr>
          <p:nvPr/>
        </p:nvSpPr>
        <p:spPr bwMode="auto">
          <a:xfrm>
            <a:off x="762000" y="3276600"/>
            <a:ext cx="3200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800" i="1" kern="0" dirty="0">
                <a:solidFill>
                  <a:schemeClr val="hlink"/>
                </a:solidFill>
                <a:latin typeface="+mn-lt"/>
                <a:cs typeface="+mn-cs"/>
              </a:rPr>
              <a:t>(p, b)     </a:t>
            </a:r>
            <a:r>
              <a:rPr lang="el-GR" sz="2800" i="1" kern="0" dirty="0">
                <a:solidFill>
                  <a:schemeClr val="hlink"/>
                </a:solidFill>
                <a:latin typeface="+mn-lt"/>
                <a:cs typeface="+mn-cs"/>
              </a:rPr>
              <a:t>δ</a:t>
            </a:r>
            <a:r>
              <a:rPr lang="en-US" sz="2800" i="1" kern="0" dirty="0">
                <a:solidFill>
                  <a:schemeClr val="hlink"/>
                </a:solidFill>
                <a:latin typeface="+mn-lt"/>
                <a:cs typeface="+mn-cs"/>
              </a:rPr>
              <a:t>(r2, ε, ε) </a:t>
            </a:r>
            <a:r>
              <a:rPr lang="en-US" sz="2800" kern="0" dirty="0">
                <a:latin typeface="+mn-lt"/>
                <a:cs typeface="+mn-cs"/>
              </a:rPr>
              <a:t> </a:t>
            </a:r>
            <a:endParaRPr lang="el-GR" sz="2800" kern="0" dirty="0">
              <a:latin typeface="+mn-lt"/>
              <a:cs typeface="+mn-cs"/>
            </a:endParaRPr>
          </a:p>
        </p:txBody>
      </p:sp>
      <p:graphicFrame>
        <p:nvGraphicFramePr>
          <p:cNvPr id="16387" name="Object 21"/>
          <p:cNvGraphicFramePr>
            <a:graphicFrameLocks noChangeAspect="1"/>
          </p:cNvGraphicFramePr>
          <p:nvPr>
            <p:ph sz="half" idx="2"/>
          </p:nvPr>
        </p:nvGraphicFramePr>
        <p:xfrm>
          <a:off x="1828800" y="2819400"/>
          <a:ext cx="3302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1" name="Equation" r:id="rId5" imgW="126720" imgH="126720" progId="Equation.3">
                  <p:embed/>
                </p:oleObj>
              </mc:Choice>
              <mc:Fallback>
                <p:oleObj name="Equation" r:id="rId5" imgW="126720" imgH="126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819400"/>
                        <a:ext cx="33020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8" name="Object 10"/>
          <p:cNvGraphicFramePr>
            <a:graphicFrameLocks noChangeAspect="1"/>
          </p:cNvGraphicFramePr>
          <p:nvPr/>
        </p:nvGraphicFramePr>
        <p:xfrm>
          <a:off x="1828800" y="3429000"/>
          <a:ext cx="2921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2" name="Equation" r:id="rId7" imgW="126720" imgH="126720" progId="Equation.3">
                  <p:embed/>
                </p:oleObj>
              </mc:Choice>
              <mc:Fallback>
                <p:oleObj name="Equation" r:id="rId7" imgW="126720" imgH="126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429000"/>
                        <a:ext cx="292100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0" name="Curved Connector 59"/>
          <p:cNvCxnSpPr>
            <a:stCxn id="43" idx="4"/>
            <a:endCxn id="42" idx="4"/>
          </p:cNvCxnSpPr>
          <p:nvPr/>
        </p:nvCxnSpPr>
        <p:spPr>
          <a:xfrm rot="5400000">
            <a:off x="3200400" y="3810001"/>
            <a:ext cx="3175" cy="1524000"/>
          </a:xfrm>
          <a:prstGeom prst="curvedConnector3">
            <a:avLst>
              <a:gd name="adj1" fmla="val 14395466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389" name="Object 5"/>
          <p:cNvGraphicFramePr>
            <a:graphicFrameLocks noChangeAspect="1"/>
          </p:cNvGraphicFramePr>
          <p:nvPr/>
        </p:nvGraphicFramePr>
        <p:xfrm>
          <a:off x="2808288" y="4800600"/>
          <a:ext cx="75565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3" name="Equation" r:id="rId9" imgW="431640" imgH="203040" progId="Equation.3">
                  <p:embed/>
                </p:oleObj>
              </mc:Choice>
              <mc:Fallback>
                <p:oleObj name="Equation" r:id="rId9" imgW="4316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8288" y="4800600"/>
                        <a:ext cx="75565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415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667000"/>
            <a:ext cx="3352800" cy="533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i="1" smtClean="0">
                <a:solidFill>
                  <a:schemeClr val="hlink"/>
                </a:solidFill>
              </a:rPr>
              <a:t>(r3, b’)     </a:t>
            </a:r>
            <a:r>
              <a:rPr lang="el-GR" sz="2800" i="1" smtClean="0">
                <a:solidFill>
                  <a:schemeClr val="hlink"/>
                </a:solidFill>
              </a:rPr>
              <a:t>δ</a:t>
            </a:r>
            <a:r>
              <a:rPr lang="en-US" sz="2800" i="1" smtClean="0">
                <a:solidFill>
                  <a:schemeClr val="hlink"/>
                </a:solidFill>
              </a:rPr>
              <a:t>(p, b, b’) </a:t>
            </a:r>
            <a:r>
              <a:rPr lang="en-US" sz="2800" smtClean="0"/>
              <a:t> </a:t>
            </a:r>
            <a:endParaRPr lang="el-GR" sz="2800" smtClean="0"/>
          </a:p>
        </p:txBody>
      </p:sp>
      <p:sp>
        <p:nvSpPr>
          <p:cNvPr id="17415" name="Text Box 4"/>
          <p:cNvSpPr txBox="1">
            <a:spLocks noChangeArrowheads="1"/>
          </p:cNvSpPr>
          <p:nvPr/>
        </p:nvSpPr>
        <p:spPr bwMode="auto">
          <a:xfrm>
            <a:off x="5661025" y="12112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1800"/>
          </a:p>
        </p:txBody>
      </p:sp>
      <p:sp>
        <p:nvSpPr>
          <p:cNvPr id="17416" name="Line 5"/>
          <p:cNvSpPr>
            <a:spLocks noChangeShapeType="1"/>
          </p:cNvSpPr>
          <p:nvPr/>
        </p:nvSpPr>
        <p:spPr bwMode="auto">
          <a:xfrm>
            <a:off x="3733800" y="1524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7" name="Line 6"/>
          <p:cNvSpPr>
            <a:spLocks noChangeShapeType="1"/>
          </p:cNvSpPr>
          <p:nvPr/>
        </p:nvSpPr>
        <p:spPr bwMode="auto">
          <a:xfrm>
            <a:off x="1143000" y="838200"/>
            <a:ext cx="1360488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8" name="Line 7"/>
          <p:cNvSpPr>
            <a:spLocks noChangeShapeType="1"/>
          </p:cNvSpPr>
          <p:nvPr/>
        </p:nvSpPr>
        <p:spPr bwMode="auto">
          <a:xfrm>
            <a:off x="1143000" y="1371600"/>
            <a:ext cx="1360488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9" name="Line 8"/>
          <p:cNvSpPr>
            <a:spLocks noChangeShapeType="1"/>
          </p:cNvSpPr>
          <p:nvPr/>
        </p:nvSpPr>
        <p:spPr bwMode="auto">
          <a:xfrm>
            <a:off x="1752600" y="838200"/>
            <a:ext cx="0" cy="474663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0" name="Line 9"/>
          <p:cNvSpPr>
            <a:spLocks noChangeShapeType="1"/>
          </p:cNvSpPr>
          <p:nvPr/>
        </p:nvSpPr>
        <p:spPr bwMode="auto">
          <a:xfrm>
            <a:off x="2209800" y="838200"/>
            <a:ext cx="0" cy="474663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1" name="Line 10"/>
          <p:cNvSpPr>
            <a:spLocks noChangeShapeType="1"/>
          </p:cNvSpPr>
          <p:nvPr/>
        </p:nvSpPr>
        <p:spPr bwMode="auto">
          <a:xfrm>
            <a:off x="1295400" y="838200"/>
            <a:ext cx="0" cy="474663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2" name="Line 11"/>
          <p:cNvSpPr>
            <a:spLocks noChangeShapeType="1"/>
          </p:cNvSpPr>
          <p:nvPr/>
        </p:nvSpPr>
        <p:spPr bwMode="auto">
          <a:xfrm flipV="1">
            <a:off x="1501775" y="1347788"/>
            <a:ext cx="0" cy="473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3" name="Line 12"/>
          <p:cNvSpPr>
            <a:spLocks noChangeShapeType="1"/>
          </p:cNvSpPr>
          <p:nvPr/>
        </p:nvSpPr>
        <p:spPr bwMode="auto">
          <a:xfrm>
            <a:off x="5181600" y="914400"/>
            <a:ext cx="12954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4" name="Line 13"/>
          <p:cNvSpPr>
            <a:spLocks noChangeShapeType="1"/>
          </p:cNvSpPr>
          <p:nvPr/>
        </p:nvSpPr>
        <p:spPr bwMode="auto">
          <a:xfrm>
            <a:off x="5181600" y="1371600"/>
            <a:ext cx="12954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5" name="Line 14"/>
          <p:cNvSpPr>
            <a:spLocks noChangeShapeType="1"/>
          </p:cNvSpPr>
          <p:nvPr/>
        </p:nvSpPr>
        <p:spPr bwMode="auto">
          <a:xfrm>
            <a:off x="5341938" y="914400"/>
            <a:ext cx="0" cy="46037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6" name="Line 15"/>
          <p:cNvSpPr>
            <a:spLocks noChangeShapeType="1"/>
          </p:cNvSpPr>
          <p:nvPr/>
        </p:nvSpPr>
        <p:spPr bwMode="auto">
          <a:xfrm>
            <a:off x="6096000" y="914400"/>
            <a:ext cx="0" cy="46037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7" name="Line 16"/>
          <p:cNvSpPr>
            <a:spLocks noChangeShapeType="1"/>
          </p:cNvSpPr>
          <p:nvPr/>
        </p:nvSpPr>
        <p:spPr bwMode="auto">
          <a:xfrm>
            <a:off x="5711825" y="914400"/>
            <a:ext cx="0" cy="46037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8" name="Rectangle 17"/>
          <p:cNvSpPr>
            <a:spLocks noChangeArrowheads="1"/>
          </p:cNvSpPr>
          <p:nvPr/>
        </p:nvSpPr>
        <p:spPr bwMode="auto">
          <a:xfrm>
            <a:off x="5280025" y="1835150"/>
            <a:ext cx="493713" cy="527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800"/>
              <a:t>p</a:t>
            </a:r>
          </a:p>
        </p:txBody>
      </p:sp>
      <p:sp>
        <p:nvSpPr>
          <p:cNvPr id="17429" name="Rectangle 18"/>
          <p:cNvSpPr>
            <a:spLocks noChangeArrowheads="1"/>
          </p:cNvSpPr>
          <p:nvPr/>
        </p:nvSpPr>
        <p:spPr bwMode="auto">
          <a:xfrm>
            <a:off x="1295400" y="1828800"/>
            <a:ext cx="457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800"/>
              <a:t>p</a:t>
            </a:r>
          </a:p>
        </p:txBody>
      </p:sp>
      <p:sp>
        <p:nvSpPr>
          <p:cNvPr id="17430" name="Text Box 19"/>
          <p:cNvSpPr txBox="1">
            <a:spLocks noChangeArrowheads="1"/>
          </p:cNvSpPr>
          <p:nvPr/>
        </p:nvSpPr>
        <p:spPr bwMode="auto">
          <a:xfrm>
            <a:off x="1295400" y="914400"/>
            <a:ext cx="3762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800"/>
              <a:t> b</a:t>
            </a:r>
          </a:p>
        </p:txBody>
      </p:sp>
      <p:sp>
        <p:nvSpPr>
          <p:cNvPr id="17431" name="Line 23"/>
          <p:cNvSpPr>
            <a:spLocks noChangeShapeType="1"/>
          </p:cNvSpPr>
          <p:nvPr/>
        </p:nvSpPr>
        <p:spPr bwMode="auto">
          <a:xfrm flipV="1">
            <a:off x="2667000" y="1905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2" name="Line 24"/>
          <p:cNvSpPr>
            <a:spLocks noChangeShapeType="1"/>
          </p:cNvSpPr>
          <p:nvPr/>
        </p:nvSpPr>
        <p:spPr bwMode="auto">
          <a:xfrm flipV="1">
            <a:off x="3048000" y="1905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3" name="Line 25"/>
          <p:cNvSpPr>
            <a:spLocks noChangeShapeType="1"/>
          </p:cNvSpPr>
          <p:nvPr/>
        </p:nvSpPr>
        <p:spPr bwMode="auto">
          <a:xfrm>
            <a:off x="3048000" y="1905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4" name="Line 26"/>
          <p:cNvSpPr>
            <a:spLocks noChangeShapeType="1"/>
          </p:cNvSpPr>
          <p:nvPr/>
        </p:nvSpPr>
        <p:spPr bwMode="auto">
          <a:xfrm flipH="1">
            <a:off x="2590800" y="19050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5" name="Line 27"/>
          <p:cNvSpPr>
            <a:spLocks noChangeShapeType="1"/>
          </p:cNvSpPr>
          <p:nvPr/>
        </p:nvSpPr>
        <p:spPr bwMode="auto">
          <a:xfrm flipV="1">
            <a:off x="1752600" y="15240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6" name="Line 28"/>
          <p:cNvSpPr>
            <a:spLocks noChangeShapeType="1"/>
          </p:cNvSpPr>
          <p:nvPr/>
        </p:nvSpPr>
        <p:spPr bwMode="auto">
          <a:xfrm>
            <a:off x="2057400" y="1524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7" name="Line 29"/>
          <p:cNvSpPr>
            <a:spLocks noChangeShapeType="1"/>
          </p:cNvSpPr>
          <p:nvPr/>
        </p:nvSpPr>
        <p:spPr bwMode="auto">
          <a:xfrm>
            <a:off x="2667000" y="15240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8" name="Rectangle 31"/>
          <p:cNvSpPr>
            <a:spLocks noChangeArrowheads="1"/>
          </p:cNvSpPr>
          <p:nvPr/>
        </p:nvSpPr>
        <p:spPr bwMode="auto">
          <a:xfrm>
            <a:off x="6553200" y="23622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7439" name="Line 32"/>
          <p:cNvSpPr>
            <a:spLocks noChangeShapeType="1"/>
          </p:cNvSpPr>
          <p:nvPr/>
        </p:nvSpPr>
        <p:spPr bwMode="auto">
          <a:xfrm flipV="1">
            <a:off x="6553200" y="1828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0" name="Line 33"/>
          <p:cNvSpPr>
            <a:spLocks noChangeShapeType="1"/>
          </p:cNvSpPr>
          <p:nvPr/>
        </p:nvSpPr>
        <p:spPr bwMode="auto">
          <a:xfrm flipV="1">
            <a:off x="6934200" y="1828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1" name="Line 34"/>
          <p:cNvSpPr>
            <a:spLocks noChangeShapeType="1"/>
          </p:cNvSpPr>
          <p:nvPr/>
        </p:nvSpPr>
        <p:spPr bwMode="auto">
          <a:xfrm>
            <a:off x="6934200" y="1828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2" name="Line 35"/>
          <p:cNvSpPr>
            <a:spLocks noChangeShapeType="1"/>
          </p:cNvSpPr>
          <p:nvPr/>
        </p:nvSpPr>
        <p:spPr bwMode="auto">
          <a:xfrm flipH="1">
            <a:off x="6477000" y="18288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3" name="Line 36"/>
          <p:cNvSpPr>
            <a:spLocks noChangeShapeType="1"/>
          </p:cNvSpPr>
          <p:nvPr/>
        </p:nvSpPr>
        <p:spPr bwMode="auto">
          <a:xfrm flipV="1">
            <a:off x="5791200" y="15240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4" name="Line 37"/>
          <p:cNvSpPr>
            <a:spLocks noChangeShapeType="1"/>
          </p:cNvSpPr>
          <p:nvPr/>
        </p:nvSpPr>
        <p:spPr bwMode="auto">
          <a:xfrm>
            <a:off x="6248400" y="1524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5" name="Line 38"/>
          <p:cNvSpPr>
            <a:spLocks noChangeShapeType="1"/>
          </p:cNvSpPr>
          <p:nvPr/>
        </p:nvSpPr>
        <p:spPr bwMode="auto">
          <a:xfrm>
            <a:off x="6629400" y="15240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6" name="Text Box 39"/>
          <p:cNvSpPr txBox="1">
            <a:spLocks noChangeArrowheads="1"/>
          </p:cNvSpPr>
          <p:nvPr/>
        </p:nvSpPr>
        <p:spPr bwMode="auto">
          <a:xfrm>
            <a:off x="6537325" y="1941513"/>
            <a:ext cx="3127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800"/>
              <a:t>b</a:t>
            </a:r>
          </a:p>
        </p:txBody>
      </p:sp>
      <p:sp>
        <p:nvSpPr>
          <p:cNvPr id="17447" name="Text Box 40"/>
          <p:cNvSpPr txBox="1">
            <a:spLocks noChangeArrowheads="1"/>
          </p:cNvSpPr>
          <p:nvPr/>
        </p:nvSpPr>
        <p:spPr bwMode="auto">
          <a:xfrm>
            <a:off x="5394325" y="950913"/>
            <a:ext cx="3127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800"/>
              <a:t>b</a:t>
            </a:r>
          </a:p>
        </p:txBody>
      </p:sp>
      <p:cxnSp>
        <p:nvCxnSpPr>
          <p:cNvPr id="41" name="Straight Connector 40"/>
          <p:cNvCxnSpPr>
            <a:endCxn id="17432" idx="0"/>
          </p:cNvCxnSpPr>
          <p:nvPr/>
        </p:nvCxnSpPr>
        <p:spPr>
          <a:xfrm>
            <a:off x="2667000" y="2057400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2286000" y="4267200"/>
            <a:ext cx="3048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3810000" y="4267200"/>
            <a:ext cx="3048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47" name="Straight Arrow Connector 46"/>
          <p:cNvCxnSpPr>
            <a:stCxn id="42" idx="6"/>
            <a:endCxn id="43" idx="2"/>
          </p:cNvCxnSpPr>
          <p:nvPr/>
        </p:nvCxnSpPr>
        <p:spPr>
          <a:xfrm>
            <a:off x="2590800" y="4419600"/>
            <a:ext cx="1219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2362200" y="4343400"/>
            <a:ext cx="152400" cy="152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17410" name="Object 3"/>
          <p:cNvGraphicFramePr>
            <a:graphicFrameLocks noChangeAspect="1"/>
          </p:cNvGraphicFramePr>
          <p:nvPr/>
        </p:nvGraphicFramePr>
        <p:xfrm>
          <a:off x="2862263" y="4038600"/>
          <a:ext cx="8001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4" name="Equation" r:id="rId3" imgW="457200" imgH="203040" progId="Equation.3">
                  <p:embed/>
                </p:oleObj>
              </mc:Choice>
              <mc:Fallback>
                <p:oleObj name="Equation" r:id="rId3" imgW="4572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2263" y="4038600"/>
                        <a:ext cx="8001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53" name="Rectangle 31"/>
          <p:cNvSpPr>
            <a:spLocks noChangeArrowheads="1"/>
          </p:cNvSpPr>
          <p:nvPr/>
        </p:nvSpPr>
        <p:spPr bwMode="auto">
          <a:xfrm>
            <a:off x="2667000" y="2057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7454" name="Text Box 39"/>
          <p:cNvSpPr txBox="1">
            <a:spLocks noChangeArrowheads="1"/>
          </p:cNvSpPr>
          <p:nvPr/>
        </p:nvSpPr>
        <p:spPr bwMode="auto">
          <a:xfrm>
            <a:off x="2667000" y="2057400"/>
            <a:ext cx="3635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800"/>
              <a:t>b’</a:t>
            </a:r>
          </a:p>
        </p:txBody>
      </p:sp>
      <p:cxnSp>
        <p:nvCxnSpPr>
          <p:cNvPr id="52" name="Straight Arrow Connector 51"/>
          <p:cNvCxnSpPr>
            <a:stCxn id="17428" idx="0"/>
          </p:cNvCxnSpPr>
          <p:nvPr/>
        </p:nvCxnSpPr>
        <p:spPr>
          <a:xfrm rot="5400000" flipH="1" flipV="1">
            <a:off x="5465763" y="1433512"/>
            <a:ext cx="463550" cy="3397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56" name="Rectangle 31"/>
          <p:cNvSpPr>
            <a:spLocks noChangeArrowheads="1"/>
          </p:cNvSpPr>
          <p:nvPr/>
        </p:nvSpPr>
        <p:spPr bwMode="auto">
          <a:xfrm>
            <a:off x="6553200" y="19812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7457" name="Text Box 39"/>
          <p:cNvSpPr txBox="1">
            <a:spLocks noChangeArrowheads="1"/>
          </p:cNvSpPr>
          <p:nvPr/>
        </p:nvSpPr>
        <p:spPr bwMode="auto">
          <a:xfrm>
            <a:off x="6553200" y="2362200"/>
            <a:ext cx="3635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800"/>
              <a:t>b’</a:t>
            </a:r>
          </a:p>
        </p:txBody>
      </p:sp>
      <p:sp>
        <p:nvSpPr>
          <p:cNvPr id="55" name="Rectangle 2"/>
          <p:cNvSpPr txBox="1">
            <a:spLocks noChangeArrowheads="1"/>
          </p:cNvSpPr>
          <p:nvPr/>
        </p:nvSpPr>
        <p:spPr bwMode="auto">
          <a:xfrm>
            <a:off x="762000" y="3276600"/>
            <a:ext cx="3200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800" i="1" kern="0" dirty="0">
                <a:solidFill>
                  <a:schemeClr val="hlink"/>
                </a:solidFill>
                <a:latin typeface="+mn-lt"/>
                <a:cs typeface="+mn-cs"/>
              </a:rPr>
              <a:t>(p, b)     </a:t>
            </a:r>
            <a:r>
              <a:rPr lang="el-GR" sz="2800" i="1" kern="0" dirty="0">
                <a:solidFill>
                  <a:schemeClr val="hlink"/>
                </a:solidFill>
                <a:latin typeface="+mn-lt"/>
                <a:cs typeface="+mn-cs"/>
              </a:rPr>
              <a:t>δ</a:t>
            </a:r>
            <a:r>
              <a:rPr lang="en-US" sz="2800" i="1" kern="0" dirty="0">
                <a:solidFill>
                  <a:schemeClr val="hlink"/>
                </a:solidFill>
                <a:latin typeface="+mn-lt"/>
                <a:cs typeface="+mn-cs"/>
              </a:rPr>
              <a:t>(r3, ε, ε) </a:t>
            </a:r>
            <a:r>
              <a:rPr lang="en-US" sz="2800" kern="0" dirty="0">
                <a:latin typeface="+mn-lt"/>
                <a:cs typeface="+mn-cs"/>
              </a:rPr>
              <a:t> </a:t>
            </a:r>
            <a:endParaRPr lang="el-GR" sz="2800" kern="0" dirty="0">
              <a:latin typeface="+mn-lt"/>
              <a:cs typeface="+mn-cs"/>
            </a:endParaRPr>
          </a:p>
        </p:txBody>
      </p:sp>
      <p:graphicFrame>
        <p:nvGraphicFramePr>
          <p:cNvPr id="17411" name="Object 21"/>
          <p:cNvGraphicFramePr>
            <a:graphicFrameLocks noChangeAspect="1"/>
          </p:cNvGraphicFramePr>
          <p:nvPr>
            <p:ph sz="half" idx="2"/>
          </p:nvPr>
        </p:nvGraphicFramePr>
        <p:xfrm>
          <a:off x="2057400" y="2819400"/>
          <a:ext cx="3302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5" name="Equation" r:id="rId5" imgW="126720" imgH="126720" progId="Equation.3">
                  <p:embed/>
                </p:oleObj>
              </mc:Choice>
              <mc:Fallback>
                <p:oleObj name="Equation" r:id="rId5" imgW="126720" imgH="126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819400"/>
                        <a:ext cx="33020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2" name="Object 10"/>
          <p:cNvGraphicFramePr>
            <a:graphicFrameLocks noChangeAspect="1"/>
          </p:cNvGraphicFramePr>
          <p:nvPr/>
        </p:nvGraphicFramePr>
        <p:xfrm>
          <a:off x="1828800" y="3429000"/>
          <a:ext cx="2921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6" name="Equation" r:id="rId7" imgW="126720" imgH="126720" progId="Equation.3">
                  <p:embed/>
                </p:oleObj>
              </mc:Choice>
              <mc:Fallback>
                <p:oleObj name="Equation" r:id="rId7" imgW="126720" imgH="126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429000"/>
                        <a:ext cx="292100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0" name="Curved Connector 59"/>
          <p:cNvCxnSpPr>
            <a:stCxn id="43" idx="4"/>
            <a:endCxn id="42" idx="4"/>
          </p:cNvCxnSpPr>
          <p:nvPr/>
        </p:nvCxnSpPr>
        <p:spPr>
          <a:xfrm rot="5400000">
            <a:off x="3200400" y="3810001"/>
            <a:ext cx="3175" cy="1524000"/>
          </a:xfrm>
          <a:prstGeom prst="curvedConnector3">
            <a:avLst>
              <a:gd name="adj1" fmla="val 14395466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413" name="Object 5"/>
          <p:cNvGraphicFramePr>
            <a:graphicFrameLocks noChangeAspect="1"/>
          </p:cNvGraphicFramePr>
          <p:nvPr/>
        </p:nvGraphicFramePr>
        <p:xfrm>
          <a:off x="2808288" y="4800600"/>
          <a:ext cx="75565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7" name="Equation" r:id="rId9" imgW="431640" imgH="203040" progId="Equation.3">
                  <p:embed/>
                </p:oleObj>
              </mc:Choice>
              <mc:Fallback>
                <p:oleObj name="Equation" r:id="rId9" imgW="4316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8288" y="4800600"/>
                        <a:ext cx="75565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8775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438400"/>
            <a:ext cx="8305800" cy="36877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   The tape is divided into finitely many cells. Each cell contains a symbol in an alphabet </a:t>
            </a:r>
            <a:r>
              <a:rPr lang="el-GR" smtClean="0">
                <a:solidFill>
                  <a:srgbClr val="FF3300"/>
                </a:solidFill>
              </a:rPr>
              <a:t>Σ</a:t>
            </a:r>
            <a:r>
              <a:rPr lang="en-US" smtClean="0"/>
              <a:t>. 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  <p:sp>
        <p:nvSpPr>
          <p:cNvPr id="30723" name="Line 3"/>
          <p:cNvSpPr>
            <a:spLocks noChangeShapeType="1"/>
          </p:cNvSpPr>
          <p:nvPr/>
        </p:nvSpPr>
        <p:spPr bwMode="auto">
          <a:xfrm>
            <a:off x="1981200" y="609600"/>
            <a:ext cx="36576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4" name="Line 4"/>
          <p:cNvSpPr>
            <a:spLocks noChangeShapeType="1"/>
          </p:cNvSpPr>
          <p:nvPr/>
        </p:nvSpPr>
        <p:spPr bwMode="auto">
          <a:xfrm>
            <a:off x="1981200" y="609600"/>
            <a:ext cx="0" cy="5334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>
            <a:off x="1981200" y="1143000"/>
            <a:ext cx="36576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6" name="Line 6"/>
          <p:cNvSpPr>
            <a:spLocks noChangeShapeType="1"/>
          </p:cNvSpPr>
          <p:nvPr/>
        </p:nvSpPr>
        <p:spPr bwMode="auto">
          <a:xfrm>
            <a:off x="2514600" y="609600"/>
            <a:ext cx="0" cy="5334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7" name="Line 7"/>
          <p:cNvSpPr>
            <a:spLocks noChangeShapeType="1"/>
          </p:cNvSpPr>
          <p:nvPr/>
        </p:nvSpPr>
        <p:spPr bwMode="auto">
          <a:xfrm>
            <a:off x="4038600" y="609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8" name="Line 8"/>
          <p:cNvSpPr>
            <a:spLocks noChangeShapeType="1"/>
          </p:cNvSpPr>
          <p:nvPr/>
        </p:nvSpPr>
        <p:spPr bwMode="auto">
          <a:xfrm>
            <a:off x="4495800" y="609600"/>
            <a:ext cx="0" cy="5334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9" name="Line 9"/>
          <p:cNvSpPr>
            <a:spLocks noChangeShapeType="1"/>
          </p:cNvSpPr>
          <p:nvPr/>
        </p:nvSpPr>
        <p:spPr bwMode="auto">
          <a:xfrm>
            <a:off x="4953000" y="609600"/>
            <a:ext cx="0" cy="5334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0" name="Line 10"/>
          <p:cNvSpPr>
            <a:spLocks noChangeShapeType="1"/>
          </p:cNvSpPr>
          <p:nvPr/>
        </p:nvSpPr>
        <p:spPr bwMode="auto">
          <a:xfrm>
            <a:off x="3505200" y="609600"/>
            <a:ext cx="0" cy="5334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1" name="Line 11"/>
          <p:cNvSpPr>
            <a:spLocks noChangeShapeType="1"/>
          </p:cNvSpPr>
          <p:nvPr/>
        </p:nvSpPr>
        <p:spPr bwMode="auto">
          <a:xfrm>
            <a:off x="3048000" y="609600"/>
            <a:ext cx="0" cy="5334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2" name="Text Box 12"/>
          <p:cNvSpPr txBox="1">
            <a:spLocks noChangeArrowheads="1"/>
          </p:cNvSpPr>
          <p:nvPr/>
        </p:nvSpPr>
        <p:spPr bwMode="auto">
          <a:xfrm>
            <a:off x="2041525" y="7223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800"/>
              <a:t>a</a:t>
            </a:r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2574925" y="722313"/>
            <a:ext cx="234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800"/>
              <a:t>l</a:t>
            </a:r>
          </a:p>
        </p:txBody>
      </p:sp>
      <p:sp>
        <p:nvSpPr>
          <p:cNvPr id="30734" name="Text Box 14"/>
          <p:cNvSpPr txBox="1">
            <a:spLocks noChangeArrowheads="1"/>
          </p:cNvSpPr>
          <p:nvPr/>
        </p:nvSpPr>
        <p:spPr bwMode="auto">
          <a:xfrm>
            <a:off x="3108325" y="6461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800"/>
              <a:t>p</a:t>
            </a:r>
          </a:p>
        </p:txBody>
      </p:sp>
      <p:sp>
        <p:nvSpPr>
          <p:cNvPr id="30735" name="Text Box 15"/>
          <p:cNvSpPr txBox="1">
            <a:spLocks noChangeArrowheads="1"/>
          </p:cNvSpPr>
          <p:nvPr/>
        </p:nvSpPr>
        <p:spPr bwMode="auto">
          <a:xfrm>
            <a:off x="3565525" y="6461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800"/>
              <a:t>h</a:t>
            </a:r>
          </a:p>
        </p:txBody>
      </p:sp>
      <p:sp>
        <p:nvSpPr>
          <p:cNvPr id="30736" name="Text Box 16"/>
          <p:cNvSpPr txBox="1">
            <a:spLocks noChangeArrowheads="1"/>
          </p:cNvSpPr>
          <p:nvPr/>
        </p:nvSpPr>
        <p:spPr bwMode="auto">
          <a:xfrm>
            <a:off x="4022725" y="7223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800"/>
              <a:t>a</a:t>
            </a:r>
          </a:p>
        </p:txBody>
      </p:sp>
      <p:sp>
        <p:nvSpPr>
          <p:cNvPr id="30737" name="Text Box 17"/>
          <p:cNvSpPr txBox="1">
            <a:spLocks noChangeArrowheads="1"/>
          </p:cNvSpPr>
          <p:nvPr/>
        </p:nvSpPr>
        <p:spPr bwMode="auto">
          <a:xfrm>
            <a:off x="4556125" y="6461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800"/>
              <a:t>b</a:t>
            </a:r>
          </a:p>
        </p:txBody>
      </p:sp>
      <p:sp>
        <p:nvSpPr>
          <p:cNvPr id="30738" name="Line 18"/>
          <p:cNvSpPr>
            <a:spLocks noChangeShapeType="1"/>
          </p:cNvSpPr>
          <p:nvPr/>
        </p:nvSpPr>
        <p:spPr bwMode="auto">
          <a:xfrm>
            <a:off x="5410200" y="609600"/>
            <a:ext cx="0" cy="5334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9" name="Text Box 19"/>
          <p:cNvSpPr txBox="1">
            <a:spLocks noChangeArrowheads="1"/>
          </p:cNvSpPr>
          <p:nvPr/>
        </p:nvSpPr>
        <p:spPr bwMode="auto">
          <a:xfrm>
            <a:off x="4953000" y="609600"/>
            <a:ext cx="260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e</a:t>
            </a:r>
          </a:p>
        </p:txBody>
      </p:sp>
      <p:sp>
        <p:nvSpPr>
          <p:cNvPr id="30740" name="Line 20"/>
          <p:cNvSpPr>
            <a:spLocks noChangeShapeType="1"/>
          </p:cNvSpPr>
          <p:nvPr/>
        </p:nvSpPr>
        <p:spPr bwMode="auto">
          <a:xfrm>
            <a:off x="5638800" y="609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1" name="Line 21"/>
          <p:cNvSpPr>
            <a:spLocks noChangeShapeType="1"/>
          </p:cNvSpPr>
          <p:nvPr/>
        </p:nvSpPr>
        <p:spPr bwMode="auto">
          <a:xfrm>
            <a:off x="5638800" y="1143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2" name="Line 22"/>
          <p:cNvSpPr>
            <a:spLocks noChangeShapeType="1"/>
          </p:cNvSpPr>
          <p:nvPr/>
        </p:nvSpPr>
        <p:spPr bwMode="auto">
          <a:xfrm>
            <a:off x="5791200" y="609600"/>
            <a:ext cx="0" cy="4572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3" name="Text Box 23"/>
          <p:cNvSpPr txBox="1">
            <a:spLocks noChangeArrowheads="1"/>
          </p:cNvSpPr>
          <p:nvPr/>
        </p:nvSpPr>
        <p:spPr bwMode="auto">
          <a:xfrm>
            <a:off x="5470525" y="646113"/>
            <a:ext cx="247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800"/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59136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114800" y="3200400"/>
            <a:ext cx="3200400" cy="533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i="1" smtClean="0">
                <a:solidFill>
                  <a:schemeClr val="hlink"/>
                </a:solidFill>
              </a:rPr>
              <a:t>(p, </a:t>
            </a:r>
            <a:r>
              <a:rPr lang="el-GR" sz="2800" i="1" smtClean="0">
                <a:solidFill>
                  <a:schemeClr val="hlink"/>
                </a:solidFill>
              </a:rPr>
              <a:t>ε</a:t>
            </a:r>
            <a:r>
              <a:rPr lang="en-US" sz="2800" i="1" smtClean="0">
                <a:solidFill>
                  <a:schemeClr val="hlink"/>
                </a:solidFill>
              </a:rPr>
              <a:t>)     </a:t>
            </a:r>
            <a:r>
              <a:rPr lang="el-GR" sz="2800" i="1" smtClean="0">
                <a:solidFill>
                  <a:schemeClr val="hlink"/>
                </a:solidFill>
              </a:rPr>
              <a:t>δ</a:t>
            </a:r>
            <a:r>
              <a:rPr lang="en-US" sz="2800" i="1" smtClean="0">
                <a:solidFill>
                  <a:schemeClr val="hlink"/>
                </a:solidFill>
              </a:rPr>
              <a:t>(p, b, a) </a:t>
            </a:r>
            <a:r>
              <a:rPr lang="en-US" sz="2800" smtClean="0"/>
              <a:t> </a:t>
            </a:r>
            <a:endParaRPr lang="el-GR" sz="2800" smtClean="0"/>
          </a:p>
        </p:txBody>
      </p:sp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5661025" y="12112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1800"/>
          </a:p>
        </p:txBody>
      </p:sp>
      <p:sp>
        <p:nvSpPr>
          <p:cNvPr id="18438" name="Line 5"/>
          <p:cNvSpPr>
            <a:spLocks noChangeShapeType="1"/>
          </p:cNvSpPr>
          <p:nvPr/>
        </p:nvSpPr>
        <p:spPr bwMode="auto">
          <a:xfrm>
            <a:off x="3733800" y="1524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9" name="Line 6"/>
          <p:cNvSpPr>
            <a:spLocks noChangeShapeType="1"/>
          </p:cNvSpPr>
          <p:nvPr/>
        </p:nvSpPr>
        <p:spPr bwMode="auto">
          <a:xfrm>
            <a:off x="1143000" y="838200"/>
            <a:ext cx="1360488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0" name="Line 7"/>
          <p:cNvSpPr>
            <a:spLocks noChangeShapeType="1"/>
          </p:cNvSpPr>
          <p:nvPr/>
        </p:nvSpPr>
        <p:spPr bwMode="auto">
          <a:xfrm>
            <a:off x="1143000" y="1371600"/>
            <a:ext cx="1360488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1" name="Line 8"/>
          <p:cNvSpPr>
            <a:spLocks noChangeShapeType="1"/>
          </p:cNvSpPr>
          <p:nvPr/>
        </p:nvSpPr>
        <p:spPr bwMode="auto">
          <a:xfrm>
            <a:off x="1752600" y="838200"/>
            <a:ext cx="0" cy="474663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2" name="Line 9"/>
          <p:cNvSpPr>
            <a:spLocks noChangeShapeType="1"/>
          </p:cNvSpPr>
          <p:nvPr/>
        </p:nvSpPr>
        <p:spPr bwMode="auto">
          <a:xfrm>
            <a:off x="2209800" y="838200"/>
            <a:ext cx="0" cy="474663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3" name="Line 10"/>
          <p:cNvSpPr>
            <a:spLocks noChangeShapeType="1"/>
          </p:cNvSpPr>
          <p:nvPr/>
        </p:nvSpPr>
        <p:spPr bwMode="auto">
          <a:xfrm>
            <a:off x="1295400" y="838200"/>
            <a:ext cx="0" cy="474663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4" name="Line 11"/>
          <p:cNvSpPr>
            <a:spLocks noChangeShapeType="1"/>
          </p:cNvSpPr>
          <p:nvPr/>
        </p:nvSpPr>
        <p:spPr bwMode="auto">
          <a:xfrm flipV="1">
            <a:off x="1501775" y="1347788"/>
            <a:ext cx="0" cy="473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5" name="Line 12"/>
          <p:cNvSpPr>
            <a:spLocks noChangeShapeType="1"/>
          </p:cNvSpPr>
          <p:nvPr/>
        </p:nvSpPr>
        <p:spPr bwMode="auto">
          <a:xfrm>
            <a:off x="5181600" y="914400"/>
            <a:ext cx="12954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6" name="Line 13"/>
          <p:cNvSpPr>
            <a:spLocks noChangeShapeType="1"/>
          </p:cNvSpPr>
          <p:nvPr/>
        </p:nvSpPr>
        <p:spPr bwMode="auto">
          <a:xfrm>
            <a:off x="5181600" y="1371600"/>
            <a:ext cx="12954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7" name="Line 14"/>
          <p:cNvSpPr>
            <a:spLocks noChangeShapeType="1"/>
          </p:cNvSpPr>
          <p:nvPr/>
        </p:nvSpPr>
        <p:spPr bwMode="auto">
          <a:xfrm>
            <a:off x="5341938" y="914400"/>
            <a:ext cx="0" cy="46037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8" name="Line 15"/>
          <p:cNvSpPr>
            <a:spLocks noChangeShapeType="1"/>
          </p:cNvSpPr>
          <p:nvPr/>
        </p:nvSpPr>
        <p:spPr bwMode="auto">
          <a:xfrm>
            <a:off x="6096000" y="914400"/>
            <a:ext cx="0" cy="46037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9" name="Line 16"/>
          <p:cNvSpPr>
            <a:spLocks noChangeShapeType="1"/>
          </p:cNvSpPr>
          <p:nvPr/>
        </p:nvSpPr>
        <p:spPr bwMode="auto">
          <a:xfrm>
            <a:off x="5711825" y="914400"/>
            <a:ext cx="0" cy="46037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0" name="Rectangle 17"/>
          <p:cNvSpPr>
            <a:spLocks noChangeArrowheads="1"/>
          </p:cNvSpPr>
          <p:nvPr/>
        </p:nvSpPr>
        <p:spPr bwMode="auto">
          <a:xfrm>
            <a:off x="5280025" y="1835150"/>
            <a:ext cx="493713" cy="527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800"/>
              <a:t>p</a:t>
            </a:r>
          </a:p>
        </p:txBody>
      </p:sp>
      <p:sp>
        <p:nvSpPr>
          <p:cNvPr id="18451" name="Rectangle 18"/>
          <p:cNvSpPr>
            <a:spLocks noChangeArrowheads="1"/>
          </p:cNvSpPr>
          <p:nvPr/>
        </p:nvSpPr>
        <p:spPr bwMode="auto">
          <a:xfrm>
            <a:off x="1295400" y="1828800"/>
            <a:ext cx="457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800"/>
              <a:t>p</a:t>
            </a:r>
          </a:p>
        </p:txBody>
      </p:sp>
      <p:sp>
        <p:nvSpPr>
          <p:cNvPr id="18452" name="Text Box 19"/>
          <p:cNvSpPr txBox="1">
            <a:spLocks noChangeArrowheads="1"/>
          </p:cNvSpPr>
          <p:nvPr/>
        </p:nvSpPr>
        <p:spPr bwMode="auto">
          <a:xfrm>
            <a:off x="1295400" y="914400"/>
            <a:ext cx="3762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800"/>
              <a:t> b</a:t>
            </a:r>
          </a:p>
        </p:txBody>
      </p:sp>
      <p:sp>
        <p:nvSpPr>
          <p:cNvPr id="18453" name="Line 23"/>
          <p:cNvSpPr>
            <a:spLocks noChangeShapeType="1"/>
          </p:cNvSpPr>
          <p:nvPr/>
        </p:nvSpPr>
        <p:spPr bwMode="auto">
          <a:xfrm flipV="1">
            <a:off x="2667000" y="1905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4" name="Line 24"/>
          <p:cNvSpPr>
            <a:spLocks noChangeShapeType="1"/>
          </p:cNvSpPr>
          <p:nvPr/>
        </p:nvSpPr>
        <p:spPr bwMode="auto">
          <a:xfrm flipV="1">
            <a:off x="3048000" y="1905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5" name="Line 25"/>
          <p:cNvSpPr>
            <a:spLocks noChangeShapeType="1"/>
          </p:cNvSpPr>
          <p:nvPr/>
        </p:nvSpPr>
        <p:spPr bwMode="auto">
          <a:xfrm>
            <a:off x="3048000" y="1905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6" name="Line 26"/>
          <p:cNvSpPr>
            <a:spLocks noChangeShapeType="1"/>
          </p:cNvSpPr>
          <p:nvPr/>
        </p:nvSpPr>
        <p:spPr bwMode="auto">
          <a:xfrm flipH="1">
            <a:off x="2590800" y="19050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7" name="Line 27"/>
          <p:cNvSpPr>
            <a:spLocks noChangeShapeType="1"/>
          </p:cNvSpPr>
          <p:nvPr/>
        </p:nvSpPr>
        <p:spPr bwMode="auto">
          <a:xfrm flipV="1">
            <a:off x="1752600" y="15240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8" name="Line 28"/>
          <p:cNvSpPr>
            <a:spLocks noChangeShapeType="1"/>
          </p:cNvSpPr>
          <p:nvPr/>
        </p:nvSpPr>
        <p:spPr bwMode="auto">
          <a:xfrm>
            <a:off x="2057400" y="1524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9" name="Line 29"/>
          <p:cNvSpPr>
            <a:spLocks noChangeShapeType="1"/>
          </p:cNvSpPr>
          <p:nvPr/>
        </p:nvSpPr>
        <p:spPr bwMode="auto">
          <a:xfrm>
            <a:off x="2667000" y="15240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0" name="Rectangle 31"/>
          <p:cNvSpPr>
            <a:spLocks noChangeArrowheads="1"/>
          </p:cNvSpPr>
          <p:nvPr/>
        </p:nvSpPr>
        <p:spPr bwMode="auto">
          <a:xfrm>
            <a:off x="2667000" y="2438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8461" name="Line 32"/>
          <p:cNvSpPr>
            <a:spLocks noChangeShapeType="1"/>
          </p:cNvSpPr>
          <p:nvPr/>
        </p:nvSpPr>
        <p:spPr bwMode="auto">
          <a:xfrm flipV="1">
            <a:off x="6553200" y="1828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2" name="Line 33"/>
          <p:cNvSpPr>
            <a:spLocks noChangeShapeType="1"/>
          </p:cNvSpPr>
          <p:nvPr/>
        </p:nvSpPr>
        <p:spPr bwMode="auto">
          <a:xfrm flipV="1">
            <a:off x="6934200" y="1828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3" name="Line 34"/>
          <p:cNvSpPr>
            <a:spLocks noChangeShapeType="1"/>
          </p:cNvSpPr>
          <p:nvPr/>
        </p:nvSpPr>
        <p:spPr bwMode="auto">
          <a:xfrm>
            <a:off x="6934200" y="1828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4" name="Line 35"/>
          <p:cNvSpPr>
            <a:spLocks noChangeShapeType="1"/>
          </p:cNvSpPr>
          <p:nvPr/>
        </p:nvSpPr>
        <p:spPr bwMode="auto">
          <a:xfrm flipH="1">
            <a:off x="6477000" y="18288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5" name="Line 36"/>
          <p:cNvSpPr>
            <a:spLocks noChangeShapeType="1"/>
          </p:cNvSpPr>
          <p:nvPr/>
        </p:nvSpPr>
        <p:spPr bwMode="auto">
          <a:xfrm flipV="1">
            <a:off x="5791200" y="15240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6" name="Line 37"/>
          <p:cNvSpPr>
            <a:spLocks noChangeShapeType="1"/>
          </p:cNvSpPr>
          <p:nvPr/>
        </p:nvSpPr>
        <p:spPr bwMode="auto">
          <a:xfrm>
            <a:off x="6248400" y="1524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7" name="Line 38"/>
          <p:cNvSpPr>
            <a:spLocks noChangeShapeType="1"/>
          </p:cNvSpPr>
          <p:nvPr/>
        </p:nvSpPr>
        <p:spPr bwMode="auto">
          <a:xfrm>
            <a:off x="6629400" y="15240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8" name="Text Box 40"/>
          <p:cNvSpPr txBox="1">
            <a:spLocks noChangeArrowheads="1"/>
          </p:cNvSpPr>
          <p:nvPr/>
        </p:nvSpPr>
        <p:spPr bwMode="auto">
          <a:xfrm>
            <a:off x="5394325" y="950913"/>
            <a:ext cx="3127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800"/>
              <a:t>b</a:t>
            </a:r>
          </a:p>
        </p:txBody>
      </p:sp>
      <p:cxnSp>
        <p:nvCxnSpPr>
          <p:cNvPr id="41" name="Straight Connector 40"/>
          <p:cNvCxnSpPr>
            <a:endCxn id="18454" idx="0"/>
          </p:cNvCxnSpPr>
          <p:nvPr/>
        </p:nvCxnSpPr>
        <p:spPr>
          <a:xfrm>
            <a:off x="2667000" y="2057400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2286000" y="4267200"/>
            <a:ext cx="3048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2362200" y="4343400"/>
            <a:ext cx="152400" cy="152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472" name="Rectangle 31"/>
          <p:cNvSpPr>
            <a:spLocks noChangeArrowheads="1"/>
          </p:cNvSpPr>
          <p:nvPr/>
        </p:nvSpPr>
        <p:spPr bwMode="auto">
          <a:xfrm>
            <a:off x="2667000" y="2057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8473" name="Text Box 39"/>
          <p:cNvSpPr txBox="1">
            <a:spLocks noChangeArrowheads="1"/>
          </p:cNvSpPr>
          <p:nvPr/>
        </p:nvSpPr>
        <p:spPr bwMode="auto">
          <a:xfrm>
            <a:off x="2667000" y="20574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800"/>
              <a:t>a</a:t>
            </a:r>
          </a:p>
        </p:txBody>
      </p:sp>
      <p:cxnSp>
        <p:nvCxnSpPr>
          <p:cNvPr id="52" name="Straight Arrow Connector 51"/>
          <p:cNvCxnSpPr>
            <a:stCxn id="18450" idx="0"/>
          </p:cNvCxnSpPr>
          <p:nvPr/>
        </p:nvCxnSpPr>
        <p:spPr>
          <a:xfrm rot="5400000" flipH="1" flipV="1">
            <a:off x="5465763" y="1433512"/>
            <a:ext cx="463550" cy="3397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75" name="Rectangle 31"/>
          <p:cNvSpPr>
            <a:spLocks noChangeArrowheads="1"/>
          </p:cNvSpPr>
          <p:nvPr/>
        </p:nvSpPr>
        <p:spPr bwMode="auto">
          <a:xfrm>
            <a:off x="6553200" y="19812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graphicFrame>
        <p:nvGraphicFramePr>
          <p:cNvPr id="18434" name="Object 21"/>
          <p:cNvGraphicFramePr>
            <a:graphicFrameLocks noChangeAspect="1"/>
          </p:cNvGraphicFramePr>
          <p:nvPr>
            <p:ph sz="half" idx="2"/>
          </p:nvPr>
        </p:nvGraphicFramePr>
        <p:xfrm>
          <a:off x="5105400" y="3352800"/>
          <a:ext cx="3302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6" name="Equation" r:id="rId3" imgW="126720" imgH="126720" progId="Equation.3">
                  <p:embed/>
                </p:oleObj>
              </mc:Choice>
              <mc:Fallback>
                <p:oleObj name="Equation" r:id="rId3" imgW="126720" imgH="126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3352800"/>
                        <a:ext cx="33020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5" name="Object 5"/>
          <p:cNvGraphicFramePr>
            <a:graphicFrameLocks noChangeAspect="1"/>
          </p:cNvGraphicFramePr>
          <p:nvPr/>
        </p:nvGraphicFramePr>
        <p:xfrm>
          <a:off x="2971800" y="4267200"/>
          <a:ext cx="75565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7" name="Equation" r:id="rId5" imgW="431640" imgH="203040" progId="Equation.3">
                  <p:embed/>
                </p:oleObj>
              </mc:Choice>
              <mc:Fallback>
                <p:oleObj name="Equation" r:id="rId5" imgW="4316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267200"/>
                        <a:ext cx="75565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9" name="Shape 58"/>
          <p:cNvCxnSpPr>
            <a:stCxn id="42" idx="0"/>
            <a:endCxn id="42" idx="5"/>
          </p:cNvCxnSpPr>
          <p:nvPr/>
        </p:nvCxnSpPr>
        <p:spPr>
          <a:xfrm rot="16200000" flipH="1">
            <a:off x="2362200" y="4343400"/>
            <a:ext cx="260350" cy="107950"/>
          </a:xfrm>
          <a:prstGeom prst="curvedConnector5">
            <a:avLst>
              <a:gd name="adj1" fmla="val -87868"/>
              <a:gd name="adj2" fmla="val 353554"/>
              <a:gd name="adj3" fmla="val 187868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030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3352800"/>
            <a:ext cx="3352800" cy="533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i="1" smtClean="0">
                <a:solidFill>
                  <a:schemeClr val="hlink"/>
                </a:solidFill>
              </a:rPr>
              <a:t>(t, </a:t>
            </a:r>
            <a:r>
              <a:rPr lang="el-GR" sz="2800" i="1" smtClean="0">
                <a:solidFill>
                  <a:schemeClr val="hlink"/>
                </a:solidFill>
              </a:rPr>
              <a:t>ε</a:t>
            </a:r>
            <a:r>
              <a:rPr lang="en-US" sz="2800" i="1" smtClean="0">
                <a:solidFill>
                  <a:schemeClr val="hlink"/>
                </a:solidFill>
              </a:rPr>
              <a:t>)     </a:t>
            </a:r>
            <a:r>
              <a:rPr lang="el-GR" sz="2800" i="1" smtClean="0">
                <a:solidFill>
                  <a:schemeClr val="hlink"/>
                </a:solidFill>
              </a:rPr>
              <a:t>δ</a:t>
            </a:r>
            <a:r>
              <a:rPr lang="en-US" sz="2800" i="1" smtClean="0">
                <a:solidFill>
                  <a:schemeClr val="hlink"/>
                </a:solidFill>
              </a:rPr>
              <a:t>(p, b, a) </a:t>
            </a:r>
            <a:r>
              <a:rPr lang="en-US" sz="2800" smtClean="0"/>
              <a:t> </a:t>
            </a:r>
            <a:endParaRPr lang="el-GR" sz="2800" smtClean="0"/>
          </a:p>
        </p:txBody>
      </p:sp>
      <p:sp>
        <p:nvSpPr>
          <p:cNvPr id="19463" name="Text Box 4"/>
          <p:cNvSpPr txBox="1">
            <a:spLocks noChangeArrowheads="1"/>
          </p:cNvSpPr>
          <p:nvPr/>
        </p:nvSpPr>
        <p:spPr bwMode="auto">
          <a:xfrm>
            <a:off x="5661025" y="12112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1800"/>
          </a:p>
        </p:txBody>
      </p:sp>
      <p:sp>
        <p:nvSpPr>
          <p:cNvPr id="19464" name="Line 5"/>
          <p:cNvSpPr>
            <a:spLocks noChangeShapeType="1"/>
          </p:cNvSpPr>
          <p:nvPr/>
        </p:nvSpPr>
        <p:spPr bwMode="auto">
          <a:xfrm>
            <a:off x="3733800" y="1524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5" name="Line 6"/>
          <p:cNvSpPr>
            <a:spLocks noChangeShapeType="1"/>
          </p:cNvSpPr>
          <p:nvPr/>
        </p:nvSpPr>
        <p:spPr bwMode="auto">
          <a:xfrm>
            <a:off x="1143000" y="838200"/>
            <a:ext cx="1360488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6" name="Line 7"/>
          <p:cNvSpPr>
            <a:spLocks noChangeShapeType="1"/>
          </p:cNvSpPr>
          <p:nvPr/>
        </p:nvSpPr>
        <p:spPr bwMode="auto">
          <a:xfrm>
            <a:off x="1143000" y="1371600"/>
            <a:ext cx="1360488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7" name="Line 8"/>
          <p:cNvSpPr>
            <a:spLocks noChangeShapeType="1"/>
          </p:cNvSpPr>
          <p:nvPr/>
        </p:nvSpPr>
        <p:spPr bwMode="auto">
          <a:xfrm>
            <a:off x="1752600" y="838200"/>
            <a:ext cx="0" cy="474663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8" name="Line 9"/>
          <p:cNvSpPr>
            <a:spLocks noChangeShapeType="1"/>
          </p:cNvSpPr>
          <p:nvPr/>
        </p:nvSpPr>
        <p:spPr bwMode="auto">
          <a:xfrm>
            <a:off x="2209800" y="838200"/>
            <a:ext cx="0" cy="474663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9" name="Line 10"/>
          <p:cNvSpPr>
            <a:spLocks noChangeShapeType="1"/>
          </p:cNvSpPr>
          <p:nvPr/>
        </p:nvSpPr>
        <p:spPr bwMode="auto">
          <a:xfrm>
            <a:off x="1295400" y="838200"/>
            <a:ext cx="0" cy="474663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0" name="Line 11"/>
          <p:cNvSpPr>
            <a:spLocks noChangeShapeType="1"/>
          </p:cNvSpPr>
          <p:nvPr/>
        </p:nvSpPr>
        <p:spPr bwMode="auto">
          <a:xfrm flipV="1">
            <a:off x="1501775" y="1347788"/>
            <a:ext cx="0" cy="473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1" name="Line 12"/>
          <p:cNvSpPr>
            <a:spLocks noChangeShapeType="1"/>
          </p:cNvSpPr>
          <p:nvPr/>
        </p:nvSpPr>
        <p:spPr bwMode="auto">
          <a:xfrm>
            <a:off x="5181600" y="914400"/>
            <a:ext cx="12954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2" name="Line 13"/>
          <p:cNvSpPr>
            <a:spLocks noChangeShapeType="1"/>
          </p:cNvSpPr>
          <p:nvPr/>
        </p:nvSpPr>
        <p:spPr bwMode="auto">
          <a:xfrm>
            <a:off x="5181600" y="1371600"/>
            <a:ext cx="12954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3" name="Line 14"/>
          <p:cNvSpPr>
            <a:spLocks noChangeShapeType="1"/>
          </p:cNvSpPr>
          <p:nvPr/>
        </p:nvSpPr>
        <p:spPr bwMode="auto">
          <a:xfrm>
            <a:off x="5341938" y="914400"/>
            <a:ext cx="0" cy="46037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4" name="Line 15"/>
          <p:cNvSpPr>
            <a:spLocks noChangeShapeType="1"/>
          </p:cNvSpPr>
          <p:nvPr/>
        </p:nvSpPr>
        <p:spPr bwMode="auto">
          <a:xfrm>
            <a:off x="6096000" y="914400"/>
            <a:ext cx="0" cy="46037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5" name="Line 16"/>
          <p:cNvSpPr>
            <a:spLocks noChangeShapeType="1"/>
          </p:cNvSpPr>
          <p:nvPr/>
        </p:nvSpPr>
        <p:spPr bwMode="auto">
          <a:xfrm>
            <a:off x="5711825" y="914400"/>
            <a:ext cx="0" cy="46037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6" name="Rectangle 17"/>
          <p:cNvSpPr>
            <a:spLocks noChangeArrowheads="1"/>
          </p:cNvSpPr>
          <p:nvPr/>
        </p:nvSpPr>
        <p:spPr bwMode="auto">
          <a:xfrm>
            <a:off x="5280025" y="1835150"/>
            <a:ext cx="493713" cy="527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800"/>
              <a:t>p</a:t>
            </a:r>
          </a:p>
        </p:txBody>
      </p:sp>
      <p:sp>
        <p:nvSpPr>
          <p:cNvPr id="19477" name="Rectangle 18"/>
          <p:cNvSpPr>
            <a:spLocks noChangeArrowheads="1"/>
          </p:cNvSpPr>
          <p:nvPr/>
        </p:nvSpPr>
        <p:spPr bwMode="auto">
          <a:xfrm>
            <a:off x="1295400" y="1828800"/>
            <a:ext cx="457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800"/>
              <a:t>p</a:t>
            </a:r>
          </a:p>
        </p:txBody>
      </p:sp>
      <p:sp>
        <p:nvSpPr>
          <p:cNvPr id="19478" name="Text Box 19"/>
          <p:cNvSpPr txBox="1">
            <a:spLocks noChangeArrowheads="1"/>
          </p:cNvSpPr>
          <p:nvPr/>
        </p:nvSpPr>
        <p:spPr bwMode="auto">
          <a:xfrm>
            <a:off x="1295400" y="914400"/>
            <a:ext cx="3762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800"/>
              <a:t> b</a:t>
            </a:r>
          </a:p>
        </p:txBody>
      </p:sp>
      <p:sp>
        <p:nvSpPr>
          <p:cNvPr id="19479" name="Line 23"/>
          <p:cNvSpPr>
            <a:spLocks noChangeShapeType="1"/>
          </p:cNvSpPr>
          <p:nvPr/>
        </p:nvSpPr>
        <p:spPr bwMode="auto">
          <a:xfrm flipV="1">
            <a:off x="2667000" y="1905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0" name="Line 24"/>
          <p:cNvSpPr>
            <a:spLocks noChangeShapeType="1"/>
          </p:cNvSpPr>
          <p:nvPr/>
        </p:nvSpPr>
        <p:spPr bwMode="auto">
          <a:xfrm flipV="1">
            <a:off x="3048000" y="1905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1" name="Line 25"/>
          <p:cNvSpPr>
            <a:spLocks noChangeShapeType="1"/>
          </p:cNvSpPr>
          <p:nvPr/>
        </p:nvSpPr>
        <p:spPr bwMode="auto">
          <a:xfrm>
            <a:off x="3048000" y="1905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2" name="Line 26"/>
          <p:cNvSpPr>
            <a:spLocks noChangeShapeType="1"/>
          </p:cNvSpPr>
          <p:nvPr/>
        </p:nvSpPr>
        <p:spPr bwMode="auto">
          <a:xfrm flipH="1">
            <a:off x="2590800" y="19050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3" name="Line 27"/>
          <p:cNvSpPr>
            <a:spLocks noChangeShapeType="1"/>
          </p:cNvSpPr>
          <p:nvPr/>
        </p:nvSpPr>
        <p:spPr bwMode="auto">
          <a:xfrm flipV="1">
            <a:off x="1752600" y="15240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4" name="Line 28"/>
          <p:cNvSpPr>
            <a:spLocks noChangeShapeType="1"/>
          </p:cNvSpPr>
          <p:nvPr/>
        </p:nvSpPr>
        <p:spPr bwMode="auto">
          <a:xfrm>
            <a:off x="2057400" y="1524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5" name="Line 29"/>
          <p:cNvSpPr>
            <a:spLocks noChangeShapeType="1"/>
          </p:cNvSpPr>
          <p:nvPr/>
        </p:nvSpPr>
        <p:spPr bwMode="auto">
          <a:xfrm>
            <a:off x="2667000" y="15240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6" name="Rectangle 31"/>
          <p:cNvSpPr>
            <a:spLocks noChangeArrowheads="1"/>
          </p:cNvSpPr>
          <p:nvPr/>
        </p:nvSpPr>
        <p:spPr bwMode="auto">
          <a:xfrm>
            <a:off x="2667000" y="2819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9487" name="Line 32"/>
          <p:cNvSpPr>
            <a:spLocks noChangeShapeType="1"/>
          </p:cNvSpPr>
          <p:nvPr/>
        </p:nvSpPr>
        <p:spPr bwMode="auto">
          <a:xfrm flipV="1">
            <a:off x="6553200" y="1828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8" name="Line 33"/>
          <p:cNvSpPr>
            <a:spLocks noChangeShapeType="1"/>
          </p:cNvSpPr>
          <p:nvPr/>
        </p:nvSpPr>
        <p:spPr bwMode="auto">
          <a:xfrm flipV="1">
            <a:off x="6934200" y="1828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9" name="Line 34"/>
          <p:cNvSpPr>
            <a:spLocks noChangeShapeType="1"/>
          </p:cNvSpPr>
          <p:nvPr/>
        </p:nvSpPr>
        <p:spPr bwMode="auto">
          <a:xfrm>
            <a:off x="6934200" y="1828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0" name="Line 35"/>
          <p:cNvSpPr>
            <a:spLocks noChangeShapeType="1"/>
          </p:cNvSpPr>
          <p:nvPr/>
        </p:nvSpPr>
        <p:spPr bwMode="auto">
          <a:xfrm flipH="1">
            <a:off x="6477000" y="18288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1" name="Line 36"/>
          <p:cNvSpPr>
            <a:spLocks noChangeShapeType="1"/>
          </p:cNvSpPr>
          <p:nvPr/>
        </p:nvSpPr>
        <p:spPr bwMode="auto">
          <a:xfrm flipV="1">
            <a:off x="5791200" y="15240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2" name="Line 37"/>
          <p:cNvSpPr>
            <a:spLocks noChangeShapeType="1"/>
          </p:cNvSpPr>
          <p:nvPr/>
        </p:nvSpPr>
        <p:spPr bwMode="auto">
          <a:xfrm>
            <a:off x="6248400" y="1524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3" name="Line 38"/>
          <p:cNvSpPr>
            <a:spLocks noChangeShapeType="1"/>
          </p:cNvSpPr>
          <p:nvPr/>
        </p:nvSpPr>
        <p:spPr bwMode="auto">
          <a:xfrm>
            <a:off x="6629400" y="15240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4" name="Text Box 40"/>
          <p:cNvSpPr txBox="1">
            <a:spLocks noChangeArrowheads="1"/>
          </p:cNvSpPr>
          <p:nvPr/>
        </p:nvSpPr>
        <p:spPr bwMode="auto">
          <a:xfrm>
            <a:off x="5394325" y="950913"/>
            <a:ext cx="3127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800"/>
              <a:t>b</a:t>
            </a:r>
          </a:p>
        </p:txBody>
      </p:sp>
      <p:cxnSp>
        <p:nvCxnSpPr>
          <p:cNvPr id="41" name="Straight Connector 40"/>
          <p:cNvCxnSpPr>
            <a:endCxn id="19480" idx="0"/>
          </p:cNvCxnSpPr>
          <p:nvPr/>
        </p:nvCxnSpPr>
        <p:spPr>
          <a:xfrm>
            <a:off x="2667000" y="2057400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2286000" y="4267200"/>
            <a:ext cx="3048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3810000" y="4267200"/>
            <a:ext cx="3048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47" name="Straight Arrow Connector 46"/>
          <p:cNvCxnSpPr>
            <a:stCxn id="42" idx="6"/>
            <a:endCxn id="43" idx="2"/>
          </p:cNvCxnSpPr>
          <p:nvPr/>
        </p:nvCxnSpPr>
        <p:spPr>
          <a:xfrm>
            <a:off x="2590800" y="4419600"/>
            <a:ext cx="1219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2362200" y="4343400"/>
            <a:ext cx="152400" cy="152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19458" name="Object 3"/>
          <p:cNvGraphicFramePr>
            <a:graphicFrameLocks noChangeAspect="1"/>
          </p:cNvGraphicFramePr>
          <p:nvPr/>
        </p:nvGraphicFramePr>
        <p:xfrm>
          <a:off x="2884488" y="4038600"/>
          <a:ext cx="75565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2" name="Equation" r:id="rId3" imgW="431640" imgH="203040" progId="Equation.3">
                  <p:embed/>
                </p:oleObj>
              </mc:Choice>
              <mc:Fallback>
                <p:oleObj name="Equation" r:id="rId3" imgW="4316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4488" y="4038600"/>
                        <a:ext cx="75565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500" name="Rectangle 31"/>
          <p:cNvSpPr>
            <a:spLocks noChangeArrowheads="1"/>
          </p:cNvSpPr>
          <p:nvPr/>
        </p:nvSpPr>
        <p:spPr bwMode="auto">
          <a:xfrm>
            <a:off x="2667000" y="2057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9501" name="Text Box 39"/>
          <p:cNvSpPr txBox="1">
            <a:spLocks noChangeArrowheads="1"/>
          </p:cNvSpPr>
          <p:nvPr/>
        </p:nvSpPr>
        <p:spPr bwMode="auto">
          <a:xfrm>
            <a:off x="2667000" y="20574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800"/>
              <a:t>a</a:t>
            </a:r>
          </a:p>
        </p:txBody>
      </p:sp>
      <p:cxnSp>
        <p:nvCxnSpPr>
          <p:cNvPr id="52" name="Straight Arrow Connector 51"/>
          <p:cNvCxnSpPr>
            <a:stCxn id="19476" idx="0"/>
          </p:cNvCxnSpPr>
          <p:nvPr/>
        </p:nvCxnSpPr>
        <p:spPr>
          <a:xfrm rot="5400000" flipH="1" flipV="1">
            <a:off x="5465763" y="1433512"/>
            <a:ext cx="463550" cy="3397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03" name="Rectangle 31"/>
          <p:cNvSpPr>
            <a:spLocks noChangeArrowheads="1"/>
          </p:cNvSpPr>
          <p:nvPr/>
        </p:nvSpPr>
        <p:spPr bwMode="auto">
          <a:xfrm>
            <a:off x="6553200" y="19812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55" name="Rectangle 2"/>
          <p:cNvSpPr txBox="1">
            <a:spLocks noChangeArrowheads="1"/>
          </p:cNvSpPr>
          <p:nvPr/>
        </p:nvSpPr>
        <p:spPr bwMode="auto">
          <a:xfrm>
            <a:off x="4343400" y="3352800"/>
            <a:ext cx="3200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800" i="1" kern="0" dirty="0">
                <a:solidFill>
                  <a:schemeClr val="hlink"/>
                </a:solidFill>
                <a:latin typeface="+mn-lt"/>
                <a:cs typeface="+mn-cs"/>
              </a:rPr>
              <a:t>(p, </a:t>
            </a:r>
            <a:r>
              <a:rPr lang="el-GR" sz="2800" i="1" kern="0" dirty="0">
                <a:solidFill>
                  <a:schemeClr val="hlink"/>
                </a:solidFill>
                <a:latin typeface="+mn-lt"/>
                <a:cs typeface="+mn-cs"/>
              </a:rPr>
              <a:t>ε</a:t>
            </a:r>
            <a:r>
              <a:rPr lang="en-US" sz="2800" i="1" kern="0" dirty="0">
                <a:solidFill>
                  <a:schemeClr val="hlink"/>
                </a:solidFill>
                <a:latin typeface="+mn-lt"/>
                <a:cs typeface="+mn-cs"/>
              </a:rPr>
              <a:t>)     </a:t>
            </a:r>
            <a:r>
              <a:rPr lang="el-GR" sz="2800" i="1" kern="0" dirty="0">
                <a:solidFill>
                  <a:schemeClr val="hlink"/>
                </a:solidFill>
                <a:latin typeface="+mn-lt"/>
                <a:cs typeface="+mn-cs"/>
              </a:rPr>
              <a:t>δ</a:t>
            </a:r>
            <a:r>
              <a:rPr lang="en-US" sz="2800" i="1" kern="0" dirty="0">
                <a:solidFill>
                  <a:schemeClr val="hlink"/>
                </a:solidFill>
                <a:latin typeface="+mn-lt"/>
                <a:cs typeface="+mn-cs"/>
              </a:rPr>
              <a:t>(t, ε, a) </a:t>
            </a:r>
            <a:r>
              <a:rPr lang="en-US" sz="2800" kern="0" dirty="0">
                <a:latin typeface="+mn-lt"/>
                <a:cs typeface="+mn-cs"/>
              </a:rPr>
              <a:t> </a:t>
            </a:r>
            <a:endParaRPr lang="el-GR" sz="2800" kern="0" dirty="0">
              <a:latin typeface="+mn-lt"/>
              <a:cs typeface="+mn-cs"/>
            </a:endParaRPr>
          </a:p>
        </p:txBody>
      </p:sp>
      <p:graphicFrame>
        <p:nvGraphicFramePr>
          <p:cNvPr id="19459" name="Object 21"/>
          <p:cNvGraphicFramePr>
            <a:graphicFrameLocks noChangeAspect="1"/>
          </p:cNvGraphicFramePr>
          <p:nvPr>
            <p:ph sz="half" idx="2"/>
          </p:nvPr>
        </p:nvGraphicFramePr>
        <p:xfrm>
          <a:off x="5257800" y="3429000"/>
          <a:ext cx="3302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3" name="Equation" r:id="rId5" imgW="126720" imgH="126720" progId="Equation.3">
                  <p:embed/>
                </p:oleObj>
              </mc:Choice>
              <mc:Fallback>
                <p:oleObj name="Equation" r:id="rId5" imgW="126720" imgH="126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3429000"/>
                        <a:ext cx="33020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0" name="Object 10"/>
          <p:cNvGraphicFramePr>
            <a:graphicFrameLocks noChangeAspect="1"/>
          </p:cNvGraphicFramePr>
          <p:nvPr/>
        </p:nvGraphicFramePr>
        <p:xfrm>
          <a:off x="1828800" y="3429000"/>
          <a:ext cx="2921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4" name="Equation" r:id="rId7" imgW="126720" imgH="126720" progId="Equation.3">
                  <p:embed/>
                </p:oleObj>
              </mc:Choice>
              <mc:Fallback>
                <p:oleObj name="Equation" r:id="rId7" imgW="126720" imgH="126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429000"/>
                        <a:ext cx="292100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0" name="Curved Connector 59"/>
          <p:cNvCxnSpPr>
            <a:stCxn id="43" idx="4"/>
            <a:endCxn id="42" idx="4"/>
          </p:cNvCxnSpPr>
          <p:nvPr/>
        </p:nvCxnSpPr>
        <p:spPr>
          <a:xfrm rot="5400000">
            <a:off x="3200400" y="3810001"/>
            <a:ext cx="3175" cy="1524000"/>
          </a:xfrm>
          <a:prstGeom prst="curvedConnector3">
            <a:avLst>
              <a:gd name="adj1" fmla="val 14395466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461" name="Object 5"/>
          <p:cNvGraphicFramePr>
            <a:graphicFrameLocks noChangeAspect="1"/>
          </p:cNvGraphicFramePr>
          <p:nvPr/>
        </p:nvGraphicFramePr>
        <p:xfrm>
          <a:off x="2808288" y="4800600"/>
          <a:ext cx="75565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5" name="Equation" r:id="rId9" imgW="431640" imgH="203040" progId="Equation.3">
                  <p:embed/>
                </p:oleObj>
              </mc:Choice>
              <mc:Fallback>
                <p:oleObj name="Equation" r:id="rId9" imgW="4316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8288" y="4800600"/>
                        <a:ext cx="75565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506" name="Rectangle 31"/>
          <p:cNvSpPr>
            <a:spLocks noChangeArrowheads="1"/>
          </p:cNvSpPr>
          <p:nvPr/>
        </p:nvSpPr>
        <p:spPr bwMode="auto">
          <a:xfrm>
            <a:off x="2667000" y="2438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9507" name="Text Box 39"/>
          <p:cNvSpPr txBox="1">
            <a:spLocks noChangeArrowheads="1"/>
          </p:cNvSpPr>
          <p:nvPr/>
        </p:nvSpPr>
        <p:spPr bwMode="auto">
          <a:xfrm>
            <a:off x="2667000" y="24384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80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259619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3200400"/>
            <a:ext cx="3352800" cy="533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i="1" smtClean="0">
                <a:solidFill>
                  <a:schemeClr val="hlink"/>
                </a:solidFill>
              </a:rPr>
              <a:t>(t, </a:t>
            </a:r>
            <a:r>
              <a:rPr lang="el-GR" sz="2800" i="1" smtClean="0">
                <a:solidFill>
                  <a:schemeClr val="hlink"/>
                </a:solidFill>
              </a:rPr>
              <a:t>ε</a:t>
            </a:r>
            <a:r>
              <a:rPr lang="en-US" sz="2800" i="1" smtClean="0">
                <a:solidFill>
                  <a:schemeClr val="hlink"/>
                </a:solidFill>
              </a:rPr>
              <a:t>)     </a:t>
            </a:r>
            <a:r>
              <a:rPr lang="el-GR" sz="2800" i="1" smtClean="0">
                <a:solidFill>
                  <a:schemeClr val="hlink"/>
                </a:solidFill>
              </a:rPr>
              <a:t>δ</a:t>
            </a:r>
            <a:r>
              <a:rPr lang="en-US" sz="2800" i="1" smtClean="0">
                <a:solidFill>
                  <a:schemeClr val="hlink"/>
                </a:solidFill>
              </a:rPr>
              <a:t>(p, b, a) </a:t>
            </a:r>
            <a:r>
              <a:rPr lang="en-US" sz="2800" smtClean="0"/>
              <a:t> </a:t>
            </a:r>
            <a:endParaRPr lang="el-GR" sz="2800" smtClean="0"/>
          </a:p>
        </p:txBody>
      </p:sp>
      <p:sp>
        <p:nvSpPr>
          <p:cNvPr id="20489" name="Text Box 4"/>
          <p:cNvSpPr txBox="1">
            <a:spLocks noChangeArrowheads="1"/>
          </p:cNvSpPr>
          <p:nvPr/>
        </p:nvSpPr>
        <p:spPr bwMode="auto">
          <a:xfrm>
            <a:off x="5661025" y="12112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1800"/>
          </a:p>
        </p:txBody>
      </p:sp>
      <p:sp>
        <p:nvSpPr>
          <p:cNvPr id="20490" name="Line 5"/>
          <p:cNvSpPr>
            <a:spLocks noChangeShapeType="1"/>
          </p:cNvSpPr>
          <p:nvPr/>
        </p:nvSpPr>
        <p:spPr bwMode="auto">
          <a:xfrm>
            <a:off x="3733800" y="1524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1" name="Line 6"/>
          <p:cNvSpPr>
            <a:spLocks noChangeShapeType="1"/>
          </p:cNvSpPr>
          <p:nvPr/>
        </p:nvSpPr>
        <p:spPr bwMode="auto">
          <a:xfrm>
            <a:off x="1143000" y="838200"/>
            <a:ext cx="1360488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2" name="Line 7"/>
          <p:cNvSpPr>
            <a:spLocks noChangeShapeType="1"/>
          </p:cNvSpPr>
          <p:nvPr/>
        </p:nvSpPr>
        <p:spPr bwMode="auto">
          <a:xfrm>
            <a:off x="1143000" y="1371600"/>
            <a:ext cx="1360488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3" name="Line 8"/>
          <p:cNvSpPr>
            <a:spLocks noChangeShapeType="1"/>
          </p:cNvSpPr>
          <p:nvPr/>
        </p:nvSpPr>
        <p:spPr bwMode="auto">
          <a:xfrm>
            <a:off x="1752600" y="838200"/>
            <a:ext cx="0" cy="474663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4" name="Line 9"/>
          <p:cNvSpPr>
            <a:spLocks noChangeShapeType="1"/>
          </p:cNvSpPr>
          <p:nvPr/>
        </p:nvSpPr>
        <p:spPr bwMode="auto">
          <a:xfrm>
            <a:off x="2209800" y="838200"/>
            <a:ext cx="0" cy="474663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5" name="Line 10"/>
          <p:cNvSpPr>
            <a:spLocks noChangeShapeType="1"/>
          </p:cNvSpPr>
          <p:nvPr/>
        </p:nvSpPr>
        <p:spPr bwMode="auto">
          <a:xfrm>
            <a:off x="1295400" y="838200"/>
            <a:ext cx="0" cy="474663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6" name="Line 11"/>
          <p:cNvSpPr>
            <a:spLocks noChangeShapeType="1"/>
          </p:cNvSpPr>
          <p:nvPr/>
        </p:nvSpPr>
        <p:spPr bwMode="auto">
          <a:xfrm flipV="1">
            <a:off x="1501775" y="1347788"/>
            <a:ext cx="0" cy="473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7" name="Line 12"/>
          <p:cNvSpPr>
            <a:spLocks noChangeShapeType="1"/>
          </p:cNvSpPr>
          <p:nvPr/>
        </p:nvSpPr>
        <p:spPr bwMode="auto">
          <a:xfrm>
            <a:off x="5181600" y="914400"/>
            <a:ext cx="12954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8" name="Line 13"/>
          <p:cNvSpPr>
            <a:spLocks noChangeShapeType="1"/>
          </p:cNvSpPr>
          <p:nvPr/>
        </p:nvSpPr>
        <p:spPr bwMode="auto">
          <a:xfrm>
            <a:off x="5181600" y="1371600"/>
            <a:ext cx="12954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9" name="Line 14"/>
          <p:cNvSpPr>
            <a:spLocks noChangeShapeType="1"/>
          </p:cNvSpPr>
          <p:nvPr/>
        </p:nvSpPr>
        <p:spPr bwMode="auto">
          <a:xfrm>
            <a:off x="5341938" y="914400"/>
            <a:ext cx="0" cy="46037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0" name="Line 15"/>
          <p:cNvSpPr>
            <a:spLocks noChangeShapeType="1"/>
          </p:cNvSpPr>
          <p:nvPr/>
        </p:nvSpPr>
        <p:spPr bwMode="auto">
          <a:xfrm>
            <a:off x="6096000" y="914400"/>
            <a:ext cx="0" cy="46037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1" name="Line 16"/>
          <p:cNvSpPr>
            <a:spLocks noChangeShapeType="1"/>
          </p:cNvSpPr>
          <p:nvPr/>
        </p:nvSpPr>
        <p:spPr bwMode="auto">
          <a:xfrm>
            <a:off x="5711825" y="914400"/>
            <a:ext cx="0" cy="46037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2" name="Rectangle 17"/>
          <p:cNvSpPr>
            <a:spLocks noChangeArrowheads="1"/>
          </p:cNvSpPr>
          <p:nvPr/>
        </p:nvSpPr>
        <p:spPr bwMode="auto">
          <a:xfrm>
            <a:off x="5280025" y="1835150"/>
            <a:ext cx="493713" cy="527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800"/>
              <a:t>p</a:t>
            </a:r>
          </a:p>
        </p:txBody>
      </p:sp>
      <p:sp>
        <p:nvSpPr>
          <p:cNvPr id="20503" name="Rectangle 18"/>
          <p:cNvSpPr>
            <a:spLocks noChangeArrowheads="1"/>
          </p:cNvSpPr>
          <p:nvPr/>
        </p:nvSpPr>
        <p:spPr bwMode="auto">
          <a:xfrm>
            <a:off x="1295400" y="1828800"/>
            <a:ext cx="457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800"/>
              <a:t>p</a:t>
            </a:r>
          </a:p>
        </p:txBody>
      </p:sp>
      <p:sp>
        <p:nvSpPr>
          <p:cNvPr id="20504" name="Text Box 19"/>
          <p:cNvSpPr txBox="1">
            <a:spLocks noChangeArrowheads="1"/>
          </p:cNvSpPr>
          <p:nvPr/>
        </p:nvSpPr>
        <p:spPr bwMode="auto">
          <a:xfrm>
            <a:off x="1295400" y="914400"/>
            <a:ext cx="3762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800"/>
              <a:t> b</a:t>
            </a:r>
          </a:p>
        </p:txBody>
      </p:sp>
      <p:sp>
        <p:nvSpPr>
          <p:cNvPr id="20505" name="Line 23"/>
          <p:cNvSpPr>
            <a:spLocks noChangeShapeType="1"/>
          </p:cNvSpPr>
          <p:nvPr/>
        </p:nvSpPr>
        <p:spPr bwMode="auto">
          <a:xfrm flipV="1">
            <a:off x="2667000" y="1905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6" name="Line 24"/>
          <p:cNvSpPr>
            <a:spLocks noChangeShapeType="1"/>
          </p:cNvSpPr>
          <p:nvPr/>
        </p:nvSpPr>
        <p:spPr bwMode="auto">
          <a:xfrm flipV="1">
            <a:off x="3048000" y="1905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7" name="Line 25"/>
          <p:cNvSpPr>
            <a:spLocks noChangeShapeType="1"/>
          </p:cNvSpPr>
          <p:nvPr/>
        </p:nvSpPr>
        <p:spPr bwMode="auto">
          <a:xfrm>
            <a:off x="3048000" y="1905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8" name="Line 26"/>
          <p:cNvSpPr>
            <a:spLocks noChangeShapeType="1"/>
          </p:cNvSpPr>
          <p:nvPr/>
        </p:nvSpPr>
        <p:spPr bwMode="auto">
          <a:xfrm flipH="1">
            <a:off x="2590800" y="19050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9" name="Line 27"/>
          <p:cNvSpPr>
            <a:spLocks noChangeShapeType="1"/>
          </p:cNvSpPr>
          <p:nvPr/>
        </p:nvSpPr>
        <p:spPr bwMode="auto">
          <a:xfrm flipV="1">
            <a:off x="1752600" y="15240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0" name="Line 28"/>
          <p:cNvSpPr>
            <a:spLocks noChangeShapeType="1"/>
          </p:cNvSpPr>
          <p:nvPr/>
        </p:nvSpPr>
        <p:spPr bwMode="auto">
          <a:xfrm>
            <a:off x="2057400" y="1524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1" name="Line 29"/>
          <p:cNvSpPr>
            <a:spLocks noChangeShapeType="1"/>
          </p:cNvSpPr>
          <p:nvPr/>
        </p:nvSpPr>
        <p:spPr bwMode="auto">
          <a:xfrm>
            <a:off x="2667000" y="15240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2" name="Line 32"/>
          <p:cNvSpPr>
            <a:spLocks noChangeShapeType="1"/>
          </p:cNvSpPr>
          <p:nvPr/>
        </p:nvSpPr>
        <p:spPr bwMode="auto">
          <a:xfrm flipV="1">
            <a:off x="6553200" y="1828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3" name="Line 33"/>
          <p:cNvSpPr>
            <a:spLocks noChangeShapeType="1"/>
          </p:cNvSpPr>
          <p:nvPr/>
        </p:nvSpPr>
        <p:spPr bwMode="auto">
          <a:xfrm flipV="1">
            <a:off x="6934200" y="1828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4" name="Line 34"/>
          <p:cNvSpPr>
            <a:spLocks noChangeShapeType="1"/>
          </p:cNvSpPr>
          <p:nvPr/>
        </p:nvSpPr>
        <p:spPr bwMode="auto">
          <a:xfrm>
            <a:off x="6934200" y="1828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5" name="Line 35"/>
          <p:cNvSpPr>
            <a:spLocks noChangeShapeType="1"/>
          </p:cNvSpPr>
          <p:nvPr/>
        </p:nvSpPr>
        <p:spPr bwMode="auto">
          <a:xfrm flipH="1">
            <a:off x="6477000" y="18288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6" name="Line 36"/>
          <p:cNvSpPr>
            <a:spLocks noChangeShapeType="1"/>
          </p:cNvSpPr>
          <p:nvPr/>
        </p:nvSpPr>
        <p:spPr bwMode="auto">
          <a:xfrm flipV="1">
            <a:off x="5791200" y="15240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7" name="Line 37"/>
          <p:cNvSpPr>
            <a:spLocks noChangeShapeType="1"/>
          </p:cNvSpPr>
          <p:nvPr/>
        </p:nvSpPr>
        <p:spPr bwMode="auto">
          <a:xfrm>
            <a:off x="6248400" y="1524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8" name="Line 38"/>
          <p:cNvSpPr>
            <a:spLocks noChangeShapeType="1"/>
          </p:cNvSpPr>
          <p:nvPr/>
        </p:nvSpPr>
        <p:spPr bwMode="auto">
          <a:xfrm>
            <a:off x="6629400" y="15240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9" name="Text Box 40"/>
          <p:cNvSpPr txBox="1">
            <a:spLocks noChangeArrowheads="1"/>
          </p:cNvSpPr>
          <p:nvPr/>
        </p:nvSpPr>
        <p:spPr bwMode="auto">
          <a:xfrm>
            <a:off x="5394325" y="950913"/>
            <a:ext cx="3127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800"/>
              <a:t>b</a:t>
            </a:r>
          </a:p>
        </p:txBody>
      </p:sp>
      <p:cxnSp>
        <p:nvCxnSpPr>
          <p:cNvPr id="41" name="Straight Connector 40"/>
          <p:cNvCxnSpPr>
            <a:endCxn id="20506" idx="0"/>
          </p:cNvCxnSpPr>
          <p:nvPr/>
        </p:nvCxnSpPr>
        <p:spPr>
          <a:xfrm>
            <a:off x="2667000" y="2057400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2286000" y="4267200"/>
            <a:ext cx="3048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3810000" y="4267200"/>
            <a:ext cx="3048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47" name="Straight Arrow Connector 46"/>
          <p:cNvCxnSpPr>
            <a:stCxn id="42" idx="6"/>
            <a:endCxn id="43" idx="2"/>
          </p:cNvCxnSpPr>
          <p:nvPr/>
        </p:nvCxnSpPr>
        <p:spPr>
          <a:xfrm>
            <a:off x="2590800" y="4419600"/>
            <a:ext cx="1219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2362200" y="4343400"/>
            <a:ext cx="152400" cy="152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20482" name="Object 3"/>
          <p:cNvGraphicFramePr>
            <a:graphicFrameLocks noChangeAspect="1"/>
          </p:cNvGraphicFramePr>
          <p:nvPr/>
        </p:nvGraphicFramePr>
        <p:xfrm>
          <a:off x="2884488" y="4038600"/>
          <a:ext cx="75565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8" name="Equation" r:id="rId3" imgW="431640" imgH="203040" progId="Equation.3">
                  <p:embed/>
                </p:oleObj>
              </mc:Choice>
              <mc:Fallback>
                <p:oleObj name="Equation" r:id="rId3" imgW="4316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4488" y="4038600"/>
                        <a:ext cx="75565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25" name="Rectangle 31"/>
          <p:cNvSpPr>
            <a:spLocks noChangeArrowheads="1"/>
          </p:cNvSpPr>
          <p:nvPr/>
        </p:nvSpPr>
        <p:spPr bwMode="auto">
          <a:xfrm>
            <a:off x="2667000" y="2057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0526" name="Text Box 39"/>
          <p:cNvSpPr txBox="1">
            <a:spLocks noChangeArrowheads="1"/>
          </p:cNvSpPr>
          <p:nvPr/>
        </p:nvSpPr>
        <p:spPr bwMode="auto">
          <a:xfrm>
            <a:off x="2667000" y="20574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800"/>
              <a:t>a</a:t>
            </a:r>
          </a:p>
        </p:txBody>
      </p:sp>
      <p:cxnSp>
        <p:nvCxnSpPr>
          <p:cNvPr id="52" name="Straight Arrow Connector 51"/>
          <p:cNvCxnSpPr>
            <a:stCxn id="20502" idx="0"/>
          </p:cNvCxnSpPr>
          <p:nvPr/>
        </p:nvCxnSpPr>
        <p:spPr>
          <a:xfrm rot="5400000" flipH="1" flipV="1">
            <a:off x="5465763" y="1433512"/>
            <a:ext cx="463550" cy="3397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28" name="Rectangle 31"/>
          <p:cNvSpPr>
            <a:spLocks noChangeArrowheads="1"/>
          </p:cNvSpPr>
          <p:nvPr/>
        </p:nvSpPr>
        <p:spPr bwMode="auto">
          <a:xfrm>
            <a:off x="6553200" y="19812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55" name="Rectangle 2"/>
          <p:cNvSpPr txBox="1">
            <a:spLocks noChangeArrowheads="1"/>
          </p:cNvSpPr>
          <p:nvPr/>
        </p:nvSpPr>
        <p:spPr bwMode="auto">
          <a:xfrm>
            <a:off x="3200400" y="3200400"/>
            <a:ext cx="3200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800" i="1" kern="0" dirty="0">
                <a:solidFill>
                  <a:schemeClr val="hlink"/>
                </a:solidFill>
                <a:latin typeface="+mn-lt"/>
                <a:cs typeface="+mn-cs"/>
              </a:rPr>
              <a:t>(u, x)    </a:t>
            </a:r>
            <a:r>
              <a:rPr lang="el-GR" sz="2800" i="1" kern="0" dirty="0">
                <a:solidFill>
                  <a:schemeClr val="hlink"/>
                </a:solidFill>
                <a:latin typeface="+mn-lt"/>
                <a:cs typeface="+mn-cs"/>
              </a:rPr>
              <a:t>δ</a:t>
            </a:r>
            <a:r>
              <a:rPr lang="en-US" sz="2800" i="1" kern="0" dirty="0">
                <a:solidFill>
                  <a:schemeClr val="hlink"/>
                </a:solidFill>
                <a:latin typeface="+mn-lt"/>
                <a:cs typeface="+mn-cs"/>
              </a:rPr>
              <a:t>(t, ε, x) </a:t>
            </a:r>
            <a:r>
              <a:rPr lang="en-US" sz="2800" kern="0" dirty="0">
                <a:latin typeface="+mn-lt"/>
                <a:cs typeface="+mn-cs"/>
              </a:rPr>
              <a:t> </a:t>
            </a:r>
            <a:endParaRPr lang="el-GR" sz="2800" kern="0" dirty="0">
              <a:latin typeface="+mn-lt"/>
              <a:cs typeface="+mn-cs"/>
            </a:endParaRPr>
          </a:p>
        </p:txBody>
      </p:sp>
      <p:graphicFrame>
        <p:nvGraphicFramePr>
          <p:cNvPr id="20483" name="Object 10"/>
          <p:cNvGraphicFramePr>
            <a:graphicFrameLocks noChangeAspect="1"/>
          </p:cNvGraphicFramePr>
          <p:nvPr/>
        </p:nvGraphicFramePr>
        <p:xfrm>
          <a:off x="1219200" y="3276600"/>
          <a:ext cx="3683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9" name="Equation" r:id="rId5" imgW="126720" imgH="126720" progId="Equation.3">
                  <p:embed/>
                </p:oleObj>
              </mc:Choice>
              <mc:Fallback>
                <p:oleObj name="Equation" r:id="rId5" imgW="126720" imgH="126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276600"/>
                        <a:ext cx="3683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4" name="Object 5"/>
          <p:cNvGraphicFramePr>
            <a:graphicFrameLocks noChangeAspect="1"/>
          </p:cNvGraphicFramePr>
          <p:nvPr/>
        </p:nvGraphicFramePr>
        <p:xfrm>
          <a:off x="2339975" y="5029200"/>
          <a:ext cx="8001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0" name="Equation" r:id="rId7" imgW="457200" imgH="203040" progId="Equation.3">
                  <p:embed/>
                </p:oleObj>
              </mc:Choice>
              <mc:Fallback>
                <p:oleObj name="Equation" r:id="rId7" imgW="4572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975" y="5029200"/>
                        <a:ext cx="8001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30" name="Rectangle 31"/>
          <p:cNvSpPr>
            <a:spLocks noChangeArrowheads="1"/>
          </p:cNvSpPr>
          <p:nvPr/>
        </p:nvSpPr>
        <p:spPr bwMode="auto">
          <a:xfrm>
            <a:off x="2667000" y="2438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0531" name="Text Box 39"/>
          <p:cNvSpPr txBox="1">
            <a:spLocks noChangeArrowheads="1"/>
          </p:cNvSpPr>
          <p:nvPr/>
        </p:nvSpPr>
        <p:spPr bwMode="auto">
          <a:xfrm>
            <a:off x="2667000" y="2438400"/>
            <a:ext cx="3000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800"/>
              <a:t>z</a:t>
            </a:r>
          </a:p>
        </p:txBody>
      </p:sp>
      <p:sp>
        <p:nvSpPr>
          <p:cNvPr id="20532" name="TextBox 53"/>
          <p:cNvSpPr txBox="1">
            <a:spLocks noChangeArrowheads="1"/>
          </p:cNvSpPr>
          <p:nvPr/>
        </p:nvSpPr>
        <p:spPr bwMode="auto">
          <a:xfrm>
            <a:off x="3276600" y="2438400"/>
            <a:ext cx="914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/>
              <a:t>z≠a</a:t>
            </a:r>
          </a:p>
        </p:txBody>
      </p:sp>
      <p:sp>
        <p:nvSpPr>
          <p:cNvPr id="20533" name="Rectangle 31"/>
          <p:cNvSpPr>
            <a:spLocks noChangeArrowheads="1"/>
          </p:cNvSpPr>
          <p:nvPr/>
        </p:nvSpPr>
        <p:spPr bwMode="auto">
          <a:xfrm>
            <a:off x="6553200" y="23622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0534" name="Text Box 39"/>
          <p:cNvSpPr txBox="1">
            <a:spLocks noChangeArrowheads="1"/>
          </p:cNvSpPr>
          <p:nvPr/>
        </p:nvSpPr>
        <p:spPr bwMode="auto">
          <a:xfrm>
            <a:off x="6553200" y="2362200"/>
            <a:ext cx="3000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800"/>
              <a:t>z</a:t>
            </a:r>
          </a:p>
        </p:txBody>
      </p:sp>
      <p:sp>
        <p:nvSpPr>
          <p:cNvPr id="20535" name="Text Box 39"/>
          <p:cNvSpPr txBox="1">
            <a:spLocks noChangeArrowheads="1"/>
          </p:cNvSpPr>
          <p:nvPr/>
        </p:nvSpPr>
        <p:spPr bwMode="auto">
          <a:xfrm>
            <a:off x="6553200" y="1981200"/>
            <a:ext cx="3635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800"/>
              <a:t>b’</a:t>
            </a:r>
          </a:p>
        </p:txBody>
      </p:sp>
      <p:sp>
        <p:nvSpPr>
          <p:cNvPr id="63" name="Rectangle 2"/>
          <p:cNvSpPr txBox="1">
            <a:spLocks noChangeArrowheads="1"/>
          </p:cNvSpPr>
          <p:nvPr/>
        </p:nvSpPr>
        <p:spPr bwMode="auto">
          <a:xfrm>
            <a:off x="6019800" y="3200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800" i="1" kern="0" dirty="0">
                <a:solidFill>
                  <a:schemeClr val="hlink"/>
                </a:solidFill>
                <a:latin typeface="+mn-lt"/>
                <a:cs typeface="+mn-cs"/>
              </a:rPr>
              <a:t>(p, b’)    </a:t>
            </a:r>
            <a:r>
              <a:rPr lang="el-GR" sz="2800" i="1" kern="0" dirty="0">
                <a:solidFill>
                  <a:schemeClr val="hlink"/>
                </a:solidFill>
                <a:latin typeface="+mn-lt"/>
                <a:cs typeface="+mn-cs"/>
              </a:rPr>
              <a:t>δ</a:t>
            </a:r>
            <a:r>
              <a:rPr lang="en-US" sz="2800" i="1" kern="0" dirty="0">
                <a:solidFill>
                  <a:schemeClr val="hlink"/>
                </a:solidFill>
                <a:latin typeface="+mn-lt"/>
                <a:cs typeface="+mn-cs"/>
              </a:rPr>
              <a:t>(u, ε, </a:t>
            </a:r>
            <a:r>
              <a:rPr lang="el-GR" sz="2800" i="1" kern="0" dirty="0">
                <a:solidFill>
                  <a:schemeClr val="hlink"/>
                </a:solidFill>
                <a:latin typeface="+mn-lt"/>
                <a:cs typeface="+mn-cs"/>
              </a:rPr>
              <a:t>ε</a:t>
            </a:r>
            <a:r>
              <a:rPr lang="en-US" sz="2800" i="1" kern="0" dirty="0">
                <a:solidFill>
                  <a:schemeClr val="hlink"/>
                </a:solidFill>
                <a:latin typeface="+mn-lt"/>
                <a:cs typeface="+mn-cs"/>
              </a:rPr>
              <a:t>) </a:t>
            </a:r>
            <a:r>
              <a:rPr lang="en-US" sz="2800" kern="0" dirty="0">
                <a:latin typeface="+mn-lt"/>
                <a:cs typeface="+mn-cs"/>
              </a:rPr>
              <a:t> </a:t>
            </a:r>
            <a:endParaRPr lang="el-GR" sz="2800" kern="0" dirty="0">
              <a:latin typeface="+mn-lt"/>
              <a:cs typeface="+mn-cs"/>
            </a:endParaRPr>
          </a:p>
        </p:txBody>
      </p:sp>
      <p:graphicFrame>
        <p:nvGraphicFramePr>
          <p:cNvPr id="20485" name="Object 8"/>
          <p:cNvGraphicFramePr>
            <a:graphicFrameLocks noChangeAspect="1"/>
          </p:cNvGraphicFramePr>
          <p:nvPr/>
        </p:nvGraphicFramePr>
        <p:xfrm>
          <a:off x="4114800" y="3276600"/>
          <a:ext cx="3683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1" name="Equation" r:id="rId9" imgW="126720" imgH="126720" progId="Equation.3">
                  <p:embed/>
                </p:oleObj>
              </mc:Choice>
              <mc:Fallback>
                <p:oleObj name="Equation" r:id="rId9" imgW="126720" imgH="126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276600"/>
                        <a:ext cx="3683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6" name="Object 9"/>
          <p:cNvGraphicFramePr>
            <a:graphicFrameLocks noChangeAspect="1"/>
          </p:cNvGraphicFramePr>
          <p:nvPr/>
        </p:nvGraphicFramePr>
        <p:xfrm>
          <a:off x="7010400" y="3276600"/>
          <a:ext cx="3683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2" name="Equation" r:id="rId10" imgW="126720" imgH="126720" progId="Equation.3">
                  <p:embed/>
                </p:oleObj>
              </mc:Choice>
              <mc:Fallback>
                <p:oleObj name="Equation" r:id="rId10" imgW="126720" imgH="126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3276600"/>
                        <a:ext cx="3683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" name="Oval 63"/>
          <p:cNvSpPr/>
          <p:nvPr/>
        </p:nvSpPr>
        <p:spPr>
          <a:xfrm>
            <a:off x="3810000" y="5334000"/>
            <a:ext cx="3048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20487" name="Object 7"/>
          <p:cNvGraphicFramePr>
            <a:graphicFrameLocks noChangeAspect="1"/>
          </p:cNvGraphicFramePr>
          <p:nvPr/>
        </p:nvGraphicFramePr>
        <p:xfrm>
          <a:off x="4114800" y="4572000"/>
          <a:ext cx="733425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3" name="Equation" r:id="rId11" imgW="419040" imgH="406080" progId="Equation.3">
                  <p:embed/>
                </p:oleObj>
              </mc:Choice>
              <mc:Fallback>
                <p:oleObj name="Equation" r:id="rId11" imgW="41904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4572000"/>
                        <a:ext cx="733425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6" name="Straight Arrow Connector 65"/>
          <p:cNvCxnSpPr>
            <a:stCxn id="43" idx="4"/>
            <a:endCxn id="64" idx="0"/>
          </p:cNvCxnSpPr>
          <p:nvPr/>
        </p:nvCxnSpPr>
        <p:spPr>
          <a:xfrm rot="5400000">
            <a:off x="3581401" y="4953000"/>
            <a:ext cx="762000" cy="31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64" idx="2"/>
            <a:endCxn id="42" idx="4"/>
          </p:cNvCxnSpPr>
          <p:nvPr/>
        </p:nvCxnSpPr>
        <p:spPr>
          <a:xfrm rot="10800000">
            <a:off x="2438400" y="4572000"/>
            <a:ext cx="1371600" cy="914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471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114800" y="3200400"/>
            <a:ext cx="3200400" cy="533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i="1" smtClean="0">
                <a:solidFill>
                  <a:schemeClr val="hlink"/>
                </a:solidFill>
              </a:rPr>
              <a:t>(p, </a:t>
            </a:r>
            <a:r>
              <a:rPr lang="el-GR" sz="2800" i="1" smtClean="0">
                <a:solidFill>
                  <a:schemeClr val="hlink"/>
                </a:solidFill>
              </a:rPr>
              <a:t>ε</a:t>
            </a:r>
            <a:r>
              <a:rPr lang="en-US" sz="2800" i="1" smtClean="0">
                <a:solidFill>
                  <a:schemeClr val="hlink"/>
                </a:solidFill>
              </a:rPr>
              <a:t>)     </a:t>
            </a:r>
            <a:r>
              <a:rPr lang="el-GR" sz="2800" i="1" smtClean="0">
                <a:solidFill>
                  <a:schemeClr val="hlink"/>
                </a:solidFill>
              </a:rPr>
              <a:t>δ</a:t>
            </a:r>
            <a:r>
              <a:rPr lang="en-US" sz="2800" i="1" smtClean="0">
                <a:solidFill>
                  <a:schemeClr val="hlink"/>
                </a:solidFill>
              </a:rPr>
              <a:t>(p, </a:t>
            </a:r>
            <a:r>
              <a:rPr lang="el-GR" sz="2800" i="1" smtClean="0">
                <a:solidFill>
                  <a:schemeClr val="hlink"/>
                </a:solidFill>
              </a:rPr>
              <a:t>ε</a:t>
            </a:r>
            <a:r>
              <a:rPr lang="en-US" sz="2800" i="1" smtClean="0">
                <a:solidFill>
                  <a:schemeClr val="hlink"/>
                </a:solidFill>
              </a:rPr>
              <a:t>, s) </a:t>
            </a:r>
            <a:r>
              <a:rPr lang="en-US" sz="2800" smtClean="0"/>
              <a:t> </a:t>
            </a:r>
            <a:endParaRPr lang="el-GR" sz="2800" smtClean="0"/>
          </a:p>
        </p:txBody>
      </p:sp>
      <p:sp>
        <p:nvSpPr>
          <p:cNvPr id="21509" name="Text Box 4"/>
          <p:cNvSpPr txBox="1">
            <a:spLocks noChangeArrowheads="1"/>
          </p:cNvSpPr>
          <p:nvPr/>
        </p:nvSpPr>
        <p:spPr bwMode="auto">
          <a:xfrm>
            <a:off x="5661025" y="12112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1800"/>
          </a:p>
        </p:txBody>
      </p:sp>
      <p:sp>
        <p:nvSpPr>
          <p:cNvPr id="21510" name="Line 5"/>
          <p:cNvSpPr>
            <a:spLocks noChangeShapeType="1"/>
          </p:cNvSpPr>
          <p:nvPr/>
        </p:nvSpPr>
        <p:spPr bwMode="auto">
          <a:xfrm>
            <a:off x="3733800" y="1524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1" name="Line 6"/>
          <p:cNvSpPr>
            <a:spLocks noChangeShapeType="1"/>
          </p:cNvSpPr>
          <p:nvPr/>
        </p:nvSpPr>
        <p:spPr bwMode="auto">
          <a:xfrm>
            <a:off x="381000" y="838200"/>
            <a:ext cx="1360488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2" name="Line 7"/>
          <p:cNvSpPr>
            <a:spLocks noChangeShapeType="1"/>
          </p:cNvSpPr>
          <p:nvPr/>
        </p:nvSpPr>
        <p:spPr bwMode="auto">
          <a:xfrm>
            <a:off x="381000" y="1371600"/>
            <a:ext cx="1360488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3" name="Line 8"/>
          <p:cNvSpPr>
            <a:spLocks noChangeShapeType="1"/>
          </p:cNvSpPr>
          <p:nvPr/>
        </p:nvSpPr>
        <p:spPr bwMode="auto">
          <a:xfrm>
            <a:off x="1752600" y="838200"/>
            <a:ext cx="0" cy="474663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4" name="Line 9"/>
          <p:cNvSpPr>
            <a:spLocks noChangeShapeType="1"/>
          </p:cNvSpPr>
          <p:nvPr/>
        </p:nvSpPr>
        <p:spPr bwMode="auto">
          <a:xfrm>
            <a:off x="838200" y="838200"/>
            <a:ext cx="0" cy="474663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5" name="Line 10"/>
          <p:cNvSpPr>
            <a:spLocks noChangeShapeType="1"/>
          </p:cNvSpPr>
          <p:nvPr/>
        </p:nvSpPr>
        <p:spPr bwMode="auto">
          <a:xfrm>
            <a:off x="1295400" y="838200"/>
            <a:ext cx="0" cy="474663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>
            <a:off x="4419600" y="914400"/>
            <a:ext cx="12954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>
            <a:off x="4419600" y="1371600"/>
            <a:ext cx="12954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>
            <a:off x="5341938" y="914400"/>
            <a:ext cx="0" cy="46037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>
            <a:off x="4953000" y="914400"/>
            <a:ext cx="0" cy="46037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>
            <a:off x="5711825" y="914400"/>
            <a:ext cx="0" cy="46037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1" name="Rectangle 17"/>
          <p:cNvSpPr>
            <a:spLocks noChangeArrowheads="1"/>
          </p:cNvSpPr>
          <p:nvPr/>
        </p:nvSpPr>
        <p:spPr bwMode="auto">
          <a:xfrm>
            <a:off x="5280025" y="1835150"/>
            <a:ext cx="493713" cy="527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800"/>
              <a:t>p</a:t>
            </a:r>
          </a:p>
        </p:txBody>
      </p:sp>
      <p:sp>
        <p:nvSpPr>
          <p:cNvPr id="21522" name="Rectangle 18"/>
          <p:cNvSpPr>
            <a:spLocks noChangeArrowheads="1"/>
          </p:cNvSpPr>
          <p:nvPr/>
        </p:nvSpPr>
        <p:spPr bwMode="auto">
          <a:xfrm>
            <a:off x="1295400" y="1828800"/>
            <a:ext cx="457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800"/>
              <a:t>p</a:t>
            </a:r>
          </a:p>
        </p:txBody>
      </p:sp>
      <p:sp>
        <p:nvSpPr>
          <p:cNvPr id="21523" name="Text Box 19"/>
          <p:cNvSpPr txBox="1">
            <a:spLocks noChangeArrowheads="1"/>
          </p:cNvSpPr>
          <p:nvPr/>
        </p:nvSpPr>
        <p:spPr bwMode="auto">
          <a:xfrm>
            <a:off x="1295400" y="914400"/>
            <a:ext cx="2492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800"/>
              <a:t> </a:t>
            </a:r>
          </a:p>
        </p:txBody>
      </p:sp>
      <p:sp>
        <p:nvSpPr>
          <p:cNvPr id="21524" name="Line 23"/>
          <p:cNvSpPr>
            <a:spLocks noChangeShapeType="1"/>
          </p:cNvSpPr>
          <p:nvPr/>
        </p:nvSpPr>
        <p:spPr bwMode="auto">
          <a:xfrm flipV="1">
            <a:off x="2667000" y="1905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5" name="Line 24"/>
          <p:cNvSpPr>
            <a:spLocks noChangeShapeType="1"/>
          </p:cNvSpPr>
          <p:nvPr/>
        </p:nvSpPr>
        <p:spPr bwMode="auto">
          <a:xfrm flipV="1">
            <a:off x="3048000" y="1905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6" name="Line 25"/>
          <p:cNvSpPr>
            <a:spLocks noChangeShapeType="1"/>
          </p:cNvSpPr>
          <p:nvPr/>
        </p:nvSpPr>
        <p:spPr bwMode="auto">
          <a:xfrm>
            <a:off x="3048000" y="1905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7" name="Line 26"/>
          <p:cNvSpPr>
            <a:spLocks noChangeShapeType="1"/>
          </p:cNvSpPr>
          <p:nvPr/>
        </p:nvSpPr>
        <p:spPr bwMode="auto">
          <a:xfrm flipH="1">
            <a:off x="2590800" y="19050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8" name="Line 27"/>
          <p:cNvSpPr>
            <a:spLocks noChangeShapeType="1"/>
          </p:cNvSpPr>
          <p:nvPr/>
        </p:nvSpPr>
        <p:spPr bwMode="auto">
          <a:xfrm flipV="1">
            <a:off x="1752600" y="15240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9" name="Line 28"/>
          <p:cNvSpPr>
            <a:spLocks noChangeShapeType="1"/>
          </p:cNvSpPr>
          <p:nvPr/>
        </p:nvSpPr>
        <p:spPr bwMode="auto">
          <a:xfrm>
            <a:off x="2057400" y="1524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0" name="Line 29"/>
          <p:cNvSpPr>
            <a:spLocks noChangeShapeType="1"/>
          </p:cNvSpPr>
          <p:nvPr/>
        </p:nvSpPr>
        <p:spPr bwMode="auto">
          <a:xfrm>
            <a:off x="2667000" y="15240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1" name="Line 32"/>
          <p:cNvSpPr>
            <a:spLocks noChangeShapeType="1"/>
          </p:cNvSpPr>
          <p:nvPr/>
        </p:nvSpPr>
        <p:spPr bwMode="auto">
          <a:xfrm flipV="1">
            <a:off x="6553200" y="1828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2" name="Line 33"/>
          <p:cNvSpPr>
            <a:spLocks noChangeShapeType="1"/>
          </p:cNvSpPr>
          <p:nvPr/>
        </p:nvSpPr>
        <p:spPr bwMode="auto">
          <a:xfrm flipV="1">
            <a:off x="6934200" y="1828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3" name="Line 34"/>
          <p:cNvSpPr>
            <a:spLocks noChangeShapeType="1"/>
          </p:cNvSpPr>
          <p:nvPr/>
        </p:nvSpPr>
        <p:spPr bwMode="auto">
          <a:xfrm>
            <a:off x="6934200" y="1828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4" name="Line 35"/>
          <p:cNvSpPr>
            <a:spLocks noChangeShapeType="1"/>
          </p:cNvSpPr>
          <p:nvPr/>
        </p:nvSpPr>
        <p:spPr bwMode="auto">
          <a:xfrm flipH="1">
            <a:off x="6477000" y="18288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5" name="Line 36"/>
          <p:cNvSpPr>
            <a:spLocks noChangeShapeType="1"/>
          </p:cNvSpPr>
          <p:nvPr/>
        </p:nvSpPr>
        <p:spPr bwMode="auto">
          <a:xfrm flipV="1">
            <a:off x="5791200" y="15240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6" name="Line 37"/>
          <p:cNvSpPr>
            <a:spLocks noChangeShapeType="1"/>
          </p:cNvSpPr>
          <p:nvPr/>
        </p:nvSpPr>
        <p:spPr bwMode="auto">
          <a:xfrm>
            <a:off x="6248400" y="1524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7" name="Line 38"/>
          <p:cNvSpPr>
            <a:spLocks noChangeShapeType="1"/>
          </p:cNvSpPr>
          <p:nvPr/>
        </p:nvSpPr>
        <p:spPr bwMode="auto">
          <a:xfrm>
            <a:off x="6629400" y="15240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41" name="Straight Connector 40"/>
          <p:cNvCxnSpPr>
            <a:endCxn id="21525" idx="0"/>
          </p:cNvCxnSpPr>
          <p:nvPr/>
        </p:nvCxnSpPr>
        <p:spPr>
          <a:xfrm>
            <a:off x="2667000" y="2057400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2286000" y="4267200"/>
            <a:ext cx="3048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2362200" y="4343400"/>
            <a:ext cx="152400" cy="152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541" name="Rectangle 31"/>
          <p:cNvSpPr>
            <a:spLocks noChangeArrowheads="1"/>
          </p:cNvSpPr>
          <p:nvPr/>
        </p:nvSpPr>
        <p:spPr bwMode="auto">
          <a:xfrm>
            <a:off x="2667000" y="2057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1542" name="Text Box 39"/>
          <p:cNvSpPr txBox="1">
            <a:spLocks noChangeArrowheads="1"/>
          </p:cNvSpPr>
          <p:nvPr/>
        </p:nvSpPr>
        <p:spPr bwMode="auto">
          <a:xfrm>
            <a:off x="2667000" y="2057400"/>
            <a:ext cx="3000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800"/>
              <a:t>s</a:t>
            </a:r>
          </a:p>
        </p:txBody>
      </p:sp>
      <p:cxnSp>
        <p:nvCxnSpPr>
          <p:cNvPr id="52" name="Straight Arrow Connector 51"/>
          <p:cNvCxnSpPr>
            <a:stCxn id="21521" idx="0"/>
          </p:cNvCxnSpPr>
          <p:nvPr/>
        </p:nvCxnSpPr>
        <p:spPr>
          <a:xfrm rot="5400000" flipH="1" flipV="1">
            <a:off x="5465763" y="1433512"/>
            <a:ext cx="463550" cy="3397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506" name="Object 21"/>
          <p:cNvGraphicFramePr>
            <a:graphicFrameLocks noChangeAspect="1"/>
          </p:cNvGraphicFramePr>
          <p:nvPr>
            <p:ph sz="half" idx="2"/>
          </p:nvPr>
        </p:nvGraphicFramePr>
        <p:xfrm>
          <a:off x="5105400" y="3352800"/>
          <a:ext cx="3302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8" name="Equation" r:id="rId3" imgW="126720" imgH="126720" progId="Equation.3">
                  <p:embed/>
                </p:oleObj>
              </mc:Choice>
              <mc:Fallback>
                <p:oleObj name="Equation" r:id="rId3" imgW="126720" imgH="126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3352800"/>
                        <a:ext cx="33020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7" name="Object 5"/>
          <p:cNvGraphicFramePr>
            <a:graphicFrameLocks noChangeAspect="1"/>
          </p:cNvGraphicFramePr>
          <p:nvPr/>
        </p:nvGraphicFramePr>
        <p:xfrm>
          <a:off x="2982913" y="4267200"/>
          <a:ext cx="733425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9" name="Equation" r:id="rId5" imgW="419040" imgH="203040" progId="Equation.3">
                  <p:embed/>
                </p:oleObj>
              </mc:Choice>
              <mc:Fallback>
                <p:oleObj name="Equation" r:id="rId5" imgW="4190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2913" y="4267200"/>
                        <a:ext cx="733425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9" name="Shape 58"/>
          <p:cNvCxnSpPr>
            <a:stCxn id="42" idx="0"/>
            <a:endCxn id="42" idx="5"/>
          </p:cNvCxnSpPr>
          <p:nvPr/>
        </p:nvCxnSpPr>
        <p:spPr>
          <a:xfrm rot="16200000" flipH="1">
            <a:off x="2362200" y="4343400"/>
            <a:ext cx="260350" cy="107950"/>
          </a:xfrm>
          <a:prstGeom prst="curvedConnector5">
            <a:avLst>
              <a:gd name="adj1" fmla="val -87868"/>
              <a:gd name="adj2" fmla="val 353554"/>
              <a:gd name="adj3" fmla="val 187868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rot="5400000" flipH="1" flipV="1">
            <a:off x="1462088" y="1433512"/>
            <a:ext cx="463550" cy="3397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6553200" y="1981200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4711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362200" y="1981200"/>
            <a:ext cx="3048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886200" y="1981200"/>
            <a:ext cx="3048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667000" y="2133600"/>
            <a:ext cx="1219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133600" y="2133600"/>
            <a:ext cx="228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530" name="Object 3"/>
          <p:cNvGraphicFramePr>
            <a:graphicFrameLocks noChangeAspect="1"/>
          </p:cNvGraphicFramePr>
          <p:nvPr/>
        </p:nvGraphicFramePr>
        <p:xfrm>
          <a:off x="2819400" y="1676400"/>
          <a:ext cx="733425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7" name="Equation" r:id="rId3" imgW="419040" imgH="203040" progId="Equation.3">
                  <p:embed/>
                </p:oleObj>
              </mc:Choice>
              <mc:Fallback>
                <p:oleObj name="Equation" r:id="rId3" imgW="4190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1676400"/>
                        <a:ext cx="733425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Straight Arrow Connector 9"/>
          <p:cNvCxnSpPr/>
          <p:nvPr/>
        </p:nvCxnSpPr>
        <p:spPr>
          <a:xfrm>
            <a:off x="4191000" y="2133600"/>
            <a:ext cx="1219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5410200" y="1981200"/>
            <a:ext cx="3048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2" name="Curved Connector 11"/>
          <p:cNvCxnSpPr/>
          <p:nvPr/>
        </p:nvCxnSpPr>
        <p:spPr>
          <a:xfrm rot="5400000">
            <a:off x="4799012" y="1525588"/>
            <a:ext cx="3175" cy="1524000"/>
          </a:xfrm>
          <a:prstGeom prst="curvedConnector3">
            <a:avLst>
              <a:gd name="adj1" fmla="val 14395466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531" name="Object 11"/>
          <p:cNvGraphicFramePr>
            <a:graphicFrameLocks noChangeAspect="1"/>
          </p:cNvGraphicFramePr>
          <p:nvPr/>
        </p:nvGraphicFramePr>
        <p:xfrm>
          <a:off x="4419600" y="2819400"/>
          <a:ext cx="75565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8" name="Equation" r:id="rId5" imgW="431640" imgH="203040" progId="Equation.3">
                  <p:embed/>
                </p:oleObj>
              </mc:Choice>
              <mc:Fallback>
                <p:oleObj name="Equation" r:id="rId5" imgW="4316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2819400"/>
                        <a:ext cx="75565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4408488" y="1676400"/>
          <a:ext cx="733425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9" name="Equation" r:id="rId7" imgW="419040" imgH="203040" progId="Equation.3">
                  <p:embed/>
                </p:oleObj>
              </mc:Choice>
              <mc:Fallback>
                <p:oleObj name="Equation" r:id="rId7" imgW="4190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8488" y="1676400"/>
                        <a:ext cx="733425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4343400" y="2133600"/>
          <a:ext cx="8890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0" name="Equation" r:id="rId9" imgW="507960" imgH="203040" progId="Equation.3">
                  <p:embed/>
                </p:oleObj>
              </mc:Choice>
              <mc:Fallback>
                <p:oleObj name="Equation" r:id="rId9" imgW="5079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2133600"/>
                        <a:ext cx="8890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Oval 15"/>
          <p:cNvSpPr/>
          <p:nvPr/>
        </p:nvSpPr>
        <p:spPr>
          <a:xfrm>
            <a:off x="3962400" y="2057400"/>
            <a:ext cx="152400" cy="152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8" name="Curved Connector 17"/>
          <p:cNvCxnSpPr>
            <a:stCxn id="6" idx="7"/>
            <a:endCxn id="6" idx="1"/>
          </p:cNvCxnSpPr>
          <p:nvPr/>
        </p:nvCxnSpPr>
        <p:spPr>
          <a:xfrm rot="16200000" flipV="1">
            <a:off x="4038600" y="1919288"/>
            <a:ext cx="1588" cy="214312"/>
          </a:xfrm>
          <a:prstGeom prst="curvedConnector3">
            <a:avLst>
              <a:gd name="adj1" fmla="val 17206360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534" name="Object 6"/>
          <p:cNvGraphicFramePr>
            <a:graphicFrameLocks noChangeAspect="1"/>
          </p:cNvGraphicFramePr>
          <p:nvPr/>
        </p:nvGraphicFramePr>
        <p:xfrm>
          <a:off x="3711575" y="1371600"/>
          <a:ext cx="8001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1" name="Equation" r:id="rId11" imgW="457200" imgH="203040" progId="Equation.3">
                  <p:embed/>
                </p:oleObj>
              </mc:Choice>
              <mc:Fallback>
                <p:oleObj name="Equation" r:id="rId11" imgW="4572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1575" y="1371600"/>
                        <a:ext cx="8001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5" name="Object 7"/>
          <p:cNvGraphicFramePr>
            <a:graphicFrameLocks noChangeAspect="1"/>
          </p:cNvGraphicFramePr>
          <p:nvPr/>
        </p:nvGraphicFramePr>
        <p:xfrm>
          <a:off x="3722688" y="914400"/>
          <a:ext cx="777875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2" name="Equation" r:id="rId13" imgW="444240" imgH="203040" progId="Equation.3">
                  <p:embed/>
                </p:oleObj>
              </mc:Choice>
              <mc:Fallback>
                <p:oleObj name="Equation" r:id="rId13" imgW="4442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2688" y="914400"/>
                        <a:ext cx="777875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6" name="Object 8"/>
          <p:cNvGraphicFramePr>
            <a:graphicFrameLocks noChangeAspect="1"/>
          </p:cNvGraphicFramePr>
          <p:nvPr/>
        </p:nvGraphicFramePr>
        <p:xfrm>
          <a:off x="3733800" y="457200"/>
          <a:ext cx="75565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3" name="Equation" r:id="rId15" imgW="431640" imgH="203040" progId="Equation.3">
                  <p:embed/>
                </p:oleObj>
              </mc:Choice>
              <mc:Fallback>
                <p:oleObj name="Equation" r:id="rId15" imgW="4316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457200"/>
                        <a:ext cx="75565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Oval 21"/>
          <p:cNvSpPr/>
          <p:nvPr/>
        </p:nvSpPr>
        <p:spPr>
          <a:xfrm>
            <a:off x="5410200" y="4038600"/>
            <a:ext cx="3048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886200" y="4038600"/>
            <a:ext cx="3048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962400" y="4114800"/>
            <a:ext cx="152400" cy="152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4191000" y="4191000"/>
            <a:ext cx="1219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urved Connector 25"/>
          <p:cNvCxnSpPr/>
          <p:nvPr/>
        </p:nvCxnSpPr>
        <p:spPr>
          <a:xfrm rot="5400000">
            <a:off x="4799012" y="3582988"/>
            <a:ext cx="3175" cy="1524000"/>
          </a:xfrm>
          <a:prstGeom prst="curvedConnector3">
            <a:avLst>
              <a:gd name="adj1" fmla="val 14395466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537" name="Object 9"/>
          <p:cNvGraphicFramePr>
            <a:graphicFrameLocks noChangeAspect="1"/>
          </p:cNvGraphicFramePr>
          <p:nvPr/>
        </p:nvGraphicFramePr>
        <p:xfrm>
          <a:off x="4495800" y="4876800"/>
          <a:ext cx="75565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4" name="Equation" r:id="rId17" imgW="431640" imgH="203040" progId="Equation.3">
                  <p:embed/>
                </p:oleObj>
              </mc:Choice>
              <mc:Fallback>
                <p:oleObj name="Equation" r:id="rId17" imgW="4316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4876800"/>
                        <a:ext cx="75565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8" name="Object 10"/>
          <p:cNvGraphicFramePr>
            <a:graphicFrameLocks noChangeAspect="1"/>
          </p:cNvGraphicFramePr>
          <p:nvPr/>
        </p:nvGraphicFramePr>
        <p:xfrm>
          <a:off x="4419600" y="4267200"/>
          <a:ext cx="6223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5" name="Equation" r:id="rId19" imgW="355320" imgH="152280" progId="Equation.3">
                  <p:embed/>
                </p:oleObj>
              </mc:Choice>
              <mc:Fallback>
                <p:oleObj name="Equation" r:id="rId19" imgW="355320" imgH="152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4267200"/>
                        <a:ext cx="622300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9" name="Object 11"/>
          <p:cNvGraphicFramePr>
            <a:graphicFrameLocks noChangeAspect="1"/>
          </p:cNvGraphicFramePr>
          <p:nvPr/>
        </p:nvGraphicFramePr>
        <p:xfrm>
          <a:off x="4419600" y="3810000"/>
          <a:ext cx="733425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6" name="Equation" r:id="rId21" imgW="419040" imgH="203040" progId="Equation.3">
                  <p:embed/>
                </p:oleObj>
              </mc:Choice>
              <mc:Fallback>
                <p:oleObj name="Equation" r:id="rId21" imgW="4190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3810000"/>
                        <a:ext cx="733425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1" name="Straight Arrow Connector 30"/>
          <p:cNvCxnSpPr>
            <a:stCxn id="23" idx="2"/>
          </p:cNvCxnSpPr>
          <p:nvPr/>
        </p:nvCxnSpPr>
        <p:spPr>
          <a:xfrm rot="10800000">
            <a:off x="2514600" y="4191000"/>
            <a:ext cx="13716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2209800" y="4038600"/>
            <a:ext cx="3048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6" name="Straight Connector 35"/>
          <p:cNvCxnSpPr/>
          <p:nvPr/>
        </p:nvCxnSpPr>
        <p:spPr>
          <a:xfrm rot="5400000">
            <a:off x="3429001" y="3276600"/>
            <a:ext cx="1219200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hape 38"/>
          <p:cNvCxnSpPr>
            <a:stCxn id="23" idx="0"/>
            <a:endCxn id="23" idx="2"/>
          </p:cNvCxnSpPr>
          <p:nvPr/>
        </p:nvCxnSpPr>
        <p:spPr>
          <a:xfrm rot="16200000" flipH="1" flipV="1">
            <a:off x="3886200" y="4038600"/>
            <a:ext cx="152400" cy="152400"/>
          </a:xfrm>
          <a:prstGeom prst="curvedConnector4">
            <a:avLst>
              <a:gd name="adj1" fmla="val -150000"/>
              <a:gd name="adj2" fmla="val 250000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540" name="Object 12"/>
          <p:cNvGraphicFramePr>
            <a:graphicFrameLocks noChangeAspect="1"/>
          </p:cNvGraphicFramePr>
          <p:nvPr/>
        </p:nvGraphicFramePr>
        <p:xfrm>
          <a:off x="3200400" y="3352800"/>
          <a:ext cx="75565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7" name="Equation" r:id="rId23" imgW="431640" imgH="203040" progId="Equation.3">
                  <p:embed/>
                </p:oleObj>
              </mc:Choice>
              <mc:Fallback>
                <p:oleObj name="Equation" r:id="rId23" imgW="4316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3352800"/>
                        <a:ext cx="75565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1" name="Object 13"/>
          <p:cNvGraphicFramePr>
            <a:graphicFrameLocks noChangeAspect="1"/>
          </p:cNvGraphicFramePr>
          <p:nvPr/>
        </p:nvGraphicFramePr>
        <p:xfrm>
          <a:off x="2819400" y="3810000"/>
          <a:ext cx="75565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8" name="Equation" r:id="rId25" imgW="431640" imgH="203040" progId="Equation.3">
                  <p:embed/>
                </p:oleObj>
              </mc:Choice>
              <mc:Fallback>
                <p:oleObj name="Equation" r:id="rId25" imgW="4316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3810000"/>
                        <a:ext cx="75565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3" name="Curved Connector 42"/>
          <p:cNvCxnSpPr>
            <a:stCxn id="32" idx="5"/>
            <a:endCxn id="23" idx="3"/>
          </p:cNvCxnSpPr>
          <p:nvPr/>
        </p:nvCxnSpPr>
        <p:spPr>
          <a:xfrm rot="16200000" flipH="1">
            <a:off x="3200400" y="3567113"/>
            <a:ext cx="1587" cy="1462088"/>
          </a:xfrm>
          <a:prstGeom prst="curvedConnector3">
            <a:avLst>
              <a:gd name="adj1" fmla="val 17206360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542" name="Object 14"/>
          <p:cNvGraphicFramePr>
            <a:graphicFrameLocks noChangeAspect="1"/>
          </p:cNvGraphicFramePr>
          <p:nvPr/>
        </p:nvGraphicFramePr>
        <p:xfrm>
          <a:off x="2895600" y="4572000"/>
          <a:ext cx="75565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9" name="Equation" r:id="rId27" imgW="431640" imgH="203040" progId="Equation.3">
                  <p:embed/>
                </p:oleObj>
              </mc:Choice>
              <mc:Fallback>
                <p:oleObj name="Equation" r:id="rId27" imgW="4316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4572000"/>
                        <a:ext cx="75565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Oval 44"/>
          <p:cNvSpPr/>
          <p:nvPr/>
        </p:nvSpPr>
        <p:spPr>
          <a:xfrm>
            <a:off x="3048000" y="5486400"/>
            <a:ext cx="3048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47" name="Straight Arrow Connector 46"/>
          <p:cNvCxnSpPr>
            <a:stCxn id="45" idx="6"/>
            <a:endCxn id="23" idx="4"/>
          </p:cNvCxnSpPr>
          <p:nvPr/>
        </p:nvCxnSpPr>
        <p:spPr>
          <a:xfrm flipV="1">
            <a:off x="3352800" y="4343400"/>
            <a:ext cx="685800" cy="1295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32" idx="4"/>
            <a:endCxn id="45" idx="1"/>
          </p:cNvCxnSpPr>
          <p:nvPr/>
        </p:nvCxnSpPr>
        <p:spPr>
          <a:xfrm rot="16200000" flipH="1">
            <a:off x="2133600" y="4572000"/>
            <a:ext cx="1187450" cy="73025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543" name="Object 15"/>
          <p:cNvGraphicFramePr>
            <a:graphicFrameLocks noChangeAspect="1"/>
          </p:cNvGraphicFramePr>
          <p:nvPr/>
        </p:nvGraphicFramePr>
        <p:xfrm>
          <a:off x="1905000" y="4876800"/>
          <a:ext cx="733425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0" name="Equation" r:id="rId29" imgW="419040" imgH="203040" progId="Equation.3">
                  <p:embed/>
                </p:oleObj>
              </mc:Choice>
              <mc:Fallback>
                <p:oleObj name="Equation" r:id="rId29" imgW="4190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4876800"/>
                        <a:ext cx="733425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4" name="Object 16"/>
          <p:cNvGraphicFramePr>
            <a:graphicFrameLocks noChangeAspect="1"/>
          </p:cNvGraphicFramePr>
          <p:nvPr/>
        </p:nvGraphicFramePr>
        <p:xfrm>
          <a:off x="3559175" y="5257800"/>
          <a:ext cx="8001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1" name="Equation" r:id="rId31" imgW="457200" imgH="203040" progId="Equation.3">
                  <p:embed/>
                </p:oleObj>
              </mc:Choice>
              <mc:Fallback>
                <p:oleObj name="Equation" r:id="rId31" imgW="4572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9175" y="5257800"/>
                        <a:ext cx="8001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5" name="Object 17"/>
          <p:cNvGraphicFramePr>
            <a:graphicFrameLocks noChangeAspect="1"/>
          </p:cNvGraphicFramePr>
          <p:nvPr/>
        </p:nvGraphicFramePr>
        <p:xfrm>
          <a:off x="1981200" y="5181600"/>
          <a:ext cx="6223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2" name="Equation" r:id="rId33" imgW="355320" imgH="152280" progId="Equation.3">
                  <p:embed/>
                </p:oleObj>
              </mc:Choice>
              <mc:Fallback>
                <p:oleObj name="Equation" r:id="rId33" imgW="355320" imgH="152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5181600"/>
                        <a:ext cx="622300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" name="Oval 52"/>
          <p:cNvSpPr/>
          <p:nvPr/>
        </p:nvSpPr>
        <p:spPr>
          <a:xfrm>
            <a:off x="6629400" y="3124200"/>
            <a:ext cx="3048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6705600" y="3200400"/>
            <a:ext cx="152400" cy="152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55" name="Shape 54"/>
          <p:cNvCxnSpPr/>
          <p:nvPr/>
        </p:nvCxnSpPr>
        <p:spPr>
          <a:xfrm rot="16200000" flipH="1">
            <a:off x="6629400" y="3200400"/>
            <a:ext cx="260350" cy="107950"/>
          </a:xfrm>
          <a:prstGeom prst="curvedConnector5">
            <a:avLst>
              <a:gd name="adj1" fmla="val -87868"/>
              <a:gd name="adj2" fmla="val 353554"/>
              <a:gd name="adj3" fmla="val 187868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546" name="Object 5"/>
          <p:cNvGraphicFramePr>
            <a:graphicFrameLocks noChangeAspect="1"/>
          </p:cNvGraphicFramePr>
          <p:nvPr/>
        </p:nvGraphicFramePr>
        <p:xfrm>
          <a:off x="7162800" y="3124200"/>
          <a:ext cx="733425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3" name="Equation" r:id="rId34" imgW="419040" imgH="203040" progId="Equation.3">
                  <p:embed/>
                </p:oleObj>
              </mc:Choice>
              <mc:Fallback>
                <p:oleObj name="Equation" r:id="rId34" imgW="4190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3124200"/>
                        <a:ext cx="733425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8789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381000" y="1066800"/>
          <a:ext cx="844867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6" name="Equation" r:id="rId3" imgW="3898800" imgH="228600" progId="Equation.3">
                  <p:embed/>
                </p:oleObj>
              </mc:Choice>
              <mc:Fallback>
                <p:oleObj name="Equation" r:id="rId3" imgW="38988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066800"/>
                        <a:ext cx="8448675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381000" y="3259138"/>
          <a:ext cx="8393113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7" name="Equation" r:id="rId5" imgW="3873240" imgH="457200" progId="Equation.3">
                  <p:embed/>
                </p:oleObj>
              </mc:Choice>
              <mc:Fallback>
                <p:oleObj name="Equation" r:id="rId5" imgW="38732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259138"/>
                        <a:ext cx="8393113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6" name="TextBox 6"/>
          <p:cNvSpPr txBox="1">
            <a:spLocks noChangeArrowheads="1"/>
          </p:cNvSpPr>
          <p:nvPr/>
        </p:nvSpPr>
        <p:spPr bwMode="auto">
          <a:xfrm>
            <a:off x="457200" y="2057400"/>
            <a:ext cx="12112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3600">
                <a:solidFill>
                  <a:srgbClr val="00B050"/>
                </a:solidFill>
              </a:rPr>
              <a:t>Idea </a:t>
            </a:r>
          </a:p>
        </p:txBody>
      </p:sp>
      <p:sp>
        <p:nvSpPr>
          <p:cNvPr id="23557" name="TextBox 3"/>
          <p:cNvSpPr txBox="1">
            <a:spLocks noChangeArrowheads="1"/>
          </p:cNvSpPr>
          <p:nvPr/>
        </p:nvSpPr>
        <p:spPr bwMode="auto">
          <a:xfrm>
            <a:off x="3429000" y="304800"/>
            <a:ext cx="23653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3600">
                <a:solidFill>
                  <a:srgbClr val="00B050"/>
                </a:solidFill>
              </a:rPr>
              <a:t>Example 3</a:t>
            </a:r>
          </a:p>
        </p:txBody>
      </p:sp>
    </p:spTree>
    <p:extLst>
      <p:ext uri="{BB962C8B-B14F-4D97-AF65-F5344CB8AC3E}">
        <p14:creationId xmlns:p14="http://schemas.microsoft.com/office/powerpoint/2010/main" val="271130974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362200" y="1981200"/>
            <a:ext cx="3048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886200" y="1981200"/>
            <a:ext cx="3048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143000" y="2133600"/>
            <a:ext cx="1219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609600" y="2133600"/>
            <a:ext cx="228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578" name="Object 3"/>
          <p:cNvGraphicFramePr>
            <a:graphicFrameLocks noChangeAspect="1"/>
          </p:cNvGraphicFramePr>
          <p:nvPr/>
        </p:nvGraphicFramePr>
        <p:xfrm>
          <a:off x="1371600" y="1752600"/>
          <a:ext cx="733425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7" name="Equation" r:id="rId3" imgW="419040" imgH="203040" progId="Equation.3">
                  <p:embed/>
                </p:oleObj>
              </mc:Choice>
              <mc:Fallback>
                <p:oleObj name="Equation" r:id="rId3" imgW="4190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752600"/>
                        <a:ext cx="733425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Straight Arrow Connector 9"/>
          <p:cNvCxnSpPr/>
          <p:nvPr/>
        </p:nvCxnSpPr>
        <p:spPr>
          <a:xfrm>
            <a:off x="4191000" y="2133600"/>
            <a:ext cx="1219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5410200" y="1981200"/>
            <a:ext cx="3048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2" name="Curved Connector 11"/>
          <p:cNvCxnSpPr/>
          <p:nvPr/>
        </p:nvCxnSpPr>
        <p:spPr>
          <a:xfrm rot="5400000">
            <a:off x="4799012" y="1525588"/>
            <a:ext cx="3175" cy="1524000"/>
          </a:xfrm>
          <a:prstGeom prst="curvedConnector3">
            <a:avLst>
              <a:gd name="adj1" fmla="val 14395466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579" name="Object 11"/>
          <p:cNvGraphicFramePr>
            <a:graphicFrameLocks noChangeAspect="1"/>
          </p:cNvGraphicFramePr>
          <p:nvPr/>
        </p:nvGraphicFramePr>
        <p:xfrm>
          <a:off x="4419600" y="2819400"/>
          <a:ext cx="75565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8" name="Equation" r:id="rId5" imgW="431640" imgH="203040" progId="Equation.3">
                  <p:embed/>
                </p:oleObj>
              </mc:Choice>
              <mc:Fallback>
                <p:oleObj name="Equation" r:id="rId5" imgW="4316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2819400"/>
                        <a:ext cx="75565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0" name="Object 4"/>
          <p:cNvGraphicFramePr>
            <a:graphicFrameLocks noChangeAspect="1"/>
          </p:cNvGraphicFramePr>
          <p:nvPr/>
        </p:nvGraphicFramePr>
        <p:xfrm>
          <a:off x="4408488" y="1676400"/>
          <a:ext cx="733425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9" name="Equation" r:id="rId7" imgW="419040" imgH="203040" progId="Equation.3">
                  <p:embed/>
                </p:oleObj>
              </mc:Choice>
              <mc:Fallback>
                <p:oleObj name="Equation" r:id="rId7" imgW="4190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8488" y="1676400"/>
                        <a:ext cx="733425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1" name="Object 5"/>
          <p:cNvGraphicFramePr>
            <a:graphicFrameLocks noChangeAspect="1"/>
          </p:cNvGraphicFramePr>
          <p:nvPr/>
        </p:nvGraphicFramePr>
        <p:xfrm>
          <a:off x="4343400" y="2133600"/>
          <a:ext cx="8890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0" name="Equation" r:id="rId9" imgW="507960" imgH="203040" progId="Equation.3">
                  <p:embed/>
                </p:oleObj>
              </mc:Choice>
              <mc:Fallback>
                <p:oleObj name="Equation" r:id="rId9" imgW="5079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2133600"/>
                        <a:ext cx="8890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Oval 15"/>
          <p:cNvSpPr/>
          <p:nvPr/>
        </p:nvSpPr>
        <p:spPr>
          <a:xfrm>
            <a:off x="3962400" y="2057400"/>
            <a:ext cx="152400" cy="152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8" name="Curved Connector 17"/>
          <p:cNvCxnSpPr>
            <a:stCxn id="6" idx="7"/>
            <a:endCxn id="6" idx="1"/>
          </p:cNvCxnSpPr>
          <p:nvPr/>
        </p:nvCxnSpPr>
        <p:spPr>
          <a:xfrm rot="16200000" flipV="1">
            <a:off x="4038600" y="1919288"/>
            <a:ext cx="1588" cy="214312"/>
          </a:xfrm>
          <a:prstGeom prst="curvedConnector3">
            <a:avLst>
              <a:gd name="adj1" fmla="val 17206360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582" name="Object 6"/>
          <p:cNvGraphicFramePr>
            <a:graphicFrameLocks noChangeAspect="1"/>
          </p:cNvGraphicFramePr>
          <p:nvPr/>
        </p:nvGraphicFramePr>
        <p:xfrm>
          <a:off x="3711575" y="1371600"/>
          <a:ext cx="8001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1" name="Equation" r:id="rId11" imgW="457200" imgH="203040" progId="Equation.3">
                  <p:embed/>
                </p:oleObj>
              </mc:Choice>
              <mc:Fallback>
                <p:oleObj name="Equation" r:id="rId11" imgW="4572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1575" y="1371600"/>
                        <a:ext cx="8001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3" name="Object 7"/>
          <p:cNvGraphicFramePr>
            <a:graphicFrameLocks noChangeAspect="1"/>
          </p:cNvGraphicFramePr>
          <p:nvPr/>
        </p:nvGraphicFramePr>
        <p:xfrm>
          <a:off x="2819400" y="1752600"/>
          <a:ext cx="777875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2" name="Equation" r:id="rId13" imgW="444240" imgH="203040" progId="Equation.3">
                  <p:embed/>
                </p:oleObj>
              </mc:Choice>
              <mc:Fallback>
                <p:oleObj name="Equation" r:id="rId13" imgW="4442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1752600"/>
                        <a:ext cx="777875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4" name="Object 8"/>
          <p:cNvGraphicFramePr>
            <a:graphicFrameLocks noChangeAspect="1"/>
          </p:cNvGraphicFramePr>
          <p:nvPr/>
        </p:nvGraphicFramePr>
        <p:xfrm>
          <a:off x="3733800" y="457200"/>
          <a:ext cx="75565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3" name="Equation" r:id="rId15" imgW="431640" imgH="203040" progId="Equation.3">
                  <p:embed/>
                </p:oleObj>
              </mc:Choice>
              <mc:Fallback>
                <p:oleObj name="Equation" r:id="rId15" imgW="4316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457200"/>
                        <a:ext cx="75565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Oval 21"/>
          <p:cNvSpPr/>
          <p:nvPr/>
        </p:nvSpPr>
        <p:spPr>
          <a:xfrm>
            <a:off x="5410200" y="4038600"/>
            <a:ext cx="3048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886200" y="4038600"/>
            <a:ext cx="3048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962400" y="4114800"/>
            <a:ext cx="152400" cy="152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4191000" y="4191000"/>
            <a:ext cx="1219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urved Connector 25"/>
          <p:cNvCxnSpPr/>
          <p:nvPr/>
        </p:nvCxnSpPr>
        <p:spPr>
          <a:xfrm rot="5400000">
            <a:off x="4799012" y="3582988"/>
            <a:ext cx="3175" cy="1524000"/>
          </a:xfrm>
          <a:prstGeom prst="curvedConnector3">
            <a:avLst>
              <a:gd name="adj1" fmla="val 14395466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585" name="Object 9"/>
          <p:cNvGraphicFramePr>
            <a:graphicFrameLocks noChangeAspect="1"/>
          </p:cNvGraphicFramePr>
          <p:nvPr/>
        </p:nvGraphicFramePr>
        <p:xfrm>
          <a:off x="4495800" y="4876800"/>
          <a:ext cx="75565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4" name="Equation" r:id="rId17" imgW="431640" imgH="203040" progId="Equation.3">
                  <p:embed/>
                </p:oleObj>
              </mc:Choice>
              <mc:Fallback>
                <p:oleObj name="Equation" r:id="rId17" imgW="4316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4876800"/>
                        <a:ext cx="75565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6" name="Object 10"/>
          <p:cNvGraphicFramePr>
            <a:graphicFrameLocks noChangeAspect="1"/>
          </p:cNvGraphicFramePr>
          <p:nvPr/>
        </p:nvGraphicFramePr>
        <p:xfrm>
          <a:off x="4419600" y="4267200"/>
          <a:ext cx="6223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5" name="Equation" r:id="rId19" imgW="355320" imgH="152280" progId="Equation.3">
                  <p:embed/>
                </p:oleObj>
              </mc:Choice>
              <mc:Fallback>
                <p:oleObj name="Equation" r:id="rId19" imgW="355320" imgH="152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4267200"/>
                        <a:ext cx="622300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7" name="Object 11"/>
          <p:cNvGraphicFramePr>
            <a:graphicFrameLocks noChangeAspect="1"/>
          </p:cNvGraphicFramePr>
          <p:nvPr/>
        </p:nvGraphicFramePr>
        <p:xfrm>
          <a:off x="4419600" y="3810000"/>
          <a:ext cx="733425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6" name="Equation" r:id="rId21" imgW="419040" imgH="203040" progId="Equation.3">
                  <p:embed/>
                </p:oleObj>
              </mc:Choice>
              <mc:Fallback>
                <p:oleObj name="Equation" r:id="rId21" imgW="4190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3810000"/>
                        <a:ext cx="733425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1" name="Straight Arrow Connector 30"/>
          <p:cNvCxnSpPr>
            <a:stCxn id="23" idx="2"/>
          </p:cNvCxnSpPr>
          <p:nvPr/>
        </p:nvCxnSpPr>
        <p:spPr>
          <a:xfrm rot="10800000">
            <a:off x="2514600" y="4191000"/>
            <a:ext cx="13716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2209800" y="4038600"/>
            <a:ext cx="3048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6" name="Straight Connector 35"/>
          <p:cNvCxnSpPr/>
          <p:nvPr/>
        </p:nvCxnSpPr>
        <p:spPr>
          <a:xfrm rot="5400000">
            <a:off x="3429001" y="3276600"/>
            <a:ext cx="1219200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hape 38"/>
          <p:cNvCxnSpPr>
            <a:stCxn id="23" idx="0"/>
            <a:endCxn id="23" idx="2"/>
          </p:cNvCxnSpPr>
          <p:nvPr/>
        </p:nvCxnSpPr>
        <p:spPr>
          <a:xfrm rot="16200000" flipH="1" flipV="1">
            <a:off x="3886200" y="4038600"/>
            <a:ext cx="152400" cy="152400"/>
          </a:xfrm>
          <a:prstGeom prst="curvedConnector4">
            <a:avLst>
              <a:gd name="adj1" fmla="val -150000"/>
              <a:gd name="adj2" fmla="val 250000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588" name="Object 12"/>
          <p:cNvGraphicFramePr>
            <a:graphicFrameLocks noChangeAspect="1"/>
          </p:cNvGraphicFramePr>
          <p:nvPr/>
        </p:nvGraphicFramePr>
        <p:xfrm>
          <a:off x="3505200" y="3429000"/>
          <a:ext cx="75565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7" name="Equation" r:id="rId23" imgW="431640" imgH="203040" progId="Equation.3">
                  <p:embed/>
                </p:oleObj>
              </mc:Choice>
              <mc:Fallback>
                <p:oleObj name="Equation" r:id="rId23" imgW="4316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3429000"/>
                        <a:ext cx="75565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9" name="Object 13"/>
          <p:cNvGraphicFramePr>
            <a:graphicFrameLocks noChangeAspect="1"/>
          </p:cNvGraphicFramePr>
          <p:nvPr/>
        </p:nvGraphicFramePr>
        <p:xfrm>
          <a:off x="2819400" y="3810000"/>
          <a:ext cx="75565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8" name="Equation" r:id="rId25" imgW="431640" imgH="203040" progId="Equation.3">
                  <p:embed/>
                </p:oleObj>
              </mc:Choice>
              <mc:Fallback>
                <p:oleObj name="Equation" r:id="rId25" imgW="4316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3810000"/>
                        <a:ext cx="75565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3" name="Curved Connector 42"/>
          <p:cNvCxnSpPr>
            <a:stCxn id="32" idx="5"/>
            <a:endCxn id="23" idx="3"/>
          </p:cNvCxnSpPr>
          <p:nvPr/>
        </p:nvCxnSpPr>
        <p:spPr>
          <a:xfrm rot="16200000" flipH="1">
            <a:off x="3200400" y="3567113"/>
            <a:ext cx="1587" cy="1462088"/>
          </a:xfrm>
          <a:prstGeom prst="curvedConnector3">
            <a:avLst>
              <a:gd name="adj1" fmla="val 17206360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590" name="Object 14"/>
          <p:cNvGraphicFramePr>
            <a:graphicFrameLocks noChangeAspect="1"/>
          </p:cNvGraphicFramePr>
          <p:nvPr/>
        </p:nvGraphicFramePr>
        <p:xfrm>
          <a:off x="2895600" y="4572000"/>
          <a:ext cx="75565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9" name="Equation" r:id="rId27" imgW="431640" imgH="203040" progId="Equation.3">
                  <p:embed/>
                </p:oleObj>
              </mc:Choice>
              <mc:Fallback>
                <p:oleObj name="Equation" r:id="rId27" imgW="4316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4572000"/>
                        <a:ext cx="75565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Oval 44"/>
          <p:cNvSpPr/>
          <p:nvPr/>
        </p:nvSpPr>
        <p:spPr>
          <a:xfrm>
            <a:off x="3048000" y="5486400"/>
            <a:ext cx="3048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47" name="Straight Arrow Connector 46"/>
          <p:cNvCxnSpPr>
            <a:stCxn id="45" idx="6"/>
            <a:endCxn id="23" idx="4"/>
          </p:cNvCxnSpPr>
          <p:nvPr/>
        </p:nvCxnSpPr>
        <p:spPr>
          <a:xfrm flipV="1">
            <a:off x="3352800" y="4343400"/>
            <a:ext cx="685800" cy="1295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32" idx="4"/>
            <a:endCxn id="45" idx="1"/>
          </p:cNvCxnSpPr>
          <p:nvPr/>
        </p:nvCxnSpPr>
        <p:spPr>
          <a:xfrm rot="16200000" flipH="1">
            <a:off x="2133600" y="4572000"/>
            <a:ext cx="1187450" cy="73025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591" name="Object 15"/>
          <p:cNvGraphicFramePr>
            <a:graphicFrameLocks noChangeAspect="1"/>
          </p:cNvGraphicFramePr>
          <p:nvPr/>
        </p:nvGraphicFramePr>
        <p:xfrm>
          <a:off x="1905000" y="4876800"/>
          <a:ext cx="733425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0" name="Equation" r:id="rId29" imgW="419040" imgH="203040" progId="Equation.3">
                  <p:embed/>
                </p:oleObj>
              </mc:Choice>
              <mc:Fallback>
                <p:oleObj name="Equation" r:id="rId29" imgW="4190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4876800"/>
                        <a:ext cx="733425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92" name="Object 16"/>
          <p:cNvGraphicFramePr>
            <a:graphicFrameLocks noChangeAspect="1"/>
          </p:cNvGraphicFramePr>
          <p:nvPr/>
        </p:nvGraphicFramePr>
        <p:xfrm>
          <a:off x="3559175" y="5257800"/>
          <a:ext cx="8001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1" name="Equation" r:id="rId31" imgW="457200" imgH="203040" progId="Equation.3">
                  <p:embed/>
                </p:oleObj>
              </mc:Choice>
              <mc:Fallback>
                <p:oleObj name="Equation" r:id="rId31" imgW="4572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9175" y="5257800"/>
                        <a:ext cx="8001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93" name="Object 17"/>
          <p:cNvGraphicFramePr>
            <a:graphicFrameLocks noChangeAspect="1"/>
          </p:cNvGraphicFramePr>
          <p:nvPr/>
        </p:nvGraphicFramePr>
        <p:xfrm>
          <a:off x="1981200" y="5181600"/>
          <a:ext cx="6223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2" name="Equation" r:id="rId33" imgW="355320" imgH="152280" progId="Equation.3">
                  <p:embed/>
                </p:oleObj>
              </mc:Choice>
              <mc:Fallback>
                <p:oleObj name="Equation" r:id="rId33" imgW="355320" imgH="152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5181600"/>
                        <a:ext cx="622300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" name="Oval 52"/>
          <p:cNvSpPr/>
          <p:nvPr/>
        </p:nvSpPr>
        <p:spPr>
          <a:xfrm>
            <a:off x="6629400" y="3124200"/>
            <a:ext cx="3048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6705600" y="3200400"/>
            <a:ext cx="152400" cy="152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55" name="Shape 54"/>
          <p:cNvCxnSpPr/>
          <p:nvPr/>
        </p:nvCxnSpPr>
        <p:spPr>
          <a:xfrm rot="16200000" flipH="1">
            <a:off x="6629400" y="3200400"/>
            <a:ext cx="260350" cy="107950"/>
          </a:xfrm>
          <a:prstGeom prst="curvedConnector5">
            <a:avLst>
              <a:gd name="adj1" fmla="val -87868"/>
              <a:gd name="adj2" fmla="val 353554"/>
              <a:gd name="adj3" fmla="val 187868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594" name="Object 18"/>
          <p:cNvGraphicFramePr>
            <a:graphicFrameLocks noChangeAspect="1"/>
          </p:cNvGraphicFramePr>
          <p:nvPr/>
        </p:nvGraphicFramePr>
        <p:xfrm>
          <a:off x="7162800" y="3124200"/>
          <a:ext cx="733425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3" name="Equation" r:id="rId34" imgW="419040" imgH="203040" progId="Equation.3">
                  <p:embed/>
                </p:oleObj>
              </mc:Choice>
              <mc:Fallback>
                <p:oleObj name="Equation" r:id="rId34" imgW="4190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3124200"/>
                        <a:ext cx="733425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632" name="TextBox 3"/>
          <p:cNvSpPr txBox="1">
            <a:spLocks noChangeArrowheads="1"/>
          </p:cNvSpPr>
          <p:nvPr/>
        </p:nvSpPr>
        <p:spPr bwMode="auto">
          <a:xfrm>
            <a:off x="609600" y="457200"/>
            <a:ext cx="18510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3600">
                <a:solidFill>
                  <a:srgbClr val="00B050"/>
                </a:solidFill>
              </a:rPr>
              <a:t>Solution</a:t>
            </a:r>
          </a:p>
        </p:txBody>
      </p:sp>
      <p:sp>
        <p:nvSpPr>
          <p:cNvPr id="46" name="Oval 45"/>
          <p:cNvSpPr/>
          <p:nvPr/>
        </p:nvSpPr>
        <p:spPr>
          <a:xfrm>
            <a:off x="838200" y="1981200"/>
            <a:ext cx="3048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2667000" y="2133600"/>
            <a:ext cx="1219200" cy="158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595" name="Object 19"/>
          <p:cNvGraphicFramePr>
            <a:graphicFrameLocks noChangeAspect="1"/>
          </p:cNvGraphicFramePr>
          <p:nvPr/>
        </p:nvGraphicFramePr>
        <p:xfrm>
          <a:off x="3733800" y="990600"/>
          <a:ext cx="777875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4" name="Equation" r:id="rId36" imgW="444240" imgH="203040" progId="Equation.3">
                  <p:embed/>
                </p:oleObj>
              </mc:Choice>
              <mc:Fallback>
                <p:oleObj name="Equation" r:id="rId36" imgW="4442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990600"/>
                        <a:ext cx="777875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Oval 49"/>
          <p:cNvSpPr/>
          <p:nvPr/>
        </p:nvSpPr>
        <p:spPr>
          <a:xfrm>
            <a:off x="1600200" y="3048000"/>
            <a:ext cx="3048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2971800" y="3048000"/>
            <a:ext cx="3048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56" name="Straight Arrow Connector 55"/>
          <p:cNvCxnSpPr>
            <a:stCxn id="5" idx="3"/>
            <a:endCxn id="50" idx="0"/>
          </p:cNvCxnSpPr>
          <p:nvPr/>
        </p:nvCxnSpPr>
        <p:spPr>
          <a:xfrm rot="5400000">
            <a:off x="1676400" y="2317750"/>
            <a:ext cx="806450" cy="65405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50" idx="6"/>
            <a:endCxn id="51" idx="2"/>
          </p:cNvCxnSpPr>
          <p:nvPr/>
        </p:nvCxnSpPr>
        <p:spPr>
          <a:xfrm>
            <a:off x="1905000" y="3200400"/>
            <a:ext cx="10668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51" idx="7"/>
            <a:endCxn id="6" idx="3"/>
          </p:cNvCxnSpPr>
          <p:nvPr/>
        </p:nvCxnSpPr>
        <p:spPr>
          <a:xfrm rot="5400000" flipH="1" flipV="1">
            <a:off x="3155950" y="2317750"/>
            <a:ext cx="850900" cy="6985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596" name="Object 20"/>
          <p:cNvGraphicFramePr>
            <a:graphicFrameLocks noChangeAspect="1"/>
          </p:cNvGraphicFramePr>
          <p:nvPr/>
        </p:nvGraphicFramePr>
        <p:xfrm>
          <a:off x="1143000" y="2438400"/>
          <a:ext cx="75565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5" name="Equation" r:id="rId37" imgW="431640" imgH="203040" progId="Equation.3">
                  <p:embed/>
                </p:oleObj>
              </mc:Choice>
              <mc:Fallback>
                <p:oleObj name="Equation" r:id="rId37" imgW="4316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438400"/>
                        <a:ext cx="75565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2" name="Straight Arrow Connector 61"/>
          <p:cNvCxnSpPr>
            <a:stCxn id="50" idx="7"/>
          </p:cNvCxnSpPr>
          <p:nvPr/>
        </p:nvCxnSpPr>
        <p:spPr>
          <a:xfrm rot="5400000" flipH="1" flipV="1">
            <a:off x="2393950" y="1676400"/>
            <a:ext cx="882650" cy="194945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597" name="Object 21"/>
          <p:cNvGraphicFramePr>
            <a:graphicFrameLocks noChangeAspect="1"/>
          </p:cNvGraphicFramePr>
          <p:nvPr/>
        </p:nvGraphicFramePr>
        <p:xfrm>
          <a:off x="2438400" y="2438400"/>
          <a:ext cx="75565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6" name="Equation" r:id="rId38" imgW="431640" imgH="203040" progId="Equation.3">
                  <p:embed/>
                </p:oleObj>
              </mc:Choice>
              <mc:Fallback>
                <p:oleObj name="Equation" r:id="rId38" imgW="4316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2438400"/>
                        <a:ext cx="75565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98" name="Object 22"/>
          <p:cNvGraphicFramePr>
            <a:graphicFrameLocks noChangeAspect="1"/>
          </p:cNvGraphicFramePr>
          <p:nvPr/>
        </p:nvGraphicFramePr>
        <p:xfrm>
          <a:off x="3276600" y="2667000"/>
          <a:ext cx="8001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7" name="Equation" r:id="rId39" imgW="457200" imgH="203040" progId="Equation.3">
                  <p:embed/>
                </p:oleObj>
              </mc:Choice>
              <mc:Fallback>
                <p:oleObj name="Equation" r:id="rId39" imgW="4572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2667000"/>
                        <a:ext cx="8001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99" name="Object 23"/>
          <p:cNvGraphicFramePr>
            <a:graphicFrameLocks noChangeAspect="1"/>
          </p:cNvGraphicFramePr>
          <p:nvPr/>
        </p:nvGraphicFramePr>
        <p:xfrm>
          <a:off x="2057400" y="2971800"/>
          <a:ext cx="733425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8" name="Equation" r:id="rId40" imgW="419040" imgH="203040" progId="Equation.3">
                  <p:embed/>
                </p:oleObj>
              </mc:Choice>
              <mc:Fallback>
                <p:oleObj name="Equation" r:id="rId40" imgW="4190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971800"/>
                        <a:ext cx="733425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600" name="Object 24"/>
          <p:cNvGraphicFramePr>
            <a:graphicFrameLocks noChangeAspect="1"/>
          </p:cNvGraphicFramePr>
          <p:nvPr/>
        </p:nvGraphicFramePr>
        <p:xfrm>
          <a:off x="2133600" y="3276600"/>
          <a:ext cx="6223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9" name="Equation" r:id="rId41" imgW="355320" imgH="152280" progId="Equation.3">
                  <p:embed/>
                </p:oleObj>
              </mc:Choice>
              <mc:Fallback>
                <p:oleObj name="Equation" r:id="rId41" imgW="355320" imgH="152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276600"/>
                        <a:ext cx="622300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641" name="TextBox 62"/>
          <p:cNvSpPr txBox="1">
            <a:spLocks noChangeArrowheads="1"/>
          </p:cNvSpPr>
          <p:nvPr/>
        </p:nvSpPr>
        <p:spPr bwMode="auto">
          <a:xfrm>
            <a:off x="2362200" y="1981200"/>
            <a:ext cx="2841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400"/>
              <a:t>1</a:t>
            </a:r>
          </a:p>
        </p:txBody>
      </p:sp>
      <p:sp>
        <p:nvSpPr>
          <p:cNvPr id="64" name="Oval 63"/>
          <p:cNvSpPr/>
          <p:nvPr/>
        </p:nvSpPr>
        <p:spPr>
          <a:xfrm>
            <a:off x="6477000" y="1295400"/>
            <a:ext cx="3048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5" name="Straight Arrow Connector 64"/>
          <p:cNvCxnSpPr/>
          <p:nvPr/>
        </p:nvCxnSpPr>
        <p:spPr>
          <a:xfrm>
            <a:off x="6781800" y="1447800"/>
            <a:ext cx="1219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Oval 65"/>
          <p:cNvSpPr/>
          <p:nvPr/>
        </p:nvSpPr>
        <p:spPr>
          <a:xfrm>
            <a:off x="8001000" y="1295400"/>
            <a:ext cx="3048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7" name="Curved Connector 66"/>
          <p:cNvCxnSpPr/>
          <p:nvPr/>
        </p:nvCxnSpPr>
        <p:spPr>
          <a:xfrm rot="5400000">
            <a:off x="7389812" y="839788"/>
            <a:ext cx="3175" cy="1524000"/>
          </a:xfrm>
          <a:prstGeom prst="curvedConnector3">
            <a:avLst>
              <a:gd name="adj1" fmla="val 14395466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646" name="TextBox 67"/>
          <p:cNvSpPr txBox="1">
            <a:spLocks noChangeArrowheads="1"/>
          </p:cNvSpPr>
          <p:nvPr/>
        </p:nvSpPr>
        <p:spPr bwMode="auto">
          <a:xfrm>
            <a:off x="6477000" y="1295400"/>
            <a:ext cx="2841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400"/>
              <a:t>1</a:t>
            </a:r>
          </a:p>
        </p:txBody>
      </p:sp>
      <p:graphicFrame>
        <p:nvGraphicFramePr>
          <p:cNvPr id="24601" name="Object 25"/>
          <p:cNvGraphicFramePr>
            <a:graphicFrameLocks noChangeAspect="1"/>
          </p:cNvGraphicFramePr>
          <p:nvPr/>
        </p:nvGraphicFramePr>
        <p:xfrm>
          <a:off x="7010400" y="1066800"/>
          <a:ext cx="733425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30" name="Equation" r:id="rId42" imgW="419040" imgH="203040" progId="Equation.3">
                  <p:embed/>
                </p:oleObj>
              </mc:Choice>
              <mc:Fallback>
                <p:oleObj name="Equation" r:id="rId42" imgW="4190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1066800"/>
                        <a:ext cx="733425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602" name="Object 26"/>
          <p:cNvGraphicFramePr>
            <a:graphicFrameLocks noChangeAspect="1"/>
          </p:cNvGraphicFramePr>
          <p:nvPr/>
        </p:nvGraphicFramePr>
        <p:xfrm>
          <a:off x="6934200" y="1447800"/>
          <a:ext cx="8890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31" name="Equation" r:id="rId43" imgW="507960" imgH="203040" progId="Equation.3">
                  <p:embed/>
                </p:oleObj>
              </mc:Choice>
              <mc:Fallback>
                <p:oleObj name="Equation" r:id="rId43" imgW="5079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1447800"/>
                        <a:ext cx="8890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603" name="Object 27"/>
          <p:cNvGraphicFramePr>
            <a:graphicFrameLocks noChangeAspect="1"/>
          </p:cNvGraphicFramePr>
          <p:nvPr/>
        </p:nvGraphicFramePr>
        <p:xfrm>
          <a:off x="7010400" y="2057400"/>
          <a:ext cx="75565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32" name="Equation" r:id="rId45" imgW="431640" imgH="203040" progId="Equation.3">
                  <p:embed/>
                </p:oleObj>
              </mc:Choice>
              <mc:Fallback>
                <p:oleObj name="Equation" r:id="rId45" imgW="4316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2057400"/>
                        <a:ext cx="75565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647" name="TextBox 71"/>
          <p:cNvSpPr txBox="1">
            <a:spLocks noChangeArrowheads="1"/>
          </p:cNvSpPr>
          <p:nvPr/>
        </p:nvSpPr>
        <p:spPr bwMode="auto">
          <a:xfrm>
            <a:off x="6400800" y="4648200"/>
            <a:ext cx="2841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400"/>
              <a:t>1</a:t>
            </a:r>
          </a:p>
        </p:txBody>
      </p:sp>
      <p:sp>
        <p:nvSpPr>
          <p:cNvPr id="73" name="Oval 72"/>
          <p:cNvSpPr/>
          <p:nvPr/>
        </p:nvSpPr>
        <p:spPr>
          <a:xfrm>
            <a:off x="7924800" y="4648200"/>
            <a:ext cx="3048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6400800" y="4648200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75" name="Straight Arrow Connector 74"/>
          <p:cNvCxnSpPr/>
          <p:nvPr/>
        </p:nvCxnSpPr>
        <p:spPr>
          <a:xfrm>
            <a:off x="6705600" y="4800600"/>
            <a:ext cx="1219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604" name="Object 28"/>
          <p:cNvGraphicFramePr>
            <a:graphicFrameLocks noChangeAspect="1"/>
          </p:cNvGraphicFramePr>
          <p:nvPr/>
        </p:nvGraphicFramePr>
        <p:xfrm>
          <a:off x="6934200" y="4419600"/>
          <a:ext cx="733425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33" name="Equation" r:id="rId46" imgW="419040" imgH="203040" progId="Equation.3">
                  <p:embed/>
                </p:oleObj>
              </mc:Choice>
              <mc:Fallback>
                <p:oleObj name="Equation" r:id="rId46" imgW="4190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4419600"/>
                        <a:ext cx="733425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605" name="Object 29"/>
          <p:cNvGraphicFramePr>
            <a:graphicFrameLocks noChangeAspect="1"/>
          </p:cNvGraphicFramePr>
          <p:nvPr/>
        </p:nvGraphicFramePr>
        <p:xfrm>
          <a:off x="6934200" y="4800600"/>
          <a:ext cx="6223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34" name="Equation" r:id="rId47" imgW="355320" imgH="152280" progId="Equation.3">
                  <p:embed/>
                </p:oleObj>
              </mc:Choice>
              <mc:Fallback>
                <p:oleObj name="Equation" r:id="rId47" imgW="355320" imgH="152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4800600"/>
                        <a:ext cx="622300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8" name="Curved Connector 77"/>
          <p:cNvCxnSpPr/>
          <p:nvPr/>
        </p:nvCxnSpPr>
        <p:spPr>
          <a:xfrm rot="5400000">
            <a:off x="7313612" y="4192588"/>
            <a:ext cx="3175" cy="1524000"/>
          </a:xfrm>
          <a:prstGeom prst="curvedConnector3">
            <a:avLst>
              <a:gd name="adj1" fmla="val 14395466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606" name="Object 30"/>
          <p:cNvGraphicFramePr>
            <a:graphicFrameLocks noChangeAspect="1"/>
          </p:cNvGraphicFramePr>
          <p:nvPr/>
        </p:nvGraphicFramePr>
        <p:xfrm>
          <a:off x="6934200" y="5410200"/>
          <a:ext cx="75565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35" name="Equation" r:id="rId48" imgW="431640" imgH="203040" progId="Equation.3">
                  <p:embed/>
                </p:oleObj>
              </mc:Choice>
              <mc:Fallback>
                <p:oleObj name="Equation" r:id="rId48" imgW="4316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5410200"/>
                        <a:ext cx="75565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13700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381000" y="1066800"/>
          <a:ext cx="844867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4" name="Equation" r:id="rId3" imgW="3898800" imgH="228600" progId="Equation.3">
                  <p:embed/>
                </p:oleObj>
              </mc:Choice>
              <mc:Fallback>
                <p:oleObj name="Equation" r:id="rId3" imgW="38988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066800"/>
                        <a:ext cx="8448675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393700" y="3259138"/>
          <a:ext cx="836612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5" name="Equation" r:id="rId5" imgW="3860640" imgH="457200" progId="Equation.3">
                  <p:embed/>
                </p:oleObj>
              </mc:Choice>
              <mc:Fallback>
                <p:oleObj name="Equation" r:id="rId5" imgW="38606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700" y="3259138"/>
                        <a:ext cx="8366125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4" name="TextBox 6"/>
          <p:cNvSpPr txBox="1">
            <a:spLocks noChangeArrowheads="1"/>
          </p:cNvSpPr>
          <p:nvPr/>
        </p:nvSpPr>
        <p:spPr bwMode="auto">
          <a:xfrm>
            <a:off x="457200" y="2057400"/>
            <a:ext cx="12112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3600">
                <a:solidFill>
                  <a:srgbClr val="00B050"/>
                </a:solidFill>
              </a:rPr>
              <a:t>Idea </a:t>
            </a:r>
          </a:p>
        </p:txBody>
      </p:sp>
      <p:sp>
        <p:nvSpPr>
          <p:cNvPr id="25605" name="TextBox 3"/>
          <p:cNvSpPr txBox="1">
            <a:spLocks noChangeArrowheads="1"/>
          </p:cNvSpPr>
          <p:nvPr/>
        </p:nvSpPr>
        <p:spPr bwMode="auto">
          <a:xfrm>
            <a:off x="3429000" y="304800"/>
            <a:ext cx="23653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3600">
                <a:solidFill>
                  <a:srgbClr val="00B050"/>
                </a:solidFill>
              </a:rPr>
              <a:t>Example 4</a:t>
            </a:r>
          </a:p>
        </p:txBody>
      </p:sp>
    </p:spTree>
    <p:extLst>
      <p:ext uri="{BB962C8B-B14F-4D97-AF65-F5344CB8AC3E}">
        <p14:creationId xmlns:p14="http://schemas.microsoft.com/office/powerpoint/2010/main" val="153998141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362200" y="1981200"/>
            <a:ext cx="3048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886200" y="1981200"/>
            <a:ext cx="3048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143000" y="2133600"/>
            <a:ext cx="1219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609600" y="2133600"/>
            <a:ext cx="228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6626" name="Object 3"/>
          <p:cNvGraphicFramePr>
            <a:graphicFrameLocks noChangeAspect="1"/>
          </p:cNvGraphicFramePr>
          <p:nvPr/>
        </p:nvGraphicFramePr>
        <p:xfrm>
          <a:off x="1371600" y="1752600"/>
          <a:ext cx="733425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1" name="Equation" r:id="rId3" imgW="419040" imgH="203040" progId="Equation.3">
                  <p:embed/>
                </p:oleObj>
              </mc:Choice>
              <mc:Fallback>
                <p:oleObj name="Equation" r:id="rId3" imgW="4190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752600"/>
                        <a:ext cx="733425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Straight Arrow Connector 9"/>
          <p:cNvCxnSpPr/>
          <p:nvPr/>
        </p:nvCxnSpPr>
        <p:spPr>
          <a:xfrm>
            <a:off x="4191000" y="2133600"/>
            <a:ext cx="1219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5410200" y="1981200"/>
            <a:ext cx="3048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2" name="Curved Connector 11"/>
          <p:cNvCxnSpPr/>
          <p:nvPr/>
        </p:nvCxnSpPr>
        <p:spPr>
          <a:xfrm rot="5400000">
            <a:off x="4799012" y="1525588"/>
            <a:ext cx="3175" cy="1524000"/>
          </a:xfrm>
          <a:prstGeom prst="curvedConnector3">
            <a:avLst>
              <a:gd name="adj1" fmla="val 14395466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6627" name="Object 11"/>
          <p:cNvGraphicFramePr>
            <a:graphicFrameLocks noChangeAspect="1"/>
          </p:cNvGraphicFramePr>
          <p:nvPr/>
        </p:nvGraphicFramePr>
        <p:xfrm>
          <a:off x="4419600" y="2819400"/>
          <a:ext cx="75565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2" name="Equation" r:id="rId5" imgW="431640" imgH="203040" progId="Equation.3">
                  <p:embed/>
                </p:oleObj>
              </mc:Choice>
              <mc:Fallback>
                <p:oleObj name="Equation" r:id="rId5" imgW="4316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2819400"/>
                        <a:ext cx="75565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8" name="Object 4"/>
          <p:cNvGraphicFramePr>
            <a:graphicFrameLocks noChangeAspect="1"/>
          </p:cNvGraphicFramePr>
          <p:nvPr/>
        </p:nvGraphicFramePr>
        <p:xfrm>
          <a:off x="4408488" y="1676400"/>
          <a:ext cx="733425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3" name="Equation" r:id="rId7" imgW="419040" imgH="203040" progId="Equation.3">
                  <p:embed/>
                </p:oleObj>
              </mc:Choice>
              <mc:Fallback>
                <p:oleObj name="Equation" r:id="rId7" imgW="4190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8488" y="1676400"/>
                        <a:ext cx="733425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9" name="Object 5"/>
          <p:cNvGraphicFramePr>
            <a:graphicFrameLocks noChangeAspect="1"/>
          </p:cNvGraphicFramePr>
          <p:nvPr/>
        </p:nvGraphicFramePr>
        <p:xfrm>
          <a:off x="4343400" y="2133600"/>
          <a:ext cx="8890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4" name="Equation" r:id="rId9" imgW="507960" imgH="203040" progId="Equation.3">
                  <p:embed/>
                </p:oleObj>
              </mc:Choice>
              <mc:Fallback>
                <p:oleObj name="Equation" r:id="rId9" imgW="5079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2133600"/>
                        <a:ext cx="8890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Oval 15"/>
          <p:cNvSpPr/>
          <p:nvPr/>
        </p:nvSpPr>
        <p:spPr>
          <a:xfrm>
            <a:off x="3962400" y="2057400"/>
            <a:ext cx="152400" cy="152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8" name="Curved Connector 17"/>
          <p:cNvCxnSpPr>
            <a:stCxn id="6" idx="7"/>
            <a:endCxn id="6" idx="1"/>
          </p:cNvCxnSpPr>
          <p:nvPr/>
        </p:nvCxnSpPr>
        <p:spPr>
          <a:xfrm rot="16200000" flipV="1">
            <a:off x="4038600" y="1919288"/>
            <a:ext cx="1588" cy="214312"/>
          </a:xfrm>
          <a:prstGeom prst="curvedConnector3">
            <a:avLst>
              <a:gd name="adj1" fmla="val 17206360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6630" name="Object 6"/>
          <p:cNvGraphicFramePr>
            <a:graphicFrameLocks noChangeAspect="1"/>
          </p:cNvGraphicFramePr>
          <p:nvPr/>
        </p:nvGraphicFramePr>
        <p:xfrm>
          <a:off x="3711575" y="1371600"/>
          <a:ext cx="8001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5" name="Equation" r:id="rId11" imgW="457200" imgH="203040" progId="Equation.3">
                  <p:embed/>
                </p:oleObj>
              </mc:Choice>
              <mc:Fallback>
                <p:oleObj name="Equation" r:id="rId11" imgW="4572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1575" y="1371600"/>
                        <a:ext cx="8001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1" name="Object 7"/>
          <p:cNvGraphicFramePr>
            <a:graphicFrameLocks noChangeAspect="1"/>
          </p:cNvGraphicFramePr>
          <p:nvPr/>
        </p:nvGraphicFramePr>
        <p:xfrm>
          <a:off x="2830513" y="1752600"/>
          <a:ext cx="75565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6" name="Equation" r:id="rId13" imgW="431640" imgH="203040" progId="Equation.3">
                  <p:embed/>
                </p:oleObj>
              </mc:Choice>
              <mc:Fallback>
                <p:oleObj name="Equation" r:id="rId13" imgW="4316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0513" y="1752600"/>
                        <a:ext cx="75565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2" name="Object 8"/>
          <p:cNvGraphicFramePr>
            <a:graphicFrameLocks noChangeAspect="1"/>
          </p:cNvGraphicFramePr>
          <p:nvPr/>
        </p:nvGraphicFramePr>
        <p:xfrm>
          <a:off x="3733800" y="457200"/>
          <a:ext cx="75565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7" name="Equation" r:id="rId15" imgW="431640" imgH="203040" progId="Equation.3">
                  <p:embed/>
                </p:oleObj>
              </mc:Choice>
              <mc:Fallback>
                <p:oleObj name="Equation" r:id="rId15" imgW="4316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457200"/>
                        <a:ext cx="75565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Oval 21"/>
          <p:cNvSpPr/>
          <p:nvPr/>
        </p:nvSpPr>
        <p:spPr>
          <a:xfrm>
            <a:off x="5410200" y="4038600"/>
            <a:ext cx="3048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886200" y="4038600"/>
            <a:ext cx="3048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962400" y="4114800"/>
            <a:ext cx="152400" cy="152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4191000" y="4191000"/>
            <a:ext cx="1219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urved Connector 25"/>
          <p:cNvCxnSpPr/>
          <p:nvPr/>
        </p:nvCxnSpPr>
        <p:spPr>
          <a:xfrm rot="5400000">
            <a:off x="4799012" y="3582988"/>
            <a:ext cx="3175" cy="1524000"/>
          </a:xfrm>
          <a:prstGeom prst="curvedConnector3">
            <a:avLst>
              <a:gd name="adj1" fmla="val 14395466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6633" name="Object 9"/>
          <p:cNvGraphicFramePr>
            <a:graphicFrameLocks noChangeAspect="1"/>
          </p:cNvGraphicFramePr>
          <p:nvPr/>
        </p:nvGraphicFramePr>
        <p:xfrm>
          <a:off x="4495800" y="4876800"/>
          <a:ext cx="75565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8" name="Equation" r:id="rId17" imgW="431640" imgH="203040" progId="Equation.3">
                  <p:embed/>
                </p:oleObj>
              </mc:Choice>
              <mc:Fallback>
                <p:oleObj name="Equation" r:id="rId17" imgW="4316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4876800"/>
                        <a:ext cx="75565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4" name="Object 10"/>
          <p:cNvGraphicFramePr>
            <a:graphicFrameLocks noChangeAspect="1"/>
          </p:cNvGraphicFramePr>
          <p:nvPr/>
        </p:nvGraphicFramePr>
        <p:xfrm>
          <a:off x="4419600" y="4267200"/>
          <a:ext cx="6223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9" name="Equation" r:id="rId19" imgW="355320" imgH="152280" progId="Equation.3">
                  <p:embed/>
                </p:oleObj>
              </mc:Choice>
              <mc:Fallback>
                <p:oleObj name="Equation" r:id="rId19" imgW="355320" imgH="152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4267200"/>
                        <a:ext cx="622300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5" name="Object 11"/>
          <p:cNvGraphicFramePr>
            <a:graphicFrameLocks noChangeAspect="1"/>
          </p:cNvGraphicFramePr>
          <p:nvPr/>
        </p:nvGraphicFramePr>
        <p:xfrm>
          <a:off x="4419600" y="3810000"/>
          <a:ext cx="733425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0" name="Equation" r:id="rId21" imgW="419040" imgH="203040" progId="Equation.3">
                  <p:embed/>
                </p:oleObj>
              </mc:Choice>
              <mc:Fallback>
                <p:oleObj name="Equation" r:id="rId21" imgW="4190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3810000"/>
                        <a:ext cx="733425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1" name="Straight Arrow Connector 30"/>
          <p:cNvCxnSpPr>
            <a:stCxn id="23" idx="2"/>
          </p:cNvCxnSpPr>
          <p:nvPr/>
        </p:nvCxnSpPr>
        <p:spPr>
          <a:xfrm rot="10800000">
            <a:off x="2514600" y="4191000"/>
            <a:ext cx="13716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2209800" y="4038600"/>
            <a:ext cx="3048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6" name="Straight Connector 35"/>
          <p:cNvCxnSpPr/>
          <p:nvPr/>
        </p:nvCxnSpPr>
        <p:spPr>
          <a:xfrm rot="5400000">
            <a:off x="3429001" y="3276600"/>
            <a:ext cx="1219200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hape 38"/>
          <p:cNvCxnSpPr>
            <a:stCxn id="23" idx="0"/>
            <a:endCxn id="23" idx="2"/>
          </p:cNvCxnSpPr>
          <p:nvPr/>
        </p:nvCxnSpPr>
        <p:spPr>
          <a:xfrm rot="16200000" flipH="1" flipV="1">
            <a:off x="3886200" y="4038600"/>
            <a:ext cx="152400" cy="152400"/>
          </a:xfrm>
          <a:prstGeom prst="curvedConnector4">
            <a:avLst>
              <a:gd name="adj1" fmla="val -150000"/>
              <a:gd name="adj2" fmla="val 250000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6636" name="Object 12"/>
          <p:cNvGraphicFramePr>
            <a:graphicFrameLocks noChangeAspect="1"/>
          </p:cNvGraphicFramePr>
          <p:nvPr/>
        </p:nvGraphicFramePr>
        <p:xfrm>
          <a:off x="3505200" y="3429000"/>
          <a:ext cx="75565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1" name="Equation" r:id="rId23" imgW="431640" imgH="203040" progId="Equation.3">
                  <p:embed/>
                </p:oleObj>
              </mc:Choice>
              <mc:Fallback>
                <p:oleObj name="Equation" r:id="rId23" imgW="4316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3429000"/>
                        <a:ext cx="75565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7" name="Object 13"/>
          <p:cNvGraphicFramePr>
            <a:graphicFrameLocks noChangeAspect="1"/>
          </p:cNvGraphicFramePr>
          <p:nvPr/>
        </p:nvGraphicFramePr>
        <p:xfrm>
          <a:off x="2819400" y="3810000"/>
          <a:ext cx="75565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2" name="Equation" r:id="rId25" imgW="431640" imgH="203040" progId="Equation.3">
                  <p:embed/>
                </p:oleObj>
              </mc:Choice>
              <mc:Fallback>
                <p:oleObj name="Equation" r:id="rId25" imgW="4316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3810000"/>
                        <a:ext cx="75565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3" name="Curved Connector 42"/>
          <p:cNvCxnSpPr>
            <a:stCxn id="32" idx="5"/>
            <a:endCxn id="23" idx="3"/>
          </p:cNvCxnSpPr>
          <p:nvPr/>
        </p:nvCxnSpPr>
        <p:spPr>
          <a:xfrm rot="16200000" flipH="1">
            <a:off x="3200400" y="3567113"/>
            <a:ext cx="1587" cy="1462088"/>
          </a:xfrm>
          <a:prstGeom prst="curvedConnector3">
            <a:avLst>
              <a:gd name="adj1" fmla="val 17206360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6638" name="Object 14"/>
          <p:cNvGraphicFramePr>
            <a:graphicFrameLocks noChangeAspect="1"/>
          </p:cNvGraphicFramePr>
          <p:nvPr/>
        </p:nvGraphicFramePr>
        <p:xfrm>
          <a:off x="2895600" y="4572000"/>
          <a:ext cx="75565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3" name="Equation" r:id="rId27" imgW="431640" imgH="203040" progId="Equation.3">
                  <p:embed/>
                </p:oleObj>
              </mc:Choice>
              <mc:Fallback>
                <p:oleObj name="Equation" r:id="rId27" imgW="4316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4572000"/>
                        <a:ext cx="75565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Oval 44"/>
          <p:cNvSpPr/>
          <p:nvPr/>
        </p:nvSpPr>
        <p:spPr>
          <a:xfrm>
            <a:off x="3048000" y="5486400"/>
            <a:ext cx="3048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47" name="Straight Arrow Connector 46"/>
          <p:cNvCxnSpPr>
            <a:stCxn id="45" idx="6"/>
            <a:endCxn id="23" idx="4"/>
          </p:cNvCxnSpPr>
          <p:nvPr/>
        </p:nvCxnSpPr>
        <p:spPr>
          <a:xfrm flipV="1">
            <a:off x="3352800" y="4343400"/>
            <a:ext cx="685800" cy="1295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32" idx="4"/>
            <a:endCxn id="45" idx="1"/>
          </p:cNvCxnSpPr>
          <p:nvPr/>
        </p:nvCxnSpPr>
        <p:spPr>
          <a:xfrm rot="16200000" flipH="1">
            <a:off x="2133600" y="4572000"/>
            <a:ext cx="1187450" cy="73025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6639" name="Object 15"/>
          <p:cNvGraphicFramePr>
            <a:graphicFrameLocks noChangeAspect="1"/>
          </p:cNvGraphicFramePr>
          <p:nvPr/>
        </p:nvGraphicFramePr>
        <p:xfrm>
          <a:off x="1905000" y="4876800"/>
          <a:ext cx="733425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4" name="Equation" r:id="rId29" imgW="419040" imgH="203040" progId="Equation.3">
                  <p:embed/>
                </p:oleObj>
              </mc:Choice>
              <mc:Fallback>
                <p:oleObj name="Equation" r:id="rId29" imgW="4190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4876800"/>
                        <a:ext cx="733425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40" name="Object 16"/>
          <p:cNvGraphicFramePr>
            <a:graphicFrameLocks noChangeAspect="1"/>
          </p:cNvGraphicFramePr>
          <p:nvPr/>
        </p:nvGraphicFramePr>
        <p:xfrm>
          <a:off x="3559175" y="5257800"/>
          <a:ext cx="8001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5" name="Equation" r:id="rId31" imgW="457200" imgH="203040" progId="Equation.3">
                  <p:embed/>
                </p:oleObj>
              </mc:Choice>
              <mc:Fallback>
                <p:oleObj name="Equation" r:id="rId31" imgW="4572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9175" y="5257800"/>
                        <a:ext cx="8001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41" name="Object 17"/>
          <p:cNvGraphicFramePr>
            <a:graphicFrameLocks noChangeAspect="1"/>
          </p:cNvGraphicFramePr>
          <p:nvPr/>
        </p:nvGraphicFramePr>
        <p:xfrm>
          <a:off x="1981200" y="5181600"/>
          <a:ext cx="6223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6" name="Equation" r:id="rId33" imgW="355320" imgH="152280" progId="Equation.3">
                  <p:embed/>
                </p:oleObj>
              </mc:Choice>
              <mc:Fallback>
                <p:oleObj name="Equation" r:id="rId33" imgW="355320" imgH="152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5181600"/>
                        <a:ext cx="622300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" name="Oval 52"/>
          <p:cNvSpPr/>
          <p:nvPr/>
        </p:nvSpPr>
        <p:spPr>
          <a:xfrm>
            <a:off x="6629400" y="3124200"/>
            <a:ext cx="3048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6705600" y="3200400"/>
            <a:ext cx="152400" cy="152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55" name="Shape 54"/>
          <p:cNvCxnSpPr/>
          <p:nvPr/>
        </p:nvCxnSpPr>
        <p:spPr>
          <a:xfrm rot="16200000" flipH="1">
            <a:off x="6629400" y="3200400"/>
            <a:ext cx="260350" cy="107950"/>
          </a:xfrm>
          <a:prstGeom prst="curvedConnector5">
            <a:avLst>
              <a:gd name="adj1" fmla="val -87868"/>
              <a:gd name="adj2" fmla="val 353554"/>
              <a:gd name="adj3" fmla="val 187868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6642" name="Object 18"/>
          <p:cNvGraphicFramePr>
            <a:graphicFrameLocks noChangeAspect="1"/>
          </p:cNvGraphicFramePr>
          <p:nvPr/>
        </p:nvGraphicFramePr>
        <p:xfrm>
          <a:off x="7162800" y="3124200"/>
          <a:ext cx="733425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7" name="Equation" r:id="rId34" imgW="419040" imgH="203040" progId="Equation.3">
                  <p:embed/>
                </p:oleObj>
              </mc:Choice>
              <mc:Fallback>
                <p:oleObj name="Equation" r:id="rId34" imgW="4190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3124200"/>
                        <a:ext cx="733425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76" name="TextBox 3"/>
          <p:cNvSpPr txBox="1">
            <a:spLocks noChangeArrowheads="1"/>
          </p:cNvSpPr>
          <p:nvPr/>
        </p:nvSpPr>
        <p:spPr bwMode="auto">
          <a:xfrm>
            <a:off x="609600" y="457200"/>
            <a:ext cx="18510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3600">
                <a:solidFill>
                  <a:srgbClr val="00B050"/>
                </a:solidFill>
              </a:rPr>
              <a:t>Solution</a:t>
            </a:r>
          </a:p>
        </p:txBody>
      </p:sp>
      <p:sp>
        <p:nvSpPr>
          <p:cNvPr id="46" name="Oval 45"/>
          <p:cNvSpPr/>
          <p:nvPr/>
        </p:nvSpPr>
        <p:spPr>
          <a:xfrm>
            <a:off x="838200" y="1981200"/>
            <a:ext cx="3048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2667000" y="2133600"/>
            <a:ext cx="1219200" cy="158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6643" name="Object 19"/>
          <p:cNvGraphicFramePr>
            <a:graphicFrameLocks noChangeAspect="1"/>
          </p:cNvGraphicFramePr>
          <p:nvPr/>
        </p:nvGraphicFramePr>
        <p:xfrm>
          <a:off x="3733800" y="990600"/>
          <a:ext cx="777875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8" name="Equation" r:id="rId36" imgW="444240" imgH="203040" progId="Equation.3">
                  <p:embed/>
                </p:oleObj>
              </mc:Choice>
              <mc:Fallback>
                <p:oleObj name="Equation" r:id="rId36" imgW="4442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990600"/>
                        <a:ext cx="777875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79" name="TextBox 62"/>
          <p:cNvSpPr txBox="1">
            <a:spLocks noChangeArrowheads="1"/>
          </p:cNvSpPr>
          <p:nvPr/>
        </p:nvSpPr>
        <p:spPr bwMode="auto">
          <a:xfrm>
            <a:off x="2362200" y="1981200"/>
            <a:ext cx="2841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400"/>
              <a:t>1</a:t>
            </a:r>
          </a:p>
        </p:txBody>
      </p:sp>
      <p:sp>
        <p:nvSpPr>
          <p:cNvPr id="64" name="Oval 63"/>
          <p:cNvSpPr/>
          <p:nvPr/>
        </p:nvSpPr>
        <p:spPr>
          <a:xfrm>
            <a:off x="6477000" y="1295400"/>
            <a:ext cx="3048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5" name="Straight Arrow Connector 64"/>
          <p:cNvCxnSpPr/>
          <p:nvPr/>
        </p:nvCxnSpPr>
        <p:spPr>
          <a:xfrm>
            <a:off x="6781800" y="1447800"/>
            <a:ext cx="1219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Oval 65"/>
          <p:cNvSpPr/>
          <p:nvPr/>
        </p:nvSpPr>
        <p:spPr>
          <a:xfrm>
            <a:off x="8001000" y="1295400"/>
            <a:ext cx="3048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7" name="Curved Connector 66"/>
          <p:cNvCxnSpPr/>
          <p:nvPr/>
        </p:nvCxnSpPr>
        <p:spPr>
          <a:xfrm rot="5400000">
            <a:off x="7389812" y="839788"/>
            <a:ext cx="3175" cy="1524000"/>
          </a:xfrm>
          <a:prstGeom prst="curvedConnector3">
            <a:avLst>
              <a:gd name="adj1" fmla="val 14395466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84" name="TextBox 67"/>
          <p:cNvSpPr txBox="1">
            <a:spLocks noChangeArrowheads="1"/>
          </p:cNvSpPr>
          <p:nvPr/>
        </p:nvSpPr>
        <p:spPr bwMode="auto">
          <a:xfrm>
            <a:off x="6477000" y="1295400"/>
            <a:ext cx="2841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400"/>
              <a:t>1</a:t>
            </a:r>
          </a:p>
        </p:txBody>
      </p:sp>
      <p:graphicFrame>
        <p:nvGraphicFramePr>
          <p:cNvPr id="26644" name="Object 25"/>
          <p:cNvGraphicFramePr>
            <a:graphicFrameLocks noChangeAspect="1"/>
          </p:cNvGraphicFramePr>
          <p:nvPr/>
        </p:nvGraphicFramePr>
        <p:xfrm>
          <a:off x="7010400" y="1066800"/>
          <a:ext cx="733425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9" name="Equation" r:id="rId38" imgW="419040" imgH="203040" progId="Equation.3">
                  <p:embed/>
                </p:oleObj>
              </mc:Choice>
              <mc:Fallback>
                <p:oleObj name="Equation" r:id="rId38" imgW="4190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1066800"/>
                        <a:ext cx="733425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45" name="Object 26"/>
          <p:cNvGraphicFramePr>
            <a:graphicFrameLocks noChangeAspect="1"/>
          </p:cNvGraphicFramePr>
          <p:nvPr/>
        </p:nvGraphicFramePr>
        <p:xfrm>
          <a:off x="6934200" y="1447800"/>
          <a:ext cx="8890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70" name="Equation" r:id="rId39" imgW="507960" imgH="203040" progId="Equation.3">
                  <p:embed/>
                </p:oleObj>
              </mc:Choice>
              <mc:Fallback>
                <p:oleObj name="Equation" r:id="rId39" imgW="5079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1447800"/>
                        <a:ext cx="8890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46" name="Object 27"/>
          <p:cNvGraphicFramePr>
            <a:graphicFrameLocks noChangeAspect="1"/>
          </p:cNvGraphicFramePr>
          <p:nvPr/>
        </p:nvGraphicFramePr>
        <p:xfrm>
          <a:off x="7010400" y="2057400"/>
          <a:ext cx="75565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71" name="Equation" r:id="rId41" imgW="431640" imgH="203040" progId="Equation.3">
                  <p:embed/>
                </p:oleObj>
              </mc:Choice>
              <mc:Fallback>
                <p:oleObj name="Equation" r:id="rId41" imgW="4316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2057400"/>
                        <a:ext cx="75565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85" name="TextBox 71"/>
          <p:cNvSpPr txBox="1">
            <a:spLocks noChangeArrowheads="1"/>
          </p:cNvSpPr>
          <p:nvPr/>
        </p:nvSpPr>
        <p:spPr bwMode="auto">
          <a:xfrm>
            <a:off x="6400800" y="4648200"/>
            <a:ext cx="2841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400"/>
              <a:t>1</a:t>
            </a:r>
          </a:p>
        </p:txBody>
      </p:sp>
      <p:sp>
        <p:nvSpPr>
          <p:cNvPr id="73" name="Oval 72"/>
          <p:cNvSpPr/>
          <p:nvPr/>
        </p:nvSpPr>
        <p:spPr>
          <a:xfrm>
            <a:off x="7924800" y="4648200"/>
            <a:ext cx="3048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6400800" y="4648200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75" name="Straight Arrow Connector 74"/>
          <p:cNvCxnSpPr/>
          <p:nvPr/>
        </p:nvCxnSpPr>
        <p:spPr>
          <a:xfrm>
            <a:off x="6705600" y="4800600"/>
            <a:ext cx="1219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6647" name="Object 28"/>
          <p:cNvGraphicFramePr>
            <a:graphicFrameLocks noChangeAspect="1"/>
          </p:cNvGraphicFramePr>
          <p:nvPr/>
        </p:nvGraphicFramePr>
        <p:xfrm>
          <a:off x="6934200" y="4419600"/>
          <a:ext cx="733425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72" name="Equation" r:id="rId42" imgW="419040" imgH="203040" progId="Equation.3">
                  <p:embed/>
                </p:oleObj>
              </mc:Choice>
              <mc:Fallback>
                <p:oleObj name="Equation" r:id="rId42" imgW="4190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4419600"/>
                        <a:ext cx="733425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48" name="Object 29"/>
          <p:cNvGraphicFramePr>
            <a:graphicFrameLocks noChangeAspect="1"/>
          </p:cNvGraphicFramePr>
          <p:nvPr/>
        </p:nvGraphicFramePr>
        <p:xfrm>
          <a:off x="6934200" y="4800600"/>
          <a:ext cx="6223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73" name="Equation" r:id="rId43" imgW="355320" imgH="152280" progId="Equation.3">
                  <p:embed/>
                </p:oleObj>
              </mc:Choice>
              <mc:Fallback>
                <p:oleObj name="Equation" r:id="rId43" imgW="355320" imgH="152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4800600"/>
                        <a:ext cx="622300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8" name="Curved Connector 77"/>
          <p:cNvCxnSpPr/>
          <p:nvPr/>
        </p:nvCxnSpPr>
        <p:spPr>
          <a:xfrm rot="5400000">
            <a:off x="7313612" y="4192588"/>
            <a:ext cx="3175" cy="1524000"/>
          </a:xfrm>
          <a:prstGeom prst="curvedConnector3">
            <a:avLst>
              <a:gd name="adj1" fmla="val 14395466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6649" name="Object 30"/>
          <p:cNvGraphicFramePr>
            <a:graphicFrameLocks noChangeAspect="1"/>
          </p:cNvGraphicFramePr>
          <p:nvPr/>
        </p:nvGraphicFramePr>
        <p:xfrm>
          <a:off x="6934200" y="5410200"/>
          <a:ext cx="75565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74" name="Equation" r:id="rId44" imgW="431640" imgH="203040" progId="Equation.3">
                  <p:embed/>
                </p:oleObj>
              </mc:Choice>
              <mc:Fallback>
                <p:oleObj name="Equation" r:id="rId44" imgW="4316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5410200"/>
                        <a:ext cx="75565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7" name="Curved Connector 76"/>
          <p:cNvCxnSpPr>
            <a:stCxn id="26679" idx="2"/>
            <a:endCxn id="6" idx="3"/>
          </p:cNvCxnSpPr>
          <p:nvPr/>
        </p:nvCxnSpPr>
        <p:spPr>
          <a:xfrm rot="5400000" flipH="1" flipV="1">
            <a:off x="3193256" y="1551782"/>
            <a:ext cx="47625" cy="1427162"/>
          </a:xfrm>
          <a:prstGeom prst="curvedConnector3">
            <a:avLst>
              <a:gd name="adj1" fmla="val -480111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6650" name="Object 31"/>
          <p:cNvGraphicFramePr>
            <a:graphicFrameLocks noChangeAspect="1"/>
          </p:cNvGraphicFramePr>
          <p:nvPr/>
        </p:nvGraphicFramePr>
        <p:xfrm>
          <a:off x="2819400" y="2514600"/>
          <a:ext cx="75565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75" name="Equation" r:id="rId45" imgW="431640" imgH="203040" progId="Equation.3">
                  <p:embed/>
                </p:oleObj>
              </mc:Choice>
              <mc:Fallback>
                <p:oleObj name="Equation" r:id="rId45" imgW="4316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2514600"/>
                        <a:ext cx="75565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4181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4"/>
          <p:cNvSpPr>
            <a:spLocks noChangeArrowheads="1"/>
          </p:cNvSpPr>
          <p:nvPr/>
        </p:nvSpPr>
        <p:spPr bwMode="auto">
          <a:xfrm>
            <a:off x="1524000" y="2438400"/>
            <a:ext cx="457200" cy="182880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1747" name="Line 5"/>
          <p:cNvSpPr>
            <a:spLocks noChangeShapeType="1"/>
          </p:cNvSpPr>
          <p:nvPr/>
        </p:nvSpPr>
        <p:spPr bwMode="auto">
          <a:xfrm>
            <a:off x="1524000" y="3810000"/>
            <a:ext cx="45720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8" name="Line 6"/>
          <p:cNvSpPr>
            <a:spLocks noChangeShapeType="1"/>
          </p:cNvSpPr>
          <p:nvPr/>
        </p:nvSpPr>
        <p:spPr bwMode="auto">
          <a:xfrm>
            <a:off x="1524000" y="3352800"/>
            <a:ext cx="45720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9" name="Line 7"/>
          <p:cNvSpPr>
            <a:spLocks noChangeShapeType="1"/>
          </p:cNvSpPr>
          <p:nvPr/>
        </p:nvSpPr>
        <p:spPr bwMode="auto">
          <a:xfrm>
            <a:off x="1524000" y="2895600"/>
            <a:ext cx="45720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0" name="Line 8"/>
          <p:cNvSpPr>
            <a:spLocks noChangeShapeType="1"/>
          </p:cNvSpPr>
          <p:nvPr/>
        </p:nvSpPr>
        <p:spPr bwMode="auto">
          <a:xfrm flipV="1">
            <a:off x="1524000" y="2286000"/>
            <a:ext cx="0" cy="1524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1" name="Line 9"/>
          <p:cNvSpPr>
            <a:spLocks noChangeShapeType="1"/>
          </p:cNvSpPr>
          <p:nvPr/>
        </p:nvSpPr>
        <p:spPr bwMode="auto">
          <a:xfrm flipV="1">
            <a:off x="1981200" y="2286000"/>
            <a:ext cx="0" cy="1524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2" name="Line 10"/>
          <p:cNvSpPr>
            <a:spLocks noChangeShapeType="1"/>
          </p:cNvSpPr>
          <p:nvPr/>
        </p:nvSpPr>
        <p:spPr bwMode="auto">
          <a:xfrm flipH="1">
            <a:off x="1447800" y="2286000"/>
            <a:ext cx="7620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3" name="Line 11"/>
          <p:cNvSpPr>
            <a:spLocks noChangeShapeType="1"/>
          </p:cNvSpPr>
          <p:nvPr/>
        </p:nvSpPr>
        <p:spPr bwMode="auto">
          <a:xfrm>
            <a:off x="1981200" y="2286000"/>
            <a:ext cx="7620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4" name="Line 12"/>
          <p:cNvSpPr>
            <a:spLocks noChangeShapeType="1"/>
          </p:cNvSpPr>
          <p:nvPr/>
        </p:nvSpPr>
        <p:spPr bwMode="auto">
          <a:xfrm>
            <a:off x="1524000" y="1676400"/>
            <a:ext cx="152400" cy="7620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5" name="Text Box 13"/>
          <p:cNvSpPr txBox="1">
            <a:spLocks noChangeArrowheads="1"/>
          </p:cNvSpPr>
          <p:nvPr/>
        </p:nvSpPr>
        <p:spPr bwMode="auto">
          <a:xfrm>
            <a:off x="2803525" y="1106488"/>
            <a:ext cx="5183188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/>
              <a:t>The stack head always scans the top</a:t>
            </a:r>
          </a:p>
          <a:p>
            <a:pPr eaLnBrk="1" hangingPunct="1"/>
            <a:r>
              <a:rPr lang="en-US"/>
              <a:t>symbol of the stack. It performs two </a:t>
            </a:r>
          </a:p>
          <a:p>
            <a:pPr eaLnBrk="1" hangingPunct="1"/>
            <a:r>
              <a:rPr lang="en-US"/>
              <a:t>basic operations:</a:t>
            </a:r>
          </a:p>
        </p:txBody>
      </p:sp>
      <p:sp>
        <p:nvSpPr>
          <p:cNvPr id="31756" name="Text Box 14"/>
          <p:cNvSpPr txBox="1">
            <a:spLocks noChangeArrowheads="1"/>
          </p:cNvSpPr>
          <p:nvPr/>
        </p:nvSpPr>
        <p:spPr bwMode="auto">
          <a:xfrm>
            <a:off x="2879725" y="2554288"/>
            <a:ext cx="49450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>
                <a:solidFill>
                  <a:srgbClr val="0000FF"/>
                </a:solidFill>
              </a:rPr>
              <a:t>Push</a:t>
            </a:r>
            <a:r>
              <a:rPr lang="en-US"/>
              <a:t>: </a:t>
            </a:r>
            <a:r>
              <a:rPr lang="en-US">
                <a:solidFill>
                  <a:srgbClr val="FF3300"/>
                </a:solidFill>
              </a:rPr>
              <a:t>add</a:t>
            </a:r>
            <a:r>
              <a:rPr lang="en-US"/>
              <a:t> a new symbol at the top.</a:t>
            </a:r>
          </a:p>
        </p:txBody>
      </p:sp>
      <p:sp>
        <p:nvSpPr>
          <p:cNvPr id="31757" name="Text Box 15"/>
          <p:cNvSpPr txBox="1">
            <a:spLocks noChangeArrowheads="1"/>
          </p:cNvSpPr>
          <p:nvPr/>
        </p:nvSpPr>
        <p:spPr bwMode="auto">
          <a:xfrm>
            <a:off x="2879725" y="3240088"/>
            <a:ext cx="5353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>
                <a:solidFill>
                  <a:srgbClr val="0000FF"/>
                </a:solidFill>
              </a:rPr>
              <a:t>Pop</a:t>
            </a:r>
            <a:r>
              <a:rPr lang="en-US"/>
              <a:t>: </a:t>
            </a:r>
            <a:r>
              <a:rPr lang="en-US">
                <a:solidFill>
                  <a:srgbClr val="FF3300"/>
                </a:solidFill>
              </a:rPr>
              <a:t>read</a:t>
            </a:r>
            <a:r>
              <a:rPr lang="en-US"/>
              <a:t> and </a:t>
            </a:r>
            <a:r>
              <a:rPr lang="en-US">
                <a:solidFill>
                  <a:srgbClr val="FF3300"/>
                </a:solidFill>
              </a:rPr>
              <a:t>remove</a:t>
            </a:r>
            <a:r>
              <a:rPr lang="en-US"/>
              <a:t> the top symbol.</a:t>
            </a:r>
          </a:p>
        </p:txBody>
      </p:sp>
      <p:sp>
        <p:nvSpPr>
          <p:cNvPr id="31758" name="Text Box 16"/>
          <p:cNvSpPr txBox="1">
            <a:spLocks noChangeArrowheads="1"/>
          </p:cNvSpPr>
          <p:nvPr/>
        </p:nvSpPr>
        <p:spPr bwMode="auto">
          <a:xfrm>
            <a:off x="2955925" y="4306888"/>
            <a:ext cx="4062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/>
              <a:t>Alphabet of stack symbols: </a:t>
            </a:r>
            <a:r>
              <a:rPr lang="el-GR">
                <a:solidFill>
                  <a:srgbClr val="FF3300"/>
                </a:solidFill>
              </a:rPr>
              <a:t>Γ</a:t>
            </a:r>
          </a:p>
        </p:txBody>
      </p:sp>
    </p:spTree>
    <p:extLst>
      <p:ext uri="{BB962C8B-B14F-4D97-AF65-F5344CB8AC3E}">
        <p14:creationId xmlns:p14="http://schemas.microsoft.com/office/powerpoint/2010/main" val="1127034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eaLnBrk="1" hangingPunct="1"/>
            <a:r>
              <a:rPr lang="en-US" smtClean="0"/>
              <a:t>The head scans at a cell on the tape and can </a:t>
            </a:r>
            <a:r>
              <a:rPr lang="en-US" i="1" smtClean="0">
                <a:solidFill>
                  <a:srgbClr val="FF3300"/>
                </a:solidFill>
              </a:rPr>
              <a:t>read</a:t>
            </a:r>
            <a:r>
              <a:rPr lang="en-US" smtClean="0"/>
              <a:t> a symbol on the cell. In each move, the head can move to the right cell.</a:t>
            </a:r>
          </a:p>
          <a:p>
            <a:pPr eaLnBrk="1" hangingPunct="1"/>
            <a:endParaRPr lang="en-US" smtClean="0"/>
          </a:p>
        </p:txBody>
      </p:sp>
      <p:sp>
        <p:nvSpPr>
          <p:cNvPr id="32771" name="Line 3"/>
          <p:cNvSpPr>
            <a:spLocks noChangeShapeType="1"/>
          </p:cNvSpPr>
          <p:nvPr/>
        </p:nvSpPr>
        <p:spPr bwMode="auto">
          <a:xfrm>
            <a:off x="1981200" y="609600"/>
            <a:ext cx="38862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2" name="Line 4"/>
          <p:cNvSpPr>
            <a:spLocks noChangeShapeType="1"/>
          </p:cNvSpPr>
          <p:nvPr/>
        </p:nvSpPr>
        <p:spPr bwMode="auto">
          <a:xfrm>
            <a:off x="1981200" y="609600"/>
            <a:ext cx="0" cy="3810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3" name="Line 5"/>
          <p:cNvSpPr>
            <a:spLocks noChangeShapeType="1"/>
          </p:cNvSpPr>
          <p:nvPr/>
        </p:nvSpPr>
        <p:spPr bwMode="auto">
          <a:xfrm>
            <a:off x="1981200" y="990600"/>
            <a:ext cx="38862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4" name="Line 6"/>
          <p:cNvSpPr>
            <a:spLocks noChangeShapeType="1"/>
          </p:cNvSpPr>
          <p:nvPr/>
        </p:nvSpPr>
        <p:spPr bwMode="auto">
          <a:xfrm>
            <a:off x="2362200" y="609600"/>
            <a:ext cx="0" cy="3810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5" name="Line 7"/>
          <p:cNvSpPr>
            <a:spLocks noChangeShapeType="1"/>
          </p:cNvSpPr>
          <p:nvPr/>
        </p:nvSpPr>
        <p:spPr bwMode="auto">
          <a:xfrm>
            <a:off x="2743200" y="609600"/>
            <a:ext cx="0" cy="3810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6" name="Line 8"/>
          <p:cNvSpPr>
            <a:spLocks noChangeShapeType="1"/>
          </p:cNvSpPr>
          <p:nvPr/>
        </p:nvSpPr>
        <p:spPr bwMode="auto">
          <a:xfrm>
            <a:off x="3124200" y="609600"/>
            <a:ext cx="0" cy="3810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7" name="Line 9"/>
          <p:cNvSpPr>
            <a:spLocks noChangeShapeType="1"/>
          </p:cNvSpPr>
          <p:nvPr/>
        </p:nvSpPr>
        <p:spPr bwMode="auto">
          <a:xfrm>
            <a:off x="3505200" y="609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8" name="Line 10"/>
          <p:cNvSpPr>
            <a:spLocks noChangeShapeType="1"/>
          </p:cNvSpPr>
          <p:nvPr/>
        </p:nvSpPr>
        <p:spPr bwMode="auto">
          <a:xfrm>
            <a:off x="3886200" y="609600"/>
            <a:ext cx="0" cy="3810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9" name="Line 11"/>
          <p:cNvSpPr>
            <a:spLocks noChangeShapeType="1"/>
          </p:cNvSpPr>
          <p:nvPr/>
        </p:nvSpPr>
        <p:spPr bwMode="auto">
          <a:xfrm>
            <a:off x="4267200" y="609600"/>
            <a:ext cx="0" cy="3810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>
            <a:off x="4648200" y="609600"/>
            <a:ext cx="0" cy="3810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1" name="Line 13"/>
          <p:cNvSpPr>
            <a:spLocks noChangeShapeType="1"/>
          </p:cNvSpPr>
          <p:nvPr/>
        </p:nvSpPr>
        <p:spPr bwMode="auto">
          <a:xfrm>
            <a:off x="5029200" y="609600"/>
            <a:ext cx="0" cy="3810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2" name="Line 14"/>
          <p:cNvSpPr>
            <a:spLocks noChangeShapeType="1"/>
          </p:cNvSpPr>
          <p:nvPr/>
        </p:nvSpPr>
        <p:spPr bwMode="auto">
          <a:xfrm>
            <a:off x="5410200" y="609600"/>
            <a:ext cx="0" cy="3810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3" name="Line 15"/>
          <p:cNvSpPr>
            <a:spLocks noChangeShapeType="1"/>
          </p:cNvSpPr>
          <p:nvPr/>
        </p:nvSpPr>
        <p:spPr bwMode="auto">
          <a:xfrm flipV="1">
            <a:off x="3352800" y="990600"/>
            <a:ext cx="0" cy="4572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4" name="Text Box 16"/>
          <p:cNvSpPr txBox="1">
            <a:spLocks noChangeArrowheads="1"/>
          </p:cNvSpPr>
          <p:nvPr/>
        </p:nvSpPr>
        <p:spPr bwMode="auto">
          <a:xfrm>
            <a:off x="3184525" y="569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800"/>
              <a:t>a</a:t>
            </a:r>
          </a:p>
        </p:txBody>
      </p:sp>
      <p:sp>
        <p:nvSpPr>
          <p:cNvPr id="32785" name="Line 17"/>
          <p:cNvSpPr>
            <a:spLocks noChangeShapeType="1"/>
          </p:cNvSpPr>
          <p:nvPr/>
        </p:nvSpPr>
        <p:spPr bwMode="auto">
          <a:xfrm>
            <a:off x="5867400" y="609600"/>
            <a:ext cx="0" cy="3810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93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438400"/>
            <a:ext cx="8382000" cy="3687763"/>
          </a:xfrm>
        </p:spPr>
        <p:txBody>
          <a:bodyPr/>
          <a:lstStyle/>
          <a:p>
            <a:pPr eaLnBrk="1" hangingPunct="1"/>
            <a:r>
              <a:rPr lang="en-US" smtClean="0"/>
              <a:t>The finite control has finitely many states which form a set Q. For each move, the state is changed according to the evaluation of a </a:t>
            </a:r>
            <a:r>
              <a:rPr lang="en-US" i="1" smtClean="0"/>
              <a:t>transition function </a:t>
            </a:r>
          </a:p>
          <a:p>
            <a:pPr eaLnBrk="1" hangingPunct="1">
              <a:buFontTx/>
              <a:buNone/>
            </a:pPr>
            <a:r>
              <a:rPr lang="en-US" smtClean="0"/>
              <a:t>   </a:t>
            </a:r>
            <a:r>
              <a:rPr lang="el-GR" smtClean="0">
                <a:solidFill>
                  <a:srgbClr val="0000FF"/>
                </a:solidFill>
              </a:rPr>
              <a:t>δ</a:t>
            </a:r>
            <a:r>
              <a:rPr lang="en-US" smtClean="0">
                <a:solidFill>
                  <a:srgbClr val="0000FF"/>
                </a:solidFill>
              </a:rPr>
              <a:t> : Q x (</a:t>
            </a:r>
            <a:r>
              <a:rPr lang="el-GR" smtClean="0">
                <a:solidFill>
                  <a:srgbClr val="0000FF"/>
                </a:solidFill>
              </a:rPr>
              <a:t>Σ</a:t>
            </a:r>
            <a:r>
              <a:rPr lang="en-US" smtClean="0">
                <a:solidFill>
                  <a:srgbClr val="0000FF"/>
                </a:solidFill>
              </a:rPr>
              <a:t> U {</a:t>
            </a:r>
            <a:r>
              <a:rPr lang="el-GR" smtClean="0">
                <a:solidFill>
                  <a:srgbClr val="0000FF"/>
                </a:solidFill>
              </a:rPr>
              <a:t>ε</a:t>
            </a:r>
            <a:r>
              <a:rPr lang="en-US" smtClean="0">
                <a:solidFill>
                  <a:srgbClr val="0000FF"/>
                </a:solidFill>
              </a:rPr>
              <a:t>}) x (</a:t>
            </a:r>
            <a:r>
              <a:rPr lang="el-GR" smtClean="0">
                <a:solidFill>
                  <a:srgbClr val="0000FF"/>
                </a:solidFill>
              </a:rPr>
              <a:t>Γ</a:t>
            </a:r>
            <a:r>
              <a:rPr lang="en-US" smtClean="0">
                <a:solidFill>
                  <a:srgbClr val="0000FF"/>
                </a:solidFill>
              </a:rPr>
              <a:t> U {</a:t>
            </a:r>
            <a:r>
              <a:rPr lang="el-GR" smtClean="0">
                <a:solidFill>
                  <a:srgbClr val="0000FF"/>
                </a:solidFill>
              </a:rPr>
              <a:t>ε</a:t>
            </a:r>
            <a:r>
              <a:rPr lang="en-US" smtClean="0">
                <a:solidFill>
                  <a:srgbClr val="0000FF"/>
                </a:solidFill>
              </a:rPr>
              <a:t>})  →  2</a:t>
            </a:r>
            <a:r>
              <a:rPr lang="en-US" smtClean="0"/>
              <a:t>   .</a:t>
            </a:r>
          </a:p>
          <a:p>
            <a:pPr eaLnBrk="1" hangingPunct="1"/>
            <a:endParaRPr lang="en-US" smtClean="0"/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2667000" y="838200"/>
            <a:ext cx="11430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5257800" y="838200"/>
            <a:ext cx="11430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3797" name="Line 5"/>
          <p:cNvSpPr>
            <a:spLocks noChangeShapeType="1"/>
          </p:cNvSpPr>
          <p:nvPr/>
        </p:nvSpPr>
        <p:spPr bwMode="auto">
          <a:xfrm flipV="1">
            <a:off x="3200400" y="1066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8" name="Line 6"/>
          <p:cNvSpPr>
            <a:spLocks noChangeShapeType="1"/>
          </p:cNvSpPr>
          <p:nvPr/>
        </p:nvSpPr>
        <p:spPr bwMode="auto">
          <a:xfrm>
            <a:off x="5791200" y="1371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9" name="Oval 7"/>
          <p:cNvSpPr>
            <a:spLocks noChangeArrowheads="1"/>
          </p:cNvSpPr>
          <p:nvPr/>
        </p:nvSpPr>
        <p:spPr bwMode="auto">
          <a:xfrm>
            <a:off x="3200400" y="9906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3800" name="Oval 8"/>
          <p:cNvSpPr>
            <a:spLocks noChangeArrowheads="1"/>
          </p:cNvSpPr>
          <p:nvPr/>
        </p:nvSpPr>
        <p:spPr bwMode="auto">
          <a:xfrm>
            <a:off x="3505200" y="13716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3801" name="Oval 9"/>
          <p:cNvSpPr>
            <a:spLocks noChangeArrowheads="1"/>
          </p:cNvSpPr>
          <p:nvPr/>
        </p:nvSpPr>
        <p:spPr bwMode="auto">
          <a:xfrm>
            <a:off x="2819400" y="13716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3802" name="Oval 10"/>
          <p:cNvSpPr>
            <a:spLocks noChangeArrowheads="1"/>
          </p:cNvSpPr>
          <p:nvPr/>
        </p:nvSpPr>
        <p:spPr bwMode="auto">
          <a:xfrm>
            <a:off x="3200400" y="1676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3803" name="Oval 11"/>
          <p:cNvSpPr>
            <a:spLocks noChangeArrowheads="1"/>
          </p:cNvSpPr>
          <p:nvPr/>
        </p:nvSpPr>
        <p:spPr bwMode="auto">
          <a:xfrm>
            <a:off x="3429000" y="1143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3804" name="Oval 12"/>
          <p:cNvSpPr>
            <a:spLocks noChangeArrowheads="1"/>
          </p:cNvSpPr>
          <p:nvPr/>
        </p:nvSpPr>
        <p:spPr bwMode="auto">
          <a:xfrm>
            <a:off x="2971800" y="1143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3805" name="Oval 13"/>
          <p:cNvSpPr>
            <a:spLocks noChangeArrowheads="1"/>
          </p:cNvSpPr>
          <p:nvPr/>
        </p:nvSpPr>
        <p:spPr bwMode="auto">
          <a:xfrm>
            <a:off x="2971800" y="1524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3806" name="Oval 14"/>
          <p:cNvSpPr>
            <a:spLocks noChangeArrowheads="1"/>
          </p:cNvSpPr>
          <p:nvPr/>
        </p:nvSpPr>
        <p:spPr bwMode="auto">
          <a:xfrm>
            <a:off x="3429000" y="1524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3807" name="Oval 15"/>
          <p:cNvSpPr>
            <a:spLocks noChangeArrowheads="1"/>
          </p:cNvSpPr>
          <p:nvPr/>
        </p:nvSpPr>
        <p:spPr bwMode="auto">
          <a:xfrm>
            <a:off x="6096000" y="1295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3808" name="Oval 16"/>
          <p:cNvSpPr>
            <a:spLocks noChangeArrowheads="1"/>
          </p:cNvSpPr>
          <p:nvPr/>
        </p:nvSpPr>
        <p:spPr bwMode="auto">
          <a:xfrm>
            <a:off x="5791200" y="9906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3809" name="Oval 17"/>
          <p:cNvSpPr>
            <a:spLocks noChangeArrowheads="1"/>
          </p:cNvSpPr>
          <p:nvPr/>
        </p:nvSpPr>
        <p:spPr bwMode="auto">
          <a:xfrm>
            <a:off x="5410200" y="1295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3810" name="Oval 18"/>
          <p:cNvSpPr>
            <a:spLocks noChangeArrowheads="1"/>
          </p:cNvSpPr>
          <p:nvPr/>
        </p:nvSpPr>
        <p:spPr bwMode="auto">
          <a:xfrm>
            <a:off x="5791200" y="1676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3811" name="Oval 19"/>
          <p:cNvSpPr>
            <a:spLocks noChangeArrowheads="1"/>
          </p:cNvSpPr>
          <p:nvPr/>
        </p:nvSpPr>
        <p:spPr bwMode="auto">
          <a:xfrm>
            <a:off x="6019800" y="1524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3812" name="Oval 20"/>
          <p:cNvSpPr>
            <a:spLocks noChangeArrowheads="1"/>
          </p:cNvSpPr>
          <p:nvPr/>
        </p:nvSpPr>
        <p:spPr bwMode="auto">
          <a:xfrm>
            <a:off x="5486400" y="1524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3813" name="Oval 21"/>
          <p:cNvSpPr>
            <a:spLocks noChangeArrowheads="1"/>
          </p:cNvSpPr>
          <p:nvPr/>
        </p:nvSpPr>
        <p:spPr bwMode="auto">
          <a:xfrm>
            <a:off x="5486400" y="1066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3814" name="Oval 22"/>
          <p:cNvSpPr>
            <a:spLocks noChangeArrowheads="1"/>
          </p:cNvSpPr>
          <p:nvPr/>
        </p:nvSpPr>
        <p:spPr bwMode="auto">
          <a:xfrm>
            <a:off x="6019800" y="1066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3815" name="Line 23"/>
          <p:cNvSpPr>
            <a:spLocks noChangeShapeType="1"/>
          </p:cNvSpPr>
          <p:nvPr/>
        </p:nvSpPr>
        <p:spPr bwMode="auto">
          <a:xfrm>
            <a:off x="4267200" y="1371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6" name="Text Box 24"/>
          <p:cNvSpPr txBox="1">
            <a:spLocks noChangeArrowheads="1"/>
          </p:cNvSpPr>
          <p:nvPr/>
        </p:nvSpPr>
        <p:spPr bwMode="auto">
          <a:xfrm>
            <a:off x="6689725" y="4456113"/>
            <a:ext cx="14271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0000FF"/>
                </a:solidFill>
              </a:rPr>
              <a:t>Q x (</a:t>
            </a:r>
            <a:r>
              <a:rPr lang="el-GR" sz="1800">
                <a:solidFill>
                  <a:srgbClr val="0000FF"/>
                </a:solidFill>
              </a:rPr>
              <a:t>Γ</a:t>
            </a:r>
            <a:r>
              <a:rPr lang="en-US" sz="1800">
                <a:solidFill>
                  <a:srgbClr val="0000FF"/>
                </a:solidFill>
              </a:rPr>
              <a:t> U {</a:t>
            </a:r>
            <a:r>
              <a:rPr lang="el-GR" sz="1800">
                <a:solidFill>
                  <a:srgbClr val="0000FF"/>
                </a:solidFill>
              </a:rPr>
              <a:t>ε</a:t>
            </a:r>
            <a:r>
              <a:rPr lang="en-US" sz="1800">
                <a:solidFill>
                  <a:srgbClr val="0000FF"/>
                </a:solidFill>
              </a:rPr>
              <a:t>})</a:t>
            </a:r>
            <a:endParaRPr lang="el-GR" sz="180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780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743200"/>
            <a:ext cx="8153400" cy="3535363"/>
          </a:xfrm>
        </p:spPr>
        <p:txBody>
          <a:bodyPr/>
          <a:lstStyle/>
          <a:p>
            <a:pPr eaLnBrk="1" hangingPunct="1"/>
            <a:r>
              <a:rPr lang="en-US" sz="2800" i="1" smtClean="0">
                <a:solidFill>
                  <a:schemeClr val="hlink"/>
                </a:solidFill>
              </a:rPr>
              <a:t>(p, u)     </a:t>
            </a:r>
            <a:r>
              <a:rPr lang="el-GR" sz="2800" i="1" smtClean="0">
                <a:solidFill>
                  <a:schemeClr val="hlink"/>
                </a:solidFill>
              </a:rPr>
              <a:t>δ</a:t>
            </a:r>
            <a:r>
              <a:rPr lang="en-US" sz="2800" i="1" smtClean="0">
                <a:solidFill>
                  <a:schemeClr val="hlink"/>
                </a:solidFill>
              </a:rPr>
              <a:t>(q, a, v) </a:t>
            </a:r>
            <a:r>
              <a:rPr lang="en-US" sz="2800" smtClean="0"/>
              <a:t> means that if the tape head reads </a:t>
            </a:r>
            <a:r>
              <a:rPr lang="en-US" sz="2800" i="1" smtClean="0">
                <a:solidFill>
                  <a:schemeClr val="hlink"/>
                </a:solidFill>
              </a:rPr>
              <a:t>a, </a:t>
            </a:r>
            <a:r>
              <a:rPr lang="en-US" sz="2800" smtClean="0"/>
              <a:t> the stack head read </a:t>
            </a:r>
            <a:r>
              <a:rPr lang="en-US" sz="2800" i="1" smtClean="0">
                <a:solidFill>
                  <a:schemeClr val="hlink"/>
                </a:solidFill>
              </a:rPr>
              <a:t>v</a:t>
            </a:r>
            <a:r>
              <a:rPr lang="en-US" sz="2800" smtClean="0"/>
              <a:t>, and the finite control is in the state </a:t>
            </a:r>
            <a:r>
              <a:rPr lang="en-US" sz="2800" i="1" smtClean="0">
                <a:solidFill>
                  <a:schemeClr val="hlink"/>
                </a:solidFill>
              </a:rPr>
              <a:t>q</a:t>
            </a:r>
            <a:r>
              <a:rPr lang="en-US" sz="2800" smtClean="0"/>
              <a:t>, then one of possible moves is that the next state is </a:t>
            </a:r>
            <a:r>
              <a:rPr lang="en-US" sz="2800" i="1" smtClean="0">
                <a:solidFill>
                  <a:schemeClr val="hlink"/>
                </a:solidFill>
              </a:rPr>
              <a:t>p</a:t>
            </a:r>
            <a:r>
              <a:rPr lang="en-US" sz="2800" smtClean="0"/>
              <a:t>, </a:t>
            </a:r>
            <a:r>
              <a:rPr lang="en-US" sz="2800" i="1" smtClean="0">
                <a:solidFill>
                  <a:schemeClr val="hlink"/>
                </a:solidFill>
              </a:rPr>
              <a:t>v</a:t>
            </a:r>
            <a:r>
              <a:rPr lang="en-US" sz="2800" smtClean="0"/>
              <a:t> is replaced by </a:t>
            </a:r>
            <a:r>
              <a:rPr lang="en-US" sz="2800" i="1" smtClean="0">
                <a:solidFill>
                  <a:schemeClr val="hlink"/>
                </a:solidFill>
              </a:rPr>
              <a:t>u</a:t>
            </a:r>
            <a:r>
              <a:rPr lang="en-US" sz="2800" smtClean="0"/>
              <a:t> at stack, and the tape head moves one cell to the right.</a:t>
            </a:r>
          </a:p>
          <a:p>
            <a:pPr eaLnBrk="1" hangingPunct="1"/>
            <a:endParaRPr lang="en-US" sz="2800" smtClean="0"/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 flipV="1">
            <a:off x="5486400" y="1371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5661025" y="12112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180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3733800" y="1524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1143000" y="838200"/>
            <a:ext cx="1360488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1143000" y="1347788"/>
            <a:ext cx="1360488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1752600" y="838200"/>
            <a:ext cx="0" cy="474663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2209800" y="838200"/>
            <a:ext cx="0" cy="474663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>
            <a:off x="1295400" y="838200"/>
            <a:ext cx="0" cy="474663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" name="Line 12"/>
          <p:cNvSpPr>
            <a:spLocks noChangeShapeType="1"/>
          </p:cNvSpPr>
          <p:nvPr/>
        </p:nvSpPr>
        <p:spPr bwMode="auto">
          <a:xfrm flipV="1">
            <a:off x="1501775" y="1347788"/>
            <a:ext cx="0" cy="473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auto">
          <a:xfrm>
            <a:off x="4724400" y="914400"/>
            <a:ext cx="12954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" name="Line 14"/>
          <p:cNvSpPr>
            <a:spLocks noChangeShapeType="1"/>
          </p:cNvSpPr>
          <p:nvPr/>
        </p:nvSpPr>
        <p:spPr bwMode="auto">
          <a:xfrm>
            <a:off x="4724400" y="1374775"/>
            <a:ext cx="12954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" name="Line 15"/>
          <p:cNvSpPr>
            <a:spLocks noChangeShapeType="1"/>
          </p:cNvSpPr>
          <p:nvPr/>
        </p:nvSpPr>
        <p:spPr bwMode="auto">
          <a:xfrm>
            <a:off x="5341938" y="914400"/>
            <a:ext cx="0" cy="46037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" name="Line 16"/>
          <p:cNvSpPr>
            <a:spLocks noChangeShapeType="1"/>
          </p:cNvSpPr>
          <p:nvPr/>
        </p:nvSpPr>
        <p:spPr bwMode="auto">
          <a:xfrm>
            <a:off x="4970463" y="914400"/>
            <a:ext cx="0" cy="46037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" name="Line 17"/>
          <p:cNvSpPr>
            <a:spLocks noChangeShapeType="1"/>
          </p:cNvSpPr>
          <p:nvPr/>
        </p:nvSpPr>
        <p:spPr bwMode="auto">
          <a:xfrm>
            <a:off x="5711825" y="914400"/>
            <a:ext cx="0" cy="46037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5280025" y="1835150"/>
            <a:ext cx="493713" cy="527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800"/>
              <a:t>p</a:t>
            </a:r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1295400" y="1828800"/>
            <a:ext cx="457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800"/>
              <a:t>q</a:t>
            </a:r>
          </a:p>
        </p:txBody>
      </p:sp>
      <p:sp>
        <p:nvSpPr>
          <p:cNvPr id="1044" name="Text Box 20"/>
          <p:cNvSpPr txBox="1">
            <a:spLocks noChangeArrowheads="1"/>
          </p:cNvSpPr>
          <p:nvPr/>
        </p:nvSpPr>
        <p:spPr bwMode="auto">
          <a:xfrm>
            <a:off x="1295400" y="914400"/>
            <a:ext cx="374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800"/>
              <a:t> a</a:t>
            </a:r>
          </a:p>
        </p:txBody>
      </p:sp>
      <p:sp>
        <p:nvSpPr>
          <p:cNvPr id="1045" name="Text Box 21"/>
          <p:cNvSpPr txBox="1">
            <a:spLocks noChangeArrowheads="1"/>
          </p:cNvSpPr>
          <p:nvPr/>
        </p:nvSpPr>
        <p:spPr bwMode="auto">
          <a:xfrm>
            <a:off x="4953000" y="9906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800"/>
              <a:t>a</a:t>
            </a:r>
          </a:p>
        </p:txBody>
      </p:sp>
      <p:graphicFrame>
        <p:nvGraphicFramePr>
          <p:cNvPr id="1026" name="Object 23"/>
          <p:cNvGraphicFramePr>
            <a:graphicFrameLocks noChangeAspect="1"/>
          </p:cNvGraphicFramePr>
          <p:nvPr>
            <p:ph sz="half" idx="2"/>
          </p:nvPr>
        </p:nvGraphicFramePr>
        <p:xfrm>
          <a:off x="1828800" y="2819400"/>
          <a:ext cx="3048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3" imgW="126720" imgH="126720" progId="Equation.3">
                  <p:embed/>
                </p:oleObj>
              </mc:Choice>
              <mc:Fallback>
                <p:oleObj name="Equation" r:id="rId3" imgW="126720" imgH="126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819400"/>
                        <a:ext cx="3048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6" name="Rectangle 25"/>
          <p:cNvSpPr>
            <a:spLocks noChangeArrowheads="1"/>
          </p:cNvSpPr>
          <p:nvPr/>
        </p:nvSpPr>
        <p:spPr bwMode="auto">
          <a:xfrm>
            <a:off x="2667000" y="2057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047" name="Line 26"/>
          <p:cNvSpPr>
            <a:spLocks noChangeShapeType="1"/>
          </p:cNvSpPr>
          <p:nvPr/>
        </p:nvSpPr>
        <p:spPr bwMode="auto">
          <a:xfrm flipV="1">
            <a:off x="2667000" y="1905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8" name="Line 27"/>
          <p:cNvSpPr>
            <a:spLocks noChangeShapeType="1"/>
          </p:cNvSpPr>
          <p:nvPr/>
        </p:nvSpPr>
        <p:spPr bwMode="auto">
          <a:xfrm flipV="1">
            <a:off x="3048000" y="1905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9" name="Line 28"/>
          <p:cNvSpPr>
            <a:spLocks noChangeShapeType="1"/>
          </p:cNvSpPr>
          <p:nvPr/>
        </p:nvSpPr>
        <p:spPr bwMode="auto">
          <a:xfrm>
            <a:off x="3048000" y="1905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0" name="Line 29"/>
          <p:cNvSpPr>
            <a:spLocks noChangeShapeType="1"/>
          </p:cNvSpPr>
          <p:nvPr/>
        </p:nvSpPr>
        <p:spPr bwMode="auto">
          <a:xfrm flipH="1">
            <a:off x="2590800" y="19050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1" name="Line 30"/>
          <p:cNvSpPr>
            <a:spLocks noChangeShapeType="1"/>
          </p:cNvSpPr>
          <p:nvPr/>
        </p:nvSpPr>
        <p:spPr bwMode="auto">
          <a:xfrm flipV="1">
            <a:off x="1752600" y="15240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2" name="Line 31"/>
          <p:cNvSpPr>
            <a:spLocks noChangeShapeType="1"/>
          </p:cNvSpPr>
          <p:nvPr/>
        </p:nvSpPr>
        <p:spPr bwMode="auto">
          <a:xfrm>
            <a:off x="2057400" y="1524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3" name="Line 32"/>
          <p:cNvSpPr>
            <a:spLocks noChangeShapeType="1"/>
          </p:cNvSpPr>
          <p:nvPr/>
        </p:nvSpPr>
        <p:spPr bwMode="auto">
          <a:xfrm>
            <a:off x="2667000" y="15240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4" name="Text Box 34"/>
          <p:cNvSpPr txBox="1">
            <a:spLocks noChangeArrowheads="1"/>
          </p:cNvSpPr>
          <p:nvPr/>
        </p:nvSpPr>
        <p:spPr bwMode="auto">
          <a:xfrm>
            <a:off x="2651125" y="2017713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800"/>
              <a:t>v</a:t>
            </a:r>
          </a:p>
        </p:txBody>
      </p:sp>
      <p:sp>
        <p:nvSpPr>
          <p:cNvPr id="1055" name="Rectangle 35"/>
          <p:cNvSpPr>
            <a:spLocks noChangeArrowheads="1"/>
          </p:cNvSpPr>
          <p:nvPr/>
        </p:nvSpPr>
        <p:spPr bwMode="auto">
          <a:xfrm>
            <a:off x="6553200" y="19812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056" name="Line 36"/>
          <p:cNvSpPr>
            <a:spLocks noChangeShapeType="1"/>
          </p:cNvSpPr>
          <p:nvPr/>
        </p:nvSpPr>
        <p:spPr bwMode="auto">
          <a:xfrm flipV="1">
            <a:off x="6553200" y="1828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7" name="Line 38"/>
          <p:cNvSpPr>
            <a:spLocks noChangeShapeType="1"/>
          </p:cNvSpPr>
          <p:nvPr/>
        </p:nvSpPr>
        <p:spPr bwMode="auto">
          <a:xfrm flipV="1">
            <a:off x="6934200" y="1828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8" name="Line 39"/>
          <p:cNvSpPr>
            <a:spLocks noChangeShapeType="1"/>
          </p:cNvSpPr>
          <p:nvPr/>
        </p:nvSpPr>
        <p:spPr bwMode="auto">
          <a:xfrm>
            <a:off x="6934200" y="1828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9" name="Line 40"/>
          <p:cNvSpPr>
            <a:spLocks noChangeShapeType="1"/>
          </p:cNvSpPr>
          <p:nvPr/>
        </p:nvSpPr>
        <p:spPr bwMode="auto">
          <a:xfrm flipH="1">
            <a:off x="6477000" y="18288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0" name="Line 41"/>
          <p:cNvSpPr>
            <a:spLocks noChangeShapeType="1"/>
          </p:cNvSpPr>
          <p:nvPr/>
        </p:nvSpPr>
        <p:spPr bwMode="auto">
          <a:xfrm flipV="1">
            <a:off x="5791200" y="15240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1" name="Line 42"/>
          <p:cNvSpPr>
            <a:spLocks noChangeShapeType="1"/>
          </p:cNvSpPr>
          <p:nvPr/>
        </p:nvSpPr>
        <p:spPr bwMode="auto">
          <a:xfrm>
            <a:off x="6248400" y="1524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2" name="Line 43"/>
          <p:cNvSpPr>
            <a:spLocks noChangeShapeType="1"/>
          </p:cNvSpPr>
          <p:nvPr/>
        </p:nvSpPr>
        <p:spPr bwMode="auto">
          <a:xfrm>
            <a:off x="6629400" y="15240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3" name="Text Box 44"/>
          <p:cNvSpPr txBox="1">
            <a:spLocks noChangeArrowheads="1"/>
          </p:cNvSpPr>
          <p:nvPr/>
        </p:nvSpPr>
        <p:spPr bwMode="auto">
          <a:xfrm>
            <a:off x="6537325" y="19415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800"/>
              <a:t>u</a:t>
            </a:r>
          </a:p>
        </p:txBody>
      </p:sp>
    </p:spTree>
    <p:extLst>
      <p:ext uri="{BB962C8B-B14F-4D97-AF65-F5344CB8AC3E}">
        <p14:creationId xmlns:p14="http://schemas.microsoft.com/office/powerpoint/2010/main" val="4224396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743200"/>
            <a:ext cx="8153400" cy="3535363"/>
          </a:xfrm>
        </p:spPr>
        <p:txBody>
          <a:bodyPr/>
          <a:lstStyle/>
          <a:p>
            <a:pPr eaLnBrk="1" hangingPunct="1"/>
            <a:r>
              <a:rPr lang="en-US" sz="2800" i="1" smtClean="0">
                <a:solidFill>
                  <a:schemeClr val="hlink"/>
                </a:solidFill>
              </a:rPr>
              <a:t>(p, u)     </a:t>
            </a:r>
            <a:r>
              <a:rPr lang="el-GR" sz="2800" i="1" smtClean="0">
                <a:solidFill>
                  <a:schemeClr val="hlink"/>
                </a:solidFill>
              </a:rPr>
              <a:t>δ</a:t>
            </a:r>
            <a:r>
              <a:rPr lang="en-US" sz="2800" i="1" smtClean="0">
                <a:solidFill>
                  <a:schemeClr val="hlink"/>
                </a:solidFill>
              </a:rPr>
              <a:t>(q, </a:t>
            </a:r>
            <a:r>
              <a:rPr lang="el-GR" sz="2800" i="1" smtClean="0">
                <a:solidFill>
                  <a:schemeClr val="hlink"/>
                </a:solidFill>
              </a:rPr>
              <a:t>ε</a:t>
            </a:r>
            <a:r>
              <a:rPr lang="en-US" sz="2800" i="1" smtClean="0">
                <a:solidFill>
                  <a:schemeClr val="hlink"/>
                </a:solidFill>
              </a:rPr>
              <a:t>, v) </a:t>
            </a:r>
            <a:r>
              <a:rPr lang="en-US" sz="2800" smtClean="0"/>
              <a:t> means that this a </a:t>
            </a:r>
            <a:r>
              <a:rPr lang="el-GR" sz="2800" smtClean="0"/>
              <a:t>ε</a:t>
            </a:r>
            <a:r>
              <a:rPr lang="en-US" sz="2800" smtClean="0"/>
              <a:t>-move.</a:t>
            </a:r>
            <a:endParaRPr lang="el-GR" sz="2800" smtClean="0"/>
          </a:p>
        </p:txBody>
      </p:sp>
      <p:sp>
        <p:nvSpPr>
          <p:cNvPr id="2052" name="Line 3"/>
          <p:cNvSpPr>
            <a:spLocks noChangeShapeType="1"/>
          </p:cNvSpPr>
          <p:nvPr/>
        </p:nvSpPr>
        <p:spPr bwMode="auto">
          <a:xfrm flipV="1">
            <a:off x="5486400" y="1371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5661025" y="12112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1800"/>
          </a:p>
        </p:txBody>
      </p:sp>
      <p:sp>
        <p:nvSpPr>
          <p:cNvPr id="2054" name="Line 5"/>
          <p:cNvSpPr>
            <a:spLocks noChangeShapeType="1"/>
          </p:cNvSpPr>
          <p:nvPr/>
        </p:nvSpPr>
        <p:spPr bwMode="auto">
          <a:xfrm>
            <a:off x="3733800" y="1524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5" name="Line 6"/>
          <p:cNvSpPr>
            <a:spLocks noChangeShapeType="1"/>
          </p:cNvSpPr>
          <p:nvPr/>
        </p:nvSpPr>
        <p:spPr bwMode="auto">
          <a:xfrm>
            <a:off x="1143000" y="838200"/>
            <a:ext cx="1360488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6" name="Line 7"/>
          <p:cNvSpPr>
            <a:spLocks noChangeShapeType="1"/>
          </p:cNvSpPr>
          <p:nvPr/>
        </p:nvSpPr>
        <p:spPr bwMode="auto">
          <a:xfrm>
            <a:off x="1143000" y="1347788"/>
            <a:ext cx="1360488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7" name="Line 8"/>
          <p:cNvSpPr>
            <a:spLocks noChangeShapeType="1"/>
          </p:cNvSpPr>
          <p:nvPr/>
        </p:nvSpPr>
        <p:spPr bwMode="auto">
          <a:xfrm>
            <a:off x="1752600" y="838200"/>
            <a:ext cx="0" cy="474663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8" name="Line 9"/>
          <p:cNvSpPr>
            <a:spLocks noChangeShapeType="1"/>
          </p:cNvSpPr>
          <p:nvPr/>
        </p:nvSpPr>
        <p:spPr bwMode="auto">
          <a:xfrm>
            <a:off x="2209800" y="838200"/>
            <a:ext cx="0" cy="474663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9" name="Line 10"/>
          <p:cNvSpPr>
            <a:spLocks noChangeShapeType="1"/>
          </p:cNvSpPr>
          <p:nvPr/>
        </p:nvSpPr>
        <p:spPr bwMode="auto">
          <a:xfrm>
            <a:off x="1295400" y="838200"/>
            <a:ext cx="0" cy="474663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0" name="Line 11"/>
          <p:cNvSpPr>
            <a:spLocks noChangeShapeType="1"/>
          </p:cNvSpPr>
          <p:nvPr/>
        </p:nvSpPr>
        <p:spPr bwMode="auto">
          <a:xfrm flipV="1">
            <a:off x="1501775" y="1347788"/>
            <a:ext cx="0" cy="473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1" name="Line 12"/>
          <p:cNvSpPr>
            <a:spLocks noChangeShapeType="1"/>
          </p:cNvSpPr>
          <p:nvPr/>
        </p:nvSpPr>
        <p:spPr bwMode="auto">
          <a:xfrm>
            <a:off x="5181600" y="914400"/>
            <a:ext cx="12954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2" name="Line 13"/>
          <p:cNvSpPr>
            <a:spLocks noChangeShapeType="1"/>
          </p:cNvSpPr>
          <p:nvPr/>
        </p:nvSpPr>
        <p:spPr bwMode="auto">
          <a:xfrm>
            <a:off x="5181600" y="1371600"/>
            <a:ext cx="12954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3" name="Line 14"/>
          <p:cNvSpPr>
            <a:spLocks noChangeShapeType="1"/>
          </p:cNvSpPr>
          <p:nvPr/>
        </p:nvSpPr>
        <p:spPr bwMode="auto">
          <a:xfrm>
            <a:off x="5341938" y="914400"/>
            <a:ext cx="0" cy="46037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4" name="Line 15"/>
          <p:cNvSpPr>
            <a:spLocks noChangeShapeType="1"/>
          </p:cNvSpPr>
          <p:nvPr/>
        </p:nvSpPr>
        <p:spPr bwMode="auto">
          <a:xfrm>
            <a:off x="6096000" y="914400"/>
            <a:ext cx="0" cy="46037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5" name="Line 16"/>
          <p:cNvSpPr>
            <a:spLocks noChangeShapeType="1"/>
          </p:cNvSpPr>
          <p:nvPr/>
        </p:nvSpPr>
        <p:spPr bwMode="auto">
          <a:xfrm>
            <a:off x="5711825" y="914400"/>
            <a:ext cx="0" cy="46037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6" name="Rectangle 17"/>
          <p:cNvSpPr>
            <a:spLocks noChangeArrowheads="1"/>
          </p:cNvSpPr>
          <p:nvPr/>
        </p:nvSpPr>
        <p:spPr bwMode="auto">
          <a:xfrm>
            <a:off x="5280025" y="1835150"/>
            <a:ext cx="493713" cy="527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800"/>
              <a:t>p</a:t>
            </a:r>
          </a:p>
        </p:txBody>
      </p:sp>
      <p:sp>
        <p:nvSpPr>
          <p:cNvPr id="2067" name="Rectangle 18"/>
          <p:cNvSpPr>
            <a:spLocks noChangeArrowheads="1"/>
          </p:cNvSpPr>
          <p:nvPr/>
        </p:nvSpPr>
        <p:spPr bwMode="auto">
          <a:xfrm>
            <a:off x="1295400" y="1828800"/>
            <a:ext cx="457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800"/>
              <a:t>q</a:t>
            </a:r>
          </a:p>
        </p:txBody>
      </p:sp>
      <p:sp>
        <p:nvSpPr>
          <p:cNvPr id="2068" name="Text Box 19"/>
          <p:cNvSpPr txBox="1">
            <a:spLocks noChangeArrowheads="1"/>
          </p:cNvSpPr>
          <p:nvPr/>
        </p:nvSpPr>
        <p:spPr bwMode="auto">
          <a:xfrm>
            <a:off x="1295400" y="914400"/>
            <a:ext cx="374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800"/>
              <a:t> a</a:t>
            </a:r>
          </a:p>
        </p:txBody>
      </p:sp>
      <p:graphicFrame>
        <p:nvGraphicFramePr>
          <p:cNvPr id="2050" name="Object 21"/>
          <p:cNvGraphicFramePr>
            <a:graphicFrameLocks noChangeAspect="1"/>
          </p:cNvGraphicFramePr>
          <p:nvPr>
            <p:ph sz="half" idx="2"/>
          </p:nvPr>
        </p:nvGraphicFramePr>
        <p:xfrm>
          <a:off x="1828800" y="2819400"/>
          <a:ext cx="3048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3" imgW="126720" imgH="126720" progId="Equation.3">
                  <p:embed/>
                </p:oleObj>
              </mc:Choice>
              <mc:Fallback>
                <p:oleObj name="Equation" r:id="rId3" imgW="126720" imgH="126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819400"/>
                        <a:ext cx="3048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9" name="Rectangle 22"/>
          <p:cNvSpPr>
            <a:spLocks noChangeArrowheads="1"/>
          </p:cNvSpPr>
          <p:nvPr/>
        </p:nvSpPr>
        <p:spPr bwMode="auto">
          <a:xfrm>
            <a:off x="2667000" y="2057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070" name="Line 23"/>
          <p:cNvSpPr>
            <a:spLocks noChangeShapeType="1"/>
          </p:cNvSpPr>
          <p:nvPr/>
        </p:nvSpPr>
        <p:spPr bwMode="auto">
          <a:xfrm flipV="1">
            <a:off x="2667000" y="1905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1" name="Line 24"/>
          <p:cNvSpPr>
            <a:spLocks noChangeShapeType="1"/>
          </p:cNvSpPr>
          <p:nvPr/>
        </p:nvSpPr>
        <p:spPr bwMode="auto">
          <a:xfrm flipV="1">
            <a:off x="3048000" y="1905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2" name="Line 25"/>
          <p:cNvSpPr>
            <a:spLocks noChangeShapeType="1"/>
          </p:cNvSpPr>
          <p:nvPr/>
        </p:nvSpPr>
        <p:spPr bwMode="auto">
          <a:xfrm>
            <a:off x="3048000" y="1905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3" name="Line 26"/>
          <p:cNvSpPr>
            <a:spLocks noChangeShapeType="1"/>
          </p:cNvSpPr>
          <p:nvPr/>
        </p:nvSpPr>
        <p:spPr bwMode="auto">
          <a:xfrm flipH="1">
            <a:off x="2590800" y="19050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4" name="Line 27"/>
          <p:cNvSpPr>
            <a:spLocks noChangeShapeType="1"/>
          </p:cNvSpPr>
          <p:nvPr/>
        </p:nvSpPr>
        <p:spPr bwMode="auto">
          <a:xfrm flipV="1">
            <a:off x="1752600" y="15240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5" name="Line 28"/>
          <p:cNvSpPr>
            <a:spLocks noChangeShapeType="1"/>
          </p:cNvSpPr>
          <p:nvPr/>
        </p:nvSpPr>
        <p:spPr bwMode="auto">
          <a:xfrm>
            <a:off x="2057400" y="1524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6" name="Line 29"/>
          <p:cNvSpPr>
            <a:spLocks noChangeShapeType="1"/>
          </p:cNvSpPr>
          <p:nvPr/>
        </p:nvSpPr>
        <p:spPr bwMode="auto">
          <a:xfrm>
            <a:off x="2667000" y="15240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7" name="Text Box 30"/>
          <p:cNvSpPr txBox="1">
            <a:spLocks noChangeArrowheads="1"/>
          </p:cNvSpPr>
          <p:nvPr/>
        </p:nvSpPr>
        <p:spPr bwMode="auto">
          <a:xfrm>
            <a:off x="2651125" y="2017713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800"/>
              <a:t>v</a:t>
            </a:r>
          </a:p>
        </p:txBody>
      </p:sp>
      <p:sp>
        <p:nvSpPr>
          <p:cNvPr id="2078" name="Rectangle 31"/>
          <p:cNvSpPr>
            <a:spLocks noChangeArrowheads="1"/>
          </p:cNvSpPr>
          <p:nvPr/>
        </p:nvSpPr>
        <p:spPr bwMode="auto">
          <a:xfrm>
            <a:off x="6553200" y="19812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079" name="Line 32"/>
          <p:cNvSpPr>
            <a:spLocks noChangeShapeType="1"/>
          </p:cNvSpPr>
          <p:nvPr/>
        </p:nvSpPr>
        <p:spPr bwMode="auto">
          <a:xfrm flipV="1">
            <a:off x="6553200" y="1828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0" name="Line 33"/>
          <p:cNvSpPr>
            <a:spLocks noChangeShapeType="1"/>
          </p:cNvSpPr>
          <p:nvPr/>
        </p:nvSpPr>
        <p:spPr bwMode="auto">
          <a:xfrm flipV="1">
            <a:off x="6934200" y="1828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1" name="Line 34"/>
          <p:cNvSpPr>
            <a:spLocks noChangeShapeType="1"/>
          </p:cNvSpPr>
          <p:nvPr/>
        </p:nvSpPr>
        <p:spPr bwMode="auto">
          <a:xfrm>
            <a:off x="6934200" y="1828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2" name="Line 35"/>
          <p:cNvSpPr>
            <a:spLocks noChangeShapeType="1"/>
          </p:cNvSpPr>
          <p:nvPr/>
        </p:nvSpPr>
        <p:spPr bwMode="auto">
          <a:xfrm flipH="1">
            <a:off x="6477000" y="18288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3" name="Line 36"/>
          <p:cNvSpPr>
            <a:spLocks noChangeShapeType="1"/>
          </p:cNvSpPr>
          <p:nvPr/>
        </p:nvSpPr>
        <p:spPr bwMode="auto">
          <a:xfrm flipV="1">
            <a:off x="5791200" y="15240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4" name="Line 37"/>
          <p:cNvSpPr>
            <a:spLocks noChangeShapeType="1"/>
          </p:cNvSpPr>
          <p:nvPr/>
        </p:nvSpPr>
        <p:spPr bwMode="auto">
          <a:xfrm>
            <a:off x="6248400" y="1524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5" name="Line 38"/>
          <p:cNvSpPr>
            <a:spLocks noChangeShapeType="1"/>
          </p:cNvSpPr>
          <p:nvPr/>
        </p:nvSpPr>
        <p:spPr bwMode="auto">
          <a:xfrm>
            <a:off x="6629400" y="15240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6" name="Text Box 39"/>
          <p:cNvSpPr txBox="1">
            <a:spLocks noChangeArrowheads="1"/>
          </p:cNvSpPr>
          <p:nvPr/>
        </p:nvSpPr>
        <p:spPr bwMode="auto">
          <a:xfrm>
            <a:off x="6537325" y="19415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800"/>
              <a:t>u</a:t>
            </a:r>
          </a:p>
        </p:txBody>
      </p:sp>
      <p:sp>
        <p:nvSpPr>
          <p:cNvPr id="2087" name="Text Box 40"/>
          <p:cNvSpPr txBox="1">
            <a:spLocks noChangeArrowheads="1"/>
          </p:cNvSpPr>
          <p:nvPr/>
        </p:nvSpPr>
        <p:spPr bwMode="auto">
          <a:xfrm>
            <a:off x="5394325" y="950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80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235649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3810000"/>
            <a:ext cx="8153400" cy="2468563"/>
          </a:xfrm>
        </p:spPr>
        <p:txBody>
          <a:bodyPr/>
          <a:lstStyle/>
          <a:p>
            <a:pPr eaLnBrk="1" hangingPunct="1"/>
            <a:r>
              <a:rPr lang="en-US" sz="2800" i="1" smtClean="0">
                <a:solidFill>
                  <a:schemeClr val="hlink"/>
                </a:solidFill>
              </a:rPr>
              <a:t>(p, u)     </a:t>
            </a:r>
            <a:r>
              <a:rPr lang="el-GR" sz="2800" i="1" smtClean="0">
                <a:solidFill>
                  <a:schemeClr val="hlink"/>
                </a:solidFill>
              </a:rPr>
              <a:t>δ</a:t>
            </a:r>
            <a:r>
              <a:rPr lang="en-US" sz="2800" i="1" smtClean="0">
                <a:solidFill>
                  <a:schemeClr val="hlink"/>
                </a:solidFill>
              </a:rPr>
              <a:t>(q, a, </a:t>
            </a:r>
            <a:r>
              <a:rPr lang="el-GR" sz="2800" i="1" smtClean="0">
                <a:solidFill>
                  <a:schemeClr val="hlink"/>
                </a:solidFill>
              </a:rPr>
              <a:t>ε</a:t>
            </a:r>
            <a:r>
              <a:rPr lang="en-US" sz="2800" i="1" smtClean="0">
                <a:solidFill>
                  <a:schemeClr val="hlink"/>
                </a:solidFill>
              </a:rPr>
              <a:t>) </a:t>
            </a:r>
            <a:r>
              <a:rPr lang="en-US" sz="2800" smtClean="0"/>
              <a:t> means that a push operation </a:t>
            </a:r>
          </a:p>
          <a:p>
            <a:pPr eaLnBrk="1" hangingPunct="1">
              <a:buFontTx/>
              <a:buNone/>
            </a:pPr>
            <a:r>
              <a:rPr lang="en-US" sz="2800" smtClean="0"/>
              <a:t>   performs at stack.</a:t>
            </a:r>
          </a:p>
        </p:txBody>
      </p:sp>
      <p:sp>
        <p:nvSpPr>
          <p:cNvPr id="3076" name="Line 3"/>
          <p:cNvSpPr>
            <a:spLocks noChangeShapeType="1"/>
          </p:cNvSpPr>
          <p:nvPr/>
        </p:nvSpPr>
        <p:spPr bwMode="auto">
          <a:xfrm flipV="1">
            <a:off x="5486400" y="1371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5661025" y="12112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1800"/>
          </a:p>
        </p:txBody>
      </p:sp>
      <p:sp>
        <p:nvSpPr>
          <p:cNvPr id="3078" name="Line 5"/>
          <p:cNvSpPr>
            <a:spLocks noChangeShapeType="1"/>
          </p:cNvSpPr>
          <p:nvPr/>
        </p:nvSpPr>
        <p:spPr bwMode="auto">
          <a:xfrm>
            <a:off x="3733800" y="1524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9" name="Line 6"/>
          <p:cNvSpPr>
            <a:spLocks noChangeShapeType="1"/>
          </p:cNvSpPr>
          <p:nvPr/>
        </p:nvSpPr>
        <p:spPr bwMode="auto">
          <a:xfrm>
            <a:off x="1143000" y="838200"/>
            <a:ext cx="1360488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" name="Line 7"/>
          <p:cNvSpPr>
            <a:spLocks noChangeShapeType="1"/>
          </p:cNvSpPr>
          <p:nvPr/>
        </p:nvSpPr>
        <p:spPr bwMode="auto">
          <a:xfrm>
            <a:off x="1143000" y="1347788"/>
            <a:ext cx="1360488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1" name="Line 8"/>
          <p:cNvSpPr>
            <a:spLocks noChangeShapeType="1"/>
          </p:cNvSpPr>
          <p:nvPr/>
        </p:nvSpPr>
        <p:spPr bwMode="auto">
          <a:xfrm>
            <a:off x="1752600" y="838200"/>
            <a:ext cx="0" cy="474663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2" name="Line 9"/>
          <p:cNvSpPr>
            <a:spLocks noChangeShapeType="1"/>
          </p:cNvSpPr>
          <p:nvPr/>
        </p:nvSpPr>
        <p:spPr bwMode="auto">
          <a:xfrm>
            <a:off x="2209800" y="838200"/>
            <a:ext cx="0" cy="474663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3" name="Line 10"/>
          <p:cNvSpPr>
            <a:spLocks noChangeShapeType="1"/>
          </p:cNvSpPr>
          <p:nvPr/>
        </p:nvSpPr>
        <p:spPr bwMode="auto">
          <a:xfrm>
            <a:off x="1295400" y="838200"/>
            <a:ext cx="0" cy="474663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4" name="Line 11"/>
          <p:cNvSpPr>
            <a:spLocks noChangeShapeType="1"/>
          </p:cNvSpPr>
          <p:nvPr/>
        </p:nvSpPr>
        <p:spPr bwMode="auto">
          <a:xfrm flipV="1">
            <a:off x="1501775" y="1347788"/>
            <a:ext cx="0" cy="473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5" name="Line 12"/>
          <p:cNvSpPr>
            <a:spLocks noChangeShapeType="1"/>
          </p:cNvSpPr>
          <p:nvPr/>
        </p:nvSpPr>
        <p:spPr bwMode="auto">
          <a:xfrm>
            <a:off x="4724400" y="914400"/>
            <a:ext cx="12954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6" name="Line 13"/>
          <p:cNvSpPr>
            <a:spLocks noChangeShapeType="1"/>
          </p:cNvSpPr>
          <p:nvPr/>
        </p:nvSpPr>
        <p:spPr bwMode="auto">
          <a:xfrm>
            <a:off x="4724400" y="1374775"/>
            <a:ext cx="12954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7" name="Line 14"/>
          <p:cNvSpPr>
            <a:spLocks noChangeShapeType="1"/>
          </p:cNvSpPr>
          <p:nvPr/>
        </p:nvSpPr>
        <p:spPr bwMode="auto">
          <a:xfrm>
            <a:off x="5341938" y="914400"/>
            <a:ext cx="0" cy="46037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8" name="Line 15"/>
          <p:cNvSpPr>
            <a:spLocks noChangeShapeType="1"/>
          </p:cNvSpPr>
          <p:nvPr/>
        </p:nvSpPr>
        <p:spPr bwMode="auto">
          <a:xfrm>
            <a:off x="4970463" y="914400"/>
            <a:ext cx="0" cy="46037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9" name="Line 16"/>
          <p:cNvSpPr>
            <a:spLocks noChangeShapeType="1"/>
          </p:cNvSpPr>
          <p:nvPr/>
        </p:nvSpPr>
        <p:spPr bwMode="auto">
          <a:xfrm>
            <a:off x="5711825" y="914400"/>
            <a:ext cx="0" cy="46037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0" name="Rectangle 17"/>
          <p:cNvSpPr>
            <a:spLocks noChangeArrowheads="1"/>
          </p:cNvSpPr>
          <p:nvPr/>
        </p:nvSpPr>
        <p:spPr bwMode="auto">
          <a:xfrm>
            <a:off x="5280025" y="1835150"/>
            <a:ext cx="493713" cy="527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800"/>
              <a:t>p</a:t>
            </a:r>
          </a:p>
        </p:txBody>
      </p:sp>
      <p:sp>
        <p:nvSpPr>
          <p:cNvPr id="3091" name="Rectangle 18"/>
          <p:cNvSpPr>
            <a:spLocks noChangeArrowheads="1"/>
          </p:cNvSpPr>
          <p:nvPr/>
        </p:nvSpPr>
        <p:spPr bwMode="auto">
          <a:xfrm>
            <a:off x="1295400" y="1828800"/>
            <a:ext cx="457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800"/>
              <a:t>q</a:t>
            </a:r>
          </a:p>
        </p:txBody>
      </p:sp>
      <p:sp>
        <p:nvSpPr>
          <p:cNvPr id="3092" name="Text Box 19"/>
          <p:cNvSpPr txBox="1">
            <a:spLocks noChangeArrowheads="1"/>
          </p:cNvSpPr>
          <p:nvPr/>
        </p:nvSpPr>
        <p:spPr bwMode="auto">
          <a:xfrm>
            <a:off x="1295400" y="914400"/>
            <a:ext cx="374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800"/>
              <a:t> a</a:t>
            </a:r>
          </a:p>
        </p:txBody>
      </p:sp>
      <p:sp>
        <p:nvSpPr>
          <p:cNvPr id="3093" name="Text Box 20"/>
          <p:cNvSpPr txBox="1">
            <a:spLocks noChangeArrowheads="1"/>
          </p:cNvSpPr>
          <p:nvPr/>
        </p:nvSpPr>
        <p:spPr bwMode="auto">
          <a:xfrm>
            <a:off x="4953000" y="9906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800"/>
              <a:t>a</a:t>
            </a:r>
          </a:p>
        </p:txBody>
      </p:sp>
      <p:graphicFrame>
        <p:nvGraphicFramePr>
          <p:cNvPr id="3074" name="Object 21"/>
          <p:cNvGraphicFramePr>
            <a:graphicFrameLocks noChangeAspect="1"/>
          </p:cNvGraphicFramePr>
          <p:nvPr>
            <p:ph sz="half" idx="2"/>
          </p:nvPr>
        </p:nvGraphicFramePr>
        <p:xfrm>
          <a:off x="1828800" y="3886200"/>
          <a:ext cx="3048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3" imgW="126720" imgH="126720" progId="Equation.3">
                  <p:embed/>
                </p:oleObj>
              </mc:Choice>
              <mc:Fallback>
                <p:oleObj name="Equation" r:id="rId3" imgW="126720" imgH="126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886200"/>
                        <a:ext cx="3048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4" name="Rectangle 22"/>
          <p:cNvSpPr>
            <a:spLocks noChangeArrowheads="1"/>
          </p:cNvSpPr>
          <p:nvPr/>
        </p:nvSpPr>
        <p:spPr bwMode="auto">
          <a:xfrm>
            <a:off x="2667000" y="2057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095" name="Line 23"/>
          <p:cNvSpPr>
            <a:spLocks noChangeShapeType="1"/>
          </p:cNvSpPr>
          <p:nvPr/>
        </p:nvSpPr>
        <p:spPr bwMode="auto">
          <a:xfrm flipV="1">
            <a:off x="2667000" y="1905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6" name="Line 24"/>
          <p:cNvSpPr>
            <a:spLocks noChangeShapeType="1"/>
          </p:cNvSpPr>
          <p:nvPr/>
        </p:nvSpPr>
        <p:spPr bwMode="auto">
          <a:xfrm flipV="1">
            <a:off x="3048000" y="1905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7" name="Line 25"/>
          <p:cNvSpPr>
            <a:spLocks noChangeShapeType="1"/>
          </p:cNvSpPr>
          <p:nvPr/>
        </p:nvSpPr>
        <p:spPr bwMode="auto">
          <a:xfrm>
            <a:off x="3048000" y="1905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8" name="Line 26"/>
          <p:cNvSpPr>
            <a:spLocks noChangeShapeType="1"/>
          </p:cNvSpPr>
          <p:nvPr/>
        </p:nvSpPr>
        <p:spPr bwMode="auto">
          <a:xfrm flipH="1">
            <a:off x="2590800" y="19050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9" name="Line 27"/>
          <p:cNvSpPr>
            <a:spLocks noChangeShapeType="1"/>
          </p:cNvSpPr>
          <p:nvPr/>
        </p:nvSpPr>
        <p:spPr bwMode="auto">
          <a:xfrm flipV="1">
            <a:off x="1752600" y="15240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0" name="Line 28"/>
          <p:cNvSpPr>
            <a:spLocks noChangeShapeType="1"/>
          </p:cNvSpPr>
          <p:nvPr/>
        </p:nvSpPr>
        <p:spPr bwMode="auto">
          <a:xfrm>
            <a:off x="2057400" y="1524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1" name="Line 29"/>
          <p:cNvSpPr>
            <a:spLocks noChangeShapeType="1"/>
          </p:cNvSpPr>
          <p:nvPr/>
        </p:nvSpPr>
        <p:spPr bwMode="auto">
          <a:xfrm>
            <a:off x="2667000" y="15240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2" name="Rectangle 31"/>
          <p:cNvSpPr>
            <a:spLocks noChangeArrowheads="1"/>
          </p:cNvSpPr>
          <p:nvPr/>
        </p:nvSpPr>
        <p:spPr bwMode="auto">
          <a:xfrm>
            <a:off x="6553200" y="19812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103" name="Line 32"/>
          <p:cNvSpPr>
            <a:spLocks noChangeShapeType="1"/>
          </p:cNvSpPr>
          <p:nvPr/>
        </p:nvSpPr>
        <p:spPr bwMode="auto">
          <a:xfrm flipV="1">
            <a:off x="6553200" y="1828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4" name="Line 33"/>
          <p:cNvSpPr>
            <a:spLocks noChangeShapeType="1"/>
          </p:cNvSpPr>
          <p:nvPr/>
        </p:nvSpPr>
        <p:spPr bwMode="auto">
          <a:xfrm flipV="1">
            <a:off x="6934200" y="1828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5" name="Line 34"/>
          <p:cNvSpPr>
            <a:spLocks noChangeShapeType="1"/>
          </p:cNvSpPr>
          <p:nvPr/>
        </p:nvSpPr>
        <p:spPr bwMode="auto">
          <a:xfrm>
            <a:off x="6934200" y="1828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6" name="Line 35"/>
          <p:cNvSpPr>
            <a:spLocks noChangeShapeType="1"/>
          </p:cNvSpPr>
          <p:nvPr/>
        </p:nvSpPr>
        <p:spPr bwMode="auto">
          <a:xfrm flipH="1">
            <a:off x="6477000" y="18288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7" name="Line 36"/>
          <p:cNvSpPr>
            <a:spLocks noChangeShapeType="1"/>
          </p:cNvSpPr>
          <p:nvPr/>
        </p:nvSpPr>
        <p:spPr bwMode="auto">
          <a:xfrm flipV="1">
            <a:off x="5791200" y="15240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8" name="Line 37"/>
          <p:cNvSpPr>
            <a:spLocks noChangeShapeType="1"/>
          </p:cNvSpPr>
          <p:nvPr/>
        </p:nvSpPr>
        <p:spPr bwMode="auto">
          <a:xfrm>
            <a:off x="6248400" y="1524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9" name="Line 38"/>
          <p:cNvSpPr>
            <a:spLocks noChangeShapeType="1"/>
          </p:cNvSpPr>
          <p:nvPr/>
        </p:nvSpPr>
        <p:spPr bwMode="auto">
          <a:xfrm>
            <a:off x="6629400" y="15240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0" name="Text Box 39"/>
          <p:cNvSpPr txBox="1">
            <a:spLocks noChangeArrowheads="1"/>
          </p:cNvSpPr>
          <p:nvPr/>
        </p:nvSpPr>
        <p:spPr bwMode="auto">
          <a:xfrm>
            <a:off x="6537325" y="19415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800"/>
              <a:t>u</a:t>
            </a:r>
          </a:p>
        </p:txBody>
      </p:sp>
      <p:sp>
        <p:nvSpPr>
          <p:cNvPr id="3111" name="Rectangle 41"/>
          <p:cNvSpPr>
            <a:spLocks noChangeArrowheads="1"/>
          </p:cNvSpPr>
          <p:nvPr/>
        </p:nvSpPr>
        <p:spPr bwMode="auto">
          <a:xfrm>
            <a:off x="6553200" y="23622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00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5160</TotalTime>
  <Words>1136</Words>
  <Application>Microsoft Office PowerPoint</Application>
  <PresentationFormat>On-screen Show (4:3)</PresentationFormat>
  <Paragraphs>228</Paragraphs>
  <Slides>38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2" baseType="lpstr">
      <vt:lpstr>Arial</vt:lpstr>
      <vt:lpstr>Calibri</vt:lpstr>
      <vt:lpstr>Office Theme</vt:lpstr>
      <vt:lpstr>Microsoft Equation 3.0</vt:lpstr>
      <vt:lpstr>Teori Bahasa dan Automata   Lecture 10:  Push Down Automata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Mathematics</dc:title>
  <dc:creator>Nur Uddin</dc:creator>
  <cp:lastModifiedBy>LENOVO</cp:lastModifiedBy>
  <cp:revision>118</cp:revision>
  <dcterms:created xsi:type="dcterms:W3CDTF">2017-06-12T04:19:19Z</dcterms:created>
  <dcterms:modified xsi:type="dcterms:W3CDTF">2019-01-23T03:23:30Z</dcterms:modified>
</cp:coreProperties>
</file>