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2" r:id="rId5"/>
    <p:sldId id="264" r:id="rId6"/>
    <p:sldId id="265" r:id="rId7"/>
    <p:sldId id="263" r:id="rId8"/>
    <p:sldId id="267" r:id="rId9"/>
    <p:sldId id="266" r:id="rId10"/>
    <p:sldId id="268" r:id="rId11"/>
    <p:sldId id="269" r:id="rId12"/>
    <p:sldId id="271" r:id="rId13"/>
    <p:sldId id="270" r:id="rId14"/>
    <p:sldId id="277" r:id="rId15"/>
    <p:sldId id="272" r:id="rId16"/>
    <p:sldId id="261" r:id="rId17"/>
    <p:sldId id="274" r:id="rId18"/>
    <p:sldId id="276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9: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Contex</a:t>
            </a:r>
            <a:r>
              <a:rPr lang="en-US" sz="2400" dirty="0" smtClean="0"/>
              <a:t>-Free Grammars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Formal Definition of Context-Free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93591"/>
            <a:ext cx="7583692" cy="276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89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Formal Definition of Context-Free </a:t>
            </a:r>
            <a:r>
              <a:rPr lang="en-ID" dirty="0" smtClean="0"/>
              <a:t>Grammar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66" y="2228019"/>
            <a:ext cx="8898912" cy="19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3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95" y="1945005"/>
            <a:ext cx="8812828" cy="261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8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Design Context-Free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4753"/>
            <a:ext cx="7886700" cy="42175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Context-free grammars are </a:t>
            </a:r>
            <a:r>
              <a:rPr lang="en-US" dirty="0"/>
              <a:t>even trickier to construct than finite automata because we are </a:t>
            </a:r>
            <a:r>
              <a:rPr lang="en-US" dirty="0" smtClean="0"/>
              <a:t>more accustomed </a:t>
            </a:r>
            <a:r>
              <a:rPr lang="en-US" dirty="0"/>
              <a:t>to programming a machine for specific tasks than we are to </a:t>
            </a:r>
            <a:r>
              <a:rPr lang="en-US" dirty="0" smtClean="0"/>
              <a:t>describing languages </a:t>
            </a:r>
            <a:r>
              <a:rPr lang="en-US" dirty="0"/>
              <a:t>with grammars</a:t>
            </a:r>
            <a:r>
              <a:rPr lang="en-US" dirty="0" smtClean="0"/>
              <a:t>.</a:t>
            </a:r>
          </a:p>
          <a:p>
            <a:r>
              <a:rPr lang="en-US" dirty="0"/>
              <a:t>The following techniques are </a:t>
            </a:r>
            <a:r>
              <a:rPr lang="en-US" dirty="0" smtClean="0"/>
              <a:t>helpful to construct a CFG: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Many </a:t>
            </a:r>
            <a:r>
              <a:rPr lang="en-US" dirty="0"/>
              <a:t>CFLs are the union of simpler </a:t>
            </a:r>
            <a:r>
              <a:rPr lang="en-US" dirty="0" smtClean="0"/>
              <a:t>CFLs. 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Constructing </a:t>
            </a:r>
            <a:r>
              <a:rPr lang="en-US" dirty="0"/>
              <a:t>a </a:t>
            </a:r>
            <a:r>
              <a:rPr lang="en-US" sz="1800" dirty="0"/>
              <a:t>CFG </a:t>
            </a:r>
            <a:r>
              <a:rPr lang="en-US" dirty="0"/>
              <a:t>for a language that happens to be regular is </a:t>
            </a:r>
            <a:r>
              <a:rPr lang="en-US" dirty="0" smtClean="0"/>
              <a:t>easy if </a:t>
            </a:r>
            <a:r>
              <a:rPr lang="en-US" dirty="0"/>
              <a:t>you can first construct a </a:t>
            </a:r>
            <a:r>
              <a:rPr lang="en-US" sz="1800" dirty="0"/>
              <a:t>DFA </a:t>
            </a:r>
            <a:r>
              <a:rPr lang="en-US" dirty="0"/>
              <a:t>for that language</a:t>
            </a:r>
            <a:r>
              <a:rPr lang="en-US" dirty="0" smtClean="0"/>
              <a:t>. 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Certain </a:t>
            </a:r>
            <a:r>
              <a:rPr lang="en-US" dirty="0"/>
              <a:t>context-free languages contain strings with two substrings </a:t>
            </a:r>
            <a:r>
              <a:rPr lang="en-US" dirty="0" smtClean="0"/>
              <a:t>that are </a:t>
            </a:r>
            <a:r>
              <a:rPr lang="en-US" dirty="0"/>
              <a:t>“linked” in the sense that a machine for such a language would need to </a:t>
            </a:r>
            <a:r>
              <a:rPr lang="en-US" dirty="0" smtClean="0"/>
              <a:t>remember an </a:t>
            </a:r>
            <a:r>
              <a:rPr lang="en-US" dirty="0"/>
              <a:t>unbounded amount of information about one of the substrings </a:t>
            </a:r>
            <a:r>
              <a:rPr lang="en-US" dirty="0" smtClean="0"/>
              <a:t>to verify </a:t>
            </a:r>
            <a:r>
              <a:rPr lang="en-US" dirty="0"/>
              <a:t>that it corresponds properly to the other substring</a:t>
            </a:r>
            <a:r>
              <a:rPr lang="en-US" dirty="0" smtClean="0"/>
              <a:t>. 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more complex languages, the strings may contain certain </a:t>
            </a:r>
            <a:r>
              <a:rPr lang="en-US" dirty="0" smtClean="0"/>
              <a:t>structures that </a:t>
            </a:r>
            <a:r>
              <a:rPr lang="en-US" dirty="0"/>
              <a:t>appear recursively as part of other (or the same) structures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36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96" y="1964769"/>
            <a:ext cx="8177008" cy="411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7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 grammar can generate the same string in several different ways.</a:t>
            </a:r>
          </a:p>
          <a:p>
            <a:r>
              <a:rPr lang="en-US" dirty="0"/>
              <a:t>Such a string will have several different parse trees and thus several </a:t>
            </a:r>
            <a:r>
              <a:rPr lang="en-US" dirty="0" smtClean="0"/>
              <a:t>different meanings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result may be undesirable for certain applications, such as </a:t>
            </a:r>
            <a:r>
              <a:rPr lang="en-US" dirty="0" smtClean="0"/>
              <a:t>programming languages</a:t>
            </a:r>
            <a:r>
              <a:rPr lang="en-US" dirty="0"/>
              <a:t>, where a program should have a unique interpretation</a:t>
            </a:r>
            <a:r>
              <a:rPr lang="en-US" dirty="0" smtClean="0"/>
              <a:t>.</a:t>
            </a:r>
          </a:p>
          <a:p>
            <a:r>
              <a:rPr lang="en-US" dirty="0"/>
              <a:t>If a grammar generates the same string in several different ways, we say </a:t>
            </a:r>
            <a:r>
              <a:rPr lang="en-US" dirty="0" smtClean="0"/>
              <a:t>that the </a:t>
            </a:r>
            <a:r>
              <a:rPr lang="en-US" dirty="0"/>
              <a:t>string is derived </a:t>
            </a:r>
            <a:r>
              <a:rPr lang="en-US" i="1" dirty="0"/>
              <a:t>ambiguously </a:t>
            </a:r>
            <a:r>
              <a:rPr lang="en-US" dirty="0"/>
              <a:t>in that grammar.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grammar generates </a:t>
            </a:r>
            <a:r>
              <a:rPr lang="en-US" dirty="0" smtClean="0"/>
              <a:t>some string </a:t>
            </a:r>
            <a:r>
              <a:rPr lang="en-US" dirty="0"/>
              <a:t>ambiguously, we say that the grammar is </a:t>
            </a:r>
            <a:r>
              <a:rPr lang="en-US" i="1" dirty="0"/>
              <a:t>ambiguous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of Ambiguously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85783"/>
            <a:ext cx="7924522" cy="6229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25" y="2903822"/>
            <a:ext cx="5694220" cy="303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069" y="3502666"/>
            <a:ext cx="6260943" cy="18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62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Chomsky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with context-free grammars, it is often convenient to have </a:t>
            </a:r>
            <a:r>
              <a:rPr lang="en-US" dirty="0" smtClean="0"/>
              <a:t>them in </a:t>
            </a:r>
            <a:r>
              <a:rPr lang="en-US" dirty="0"/>
              <a:t>simplified form. One of the simplest and most useful forms is called </a:t>
            </a:r>
            <a:r>
              <a:rPr lang="en-US" dirty="0" smtClean="0"/>
              <a:t>the </a:t>
            </a:r>
            <a:r>
              <a:rPr lang="en-US" dirty="0"/>
              <a:t>Chomsky normal </a:t>
            </a:r>
            <a:r>
              <a:rPr lang="en-US" dirty="0" smtClean="0"/>
              <a:t>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46" y="3181447"/>
            <a:ext cx="7151508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11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55" y="1604874"/>
            <a:ext cx="8203995" cy="1194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81" y="2872982"/>
            <a:ext cx="8311942" cy="221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55" y="5000226"/>
            <a:ext cx="8123034" cy="172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0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4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22" y="1978270"/>
            <a:ext cx="8284955" cy="2045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22" y="4540601"/>
            <a:ext cx="8069060" cy="181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5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Motivation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In previous lectures, we </a:t>
                </a:r>
                <a:r>
                  <a:rPr lang="en-US" dirty="0"/>
                  <a:t>introduced two different, though equivalent, methods of </a:t>
                </a:r>
                <a:r>
                  <a:rPr lang="en-US" dirty="0" smtClean="0"/>
                  <a:t>describing languages</a:t>
                </a:r>
                <a:r>
                  <a:rPr lang="en-US" dirty="0"/>
                  <a:t>: </a:t>
                </a:r>
                <a:r>
                  <a:rPr lang="en-US" i="1" dirty="0"/>
                  <a:t>finite automata </a:t>
                </a:r>
                <a:r>
                  <a:rPr lang="en-US" dirty="0"/>
                  <a:t>and </a:t>
                </a:r>
                <a:r>
                  <a:rPr lang="en-US" i="1" dirty="0"/>
                  <a:t>regular expressions</a:t>
                </a:r>
                <a:r>
                  <a:rPr lang="en-US" dirty="0"/>
                  <a:t>. We showed </a:t>
                </a:r>
                <a:r>
                  <a:rPr lang="en-US" dirty="0" smtClean="0"/>
                  <a:t>that many languages </a:t>
                </a:r>
                <a:r>
                  <a:rPr lang="en-US" dirty="0"/>
                  <a:t>can be described in this way but that some simple languages, </a:t>
                </a:r>
                <a:r>
                  <a:rPr lang="en-US" dirty="0" smtClean="0"/>
                  <a:t>such as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ID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ID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cannot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Now, we </a:t>
                </a:r>
                <a:r>
                  <a:rPr lang="en-US" dirty="0"/>
                  <a:t>present </a:t>
                </a:r>
                <a:r>
                  <a:rPr lang="en-US" b="1" i="1" dirty="0"/>
                  <a:t>context-free grammars</a:t>
                </a:r>
                <a:r>
                  <a:rPr lang="en-US" dirty="0"/>
                  <a:t>, a more powerful </a:t>
                </a:r>
                <a:r>
                  <a:rPr lang="en-US" dirty="0" smtClean="0"/>
                  <a:t>method of </a:t>
                </a:r>
                <a:r>
                  <a:rPr lang="en-US" dirty="0"/>
                  <a:t>describing languages. Such grammars can describe certain features that </a:t>
                </a:r>
                <a:r>
                  <a:rPr lang="en-US" dirty="0" smtClean="0"/>
                  <a:t>have a </a:t>
                </a:r>
                <a:r>
                  <a:rPr lang="en-US" dirty="0"/>
                  <a:t>recursive structure, </a:t>
                </a:r>
                <a:r>
                  <a:rPr lang="en-US" dirty="0" err="1"/>
                  <a:t>whichmakes</a:t>
                </a:r>
                <a:r>
                  <a:rPr lang="en-US" dirty="0"/>
                  <a:t> </a:t>
                </a:r>
                <a:r>
                  <a:rPr lang="en-US" dirty="0" err="1"/>
                  <a:t>themuseful</a:t>
                </a:r>
                <a:r>
                  <a:rPr lang="en-US" dirty="0"/>
                  <a:t> in a variety of applications</a:t>
                </a:r>
                <a:r>
                  <a:rPr lang="en-US" dirty="0" smtClean="0"/>
                  <a:t>.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1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81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4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01" y="2400034"/>
            <a:ext cx="8608797" cy="356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Context-free grammars were first used in the study of human languages. </a:t>
            </a:r>
            <a:r>
              <a:rPr lang="en-US" dirty="0" smtClean="0"/>
              <a:t>One way </a:t>
            </a:r>
            <a:r>
              <a:rPr lang="en-US" dirty="0"/>
              <a:t>of understanding the relationship of terms such as </a:t>
            </a:r>
            <a:r>
              <a:rPr lang="en-US" i="1" dirty="0"/>
              <a:t>noun</a:t>
            </a:r>
            <a:r>
              <a:rPr lang="en-US" dirty="0"/>
              <a:t>, </a:t>
            </a:r>
            <a:r>
              <a:rPr lang="en-US" i="1" dirty="0"/>
              <a:t>verb</a:t>
            </a:r>
            <a:r>
              <a:rPr lang="en-US" dirty="0"/>
              <a:t>, and </a:t>
            </a:r>
            <a:r>
              <a:rPr lang="en-US" i="1" dirty="0" smtClean="0"/>
              <a:t>preposition </a:t>
            </a:r>
            <a:r>
              <a:rPr lang="en-US" dirty="0" smtClean="0"/>
              <a:t>and </a:t>
            </a:r>
            <a:r>
              <a:rPr lang="en-US" dirty="0"/>
              <a:t>their respective phrases leads to a natural recursion because noun </a:t>
            </a:r>
            <a:r>
              <a:rPr lang="en-US" dirty="0" smtClean="0"/>
              <a:t>phrases may </a:t>
            </a:r>
            <a:r>
              <a:rPr lang="en-US" dirty="0"/>
              <a:t>appear inside verb phrases and vice versa.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Context-free </a:t>
            </a:r>
            <a:r>
              <a:rPr lang="en-US" dirty="0"/>
              <a:t>grammars help </a:t>
            </a:r>
            <a:r>
              <a:rPr lang="en-US" dirty="0" smtClean="0"/>
              <a:t>us organize </a:t>
            </a:r>
            <a:r>
              <a:rPr lang="en-US" dirty="0"/>
              <a:t>and understand these relationships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An important application of context-free grammars occurs in the </a:t>
            </a:r>
            <a:r>
              <a:rPr lang="en-US" dirty="0" smtClean="0"/>
              <a:t>specification and </a:t>
            </a:r>
            <a:r>
              <a:rPr lang="en-US" dirty="0"/>
              <a:t>compilation of programming languages. A grammar for a programming </a:t>
            </a:r>
            <a:r>
              <a:rPr lang="en-US" dirty="0" smtClean="0"/>
              <a:t>language often </a:t>
            </a:r>
            <a:r>
              <a:rPr lang="en-US" dirty="0"/>
              <a:t>appears as a reference for people trying to learn the language syntax.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1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Introduction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Designers of compilers and interpreters for </a:t>
            </a:r>
            <a:r>
              <a:rPr lang="en-US" dirty="0" smtClean="0"/>
              <a:t>programming languages </a:t>
            </a:r>
            <a:r>
              <a:rPr lang="en-US" dirty="0"/>
              <a:t>often </a:t>
            </a:r>
            <a:r>
              <a:rPr lang="en-US" dirty="0" smtClean="0"/>
              <a:t>start by </a:t>
            </a:r>
            <a:r>
              <a:rPr lang="en-US" dirty="0"/>
              <a:t>obtaining a grammar for the language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Most </a:t>
            </a:r>
            <a:r>
              <a:rPr lang="en-US" dirty="0"/>
              <a:t>compilers and interpreters </a:t>
            </a:r>
            <a:r>
              <a:rPr lang="en-US" dirty="0" smtClean="0"/>
              <a:t>contain a </a:t>
            </a:r>
            <a:r>
              <a:rPr lang="en-US" dirty="0"/>
              <a:t>component called a </a:t>
            </a:r>
            <a:r>
              <a:rPr lang="en-US" b="1" i="1" dirty="0"/>
              <a:t>parser </a:t>
            </a:r>
            <a:r>
              <a:rPr lang="en-US" dirty="0"/>
              <a:t>that extracts the meaning of a program prior </a:t>
            </a:r>
            <a:r>
              <a:rPr lang="en-US" dirty="0" smtClean="0"/>
              <a:t>to generating </a:t>
            </a:r>
            <a:r>
              <a:rPr lang="en-US" dirty="0"/>
              <a:t>the compiled code or performing the interpreted execution. </a:t>
            </a:r>
            <a:endParaRPr lang="en-US" dirty="0" smtClean="0"/>
          </a:p>
          <a:p>
            <a:r>
              <a:rPr lang="en-US" dirty="0" smtClean="0"/>
              <a:t>A number of </a:t>
            </a:r>
            <a:r>
              <a:rPr lang="en-US" dirty="0"/>
              <a:t>methodologies facilitate the construction of a parser once a </a:t>
            </a:r>
            <a:r>
              <a:rPr lang="en-US" dirty="0" smtClean="0"/>
              <a:t>context-free grammar </a:t>
            </a:r>
            <a:r>
              <a:rPr lang="en-US" dirty="0"/>
              <a:t>is available.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tools even automatically generate the parser </a:t>
            </a:r>
            <a:r>
              <a:rPr lang="en-US" dirty="0" smtClean="0"/>
              <a:t>from the </a:t>
            </a:r>
            <a:r>
              <a:rPr lang="en-US" dirty="0"/>
              <a:t>grammar.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5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Context-Free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grammar consists of a collection of </a:t>
            </a:r>
            <a:r>
              <a:rPr lang="en-US" b="1" i="1" dirty="0"/>
              <a:t>substitution rules</a:t>
            </a:r>
            <a:r>
              <a:rPr lang="en-US" dirty="0"/>
              <a:t>, also called </a:t>
            </a:r>
            <a:r>
              <a:rPr lang="en-US" b="1" i="1" dirty="0"/>
              <a:t>productions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Each rule appears as a line in the grammar, comprising a symbol </a:t>
            </a:r>
            <a:r>
              <a:rPr lang="en-US" dirty="0" smtClean="0"/>
              <a:t>and a </a:t>
            </a:r>
            <a:r>
              <a:rPr lang="en-US" dirty="0"/>
              <a:t>string separated by an arrow. The symbol is called a </a:t>
            </a:r>
            <a:r>
              <a:rPr lang="en-US" b="1" i="1" dirty="0"/>
              <a:t>variable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string consists </a:t>
            </a:r>
            <a:r>
              <a:rPr lang="en-US" dirty="0"/>
              <a:t>of variables and other symbols called </a:t>
            </a:r>
            <a:r>
              <a:rPr lang="en-US" b="1" i="1" dirty="0" smtClean="0"/>
              <a:t>terminals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variable </a:t>
            </a:r>
            <a:r>
              <a:rPr lang="en-US" dirty="0" smtClean="0"/>
              <a:t>symbols often </a:t>
            </a:r>
            <a:r>
              <a:rPr lang="en-US" dirty="0"/>
              <a:t>are represented by capital letters. The terminals are analogous to the </a:t>
            </a:r>
            <a:r>
              <a:rPr lang="en-US" dirty="0" smtClean="0"/>
              <a:t>input alphabet </a:t>
            </a:r>
            <a:r>
              <a:rPr lang="en-US" dirty="0"/>
              <a:t>and often are represented by lowercase letters, numbers, or </a:t>
            </a:r>
            <a:r>
              <a:rPr lang="en-US" dirty="0" smtClean="0"/>
              <a:t>special symbols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/>
              <a:t>variable is designated as the </a:t>
            </a:r>
            <a:r>
              <a:rPr lang="en-US" b="1" i="1" dirty="0"/>
              <a:t>start variable</a:t>
            </a:r>
            <a:r>
              <a:rPr lang="en-US" dirty="0"/>
              <a:t>. It usually occurs </a:t>
            </a:r>
            <a:r>
              <a:rPr lang="en-US" dirty="0" smtClean="0"/>
              <a:t>on the </a:t>
            </a:r>
            <a:r>
              <a:rPr lang="en-US" dirty="0"/>
              <a:t>left-hand side of the topmost rule.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down the start variable. It is the variable on the left-hand side of </a:t>
            </a:r>
            <a:r>
              <a:rPr lang="en-US" dirty="0" smtClean="0"/>
              <a:t>the top </a:t>
            </a:r>
            <a:r>
              <a:rPr lang="en-US" dirty="0"/>
              <a:t>rule, unless specified </a:t>
            </a:r>
            <a:r>
              <a:rPr lang="en-US" dirty="0" smtClean="0"/>
              <a:t>otherwise.</a:t>
            </a:r>
          </a:p>
          <a:p>
            <a:pPr marL="457200" indent="-457200"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a variable that is written down and a rule that starts with that variable</a:t>
            </a:r>
            <a:r>
              <a:rPr lang="en-US" dirty="0" smtClean="0"/>
              <a:t>. Replace </a:t>
            </a:r>
            <a:r>
              <a:rPr lang="en-US" dirty="0"/>
              <a:t>the written down variable with the right-hand side of that </a:t>
            </a:r>
            <a:r>
              <a:rPr lang="en-US" dirty="0" smtClean="0"/>
              <a:t>rule.</a:t>
            </a:r>
          </a:p>
          <a:p>
            <a:pPr marL="457200" indent="-457200"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step 2 until no variables remain.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09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57" y="2192069"/>
            <a:ext cx="7583298" cy="1613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24856" y="3983533"/>
                <a:ext cx="799049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JansonText-Roman"/>
                  </a:rPr>
                  <a:t>Grammar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800" dirty="0" smtClean="0">
                    <a:latin typeface="CMR7"/>
                  </a:rPr>
                  <a:t> </a:t>
                </a:r>
                <a:r>
                  <a:rPr lang="en-US" dirty="0">
                    <a:latin typeface="JansonText-Roman"/>
                  </a:rPr>
                  <a:t>contains </a:t>
                </a:r>
                <a:r>
                  <a:rPr lang="en-US" dirty="0" smtClean="0">
                    <a:latin typeface="JansonText-Roman"/>
                  </a:rPr>
                  <a:t>three rules.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‘s </a:t>
                </a:r>
                <a:r>
                  <a:rPr lang="en-US" dirty="0"/>
                  <a:t>variables are A and B, where A is the start variable. Its terminals </a:t>
                </a:r>
                <a:r>
                  <a:rPr lang="en-US" dirty="0" smtClean="0"/>
                  <a:t>are 0</a:t>
                </a:r>
                <a:r>
                  <a:rPr lang="en-US" dirty="0"/>
                  <a:t>, 1, and #.</a:t>
                </a:r>
                <a:endParaRPr lang="en-US" dirty="0" smtClean="0">
                  <a:latin typeface="JansonText-Roman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56" y="3983533"/>
                <a:ext cx="7990493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610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44" y="4906863"/>
            <a:ext cx="8365915" cy="13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1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Parse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9566" y="1897407"/>
            <a:ext cx="1908004" cy="1303916"/>
            <a:chOff x="729566" y="1897407"/>
            <a:chExt cx="1908004" cy="130391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4123" y="2182073"/>
              <a:ext cx="1133447" cy="101925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29566" y="1897407"/>
              <a:ext cx="1191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Grammar: </a:t>
              </a:r>
              <a:endParaRPr lang="en-US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09" y="4729143"/>
            <a:ext cx="6206970" cy="43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3602" y="1336771"/>
            <a:ext cx="3697195" cy="308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0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Language of the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09" y="2090448"/>
            <a:ext cx="9177209" cy="219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5355</TotalTime>
  <Words>736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CMR7</vt:lpstr>
      <vt:lpstr>JansonText-Roman</vt:lpstr>
      <vt:lpstr>Office Theme</vt:lpstr>
      <vt:lpstr>Teori Bahasa dan Automata   Lecture 9:  Contex-Free Grammars</vt:lpstr>
      <vt:lpstr>Motivation</vt:lpstr>
      <vt:lpstr>Introduction</vt:lpstr>
      <vt:lpstr>Introduction (Cont’d)</vt:lpstr>
      <vt:lpstr>Context-Free Grammars</vt:lpstr>
      <vt:lpstr>Process</vt:lpstr>
      <vt:lpstr>Example 1</vt:lpstr>
      <vt:lpstr>Parse tree</vt:lpstr>
      <vt:lpstr>Language of the grammar</vt:lpstr>
      <vt:lpstr>Formal Definition of Context-Free Grammar</vt:lpstr>
      <vt:lpstr>Formal Definition of Context-Free Grammar (cont’d)</vt:lpstr>
      <vt:lpstr>Example 2</vt:lpstr>
      <vt:lpstr>Design Context-Free Grammars</vt:lpstr>
      <vt:lpstr>Example 3</vt:lpstr>
      <vt:lpstr>Ambiguity</vt:lpstr>
      <vt:lpstr>Example of Ambiguously</vt:lpstr>
      <vt:lpstr>Chomsky Normal Form</vt:lpstr>
      <vt:lpstr>Example 4</vt:lpstr>
      <vt:lpstr>Example 4 (cont’d)</vt:lpstr>
      <vt:lpstr>Example 4 (cont’d)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130</cp:revision>
  <dcterms:created xsi:type="dcterms:W3CDTF">2017-06-12T04:19:19Z</dcterms:created>
  <dcterms:modified xsi:type="dcterms:W3CDTF">2018-12-03T06:13:52Z</dcterms:modified>
</cp:coreProperties>
</file>