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65" r:id="rId4"/>
    <p:sldId id="266" r:id="rId5"/>
    <p:sldId id="267" r:id="rId6"/>
    <p:sldId id="259" r:id="rId7"/>
    <p:sldId id="260" r:id="rId8"/>
    <p:sldId id="261" r:id="rId9"/>
    <p:sldId id="262" r:id="rId10"/>
    <p:sldId id="258" r:id="rId11"/>
    <p:sldId id="263" r:id="rId12"/>
    <p:sldId id="268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0F89A9-C224-442C-A8C1-34EA61B02ECF}" type="doc">
      <dgm:prSet loTypeId="urn:microsoft.com/office/officeart/2005/8/layout/chart3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900CC63-347A-44E6-B78E-0FA81AF953A0}">
      <dgm:prSet phldrT="[Text]"/>
      <dgm:spPr/>
      <dgm:t>
        <a:bodyPr/>
        <a:lstStyle/>
        <a:p>
          <a:r>
            <a:rPr lang="en-US" dirty="0" err="1" smtClean="0"/>
            <a:t>Pasar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Pemasaran</a:t>
          </a:r>
          <a:endParaRPr lang="en-US" dirty="0"/>
        </a:p>
      </dgm:t>
    </dgm:pt>
    <dgm:pt modelId="{689580B6-BB13-4101-8970-68AD74A4347D}" type="parTrans" cxnId="{502DD9AC-948F-4B22-A9C7-9578577719F4}">
      <dgm:prSet/>
      <dgm:spPr/>
      <dgm:t>
        <a:bodyPr/>
        <a:lstStyle/>
        <a:p>
          <a:endParaRPr lang="en-US"/>
        </a:p>
      </dgm:t>
    </dgm:pt>
    <dgm:pt modelId="{AE7EEC2B-24C7-4D27-9AF7-C10C3081AA20}" type="sibTrans" cxnId="{502DD9AC-948F-4B22-A9C7-9578577719F4}">
      <dgm:prSet/>
      <dgm:spPr/>
      <dgm:t>
        <a:bodyPr/>
        <a:lstStyle/>
        <a:p>
          <a:endParaRPr lang="en-US"/>
        </a:p>
      </dgm:t>
    </dgm:pt>
    <dgm:pt modelId="{AF2D6EAB-6091-4171-A640-DB761629CD13}">
      <dgm:prSet phldrT="[Text]"/>
      <dgm:spPr/>
      <dgm:t>
        <a:bodyPr/>
        <a:lstStyle/>
        <a:p>
          <a:r>
            <a:rPr lang="en-US" dirty="0" err="1" smtClean="0"/>
            <a:t>Teknis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Produksi</a:t>
          </a:r>
          <a:endParaRPr lang="en-US" dirty="0"/>
        </a:p>
      </dgm:t>
    </dgm:pt>
    <dgm:pt modelId="{BA547FDF-8BE1-432D-8A20-222D87FC0B13}" type="parTrans" cxnId="{8834717D-213E-4F3C-9244-92464CF260BF}">
      <dgm:prSet/>
      <dgm:spPr/>
      <dgm:t>
        <a:bodyPr/>
        <a:lstStyle/>
        <a:p>
          <a:endParaRPr lang="en-US"/>
        </a:p>
      </dgm:t>
    </dgm:pt>
    <dgm:pt modelId="{516F8B20-1B11-4318-BF81-70C6D9DD04E4}" type="sibTrans" cxnId="{8834717D-213E-4F3C-9244-92464CF260BF}">
      <dgm:prSet/>
      <dgm:spPr/>
      <dgm:t>
        <a:bodyPr/>
        <a:lstStyle/>
        <a:p>
          <a:endParaRPr lang="en-US"/>
        </a:p>
      </dgm:t>
    </dgm:pt>
    <dgm:pt modelId="{024C4CAC-DE07-44E5-AADF-377C729CF985}">
      <dgm:prSet phldrT="[Text]"/>
      <dgm:spPr/>
      <dgm:t>
        <a:bodyPr/>
        <a:lstStyle/>
        <a:p>
          <a:r>
            <a:rPr lang="en-US" dirty="0" err="1" smtClean="0"/>
            <a:t>Manajemen</a:t>
          </a:r>
          <a:endParaRPr lang="en-US" dirty="0"/>
        </a:p>
      </dgm:t>
    </dgm:pt>
    <dgm:pt modelId="{92432F8B-7320-422D-A37E-0029E8185821}" type="parTrans" cxnId="{B5B015A0-2870-4827-B76F-FECCF7FB391E}">
      <dgm:prSet/>
      <dgm:spPr/>
      <dgm:t>
        <a:bodyPr/>
        <a:lstStyle/>
        <a:p>
          <a:endParaRPr lang="en-US"/>
        </a:p>
      </dgm:t>
    </dgm:pt>
    <dgm:pt modelId="{1F9C3449-65AE-44F2-8237-8D3D837F09F6}" type="sibTrans" cxnId="{B5B015A0-2870-4827-B76F-FECCF7FB391E}">
      <dgm:prSet/>
      <dgm:spPr/>
      <dgm:t>
        <a:bodyPr/>
        <a:lstStyle/>
        <a:p>
          <a:endParaRPr lang="en-US"/>
        </a:p>
      </dgm:t>
    </dgm:pt>
    <dgm:pt modelId="{35723FC9-23BA-425C-8C2A-1DF57928763B}">
      <dgm:prSet phldrT="[Text]"/>
      <dgm:spPr/>
      <dgm:t>
        <a:bodyPr/>
        <a:lstStyle/>
        <a:p>
          <a:r>
            <a:rPr lang="en-US" dirty="0" err="1" smtClean="0"/>
            <a:t>Keuangan</a:t>
          </a:r>
          <a:endParaRPr lang="en-US" dirty="0"/>
        </a:p>
      </dgm:t>
    </dgm:pt>
    <dgm:pt modelId="{2A93B238-5FFC-4A96-9088-11E52FE0A132}" type="parTrans" cxnId="{E6AA1115-62E3-476A-89CF-D8FBCE1A0A7F}">
      <dgm:prSet/>
      <dgm:spPr/>
      <dgm:t>
        <a:bodyPr/>
        <a:lstStyle/>
        <a:p>
          <a:endParaRPr lang="en-US"/>
        </a:p>
      </dgm:t>
    </dgm:pt>
    <dgm:pt modelId="{F5107A9B-35BA-4634-B467-3E43A9D9FF24}" type="sibTrans" cxnId="{E6AA1115-62E3-476A-89CF-D8FBCE1A0A7F}">
      <dgm:prSet/>
      <dgm:spPr/>
      <dgm:t>
        <a:bodyPr/>
        <a:lstStyle/>
        <a:p>
          <a:endParaRPr lang="en-US"/>
        </a:p>
      </dgm:t>
    </dgm:pt>
    <dgm:pt modelId="{C2056D50-A147-4C2F-A555-7D89E78CBCC3}">
      <dgm:prSet phldrT="[Text]"/>
      <dgm:spPr/>
      <dgm:t>
        <a:bodyPr/>
        <a:lstStyle/>
        <a:p>
          <a:r>
            <a:rPr lang="en-US" dirty="0" err="1" smtClean="0"/>
            <a:t>Hukum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Perijinan</a:t>
          </a:r>
          <a:endParaRPr lang="en-US" dirty="0"/>
        </a:p>
      </dgm:t>
    </dgm:pt>
    <dgm:pt modelId="{B00C5DF8-BB96-401E-9CC0-BDAEC87E9175}" type="parTrans" cxnId="{987F3279-5186-4CA5-99F7-BF0FBEA29B05}">
      <dgm:prSet/>
      <dgm:spPr/>
      <dgm:t>
        <a:bodyPr/>
        <a:lstStyle/>
        <a:p>
          <a:endParaRPr lang="en-US"/>
        </a:p>
      </dgm:t>
    </dgm:pt>
    <dgm:pt modelId="{40C309EF-CDD0-41DA-B601-54FDF25307F4}" type="sibTrans" cxnId="{987F3279-5186-4CA5-99F7-BF0FBEA29B05}">
      <dgm:prSet/>
      <dgm:spPr/>
      <dgm:t>
        <a:bodyPr/>
        <a:lstStyle/>
        <a:p>
          <a:endParaRPr lang="en-US"/>
        </a:p>
      </dgm:t>
    </dgm:pt>
    <dgm:pt modelId="{925475B0-B6E6-4BFF-8BCF-C1ADB156633B}">
      <dgm:prSet phldrT="[Text]"/>
      <dgm:spPr/>
      <dgm:t>
        <a:bodyPr/>
        <a:lstStyle/>
        <a:p>
          <a:r>
            <a:rPr lang="en-US" dirty="0" err="1" smtClean="0"/>
            <a:t>Lingkungan</a:t>
          </a:r>
          <a:endParaRPr lang="en-US" dirty="0"/>
        </a:p>
      </dgm:t>
    </dgm:pt>
    <dgm:pt modelId="{62085B5E-A677-4889-AEC5-681B2512F810}" type="parTrans" cxnId="{C8D2832D-BDA4-4F00-9E75-F4223C39B9AB}">
      <dgm:prSet/>
      <dgm:spPr/>
      <dgm:t>
        <a:bodyPr/>
        <a:lstStyle/>
        <a:p>
          <a:endParaRPr lang="en-US"/>
        </a:p>
      </dgm:t>
    </dgm:pt>
    <dgm:pt modelId="{B3F4E191-E961-474C-B9A5-6242A9DD61F6}" type="sibTrans" cxnId="{C8D2832D-BDA4-4F00-9E75-F4223C39B9AB}">
      <dgm:prSet/>
      <dgm:spPr/>
      <dgm:t>
        <a:bodyPr/>
        <a:lstStyle/>
        <a:p>
          <a:endParaRPr lang="en-US"/>
        </a:p>
      </dgm:t>
    </dgm:pt>
    <dgm:pt modelId="{E5259440-01A7-4CBB-A888-70323A25D113}" type="pres">
      <dgm:prSet presAssocID="{BF0F89A9-C224-442C-A8C1-34EA61B02EC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C5EA3E-FFEA-495E-B56D-704848D3DB65}" type="pres">
      <dgm:prSet presAssocID="{BF0F89A9-C224-442C-A8C1-34EA61B02ECF}" presName="wedge1" presStyleLbl="node1" presStyleIdx="0" presStyleCnt="6"/>
      <dgm:spPr/>
      <dgm:t>
        <a:bodyPr/>
        <a:lstStyle/>
        <a:p>
          <a:endParaRPr lang="en-US"/>
        </a:p>
      </dgm:t>
    </dgm:pt>
    <dgm:pt modelId="{7D4BBD5D-717E-4705-835E-DA308C0EC792}" type="pres">
      <dgm:prSet presAssocID="{BF0F89A9-C224-442C-A8C1-34EA61B02ECF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1A4AC9-B8EB-4CDE-BAEA-9CC2C55D07DC}" type="pres">
      <dgm:prSet presAssocID="{BF0F89A9-C224-442C-A8C1-34EA61B02ECF}" presName="wedge2" presStyleLbl="node1" presStyleIdx="1" presStyleCnt="6"/>
      <dgm:spPr/>
      <dgm:t>
        <a:bodyPr/>
        <a:lstStyle/>
        <a:p>
          <a:endParaRPr lang="en-US"/>
        </a:p>
      </dgm:t>
    </dgm:pt>
    <dgm:pt modelId="{BF78687A-E990-42C6-A97E-4F4F8FEC45F9}" type="pres">
      <dgm:prSet presAssocID="{BF0F89A9-C224-442C-A8C1-34EA61B02ECF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3A07F-5EDD-4AA9-99A5-441D4B42DD6C}" type="pres">
      <dgm:prSet presAssocID="{BF0F89A9-C224-442C-A8C1-34EA61B02ECF}" presName="wedge3" presStyleLbl="node1" presStyleIdx="2" presStyleCnt="6"/>
      <dgm:spPr/>
      <dgm:t>
        <a:bodyPr/>
        <a:lstStyle/>
        <a:p>
          <a:endParaRPr lang="en-US"/>
        </a:p>
      </dgm:t>
    </dgm:pt>
    <dgm:pt modelId="{1554559B-C1E2-4A5C-A78C-ADD5139F36CE}" type="pres">
      <dgm:prSet presAssocID="{BF0F89A9-C224-442C-A8C1-34EA61B02ECF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43F130-6BEC-495A-AFD8-0E99C9B3E3F5}" type="pres">
      <dgm:prSet presAssocID="{BF0F89A9-C224-442C-A8C1-34EA61B02ECF}" presName="wedge4" presStyleLbl="node1" presStyleIdx="3" presStyleCnt="6"/>
      <dgm:spPr/>
      <dgm:t>
        <a:bodyPr/>
        <a:lstStyle/>
        <a:p>
          <a:endParaRPr lang="en-US"/>
        </a:p>
      </dgm:t>
    </dgm:pt>
    <dgm:pt modelId="{4C520408-4B60-4356-B2DD-F190D6FE9A25}" type="pres">
      <dgm:prSet presAssocID="{BF0F89A9-C224-442C-A8C1-34EA61B02ECF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12DE9A-EF07-40E0-8757-2D512F5FE67E}" type="pres">
      <dgm:prSet presAssocID="{BF0F89A9-C224-442C-A8C1-34EA61B02ECF}" presName="wedge5" presStyleLbl="node1" presStyleIdx="4" presStyleCnt="6"/>
      <dgm:spPr/>
      <dgm:t>
        <a:bodyPr/>
        <a:lstStyle/>
        <a:p>
          <a:endParaRPr lang="en-US"/>
        </a:p>
      </dgm:t>
    </dgm:pt>
    <dgm:pt modelId="{474B9925-82E6-42E1-81BA-1F1E42BEF641}" type="pres">
      <dgm:prSet presAssocID="{BF0F89A9-C224-442C-A8C1-34EA61B02ECF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7C68B3-075F-4337-8B5F-4F36C801F813}" type="pres">
      <dgm:prSet presAssocID="{BF0F89A9-C224-442C-A8C1-34EA61B02ECF}" presName="wedge6" presStyleLbl="node1" presStyleIdx="5" presStyleCnt="6"/>
      <dgm:spPr/>
      <dgm:t>
        <a:bodyPr/>
        <a:lstStyle/>
        <a:p>
          <a:endParaRPr lang="en-US"/>
        </a:p>
      </dgm:t>
    </dgm:pt>
    <dgm:pt modelId="{CE4373A6-ACBF-410D-BBAA-E8069D0EF010}" type="pres">
      <dgm:prSet presAssocID="{BF0F89A9-C224-442C-A8C1-34EA61B02ECF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2DD9AC-948F-4B22-A9C7-9578577719F4}" srcId="{BF0F89A9-C224-442C-A8C1-34EA61B02ECF}" destId="{8900CC63-347A-44E6-B78E-0FA81AF953A0}" srcOrd="0" destOrd="0" parTransId="{689580B6-BB13-4101-8970-68AD74A4347D}" sibTransId="{AE7EEC2B-24C7-4D27-9AF7-C10C3081AA20}"/>
    <dgm:cxn modelId="{2A31FF56-8A0E-4EA4-ACF8-0D28725599FC}" type="presOf" srcId="{925475B0-B6E6-4BFF-8BCF-C1ADB156633B}" destId="{CE4373A6-ACBF-410D-BBAA-E8069D0EF010}" srcOrd="1" destOrd="0" presId="urn:microsoft.com/office/officeart/2005/8/layout/chart3"/>
    <dgm:cxn modelId="{E6AA1115-62E3-476A-89CF-D8FBCE1A0A7F}" srcId="{BF0F89A9-C224-442C-A8C1-34EA61B02ECF}" destId="{35723FC9-23BA-425C-8C2A-1DF57928763B}" srcOrd="3" destOrd="0" parTransId="{2A93B238-5FFC-4A96-9088-11E52FE0A132}" sibTransId="{F5107A9B-35BA-4634-B467-3E43A9D9FF24}"/>
    <dgm:cxn modelId="{19E1D911-993E-49EA-91A3-AA80495A2105}" type="presOf" srcId="{35723FC9-23BA-425C-8C2A-1DF57928763B}" destId="{4C520408-4B60-4356-B2DD-F190D6FE9A25}" srcOrd="1" destOrd="0" presId="urn:microsoft.com/office/officeart/2005/8/layout/chart3"/>
    <dgm:cxn modelId="{033C5BDD-D3C5-432E-B244-6FCD83CC5D01}" type="presOf" srcId="{AF2D6EAB-6091-4171-A640-DB761629CD13}" destId="{BC1A4AC9-B8EB-4CDE-BAEA-9CC2C55D07DC}" srcOrd="0" destOrd="0" presId="urn:microsoft.com/office/officeart/2005/8/layout/chart3"/>
    <dgm:cxn modelId="{987F3279-5186-4CA5-99F7-BF0FBEA29B05}" srcId="{BF0F89A9-C224-442C-A8C1-34EA61B02ECF}" destId="{C2056D50-A147-4C2F-A555-7D89E78CBCC3}" srcOrd="4" destOrd="0" parTransId="{B00C5DF8-BB96-401E-9CC0-BDAEC87E9175}" sibTransId="{40C309EF-CDD0-41DA-B601-54FDF25307F4}"/>
    <dgm:cxn modelId="{71BEBA3A-A1DB-4984-B904-8DB20A51CB21}" type="presOf" srcId="{8900CC63-347A-44E6-B78E-0FA81AF953A0}" destId="{7D4BBD5D-717E-4705-835E-DA308C0EC792}" srcOrd="1" destOrd="0" presId="urn:microsoft.com/office/officeart/2005/8/layout/chart3"/>
    <dgm:cxn modelId="{1CF8C3F7-CF92-4878-909A-39B176883BEE}" type="presOf" srcId="{C2056D50-A147-4C2F-A555-7D89E78CBCC3}" destId="{B812DE9A-EF07-40E0-8757-2D512F5FE67E}" srcOrd="0" destOrd="0" presId="urn:microsoft.com/office/officeart/2005/8/layout/chart3"/>
    <dgm:cxn modelId="{B5B015A0-2870-4827-B76F-FECCF7FB391E}" srcId="{BF0F89A9-C224-442C-A8C1-34EA61B02ECF}" destId="{024C4CAC-DE07-44E5-AADF-377C729CF985}" srcOrd="2" destOrd="0" parTransId="{92432F8B-7320-422D-A37E-0029E8185821}" sibTransId="{1F9C3449-65AE-44F2-8237-8D3D837F09F6}"/>
    <dgm:cxn modelId="{47019840-701B-412A-A4EF-2D57268F58FF}" type="presOf" srcId="{C2056D50-A147-4C2F-A555-7D89E78CBCC3}" destId="{474B9925-82E6-42E1-81BA-1F1E42BEF641}" srcOrd="1" destOrd="0" presId="urn:microsoft.com/office/officeart/2005/8/layout/chart3"/>
    <dgm:cxn modelId="{11E2B482-D7C8-4059-B536-AF9FB4C50BD6}" type="presOf" srcId="{BF0F89A9-C224-442C-A8C1-34EA61B02ECF}" destId="{E5259440-01A7-4CBB-A888-70323A25D113}" srcOrd="0" destOrd="0" presId="urn:microsoft.com/office/officeart/2005/8/layout/chart3"/>
    <dgm:cxn modelId="{C8D2832D-BDA4-4F00-9E75-F4223C39B9AB}" srcId="{BF0F89A9-C224-442C-A8C1-34EA61B02ECF}" destId="{925475B0-B6E6-4BFF-8BCF-C1ADB156633B}" srcOrd="5" destOrd="0" parTransId="{62085B5E-A677-4889-AEC5-681B2512F810}" sibTransId="{B3F4E191-E961-474C-B9A5-6242A9DD61F6}"/>
    <dgm:cxn modelId="{D458D53D-EBDA-4700-AE64-57971984F232}" type="presOf" srcId="{35723FC9-23BA-425C-8C2A-1DF57928763B}" destId="{4343F130-6BEC-495A-AFD8-0E99C9B3E3F5}" srcOrd="0" destOrd="0" presId="urn:microsoft.com/office/officeart/2005/8/layout/chart3"/>
    <dgm:cxn modelId="{8834717D-213E-4F3C-9244-92464CF260BF}" srcId="{BF0F89A9-C224-442C-A8C1-34EA61B02ECF}" destId="{AF2D6EAB-6091-4171-A640-DB761629CD13}" srcOrd="1" destOrd="0" parTransId="{BA547FDF-8BE1-432D-8A20-222D87FC0B13}" sibTransId="{516F8B20-1B11-4318-BF81-70C6D9DD04E4}"/>
    <dgm:cxn modelId="{1C13947C-7FCD-4AFB-947F-A2B252CD1AF8}" type="presOf" srcId="{AF2D6EAB-6091-4171-A640-DB761629CD13}" destId="{BF78687A-E990-42C6-A97E-4F4F8FEC45F9}" srcOrd="1" destOrd="0" presId="urn:microsoft.com/office/officeart/2005/8/layout/chart3"/>
    <dgm:cxn modelId="{3EB8624E-D0BC-41C0-8D2A-58ABAD47BF6F}" type="presOf" srcId="{8900CC63-347A-44E6-B78E-0FA81AF953A0}" destId="{B5C5EA3E-FFEA-495E-B56D-704848D3DB65}" srcOrd="0" destOrd="0" presId="urn:microsoft.com/office/officeart/2005/8/layout/chart3"/>
    <dgm:cxn modelId="{727DB0EF-3428-4169-9A74-D82E5F726808}" type="presOf" srcId="{024C4CAC-DE07-44E5-AADF-377C729CF985}" destId="{1554559B-C1E2-4A5C-A78C-ADD5139F36CE}" srcOrd="1" destOrd="0" presId="urn:microsoft.com/office/officeart/2005/8/layout/chart3"/>
    <dgm:cxn modelId="{9B958D36-BE97-485D-BCDA-01B0987C1B72}" type="presOf" srcId="{024C4CAC-DE07-44E5-AADF-377C729CF985}" destId="{7EA3A07F-5EDD-4AA9-99A5-441D4B42DD6C}" srcOrd="0" destOrd="0" presId="urn:microsoft.com/office/officeart/2005/8/layout/chart3"/>
    <dgm:cxn modelId="{EA533607-D1AD-4DF2-ADD5-3D683188AD46}" type="presOf" srcId="{925475B0-B6E6-4BFF-8BCF-C1ADB156633B}" destId="{DC7C68B3-075F-4337-8B5F-4F36C801F813}" srcOrd="0" destOrd="0" presId="urn:microsoft.com/office/officeart/2005/8/layout/chart3"/>
    <dgm:cxn modelId="{A1F73C5B-92B9-4798-87AD-DEC7040EC960}" type="presParOf" srcId="{E5259440-01A7-4CBB-A888-70323A25D113}" destId="{B5C5EA3E-FFEA-495E-B56D-704848D3DB65}" srcOrd="0" destOrd="0" presId="urn:microsoft.com/office/officeart/2005/8/layout/chart3"/>
    <dgm:cxn modelId="{0BEAC8FA-DB63-409F-9A35-9D5CDE96796B}" type="presParOf" srcId="{E5259440-01A7-4CBB-A888-70323A25D113}" destId="{7D4BBD5D-717E-4705-835E-DA308C0EC792}" srcOrd="1" destOrd="0" presId="urn:microsoft.com/office/officeart/2005/8/layout/chart3"/>
    <dgm:cxn modelId="{876B7F5E-A596-4647-A707-905A318E124A}" type="presParOf" srcId="{E5259440-01A7-4CBB-A888-70323A25D113}" destId="{BC1A4AC9-B8EB-4CDE-BAEA-9CC2C55D07DC}" srcOrd="2" destOrd="0" presId="urn:microsoft.com/office/officeart/2005/8/layout/chart3"/>
    <dgm:cxn modelId="{26765E0C-FD68-41EF-8897-1D9D0AE1DBC2}" type="presParOf" srcId="{E5259440-01A7-4CBB-A888-70323A25D113}" destId="{BF78687A-E990-42C6-A97E-4F4F8FEC45F9}" srcOrd="3" destOrd="0" presId="urn:microsoft.com/office/officeart/2005/8/layout/chart3"/>
    <dgm:cxn modelId="{EC759F6F-4AEC-4CA7-9F65-C9BB313EF733}" type="presParOf" srcId="{E5259440-01A7-4CBB-A888-70323A25D113}" destId="{7EA3A07F-5EDD-4AA9-99A5-441D4B42DD6C}" srcOrd="4" destOrd="0" presId="urn:microsoft.com/office/officeart/2005/8/layout/chart3"/>
    <dgm:cxn modelId="{354862A4-33CD-4D2E-9FBB-C69241E9B928}" type="presParOf" srcId="{E5259440-01A7-4CBB-A888-70323A25D113}" destId="{1554559B-C1E2-4A5C-A78C-ADD5139F36CE}" srcOrd="5" destOrd="0" presId="urn:microsoft.com/office/officeart/2005/8/layout/chart3"/>
    <dgm:cxn modelId="{CBB42FBC-AEAD-43E3-96C4-6455F00D305F}" type="presParOf" srcId="{E5259440-01A7-4CBB-A888-70323A25D113}" destId="{4343F130-6BEC-495A-AFD8-0E99C9B3E3F5}" srcOrd="6" destOrd="0" presId="urn:microsoft.com/office/officeart/2005/8/layout/chart3"/>
    <dgm:cxn modelId="{956DC865-3E97-4E83-9054-EAA3B57E90C4}" type="presParOf" srcId="{E5259440-01A7-4CBB-A888-70323A25D113}" destId="{4C520408-4B60-4356-B2DD-F190D6FE9A25}" srcOrd="7" destOrd="0" presId="urn:microsoft.com/office/officeart/2005/8/layout/chart3"/>
    <dgm:cxn modelId="{17D7B28E-3784-4D0E-8D77-3C7BBE67E3C8}" type="presParOf" srcId="{E5259440-01A7-4CBB-A888-70323A25D113}" destId="{B812DE9A-EF07-40E0-8757-2D512F5FE67E}" srcOrd="8" destOrd="0" presId="urn:microsoft.com/office/officeart/2005/8/layout/chart3"/>
    <dgm:cxn modelId="{E58F3EDA-9C1C-4597-9CE7-2B8696928AF1}" type="presParOf" srcId="{E5259440-01A7-4CBB-A888-70323A25D113}" destId="{474B9925-82E6-42E1-81BA-1F1E42BEF641}" srcOrd="9" destOrd="0" presId="urn:microsoft.com/office/officeart/2005/8/layout/chart3"/>
    <dgm:cxn modelId="{A6A1EDE1-7409-4DB4-A857-F331880FBA9F}" type="presParOf" srcId="{E5259440-01A7-4CBB-A888-70323A25D113}" destId="{DC7C68B3-075F-4337-8B5F-4F36C801F813}" srcOrd="10" destOrd="0" presId="urn:microsoft.com/office/officeart/2005/8/layout/chart3"/>
    <dgm:cxn modelId="{F2D7FC2F-5EC2-4637-99C2-108FC547DA59}" type="presParOf" srcId="{E5259440-01A7-4CBB-A888-70323A25D113}" destId="{CE4373A6-ACBF-410D-BBAA-E8069D0EF010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C5EA3E-FFEA-495E-B56D-704848D3DB65}">
      <dsp:nvSpPr>
        <dsp:cNvPr id="0" name=""/>
        <dsp:cNvSpPr/>
      </dsp:nvSpPr>
      <dsp:spPr>
        <a:xfrm>
          <a:off x="2901366" y="228551"/>
          <a:ext cx="3290201" cy="3290201"/>
        </a:xfrm>
        <a:prstGeom prst="pie">
          <a:avLst>
            <a:gd name="adj1" fmla="val 16200000"/>
            <a:gd name="adj2" fmla="val 1980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Pasar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Pemasaran</a:t>
          </a:r>
          <a:endParaRPr lang="en-US" sz="1500" kern="1200" dirty="0"/>
        </a:p>
      </dsp:txBody>
      <dsp:txXfrm>
        <a:off x="4581718" y="581073"/>
        <a:ext cx="959641" cy="705043"/>
      </dsp:txXfrm>
    </dsp:sp>
    <dsp:sp modelId="{BC1A4AC9-B8EB-4CDE-BAEA-9CC2C55D07DC}">
      <dsp:nvSpPr>
        <dsp:cNvPr id="0" name=""/>
        <dsp:cNvSpPr/>
      </dsp:nvSpPr>
      <dsp:spPr>
        <a:xfrm>
          <a:off x="2803443" y="398153"/>
          <a:ext cx="3290201" cy="3290201"/>
        </a:xfrm>
        <a:prstGeom prst="pie">
          <a:avLst>
            <a:gd name="adj1" fmla="val 19800000"/>
            <a:gd name="adj2" fmla="val 180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Teknis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Produksi</a:t>
          </a:r>
          <a:endParaRPr lang="en-US" sz="1500" kern="1200" dirty="0"/>
        </a:p>
      </dsp:txBody>
      <dsp:txXfrm>
        <a:off x="5055664" y="1710317"/>
        <a:ext cx="994894" cy="665874"/>
      </dsp:txXfrm>
    </dsp:sp>
    <dsp:sp modelId="{7EA3A07F-5EDD-4AA9-99A5-441D4B42DD6C}">
      <dsp:nvSpPr>
        <dsp:cNvPr id="0" name=""/>
        <dsp:cNvSpPr/>
      </dsp:nvSpPr>
      <dsp:spPr>
        <a:xfrm>
          <a:off x="2803443" y="398153"/>
          <a:ext cx="3290201" cy="3290201"/>
        </a:xfrm>
        <a:prstGeom prst="pie">
          <a:avLst>
            <a:gd name="adj1" fmla="val 1800000"/>
            <a:gd name="adj2" fmla="val 540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Manajemen</a:t>
          </a:r>
          <a:endParaRPr lang="en-US" sz="1500" kern="1200" dirty="0"/>
        </a:p>
      </dsp:txBody>
      <dsp:txXfrm>
        <a:off x="4483796" y="2630789"/>
        <a:ext cx="959641" cy="705043"/>
      </dsp:txXfrm>
    </dsp:sp>
    <dsp:sp modelId="{4343F130-6BEC-495A-AFD8-0E99C9B3E3F5}">
      <dsp:nvSpPr>
        <dsp:cNvPr id="0" name=""/>
        <dsp:cNvSpPr/>
      </dsp:nvSpPr>
      <dsp:spPr>
        <a:xfrm>
          <a:off x="2803443" y="398153"/>
          <a:ext cx="3290201" cy="3290201"/>
        </a:xfrm>
        <a:prstGeom prst="pie">
          <a:avLst>
            <a:gd name="adj1" fmla="val 5400000"/>
            <a:gd name="adj2" fmla="val 900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Keuangan</a:t>
          </a:r>
          <a:endParaRPr lang="en-US" sz="1500" kern="1200" dirty="0"/>
        </a:p>
      </dsp:txBody>
      <dsp:txXfrm>
        <a:off x="3453650" y="2630789"/>
        <a:ext cx="959641" cy="705043"/>
      </dsp:txXfrm>
    </dsp:sp>
    <dsp:sp modelId="{B812DE9A-EF07-40E0-8757-2D512F5FE67E}">
      <dsp:nvSpPr>
        <dsp:cNvPr id="0" name=""/>
        <dsp:cNvSpPr/>
      </dsp:nvSpPr>
      <dsp:spPr>
        <a:xfrm>
          <a:off x="2803443" y="398153"/>
          <a:ext cx="3290201" cy="3290201"/>
        </a:xfrm>
        <a:prstGeom prst="pie">
          <a:avLst>
            <a:gd name="adj1" fmla="val 9000000"/>
            <a:gd name="adj2" fmla="val 1260000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Hukum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Perijinan</a:t>
          </a:r>
          <a:endParaRPr lang="en-US" sz="1500" kern="1200" dirty="0"/>
        </a:p>
      </dsp:txBody>
      <dsp:txXfrm>
        <a:off x="2854363" y="1710317"/>
        <a:ext cx="994894" cy="665874"/>
      </dsp:txXfrm>
    </dsp:sp>
    <dsp:sp modelId="{DC7C68B3-075F-4337-8B5F-4F36C801F813}">
      <dsp:nvSpPr>
        <dsp:cNvPr id="0" name=""/>
        <dsp:cNvSpPr/>
      </dsp:nvSpPr>
      <dsp:spPr>
        <a:xfrm>
          <a:off x="2803443" y="398153"/>
          <a:ext cx="3290201" cy="3290201"/>
        </a:xfrm>
        <a:prstGeom prst="pie">
          <a:avLst>
            <a:gd name="adj1" fmla="val 126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Lingkungan</a:t>
          </a:r>
          <a:endParaRPr lang="en-US" sz="1500" kern="1200" dirty="0"/>
        </a:p>
      </dsp:txBody>
      <dsp:txXfrm>
        <a:off x="3453650" y="750675"/>
        <a:ext cx="959641" cy="705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104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55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814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057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23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595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087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201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82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88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695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98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94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70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7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026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38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8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4000" b="1" dirty="0" smtClean="0"/>
              <a:t>TECHNOPRENEURSHIP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2938"/>
            <a:ext cx="6287829" cy="1569236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/>
              <a:t>Pertemuan</a:t>
            </a:r>
            <a:r>
              <a:rPr lang="en-US" b="1" dirty="0" smtClean="0"/>
              <a:t> </a:t>
            </a:r>
            <a:r>
              <a:rPr lang="en-US" b="1" dirty="0" smtClean="0"/>
              <a:t>5 </a:t>
            </a:r>
            <a:r>
              <a:rPr lang="en-US" b="1" dirty="0" smtClean="0"/>
              <a:t>– </a:t>
            </a:r>
            <a:r>
              <a:rPr lang="en-US" b="1" dirty="0" err="1" smtClean="0"/>
              <a:t>Studi</a:t>
            </a:r>
            <a:r>
              <a:rPr lang="en-US" b="1" dirty="0" smtClean="0"/>
              <a:t> </a:t>
            </a:r>
            <a:r>
              <a:rPr lang="en-US" b="1" dirty="0" err="1" smtClean="0"/>
              <a:t>Kelayakan</a:t>
            </a:r>
            <a:r>
              <a:rPr lang="en-US" b="1" dirty="0" smtClean="0"/>
              <a:t> </a:t>
            </a:r>
            <a:r>
              <a:rPr lang="en-US" b="1" dirty="0" err="1" smtClean="0"/>
              <a:t>usaha</a:t>
            </a:r>
            <a:endParaRPr lang="en-US" b="1" i="1" dirty="0" smtClean="0"/>
          </a:p>
          <a:p>
            <a:pPr algn="l"/>
            <a:r>
              <a:rPr lang="en-US" b="1" dirty="0" err="1" smtClean="0"/>
              <a:t>Senin</a:t>
            </a:r>
            <a:r>
              <a:rPr lang="en-US" b="1" dirty="0" smtClean="0"/>
              <a:t>, </a:t>
            </a:r>
            <a:r>
              <a:rPr lang="en-US" b="1" dirty="0" smtClean="0"/>
              <a:t>24 </a:t>
            </a:r>
            <a:r>
              <a:rPr lang="en-US" b="1" dirty="0" err="1" smtClean="0"/>
              <a:t>Februari</a:t>
            </a:r>
            <a:r>
              <a:rPr lang="en-US" b="1" dirty="0" smtClean="0"/>
              <a:t> 2020</a:t>
            </a:r>
          </a:p>
          <a:p>
            <a:pPr algn="l"/>
            <a:r>
              <a:rPr lang="en-US" b="1" dirty="0" err="1" smtClean="0"/>
              <a:t>Safitri</a:t>
            </a:r>
            <a:r>
              <a:rPr lang="en-US" b="1" dirty="0" smtClean="0"/>
              <a:t> Jaya, </a:t>
            </a:r>
            <a:r>
              <a:rPr lang="en-US" b="1" dirty="0" err="1" smtClean="0"/>
              <a:t>S.Kom</a:t>
            </a:r>
            <a:r>
              <a:rPr lang="en-US" b="1" dirty="0" smtClean="0"/>
              <a:t>, M.T.I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389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7"/>
          <p:cNvSpPr txBox="1">
            <a:spLocks/>
          </p:cNvSpPr>
          <p:nvPr/>
        </p:nvSpPr>
        <p:spPr>
          <a:xfrm>
            <a:off x="1024128" y="4544704"/>
            <a:ext cx="9720073" cy="17646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 smtClean="0"/>
              <a:t>Manajemen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dan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Keuangan</a:t>
            </a:r>
            <a:endParaRPr lang="en-US" sz="6000" b="1" dirty="0"/>
          </a:p>
        </p:txBody>
      </p:sp>
      <p:pic>
        <p:nvPicPr>
          <p:cNvPr id="1026" name="Picture 2" descr="Image result for aspek manajemen dan keuang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414" y="1198159"/>
            <a:ext cx="6667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88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Manajemen</a:t>
            </a:r>
            <a:r>
              <a:rPr lang="en-US" dirty="0" smtClean="0"/>
              <a:t> SDM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err="1" smtClean="0"/>
              <a:t>Kebutuhan</a:t>
            </a:r>
            <a:r>
              <a:rPr lang="en-US" dirty="0" smtClean="0"/>
              <a:t> dana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sumbernya</a:t>
            </a:r>
            <a:endParaRPr lang="en-US" dirty="0" smtClean="0"/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Cash flow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err="1" smtClean="0"/>
              <a:t>Biaya</a:t>
            </a:r>
            <a:r>
              <a:rPr lang="en-US" dirty="0" smtClean="0"/>
              <a:t> modal (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pinjaman</a:t>
            </a:r>
            <a:r>
              <a:rPr lang="en-US" dirty="0" smtClean="0"/>
              <a:t>)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endParaRPr lang="en-US" dirty="0" smtClean="0"/>
          </a:p>
          <a:p>
            <a:pPr marL="1371600" lvl="2" indent="-457200">
              <a:buFont typeface="+mj-lt"/>
              <a:buAutoNum type="romanLcPeriod"/>
            </a:pPr>
            <a:r>
              <a:rPr lang="en-US" dirty="0" smtClean="0"/>
              <a:t>Leasing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beli</a:t>
            </a:r>
            <a:endParaRPr lang="en-US" dirty="0" smtClean="0"/>
          </a:p>
          <a:p>
            <a:pPr marL="1371600" lvl="2" indent="-457200">
              <a:buFont typeface="+mj-lt"/>
              <a:buAutoNum type="romanLcPeriod"/>
            </a:pP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prioritas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721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: 4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11856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b="1" i="1" dirty="0" smtClean="0"/>
              <a:t>Planning</a:t>
            </a:r>
            <a:r>
              <a:rPr lang="en-US" dirty="0" smtClean="0"/>
              <a:t> (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,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kepemilikan</a:t>
            </a:r>
            <a:r>
              <a:rPr lang="en-US" dirty="0" smtClean="0"/>
              <a:t>, modal </a:t>
            </a:r>
            <a:r>
              <a:rPr lang="en-US" dirty="0" err="1" smtClean="0"/>
              <a:t>fisik</a:t>
            </a:r>
            <a:r>
              <a:rPr lang="en-US" dirty="0" smtClean="0"/>
              <a:t>/non </a:t>
            </a:r>
            <a:r>
              <a:rPr lang="en-US" dirty="0" err="1" smtClean="0"/>
              <a:t>fisik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b="1" i="1" dirty="0" smtClean="0"/>
              <a:t>Organizing </a:t>
            </a:r>
            <a:r>
              <a:rPr lang="en-US" dirty="0" smtClean="0"/>
              <a:t>(</a:t>
            </a:r>
            <a:r>
              <a:rPr lang="en-US" dirty="0" err="1" smtClean="0"/>
              <a:t>pengorganisasian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err="1" smtClean="0"/>
              <a:t>Pembagian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rincian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(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), unit </a:t>
            </a:r>
            <a:r>
              <a:rPr lang="en-US" dirty="0" err="1" smtClean="0"/>
              <a:t>kerja</a:t>
            </a:r>
            <a:r>
              <a:rPr lang="en-US" dirty="0" smtClean="0"/>
              <a:t>,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koordinasi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b="1" i="1" dirty="0" smtClean="0"/>
              <a:t>Actuating / Directing </a:t>
            </a:r>
            <a:r>
              <a:rPr lang="en-US" dirty="0" smtClean="0"/>
              <a:t>(</a:t>
            </a:r>
            <a:r>
              <a:rPr lang="en-US" dirty="0" err="1" smtClean="0"/>
              <a:t>pengarahan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/>
              <a:t>Media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koordinasi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b="1" i="1" dirty="0" smtClean="0"/>
              <a:t>Controlling</a:t>
            </a:r>
            <a:r>
              <a:rPr lang="en-US" dirty="0" smtClean="0"/>
              <a:t> (</a:t>
            </a:r>
            <a:r>
              <a:rPr lang="en-US" dirty="0" err="1" smtClean="0"/>
              <a:t>pengawasan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evaluasi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dana </a:t>
            </a:r>
            <a:r>
              <a:rPr lang="en-US" dirty="0" err="1" smtClean="0"/>
              <a:t>investasi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Angsuran</a:t>
            </a:r>
            <a:r>
              <a:rPr lang="en-US" dirty="0" smtClean="0"/>
              <a:t> </a:t>
            </a:r>
            <a:r>
              <a:rPr lang="en-US" dirty="0" err="1" smtClean="0"/>
              <a:t>pinjaman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Proyeksi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BEP (</a:t>
            </a:r>
            <a:r>
              <a:rPr lang="en-US" i="1" dirty="0" smtClean="0"/>
              <a:t>Break Event Point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i="1" dirty="0" smtClean="0"/>
              <a:t>capital budgeting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Penyusunan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beserta</a:t>
            </a:r>
            <a:r>
              <a:rPr lang="en-US" dirty="0" smtClean="0"/>
              <a:t> </a:t>
            </a:r>
            <a:r>
              <a:rPr lang="en-US" dirty="0" err="1" smtClean="0"/>
              <a:t>analisisnya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5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b="1" dirty="0" err="1" smtClean="0"/>
              <a:t>Studi</a:t>
            </a:r>
            <a:r>
              <a:rPr lang="en-US" b="1" dirty="0" smtClean="0"/>
              <a:t> </a:t>
            </a:r>
            <a:r>
              <a:rPr lang="en-US" b="1" dirty="0" err="1" smtClean="0"/>
              <a:t>kelayakan</a:t>
            </a:r>
            <a:r>
              <a:rPr lang="en-US" b="1" dirty="0" smtClean="0"/>
              <a:t> </a:t>
            </a:r>
            <a:r>
              <a:rPr lang="en-US" b="1" dirty="0" err="1" smtClean="0"/>
              <a:t>usaha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797724"/>
              </p:ext>
            </p:extLst>
          </p:nvPr>
        </p:nvGraphicFramePr>
        <p:xfrm>
          <a:off x="1295401" y="2429303"/>
          <a:ext cx="8995011" cy="3916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264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Ilustrasi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‘entrepreneur’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diasumsikan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penduduk</a:t>
            </a:r>
            <a:r>
              <a:rPr lang="en-US" dirty="0" smtClean="0"/>
              <a:t> Indonesia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2020 : 270 </a:t>
            </a:r>
            <a:r>
              <a:rPr lang="en-US" dirty="0" err="1" smtClean="0"/>
              <a:t>juta</a:t>
            </a:r>
            <a:r>
              <a:rPr lang="en-US" dirty="0" smtClean="0"/>
              <a:t> </a:t>
            </a:r>
            <a:r>
              <a:rPr lang="en-US" dirty="0" err="1" smtClean="0"/>
              <a:t>jiwa</a:t>
            </a:r>
            <a:endParaRPr lang="en-US" dirty="0" smtClean="0"/>
          </a:p>
          <a:p>
            <a:r>
              <a:rPr lang="en-US" dirty="0" smtClean="0"/>
              <a:t>2% </a:t>
            </a:r>
            <a:r>
              <a:rPr lang="en-US" dirty="0" err="1" smtClean="0"/>
              <a:t>diantaranya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entrepreneur = 5,4 </a:t>
            </a:r>
            <a:r>
              <a:rPr lang="en-US" dirty="0" err="1" smtClean="0"/>
              <a:t>juta</a:t>
            </a:r>
            <a:r>
              <a:rPr lang="en-US" dirty="0" smtClean="0"/>
              <a:t> entrepreneur</a:t>
            </a:r>
          </a:p>
          <a:p>
            <a:r>
              <a:rPr lang="en-US" dirty="0" smtClean="0"/>
              <a:t>1 orang entrepreneur </a:t>
            </a:r>
            <a:r>
              <a:rPr lang="en-US" dirty="0" err="1" smtClean="0"/>
              <a:t>membuka</a:t>
            </a:r>
            <a:r>
              <a:rPr lang="en-US" dirty="0" smtClean="0"/>
              <a:t> </a:t>
            </a:r>
            <a:r>
              <a:rPr lang="en-US" dirty="0" err="1" smtClean="0"/>
              <a:t>lapangan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10 orang </a:t>
            </a:r>
            <a:r>
              <a:rPr lang="en-US" dirty="0" err="1" smtClean="0"/>
              <a:t>pegawai</a:t>
            </a:r>
            <a:r>
              <a:rPr lang="en-US" dirty="0" smtClean="0"/>
              <a:t> =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lapangan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54 </a:t>
            </a:r>
            <a:r>
              <a:rPr lang="en-US" dirty="0" err="1" smtClean="0"/>
              <a:t>juta</a:t>
            </a:r>
            <a:r>
              <a:rPr lang="en-US" dirty="0" smtClean="0"/>
              <a:t> orang </a:t>
            </a:r>
            <a:r>
              <a:rPr lang="en-US" dirty="0" err="1" smtClean="0"/>
              <a:t>pegawai</a:t>
            </a:r>
            <a:endParaRPr lang="en-US" dirty="0" smtClean="0"/>
          </a:p>
          <a:p>
            <a:r>
              <a:rPr lang="en-US" dirty="0" err="1" smtClean="0"/>
              <a:t>Jika</a:t>
            </a:r>
            <a:r>
              <a:rPr lang="en-US" dirty="0" smtClean="0"/>
              <a:t> 54 </a:t>
            </a:r>
            <a:r>
              <a:rPr lang="en-US" dirty="0" err="1" smtClean="0"/>
              <a:t>juta</a:t>
            </a:r>
            <a:r>
              <a:rPr lang="en-US" dirty="0" smtClean="0"/>
              <a:t> </a:t>
            </a:r>
            <a:r>
              <a:rPr lang="en-US" dirty="0" err="1" smtClean="0"/>
              <a:t>pegawai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gaji</a:t>
            </a:r>
            <a:r>
              <a:rPr lang="en-US" dirty="0" smtClean="0"/>
              <a:t> 1juta /</a:t>
            </a:r>
            <a:r>
              <a:rPr lang="en-US" dirty="0" err="1" smtClean="0"/>
              <a:t>bulan</a:t>
            </a:r>
            <a:r>
              <a:rPr lang="en-US" dirty="0" smtClean="0"/>
              <a:t>, 54T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roda</a:t>
            </a:r>
            <a:r>
              <a:rPr lang="en-US" dirty="0" smtClean="0"/>
              <a:t> </a:t>
            </a:r>
            <a:r>
              <a:rPr lang="en-US" dirty="0" err="1" smtClean="0"/>
              <a:t>perekonomian</a:t>
            </a:r>
            <a:endParaRPr lang="en-US" dirty="0" smtClean="0"/>
          </a:p>
          <a:p>
            <a:r>
              <a:rPr lang="en-US" dirty="0" err="1" smtClean="0"/>
              <a:t>Jika</a:t>
            </a:r>
            <a:r>
              <a:rPr lang="en-US" dirty="0" smtClean="0"/>
              <a:t> @</a:t>
            </a:r>
            <a:r>
              <a:rPr lang="en-US" dirty="0" err="1" smtClean="0"/>
              <a:t>pegawai</a:t>
            </a:r>
            <a:r>
              <a:rPr lang="en-US" dirty="0" smtClean="0"/>
              <a:t> </a:t>
            </a:r>
            <a:r>
              <a:rPr lang="en-US" dirty="0" err="1" smtClean="0"/>
              <a:t>menanggung</a:t>
            </a:r>
            <a:r>
              <a:rPr lang="en-US" dirty="0" smtClean="0"/>
              <a:t> 4 orang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/>
              <a:t> </a:t>
            </a:r>
            <a:r>
              <a:rPr lang="en-US" dirty="0" smtClean="0"/>
              <a:t>= 216 </a:t>
            </a:r>
            <a:r>
              <a:rPr lang="en-US" dirty="0" err="1" smtClean="0"/>
              <a:t>juta</a:t>
            </a:r>
            <a:r>
              <a:rPr lang="en-US" dirty="0" smtClean="0"/>
              <a:t> </a:t>
            </a:r>
            <a:r>
              <a:rPr lang="en-US" dirty="0" err="1" smtClean="0"/>
              <a:t>disejahterakan</a:t>
            </a:r>
            <a:endParaRPr lang="en-US" dirty="0" smtClean="0"/>
          </a:p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pengusaha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menyumbang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222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Lanjutan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Davis McClelland</a:t>
            </a:r>
            <a:r>
              <a:rPr lang="en-US" dirty="0" smtClean="0"/>
              <a:t> : </a:t>
            </a:r>
          </a:p>
          <a:p>
            <a:pPr marL="0" indent="0">
              <a:buNone/>
            </a:pPr>
            <a:r>
              <a:rPr lang="en-US" dirty="0" err="1" smtClean="0"/>
              <a:t>sedikitnya</a:t>
            </a:r>
            <a:r>
              <a:rPr lang="en-US" dirty="0" smtClean="0"/>
              <a:t> 2% entrepreneur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kemakmuran</a:t>
            </a:r>
            <a:r>
              <a:rPr lang="en-US" dirty="0" smtClean="0"/>
              <a:t> </a:t>
            </a:r>
            <a:r>
              <a:rPr lang="en-US" dirty="0" err="1" smtClean="0"/>
              <a:t>rakyat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Enterpreneur</a:t>
            </a:r>
            <a:r>
              <a:rPr lang="en-US" dirty="0" smtClean="0"/>
              <a:t> Indonesia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0,2%</a:t>
            </a:r>
          </a:p>
          <a:p>
            <a:pPr marL="0" indent="0">
              <a:buNone/>
            </a:pPr>
            <a:r>
              <a:rPr lang="en-US" dirty="0" err="1" smtClean="0"/>
              <a:t>Enterpreneur</a:t>
            </a:r>
            <a:r>
              <a:rPr lang="en-US" dirty="0" smtClean="0"/>
              <a:t> Singapura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7% (5,7 </a:t>
            </a:r>
            <a:r>
              <a:rPr lang="en-US" dirty="0" err="1" smtClean="0"/>
              <a:t>juta</a:t>
            </a:r>
            <a:r>
              <a:rPr lang="en-US" dirty="0"/>
              <a:t> </a:t>
            </a:r>
            <a:r>
              <a:rPr lang="en-US" dirty="0" smtClean="0"/>
              <a:t>= 3,5 </a:t>
            </a:r>
            <a:r>
              <a:rPr lang="en-US" dirty="0" err="1" smtClean="0"/>
              <a:t>penduduk</a:t>
            </a:r>
            <a:r>
              <a:rPr lang="en-US" dirty="0" smtClean="0"/>
              <a:t> </a:t>
            </a:r>
            <a:r>
              <a:rPr lang="en-US" dirty="0" err="1" smtClean="0"/>
              <a:t>asli</a:t>
            </a:r>
            <a:r>
              <a:rPr lang="en-US" dirty="0" smtClean="0"/>
              <a:t>, </a:t>
            </a:r>
            <a:r>
              <a:rPr lang="en-US" dirty="0" err="1" smtClean="0"/>
              <a:t>sisanya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pendatang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76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Peran</a:t>
            </a:r>
            <a:r>
              <a:rPr lang="en-US" dirty="0"/>
              <a:t> entrepreneur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err="1" smtClean="0"/>
              <a:t>Pemutar</a:t>
            </a:r>
            <a:r>
              <a:rPr lang="en-US" dirty="0" smtClean="0"/>
              <a:t> </a:t>
            </a:r>
            <a:r>
              <a:rPr lang="en-US" dirty="0" err="1" smtClean="0"/>
              <a:t>gerak</a:t>
            </a:r>
            <a:r>
              <a:rPr lang="en-US" dirty="0" smtClean="0"/>
              <a:t> </a:t>
            </a:r>
            <a:r>
              <a:rPr lang="en-US" dirty="0" err="1" smtClean="0"/>
              <a:t>roda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Pembuka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penyedia</a:t>
            </a:r>
            <a:r>
              <a:rPr lang="en-US" dirty="0" smtClean="0"/>
              <a:t> </a:t>
            </a:r>
            <a:r>
              <a:rPr lang="en-US" dirty="0" err="1" smtClean="0"/>
              <a:t>lapangan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Pembayar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Penghasil</a:t>
            </a:r>
            <a:r>
              <a:rPr lang="en-US" dirty="0" smtClean="0"/>
              <a:t> </a:t>
            </a:r>
            <a:r>
              <a:rPr lang="en-US" dirty="0" err="1" smtClean="0"/>
              <a:t>devisa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ekspor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Pelaku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sosial-kemasyarakatan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46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Pendahuluan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err="1" smtClean="0"/>
              <a:t>Manfaat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studi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kelayakan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bisnis</a:t>
            </a:r>
            <a:endParaRPr lang="en-US" b="1" u="sng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Menghindari</a:t>
            </a:r>
            <a:r>
              <a:rPr lang="en-US" dirty="0" smtClean="0"/>
              <a:t> </a:t>
            </a:r>
            <a:r>
              <a:rPr lang="en-US" dirty="0" err="1" smtClean="0"/>
              <a:t>resiko</a:t>
            </a:r>
            <a:r>
              <a:rPr lang="en-US" dirty="0" smtClean="0"/>
              <a:t> </a:t>
            </a:r>
            <a:r>
              <a:rPr lang="en-US" dirty="0" err="1" smtClean="0"/>
              <a:t>kerugian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Memudahkan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Memudahkan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Memudahkan</a:t>
            </a:r>
            <a:r>
              <a:rPr lang="en-US" dirty="0" smtClean="0"/>
              <a:t> </a:t>
            </a:r>
            <a:r>
              <a:rPr lang="en-US" dirty="0" err="1" smtClean="0"/>
              <a:t>pengawasan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Memudahkan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415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Pihak-pihak</a:t>
            </a:r>
            <a:r>
              <a:rPr lang="en-US" dirty="0" smtClean="0"/>
              <a:t> yang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kelayakan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Pihak</a:t>
            </a:r>
            <a:r>
              <a:rPr lang="en-US" dirty="0" smtClean="0"/>
              <a:t> investor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kreditor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78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Review :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 </a:t>
            </a:r>
            <a:r>
              <a:rPr lang="en-US" dirty="0" err="1" smtClean="0"/>
              <a:t>potensial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beli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Segmentasi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Sikap</a:t>
            </a:r>
            <a:r>
              <a:rPr lang="en-US" dirty="0" smtClean="0"/>
              <a:t>,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kepuasan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 (data </a:t>
            </a:r>
            <a:r>
              <a:rPr lang="en-US" dirty="0" err="1" smtClean="0"/>
              <a:t>penjualan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 (</a:t>
            </a:r>
            <a:r>
              <a:rPr lang="en-US" dirty="0" err="1" smtClean="0"/>
              <a:t>strategi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b="1" dirty="0" err="1" smtClean="0"/>
              <a:t>Produk</a:t>
            </a:r>
            <a:r>
              <a:rPr lang="en-US" b="1" dirty="0" smtClean="0"/>
              <a:t>, </a:t>
            </a:r>
            <a:r>
              <a:rPr lang="en-US" b="1" dirty="0" err="1" smtClean="0"/>
              <a:t>harga</a:t>
            </a:r>
            <a:r>
              <a:rPr lang="en-US" b="1" dirty="0" smtClean="0"/>
              <a:t>, </a:t>
            </a:r>
            <a:r>
              <a:rPr lang="en-US" b="1" dirty="0" err="1" smtClean="0"/>
              <a:t>lokasi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promosi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63864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Review :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teknis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(</a:t>
            </a:r>
            <a:r>
              <a:rPr lang="en-US" dirty="0" err="1" smtClean="0"/>
              <a:t>teknologi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diproduksi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persediaan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548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389</TotalTime>
  <Words>397</Words>
  <Application>Microsoft Office PowerPoint</Application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Garamond</vt:lpstr>
      <vt:lpstr>Tw Cen MT</vt:lpstr>
      <vt:lpstr>Wingdings</vt:lpstr>
      <vt:lpstr>Organic</vt:lpstr>
      <vt:lpstr>TECHNOPRENEURSHIP </vt:lpstr>
      <vt:lpstr>Studi kelayakan usaha</vt:lpstr>
      <vt:lpstr>Ilustrasi sebagai ‘entrepreneur’</vt:lpstr>
      <vt:lpstr>Lanjutan </vt:lpstr>
      <vt:lpstr>Peran entrepreneur bagi suatu negara </vt:lpstr>
      <vt:lpstr>Pendahuluan </vt:lpstr>
      <vt:lpstr>Pihak-pihak yang membutuhkan studi kelayakan bisnis</vt:lpstr>
      <vt:lpstr>Review : Aspek pasar dan pemasaran</vt:lpstr>
      <vt:lpstr>Review : aspek teknis dan produksi (teknologi)</vt:lpstr>
      <vt:lpstr>PowerPoint Presentation</vt:lpstr>
      <vt:lpstr>Aspek manajemen dan keuangan</vt:lpstr>
      <vt:lpstr>Aspek manajemen : 4 fungsi manajemen </vt:lpstr>
      <vt:lpstr>Aspek keuangan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60</cp:revision>
  <dcterms:created xsi:type="dcterms:W3CDTF">2020-02-01T14:02:42Z</dcterms:created>
  <dcterms:modified xsi:type="dcterms:W3CDTF">2020-02-22T11:09:08Z</dcterms:modified>
</cp:coreProperties>
</file>