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63" r:id="rId4"/>
    <p:sldId id="259" r:id="rId5"/>
    <p:sldId id="258" r:id="rId6"/>
    <p:sldId id="260" r:id="rId7"/>
    <p:sldId id="261" r:id="rId8"/>
    <p:sldId id="264" r:id="rId9"/>
    <p:sldId id="262" r:id="rId10"/>
    <p:sldId id="266"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3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63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00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55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46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682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61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67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74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7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9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75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2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63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539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70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72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10/27/2019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60033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err="1"/>
              <a:t>Analisis</a:t>
            </a:r>
            <a:r>
              <a:rPr lang="en-US" sz="4800" dirty="0"/>
              <a:t> </a:t>
            </a:r>
            <a:r>
              <a:rPr lang="en-US" sz="4800" dirty="0" err="1"/>
              <a:t>Kebutuhan</a:t>
            </a:r>
            <a:r>
              <a:rPr lang="en-US" sz="4800" dirty="0"/>
              <a:t> </a:t>
            </a:r>
            <a:r>
              <a:rPr lang="en-US" sz="4800" dirty="0" err="1"/>
              <a:t>Perangkat</a:t>
            </a:r>
            <a:r>
              <a:rPr lang="en-US" sz="4800" dirty="0"/>
              <a:t> </a:t>
            </a:r>
            <a:r>
              <a:rPr lang="en-US" sz="4800" dirty="0" err="1"/>
              <a:t>Lunak</a:t>
            </a:r>
            <a:endParaRPr lang="en-ID" sz="4800" dirty="0"/>
          </a:p>
        </p:txBody>
      </p:sp>
      <p:sp>
        <p:nvSpPr>
          <p:cNvPr id="3" name="Subtitle 2"/>
          <p:cNvSpPr>
            <a:spLocks noGrp="1"/>
          </p:cNvSpPr>
          <p:nvPr>
            <p:ph type="subTitle" idx="1"/>
          </p:nvPr>
        </p:nvSpPr>
        <p:spPr/>
        <p:txBody>
          <a:bodyPr/>
          <a:lstStyle/>
          <a:p>
            <a:r>
              <a:rPr lang="en-US" dirty="0" err="1">
                <a:solidFill>
                  <a:schemeClr val="tx1"/>
                </a:solidFill>
              </a:rPr>
              <a:t>Safitri</a:t>
            </a:r>
            <a:r>
              <a:rPr lang="en-US" dirty="0">
                <a:solidFill>
                  <a:schemeClr val="tx1"/>
                </a:solidFill>
              </a:rPr>
              <a:t> Jaya</a:t>
            </a:r>
            <a:endParaRPr lang="en-ID" dirty="0">
              <a:solidFill>
                <a:schemeClr val="tx1"/>
              </a:solidFill>
            </a:endParaRPr>
          </a:p>
        </p:txBody>
      </p:sp>
    </p:spTree>
    <p:extLst>
      <p:ext uri="{BB962C8B-B14F-4D97-AF65-F5344CB8AC3E}">
        <p14:creationId xmlns:p14="http://schemas.microsoft.com/office/powerpoint/2010/main" val="41938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FBB8-16EE-4F1D-A1D2-89743D0DB645}"/>
              </a:ext>
            </a:extLst>
          </p:cNvPr>
          <p:cNvSpPr>
            <a:spLocks noGrp="1"/>
          </p:cNvSpPr>
          <p:nvPr>
            <p:ph type="title"/>
          </p:nvPr>
        </p:nvSpPr>
        <p:spPr/>
        <p:txBody>
          <a:bodyPr/>
          <a:lstStyle/>
          <a:p>
            <a:pPr algn="l"/>
            <a:r>
              <a:rPr lang="en-US" dirty="0" err="1"/>
              <a:t>Identifikasi</a:t>
            </a:r>
            <a:r>
              <a:rPr lang="en-US" dirty="0"/>
              <a:t> </a:t>
            </a:r>
            <a:r>
              <a:rPr lang="en-US" dirty="0" err="1"/>
              <a:t>masalah</a:t>
            </a:r>
            <a:endParaRPr lang="id-ID" dirty="0"/>
          </a:p>
        </p:txBody>
      </p:sp>
      <p:sp>
        <p:nvSpPr>
          <p:cNvPr id="3" name="Content Placeholder 2">
            <a:extLst>
              <a:ext uri="{FF2B5EF4-FFF2-40B4-BE49-F238E27FC236}">
                <a16:creationId xmlns:a16="http://schemas.microsoft.com/office/drawing/2014/main" id="{729B070C-E650-4C6C-8B3A-5F56982EC3ED}"/>
              </a:ext>
            </a:extLst>
          </p:cNvPr>
          <p:cNvSpPr>
            <a:spLocks noGrp="1"/>
          </p:cNvSpPr>
          <p:nvPr>
            <p:ph idx="1"/>
          </p:nvPr>
        </p:nvSpPr>
        <p:spPr>
          <a:xfrm>
            <a:off x="1295401" y="2556931"/>
            <a:ext cx="9601196" cy="3801665"/>
          </a:xfrm>
        </p:spPr>
        <p:txBody>
          <a:bodyPr>
            <a:normAutofit/>
          </a:bodyPr>
          <a:lstStyle/>
          <a:p>
            <a:r>
              <a:rPr lang="id-ID" dirty="0"/>
              <a:t>Pada tahap ini, masalah yang akan dibuat perangkat lunaknya dipelajari sehingga dapat ditentukan: </a:t>
            </a:r>
            <a:endParaRPr lang="en-US" dirty="0"/>
          </a:p>
          <a:p>
            <a:pPr marL="914400" lvl="1" indent="-457200">
              <a:buFont typeface="+mj-lt"/>
              <a:buAutoNum type="arabicPeriod"/>
            </a:pPr>
            <a:r>
              <a:rPr lang="id-ID" dirty="0"/>
              <a:t>Siapa pemakai yang akan menggunakan perangkat lunak </a:t>
            </a:r>
            <a:endParaRPr lang="en-US" dirty="0"/>
          </a:p>
          <a:p>
            <a:pPr marL="914400" lvl="1" indent="-457200">
              <a:buFont typeface="+mj-lt"/>
              <a:buAutoNum type="arabicPeriod"/>
            </a:pPr>
            <a:r>
              <a:rPr lang="id-ID" dirty="0"/>
              <a:t>Dimana perangkat lunak akan digunakan </a:t>
            </a:r>
            <a:endParaRPr lang="en-US" dirty="0"/>
          </a:p>
          <a:p>
            <a:pPr marL="914400" lvl="1" indent="-457200">
              <a:buFont typeface="+mj-lt"/>
              <a:buAutoNum type="arabicPeriod"/>
            </a:pPr>
            <a:r>
              <a:rPr lang="id-ID" dirty="0"/>
              <a:t>Pekerjaan apa dari pemakai yang akan dibantu oleh perangkat lunak </a:t>
            </a:r>
            <a:endParaRPr lang="en-US" dirty="0"/>
          </a:p>
          <a:p>
            <a:pPr marL="914400" lvl="1" indent="-457200">
              <a:buFont typeface="+mj-lt"/>
              <a:buAutoNum type="arabicPeriod"/>
            </a:pPr>
            <a:r>
              <a:rPr lang="id-ID" dirty="0"/>
              <a:t>Dari dan sampai mana cakupan pekerjaan tersebut, dan bagaimana mekanisme pelaksanaannya </a:t>
            </a:r>
            <a:endParaRPr lang="en-US" dirty="0"/>
          </a:p>
          <a:p>
            <a:pPr marL="914400" lvl="1" indent="-457200">
              <a:buFont typeface="+mj-lt"/>
              <a:buAutoNum type="arabicPeriod"/>
            </a:pPr>
            <a:r>
              <a:rPr lang="id-ID" dirty="0"/>
              <a:t>Apa yang menjadi kendala atau keterbatasannya dilihat dari sisi teknologi yang akan digunakan atau dari sisi hukum dan standar </a:t>
            </a:r>
            <a:endParaRPr lang="en-US" dirty="0"/>
          </a:p>
        </p:txBody>
      </p:sp>
    </p:spTree>
    <p:extLst>
      <p:ext uri="{BB962C8B-B14F-4D97-AF65-F5344CB8AC3E}">
        <p14:creationId xmlns:p14="http://schemas.microsoft.com/office/powerpoint/2010/main" val="311000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FBB8-16EE-4F1D-A1D2-89743D0DB645}"/>
              </a:ext>
            </a:extLst>
          </p:cNvPr>
          <p:cNvSpPr>
            <a:spLocks noGrp="1"/>
          </p:cNvSpPr>
          <p:nvPr>
            <p:ph type="title"/>
          </p:nvPr>
        </p:nvSpPr>
        <p:spPr/>
        <p:txBody>
          <a:bodyPr/>
          <a:lstStyle/>
          <a:p>
            <a:pPr algn="l"/>
            <a:r>
              <a:rPr lang="en-US" dirty="0"/>
              <a:t>Con …</a:t>
            </a:r>
            <a:endParaRPr lang="id-ID" dirty="0"/>
          </a:p>
        </p:txBody>
      </p:sp>
      <p:sp>
        <p:nvSpPr>
          <p:cNvPr id="3" name="Content Placeholder 2">
            <a:extLst>
              <a:ext uri="{FF2B5EF4-FFF2-40B4-BE49-F238E27FC236}">
                <a16:creationId xmlns:a16="http://schemas.microsoft.com/office/drawing/2014/main" id="{729B070C-E650-4C6C-8B3A-5F56982EC3ED}"/>
              </a:ext>
            </a:extLst>
          </p:cNvPr>
          <p:cNvSpPr>
            <a:spLocks noGrp="1"/>
          </p:cNvSpPr>
          <p:nvPr>
            <p:ph idx="1"/>
          </p:nvPr>
        </p:nvSpPr>
        <p:spPr>
          <a:xfrm>
            <a:off x="1295401" y="2556931"/>
            <a:ext cx="9601196" cy="3801665"/>
          </a:xfrm>
        </p:spPr>
        <p:txBody>
          <a:bodyPr>
            <a:normAutofit fontScale="92500"/>
          </a:bodyPr>
          <a:lstStyle/>
          <a:p>
            <a:r>
              <a:rPr lang="id-ID" sz="2800" dirty="0"/>
              <a:t>Cara yang digunakan untuk dapat memahami masalah biasanya adalah</a:t>
            </a:r>
            <a:r>
              <a:rPr lang="en-US" sz="2800" dirty="0"/>
              <a:t> </a:t>
            </a:r>
          </a:p>
          <a:p>
            <a:pPr marL="914400" lvl="1" indent="-457200">
              <a:buFont typeface="+mj-lt"/>
              <a:buAutoNum type="arabicPeriod"/>
            </a:pPr>
            <a:r>
              <a:rPr lang="id-ID" sz="2400" dirty="0"/>
              <a:t>Wawancara dengan pemakai </a:t>
            </a:r>
            <a:endParaRPr lang="en-US" sz="2400" dirty="0"/>
          </a:p>
          <a:p>
            <a:pPr marL="914400" lvl="1" indent="-457200">
              <a:buFont typeface="+mj-lt"/>
              <a:buAutoNum type="arabicPeriod"/>
            </a:pPr>
            <a:r>
              <a:rPr lang="id-ID" sz="2400" dirty="0"/>
              <a:t>Observasi atau pengamatan lapangan </a:t>
            </a:r>
            <a:endParaRPr lang="en-US" sz="2400" dirty="0"/>
          </a:p>
          <a:p>
            <a:pPr marL="914400" lvl="1" indent="-457200">
              <a:buFont typeface="+mj-lt"/>
              <a:buAutoNum type="arabicPeriod"/>
            </a:pPr>
            <a:r>
              <a:rPr lang="id-ID" sz="2400" dirty="0"/>
              <a:t>Kuesioner</a:t>
            </a:r>
            <a:endParaRPr lang="en-US" sz="2400" dirty="0"/>
          </a:p>
          <a:p>
            <a:pPr marL="914400" lvl="1" indent="-457200">
              <a:buFont typeface="+mj-lt"/>
              <a:buAutoNum type="arabicPeriod"/>
            </a:pPr>
            <a:r>
              <a:rPr lang="id-ID" sz="2400" dirty="0"/>
              <a:t>Mempelajari referensi atau dokumen-dokumen yang digunakan, seperti dokumen hasil analisis dan perancangan sistem </a:t>
            </a:r>
            <a:endParaRPr lang="en-US" sz="2400" dirty="0"/>
          </a:p>
          <a:p>
            <a:r>
              <a:rPr lang="en-US" sz="2800" dirty="0"/>
              <a:t>Hasil </a:t>
            </a:r>
            <a:r>
              <a:rPr lang="en-US" sz="2800" dirty="0" err="1"/>
              <a:t>pemahaman</a:t>
            </a:r>
            <a:r>
              <a:rPr lang="en-US" sz="2800" dirty="0"/>
              <a:t> </a:t>
            </a:r>
            <a:r>
              <a:rPr lang="en-US" sz="2800" dirty="0" err="1"/>
              <a:t>masalah</a:t>
            </a:r>
            <a:r>
              <a:rPr lang="en-US" sz="2800" dirty="0"/>
              <a:t> </a:t>
            </a:r>
            <a:r>
              <a:rPr lang="en-US" sz="2800" dirty="0" err="1"/>
              <a:t>digambarkan</a:t>
            </a:r>
            <a:r>
              <a:rPr lang="en-US" sz="2800" dirty="0"/>
              <a:t> </a:t>
            </a:r>
            <a:r>
              <a:rPr lang="en-US" sz="2800" dirty="0" err="1"/>
              <a:t>dalam</a:t>
            </a:r>
            <a:r>
              <a:rPr lang="en-US" sz="2800" dirty="0"/>
              <a:t> </a:t>
            </a:r>
            <a:r>
              <a:rPr lang="en-US" sz="2800" dirty="0" err="1"/>
              <a:t>bentuk</a:t>
            </a:r>
            <a:r>
              <a:rPr lang="en-US" sz="2800" dirty="0"/>
              <a:t> model </a:t>
            </a:r>
            <a:r>
              <a:rPr lang="en-US" sz="2800" dirty="0" err="1"/>
              <a:t>tertentu</a:t>
            </a:r>
            <a:r>
              <a:rPr lang="en-US" sz="2800" dirty="0"/>
              <a:t> </a:t>
            </a:r>
            <a:r>
              <a:rPr lang="en-US" sz="2800" dirty="0" err="1"/>
              <a:t>seperti</a:t>
            </a:r>
            <a:r>
              <a:rPr lang="en-US" sz="2800" dirty="0"/>
              <a:t> </a:t>
            </a:r>
            <a:r>
              <a:rPr lang="en-US" sz="2800" i="1" dirty="0" err="1"/>
              <a:t>flowmap</a:t>
            </a:r>
            <a:r>
              <a:rPr lang="en-US" sz="2800" dirty="0"/>
              <a:t>, UML, Graf, </a:t>
            </a:r>
            <a:r>
              <a:rPr lang="en-US" sz="2800" dirty="0" err="1"/>
              <a:t>dll</a:t>
            </a:r>
            <a:endParaRPr lang="en-US" sz="2800" dirty="0"/>
          </a:p>
        </p:txBody>
      </p:sp>
    </p:spTree>
    <p:extLst>
      <p:ext uri="{BB962C8B-B14F-4D97-AF65-F5344CB8AC3E}">
        <p14:creationId xmlns:p14="http://schemas.microsoft.com/office/powerpoint/2010/main" val="410106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007D-C195-43CF-A91F-25FB63CECE5F}"/>
              </a:ext>
            </a:extLst>
          </p:cNvPr>
          <p:cNvSpPr>
            <a:spLocks noGrp="1"/>
          </p:cNvSpPr>
          <p:nvPr>
            <p:ph type="title"/>
          </p:nvPr>
        </p:nvSpPr>
        <p:spPr/>
        <p:txBody>
          <a:bodyPr/>
          <a:lstStyle/>
          <a:p>
            <a:pPr algn="l"/>
            <a:r>
              <a:rPr lang="en-US" dirty="0" err="1"/>
              <a:t>Mengidentifikasi</a:t>
            </a:r>
            <a:r>
              <a:rPr lang="en-US" dirty="0"/>
              <a:t> </a:t>
            </a:r>
            <a:r>
              <a:rPr lang="en-US" dirty="0" err="1"/>
              <a:t>kebutuhan</a:t>
            </a:r>
            <a:r>
              <a:rPr lang="en-US" dirty="0"/>
              <a:t> </a:t>
            </a:r>
            <a:r>
              <a:rPr lang="en-US" dirty="0" err="1"/>
              <a:t>pemakai</a:t>
            </a:r>
            <a:endParaRPr lang="id-ID" dirty="0"/>
          </a:p>
        </p:txBody>
      </p:sp>
      <p:sp>
        <p:nvSpPr>
          <p:cNvPr id="3" name="Content Placeholder 2">
            <a:extLst>
              <a:ext uri="{FF2B5EF4-FFF2-40B4-BE49-F238E27FC236}">
                <a16:creationId xmlns:a16="http://schemas.microsoft.com/office/drawing/2014/main" id="{8E6B6206-8666-4305-9976-822E5923BA52}"/>
              </a:ext>
            </a:extLst>
          </p:cNvPr>
          <p:cNvSpPr>
            <a:spLocks noGrp="1"/>
          </p:cNvSpPr>
          <p:nvPr>
            <p:ph idx="1"/>
          </p:nvPr>
        </p:nvSpPr>
        <p:spPr>
          <a:xfrm>
            <a:off x="1295401" y="2556931"/>
            <a:ext cx="9601196" cy="3787597"/>
          </a:xfrm>
        </p:spPr>
        <p:txBody>
          <a:bodyPr>
            <a:normAutofit fontScale="92500" lnSpcReduction="10000"/>
          </a:bodyPr>
          <a:lstStyle/>
          <a:p>
            <a:r>
              <a:rPr lang="id-ID" sz="2800" dirty="0"/>
              <a:t>Sebenarnya, tahap identifikasi kebutuhan pemakai (</a:t>
            </a:r>
            <a:r>
              <a:rPr lang="id-ID" sz="2800" i="1" dirty="0"/>
              <a:t>user requirement</a:t>
            </a:r>
            <a:r>
              <a:rPr lang="id-ID" sz="2800" dirty="0"/>
              <a:t>) ini pada prakteknya dilaksanakan bersamaan dengan pemahaman masalah. Cara yang digunakan pun relatif sama. Hanya saja, subtansi yang ditanyakan biasanya adalah:</a:t>
            </a:r>
            <a:endParaRPr lang="en-US" sz="2800" dirty="0"/>
          </a:p>
          <a:p>
            <a:pPr marL="914400" lvl="1" indent="-457200">
              <a:buFont typeface="+mj-lt"/>
              <a:buAutoNum type="arabicPeriod"/>
            </a:pPr>
            <a:r>
              <a:rPr lang="id-ID" sz="2400" dirty="0"/>
              <a:t>Data atau informasi apa yang akan diproses </a:t>
            </a:r>
            <a:endParaRPr lang="en-US" sz="2400" dirty="0"/>
          </a:p>
          <a:p>
            <a:pPr marL="914400" lvl="1" indent="-457200">
              <a:buFont typeface="+mj-lt"/>
              <a:buAutoNum type="arabicPeriod"/>
            </a:pPr>
            <a:r>
              <a:rPr lang="id-ID" sz="2400" dirty="0"/>
              <a:t>Fungsi apa yang diinginkan </a:t>
            </a:r>
            <a:endParaRPr lang="en-US" sz="2400" dirty="0"/>
          </a:p>
          <a:p>
            <a:pPr marL="914400" lvl="1" indent="-457200">
              <a:buFont typeface="+mj-lt"/>
              <a:buAutoNum type="arabicPeriod"/>
            </a:pPr>
            <a:r>
              <a:rPr lang="id-ID" sz="2400" dirty="0"/>
              <a:t>Kelakuan sistem apa yang diharapkan </a:t>
            </a:r>
            <a:endParaRPr lang="en-US" sz="2400" dirty="0"/>
          </a:p>
          <a:p>
            <a:pPr marL="914400" lvl="1" indent="-457200">
              <a:buFont typeface="+mj-lt"/>
              <a:buAutoNum type="arabicPeriod"/>
            </a:pPr>
            <a:r>
              <a:rPr lang="id-ID" sz="2400" dirty="0"/>
              <a:t>Antarmuka apa yang tersedia (</a:t>
            </a:r>
            <a:r>
              <a:rPr lang="id-ID" sz="2400" i="1" dirty="0"/>
              <a:t>user interfaces, hardware interfaces, software interfaces, dan communications interfaces</a:t>
            </a:r>
            <a:r>
              <a:rPr lang="id-ID" sz="2400" dirty="0"/>
              <a:t>) </a:t>
            </a:r>
            <a:endParaRPr lang="en-US" sz="2400" dirty="0"/>
          </a:p>
        </p:txBody>
      </p:sp>
    </p:spTree>
    <p:extLst>
      <p:ext uri="{BB962C8B-B14F-4D97-AF65-F5344CB8AC3E}">
        <p14:creationId xmlns:p14="http://schemas.microsoft.com/office/powerpoint/2010/main" val="170655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007D-C195-43CF-A91F-25FB63CECE5F}"/>
              </a:ext>
            </a:extLst>
          </p:cNvPr>
          <p:cNvSpPr>
            <a:spLocks noGrp="1"/>
          </p:cNvSpPr>
          <p:nvPr>
            <p:ph type="title"/>
          </p:nvPr>
        </p:nvSpPr>
        <p:spPr/>
        <p:txBody>
          <a:bodyPr/>
          <a:lstStyle/>
          <a:p>
            <a:pPr algn="l"/>
            <a:r>
              <a:rPr lang="en-US" dirty="0"/>
              <a:t>Con …</a:t>
            </a:r>
            <a:endParaRPr lang="id-ID" dirty="0"/>
          </a:p>
        </p:txBody>
      </p:sp>
      <p:sp>
        <p:nvSpPr>
          <p:cNvPr id="3" name="Content Placeholder 2">
            <a:extLst>
              <a:ext uri="{FF2B5EF4-FFF2-40B4-BE49-F238E27FC236}">
                <a16:creationId xmlns:a16="http://schemas.microsoft.com/office/drawing/2014/main" id="{8E6B6206-8666-4305-9976-822E5923BA52}"/>
              </a:ext>
            </a:extLst>
          </p:cNvPr>
          <p:cNvSpPr>
            <a:spLocks noGrp="1"/>
          </p:cNvSpPr>
          <p:nvPr>
            <p:ph idx="1"/>
          </p:nvPr>
        </p:nvSpPr>
        <p:spPr/>
        <p:txBody>
          <a:bodyPr>
            <a:normAutofit fontScale="92500"/>
          </a:bodyPr>
          <a:lstStyle/>
          <a:p>
            <a:r>
              <a:rPr lang="id-ID" sz="3600" dirty="0"/>
              <a:t>Untuk dapat menangkap kebutuhan pemakai dengan baik, utamanya kesamaan persepsi, dibutuhkan: </a:t>
            </a:r>
            <a:endParaRPr lang="en-US" sz="3600" dirty="0"/>
          </a:p>
          <a:p>
            <a:pPr marL="914400" lvl="1" indent="-457200">
              <a:buFont typeface="+mj-lt"/>
              <a:buAutoNum type="arabicPeriod"/>
            </a:pPr>
            <a:r>
              <a:rPr lang="en-US" sz="3200" dirty="0"/>
              <a:t>K</a:t>
            </a:r>
            <a:r>
              <a:rPr lang="id-ID" sz="3200" dirty="0"/>
              <a:t>omunikasi dan </a:t>
            </a:r>
            <a:r>
              <a:rPr lang="id-ID" sz="3200" i="1" dirty="0"/>
              <a:t>brainstorming</a:t>
            </a:r>
            <a:r>
              <a:rPr lang="id-ID" sz="3200" dirty="0"/>
              <a:t> yang intensif </a:t>
            </a:r>
            <a:endParaRPr lang="en-US" sz="3200" dirty="0"/>
          </a:p>
          <a:p>
            <a:pPr marL="914400" lvl="1" indent="-457200">
              <a:buFont typeface="+mj-lt"/>
              <a:buAutoNum type="arabicPeriod"/>
            </a:pPr>
            <a:r>
              <a:rPr lang="en-US" sz="3200" dirty="0"/>
              <a:t>P</a:t>
            </a:r>
            <a:r>
              <a:rPr lang="id-ID" sz="3200" dirty="0"/>
              <a:t>rototype perangkat lunak, atau </a:t>
            </a:r>
            <a:r>
              <a:rPr lang="id-ID" sz="3200" i="1" dirty="0"/>
              <a:t>screen snapshot </a:t>
            </a:r>
            <a:endParaRPr lang="en-US" sz="3200" i="1" dirty="0"/>
          </a:p>
          <a:p>
            <a:pPr marL="914400" lvl="1" indent="-457200">
              <a:buFont typeface="+mj-lt"/>
              <a:buAutoNum type="arabicPeriod"/>
            </a:pPr>
            <a:r>
              <a:rPr lang="en-US" sz="3200" dirty="0"/>
              <a:t>D</a:t>
            </a:r>
            <a:r>
              <a:rPr lang="id-ID" sz="3200" dirty="0"/>
              <a:t>ata atau dokumen yang lengkap</a:t>
            </a:r>
          </a:p>
        </p:txBody>
      </p:sp>
    </p:spTree>
    <p:extLst>
      <p:ext uri="{BB962C8B-B14F-4D97-AF65-F5344CB8AC3E}">
        <p14:creationId xmlns:p14="http://schemas.microsoft.com/office/powerpoint/2010/main" val="230794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44B5-097E-4682-9EB6-C24926D0101C}"/>
              </a:ext>
            </a:extLst>
          </p:cNvPr>
          <p:cNvSpPr>
            <a:spLocks noGrp="1"/>
          </p:cNvSpPr>
          <p:nvPr>
            <p:ph type="title"/>
          </p:nvPr>
        </p:nvSpPr>
        <p:spPr/>
        <p:txBody>
          <a:bodyPr/>
          <a:lstStyle/>
          <a:p>
            <a:pPr algn="l"/>
            <a:r>
              <a:rPr lang="en-US" dirty="0" err="1"/>
              <a:t>Prinsip</a:t>
            </a:r>
            <a:r>
              <a:rPr lang="en-US" dirty="0"/>
              <a:t> – </a:t>
            </a:r>
            <a:r>
              <a:rPr lang="en-US" dirty="0" err="1"/>
              <a:t>prinsip</a:t>
            </a:r>
            <a:r>
              <a:rPr lang="en-US" dirty="0"/>
              <a:t> </a:t>
            </a:r>
            <a:r>
              <a:rPr lang="en-US" dirty="0" err="1"/>
              <a:t>analisis</a:t>
            </a:r>
            <a:endParaRPr lang="id-ID" dirty="0"/>
          </a:p>
        </p:txBody>
      </p:sp>
      <p:sp>
        <p:nvSpPr>
          <p:cNvPr id="3" name="Content Placeholder 2">
            <a:extLst>
              <a:ext uri="{FF2B5EF4-FFF2-40B4-BE49-F238E27FC236}">
                <a16:creationId xmlns:a16="http://schemas.microsoft.com/office/drawing/2014/main" id="{0C3C51B6-097D-45DD-B30A-3919DA1A8DC0}"/>
              </a:ext>
            </a:extLst>
          </p:cNvPr>
          <p:cNvSpPr>
            <a:spLocks noGrp="1"/>
          </p:cNvSpPr>
          <p:nvPr>
            <p:ph idx="1"/>
          </p:nvPr>
        </p:nvSpPr>
        <p:spPr>
          <a:xfrm>
            <a:off x="1295401" y="2556932"/>
            <a:ext cx="9601196" cy="3759462"/>
          </a:xfrm>
        </p:spPr>
        <p:txBody>
          <a:bodyPr>
            <a:normAutofit fontScale="92500"/>
          </a:bodyPr>
          <a:lstStyle/>
          <a:p>
            <a:pPr marL="457200" indent="-457200">
              <a:buFont typeface="+mj-lt"/>
              <a:buAutoNum type="arabicPeriod"/>
            </a:pPr>
            <a:r>
              <a:rPr lang="id-ID" dirty="0"/>
              <a:t>Domain informasi dari suatu masalah harus direpresentasikan dan dipahami</a:t>
            </a:r>
            <a:r>
              <a:rPr lang="en-US" dirty="0"/>
              <a:t>;</a:t>
            </a:r>
          </a:p>
          <a:p>
            <a:pPr marL="457200" indent="-457200">
              <a:buFont typeface="+mj-lt"/>
              <a:buAutoNum type="arabicPeriod"/>
            </a:pPr>
            <a:r>
              <a:rPr lang="id-ID" dirty="0"/>
              <a:t>Fungsi-fungsi yang akan dilakukan oleh perangkat lunak harus didefinisikan</a:t>
            </a:r>
            <a:r>
              <a:rPr lang="en-US" dirty="0"/>
              <a:t>;</a:t>
            </a:r>
          </a:p>
          <a:p>
            <a:pPr marL="457200" indent="-457200">
              <a:buFont typeface="+mj-lt"/>
              <a:buAutoNum type="arabicPeriod"/>
            </a:pPr>
            <a:r>
              <a:rPr lang="id-ID" dirty="0"/>
              <a:t>Tingkah laku perangkat lunak (sebagai suatu urutan kejadian eksternal) harus diwakilkan</a:t>
            </a:r>
            <a:r>
              <a:rPr lang="en-US" dirty="0"/>
              <a:t>;</a:t>
            </a:r>
          </a:p>
          <a:p>
            <a:pPr marL="457200" indent="-457200">
              <a:buFont typeface="+mj-lt"/>
              <a:buAutoNum type="arabicPeriod"/>
            </a:pPr>
            <a:r>
              <a:rPr lang="id-ID" dirty="0"/>
              <a:t>Model-model yang menggambarkan informasi, fungsi, dan tingkah laku harus dipecah-pecah dalam suatu cara yang membongkar suatu detail dalam bentuk lapisan</a:t>
            </a:r>
            <a:r>
              <a:rPr lang="en-US" dirty="0"/>
              <a:t>;</a:t>
            </a:r>
          </a:p>
          <a:p>
            <a:pPr marL="457200" indent="-457200">
              <a:buFont typeface="+mj-lt"/>
              <a:buAutoNum type="arabicPeriod"/>
            </a:pPr>
            <a:r>
              <a:rPr lang="id-ID" dirty="0"/>
              <a:t>Proses analisis harus bergerak dari informasi dasar ke detail implementasi.</a:t>
            </a:r>
          </a:p>
        </p:txBody>
      </p:sp>
    </p:spTree>
    <p:extLst>
      <p:ext uri="{BB962C8B-B14F-4D97-AF65-F5344CB8AC3E}">
        <p14:creationId xmlns:p14="http://schemas.microsoft.com/office/powerpoint/2010/main" val="2773332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93E7-D956-4B8B-87F8-F94BE047214A}"/>
              </a:ext>
            </a:extLst>
          </p:cNvPr>
          <p:cNvSpPr>
            <a:spLocks noGrp="1"/>
          </p:cNvSpPr>
          <p:nvPr>
            <p:ph type="title"/>
          </p:nvPr>
        </p:nvSpPr>
        <p:spPr/>
        <p:txBody>
          <a:bodyPr/>
          <a:lstStyle/>
          <a:p>
            <a:pPr algn="l"/>
            <a:r>
              <a:rPr lang="en-US" dirty="0" err="1"/>
              <a:t>Validasi</a:t>
            </a:r>
            <a:r>
              <a:rPr lang="en-US" dirty="0"/>
              <a:t> </a:t>
            </a:r>
            <a:r>
              <a:rPr lang="en-US" dirty="0" err="1"/>
              <a:t>kebutuhan</a:t>
            </a:r>
            <a:endParaRPr lang="id-ID" dirty="0"/>
          </a:p>
        </p:txBody>
      </p:sp>
      <p:sp>
        <p:nvSpPr>
          <p:cNvPr id="3" name="Content Placeholder 2">
            <a:extLst>
              <a:ext uri="{FF2B5EF4-FFF2-40B4-BE49-F238E27FC236}">
                <a16:creationId xmlns:a16="http://schemas.microsoft.com/office/drawing/2014/main" id="{83857A0D-3724-4201-A2B3-645311A32969}"/>
              </a:ext>
            </a:extLst>
          </p:cNvPr>
          <p:cNvSpPr>
            <a:spLocks noGrp="1"/>
          </p:cNvSpPr>
          <p:nvPr>
            <p:ph idx="1"/>
          </p:nvPr>
        </p:nvSpPr>
        <p:spPr>
          <a:xfrm>
            <a:off x="1295401" y="2556932"/>
            <a:ext cx="9601196" cy="3773530"/>
          </a:xfrm>
        </p:spPr>
        <p:txBody>
          <a:bodyPr>
            <a:normAutofit/>
          </a:bodyPr>
          <a:lstStyle/>
          <a:p>
            <a:pPr marL="457200" indent="-457200" fontAlgn="base">
              <a:buFont typeface="+mj-lt"/>
              <a:buAutoNum type="arabicPeriod"/>
            </a:pPr>
            <a:r>
              <a:rPr lang="id-ID" b="1" i="1" dirty="0"/>
              <a:t>Correctness Check</a:t>
            </a:r>
            <a:br>
              <a:rPr lang="id-ID" dirty="0"/>
            </a:br>
            <a:r>
              <a:rPr lang="id-ID" dirty="0"/>
              <a:t>Apakah semua kebutuhan benar sesuai harapan stakeholder? jika tidak, berarti tidak lolos koreksi.</a:t>
            </a:r>
          </a:p>
          <a:p>
            <a:pPr marL="457200" indent="-457200" fontAlgn="base">
              <a:buFont typeface="+mj-lt"/>
              <a:buAutoNum type="arabicPeriod"/>
            </a:pPr>
            <a:r>
              <a:rPr lang="id-ID" b="1" i="1" dirty="0"/>
              <a:t>Completness Check</a:t>
            </a:r>
            <a:br>
              <a:rPr lang="id-ID" dirty="0"/>
            </a:br>
            <a:r>
              <a:rPr lang="id-ID" dirty="0"/>
              <a:t>Apakah s</a:t>
            </a:r>
            <a:r>
              <a:rPr lang="en-US" dirty="0"/>
              <a:t>p</a:t>
            </a:r>
            <a:r>
              <a:rPr lang="id-ID" dirty="0"/>
              <a:t>esifikasi kebutuhan sudah lengkap?</a:t>
            </a:r>
          </a:p>
          <a:p>
            <a:pPr marL="457200" indent="-457200" fontAlgn="base">
              <a:buFont typeface="+mj-lt"/>
              <a:buAutoNum type="arabicPeriod"/>
            </a:pPr>
            <a:r>
              <a:rPr lang="id-ID" b="1" i="1" dirty="0"/>
              <a:t>Consistency Check</a:t>
            </a:r>
            <a:br>
              <a:rPr lang="id-ID" dirty="0"/>
            </a:br>
            <a:r>
              <a:rPr lang="id-ID" dirty="0"/>
              <a:t>Apakah spesifikasi kebutuhan sudah dituliskan secara konsisten? Misal d</a:t>
            </a:r>
            <a:r>
              <a:rPr lang="en-US" dirty="0" err="1"/>
              <a:t>alam</a:t>
            </a:r>
            <a:r>
              <a:rPr lang="id-ID" dirty="0"/>
              <a:t> dokumen spesifikasi dinyatakan ada 5 fungsionalitas tetapi penjelasasnnya 6 fungsionalitas, berarti ada 1 yang tidak sesuai.</a:t>
            </a:r>
          </a:p>
        </p:txBody>
      </p:sp>
    </p:spTree>
    <p:extLst>
      <p:ext uri="{BB962C8B-B14F-4D97-AF65-F5344CB8AC3E}">
        <p14:creationId xmlns:p14="http://schemas.microsoft.com/office/powerpoint/2010/main" val="275223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93E7-D956-4B8B-87F8-F94BE047214A}"/>
              </a:ext>
            </a:extLst>
          </p:cNvPr>
          <p:cNvSpPr>
            <a:spLocks noGrp="1"/>
          </p:cNvSpPr>
          <p:nvPr>
            <p:ph type="title"/>
          </p:nvPr>
        </p:nvSpPr>
        <p:spPr/>
        <p:txBody>
          <a:bodyPr/>
          <a:lstStyle/>
          <a:p>
            <a:pPr algn="l"/>
            <a:r>
              <a:rPr lang="en-US" dirty="0"/>
              <a:t>Con …</a:t>
            </a:r>
            <a:endParaRPr lang="id-ID" dirty="0"/>
          </a:p>
        </p:txBody>
      </p:sp>
      <p:sp>
        <p:nvSpPr>
          <p:cNvPr id="3" name="Content Placeholder 2">
            <a:extLst>
              <a:ext uri="{FF2B5EF4-FFF2-40B4-BE49-F238E27FC236}">
                <a16:creationId xmlns:a16="http://schemas.microsoft.com/office/drawing/2014/main" id="{83857A0D-3724-4201-A2B3-645311A32969}"/>
              </a:ext>
            </a:extLst>
          </p:cNvPr>
          <p:cNvSpPr>
            <a:spLocks noGrp="1"/>
          </p:cNvSpPr>
          <p:nvPr>
            <p:ph idx="1"/>
          </p:nvPr>
        </p:nvSpPr>
        <p:spPr/>
        <p:txBody>
          <a:bodyPr>
            <a:normAutofit/>
          </a:bodyPr>
          <a:lstStyle/>
          <a:p>
            <a:pPr marL="457200" indent="-457200" fontAlgn="base">
              <a:buAutoNum type="arabicPeriod" startAt="4"/>
            </a:pPr>
            <a:r>
              <a:rPr lang="id-ID" b="1" i="1" dirty="0"/>
              <a:t>Feasibility Check</a:t>
            </a:r>
            <a:br>
              <a:rPr lang="id-ID" dirty="0"/>
            </a:br>
            <a:r>
              <a:rPr lang="id-ID" dirty="0"/>
              <a:t>Apakah semua kebutuhan dapat diimplementasikan, baik dari sisi teknologi, anggaran, dan jadwal? Jangan sampai semua kebutuhan ternyata tidak bisa diimplementasikan, bisa jadi anggaran melebihi yang tersedia.</a:t>
            </a:r>
            <a:endParaRPr lang="en-US" dirty="0"/>
          </a:p>
          <a:p>
            <a:pPr marL="457200" indent="-457200" fontAlgn="base">
              <a:buAutoNum type="arabicPeriod" startAt="4"/>
            </a:pPr>
            <a:r>
              <a:rPr lang="id-ID" b="1" i="1" dirty="0"/>
              <a:t>Verifiabelity Check</a:t>
            </a:r>
            <a:br>
              <a:rPr lang="id-ID" dirty="0"/>
            </a:br>
            <a:r>
              <a:rPr lang="id-ID" dirty="0"/>
              <a:t>Apakah semua kebutuhan dapat diuji kebenaran implementasinya? jadi semua kebutuhan harus dapat diuji setelah nanti diimplementasikan. Jika tidak bisa maka tidak lolos verifiabelity check.</a:t>
            </a:r>
          </a:p>
        </p:txBody>
      </p:sp>
    </p:spTree>
    <p:extLst>
      <p:ext uri="{BB962C8B-B14F-4D97-AF65-F5344CB8AC3E}">
        <p14:creationId xmlns:p14="http://schemas.microsoft.com/office/powerpoint/2010/main" val="346394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0B27-AC65-4B7F-929D-0B4490D13C39}"/>
              </a:ext>
            </a:extLst>
          </p:cNvPr>
          <p:cNvSpPr>
            <a:spLocks noGrp="1"/>
          </p:cNvSpPr>
          <p:nvPr>
            <p:ph type="title"/>
          </p:nvPr>
        </p:nvSpPr>
        <p:spPr/>
        <p:txBody>
          <a:bodyPr/>
          <a:lstStyle/>
          <a:p>
            <a:pPr algn="l"/>
            <a:r>
              <a:rPr lang="en-US" dirty="0"/>
              <a:t>Teknik </a:t>
            </a:r>
            <a:r>
              <a:rPr lang="en-US" dirty="0" err="1"/>
              <a:t>dalam</a:t>
            </a:r>
            <a:r>
              <a:rPr lang="en-US" dirty="0"/>
              <a:t> </a:t>
            </a:r>
            <a:r>
              <a:rPr lang="en-US" dirty="0" err="1"/>
              <a:t>validasi</a:t>
            </a:r>
            <a:endParaRPr lang="id-ID" dirty="0"/>
          </a:p>
        </p:txBody>
      </p:sp>
      <p:sp>
        <p:nvSpPr>
          <p:cNvPr id="3" name="Content Placeholder 2">
            <a:extLst>
              <a:ext uri="{FF2B5EF4-FFF2-40B4-BE49-F238E27FC236}">
                <a16:creationId xmlns:a16="http://schemas.microsoft.com/office/drawing/2014/main" id="{3DC7D079-453A-4BC7-934D-FB1568BAD8D9}"/>
              </a:ext>
            </a:extLst>
          </p:cNvPr>
          <p:cNvSpPr>
            <a:spLocks noGrp="1"/>
          </p:cNvSpPr>
          <p:nvPr>
            <p:ph idx="1"/>
          </p:nvPr>
        </p:nvSpPr>
        <p:spPr/>
        <p:txBody>
          <a:bodyPr/>
          <a:lstStyle/>
          <a:p>
            <a:pPr marL="457200" indent="-457200" fontAlgn="base">
              <a:buFont typeface="+mj-lt"/>
              <a:buAutoNum type="arabicPeriod"/>
            </a:pPr>
            <a:r>
              <a:rPr lang="id-ID" i="1" dirty="0"/>
              <a:t>Review</a:t>
            </a:r>
            <a:br>
              <a:rPr lang="id-ID" dirty="0"/>
            </a:br>
            <a:r>
              <a:rPr lang="id-ID" dirty="0"/>
              <a:t>Tim review membaca dan memeriksa spesifikasi</a:t>
            </a:r>
          </a:p>
          <a:p>
            <a:pPr marL="457200" indent="-457200" fontAlgn="base">
              <a:buFont typeface="+mj-lt"/>
              <a:buAutoNum type="arabicPeriod"/>
            </a:pPr>
            <a:r>
              <a:rPr lang="id-ID" i="1" dirty="0"/>
              <a:t>Prototyping</a:t>
            </a:r>
            <a:br>
              <a:rPr lang="id-ID" dirty="0"/>
            </a:br>
            <a:r>
              <a:rPr lang="id-ID" dirty="0"/>
              <a:t>Membuat prototipe sistem dari sejumlah kebutuhan awal untuk ditunjukan kepada analis sistem.</a:t>
            </a:r>
          </a:p>
          <a:p>
            <a:pPr marL="457200" indent="-457200" fontAlgn="base">
              <a:buFont typeface="+mj-lt"/>
              <a:buAutoNum type="arabicPeriod"/>
            </a:pPr>
            <a:r>
              <a:rPr lang="id-ID" dirty="0"/>
              <a:t>Pembuatan </a:t>
            </a:r>
            <a:r>
              <a:rPr lang="id-ID" i="1" dirty="0"/>
              <a:t>test case</a:t>
            </a:r>
            <a:br>
              <a:rPr lang="id-ID" dirty="0"/>
            </a:br>
            <a:r>
              <a:rPr lang="id-ID" dirty="0"/>
              <a:t>Kebutuhan harus dapat diuji setelah dikontruksi.</a:t>
            </a:r>
          </a:p>
          <a:p>
            <a:endParaRPr lang="id-ID" dirty="0"/>
          </a:p>
        </p:txBody>
      </p:sp>
    </p:spTree>
    <p:extLst>
      <p:ext uri="{BB962C8B-B14F-4D97-AF65-F5344CB8AC3E}">
        <p14:creationId xmlns:p14="http://schemas.microsoft.com/office/powerpoint/2010/main" val="281221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CD2D-5F51-40AE-B3C8-3D304D3BB983}"/>
              </a:ext>
            </a:extLst>
          </p:cNvPr>
          <p:cNvSpPr>
            <a:spLocks noGrp="1"/>
          </p:cNvSpPr>
          <p:nvPr>
            <p:ph type="title"/>
          </p:nvPr>
        </p:nvSpPr>
        <p:spPr/>
        <p:txBody>
          <a:bodyPr/>
          <a:lstStyle/>
          <a:p>
            <a:pPr algn="l"/>
            <a:r>
              <a:rPr lang="en-US" dirty="0" err="1"/>
              <a:t>Pengertian</a:t>
            </a:r>
            <a:r>
              <a:rPr lang="en-US" dirty="0"/>
              <a:t> </a:t>
            </a:r>
            <a:r>
              <a:rPr lang="en-US" dirty="0" err="1"/>
              <a:t>kebutuhan</a:t>
            </a:r>
            <a:r>
              <a:rPr lang="en-US" dirty="0"/>
              <a:t> (IEEE)</a:t>
            </a:r>
            <a:endParaRPr lang="id-ID" dirty="0"/>
          </a:p>
        </p:txBody>
      </p:sp>
      <p:sp>
        <p:nvSpPr>
          <p:cNvPr id="3" name="Content Placeholder 2">
            <a:extLst>
              <a:ext uri="{FF2B5EF4-FFF2-40B4-BE49-F238E27FC236}">
                <a16:creationId xmlns:a16="http://schemas.microsoft.com/office/drawing/2014/main" id="{1DE3197E-186A-4B78-B42A-17042554A762}"/>
              </a:ext>
            </a:extLst>
          </p:cNvPr>
          <p:cNvSpPr>
            <a:spLocks noGrp="1"/>
          </p:cNvSpPr>
          <p:nvPr>
            <p:ph idx="1"/>
          </p:nvPr>
        </p:nvSpPr>
        <p:spPr/>
        <p:txBody>
          <a:bodyPr/>
          <a:lstStyle/>
          <a:p>
            <a:r>
              <a:rPr lang="id-ID" dirty="0"/>
              <a:t>Kondisi atau kemampuan</a:t>
            </a:r>
            <a:r>
              <a:rPr lang="en-US" dirty="0"/>
              <a:t> </a:t>
            </a:r>
            <a:r>
              <a:rPr lang="id-ID" dirty="0"/>
              <a:t>yang diperlukan pemakai </a:t>
            </a:r>
            <a:r>
              <a:rPr lang="en-US" dirty="0" err="1"/>
              <a:t>guna</a:t>
            </a:r>
            <a:r>
              <a:rPr lang="id-ID" dirty="0"/>
              <a:t> menyelesaikan suatu persoalan atau mencapai tujuan</a:t>
            </a:r>
            <a:r>
              <a:rPr lang="en-US" dirty="0"/>
              <a:t>;</a:t>
            </a:r>
          </a:p>
          <a:p>
            <a:r>
              <a:rPr lang="id-ID" dirty="0"/>
              <a:t>Kondisi atau kemampuan yang harus dimiliki atau dipunyai oleh s</a:t>
            </a:r>
            <a:r>
              <a:rPr lang="en-US" dirty="0" err="1"/>
              <a:t>i</a:t>
            </a:r>
            <a:r>
              <a:rPr lang="id-ID" dirty="0"/>
              <a:t>stem atau komponen s</a:t>
            </a:r>
            <a:r>
              <a:rPr lang="en-US" dirty="0" err="1"/>
              <a:t>i</a:t>
            </a:r>
            <a:r>
              <a:rPr lang="id-ID" dirty="0"/>
              <a:t>stem untuk memenuhi kontrak, standar, spesifikasi ata</a:t>
            </a:r>
            <a:r>
              <a:rPr lang="en-US" dirty="0"/>
              <a:t>u</a:t>
            </a:r>
            <a:r>
              <a:rPr lang="id-ID" dirty="0"/>
              <a:t> dokumen formal lainnya</a:t>
            </a:r>
            <a:r>
              <a:rPr lang="en-US" dirty="0"/>
              <a:t>;</a:t>
            </a:r>
          </a:p>
          <a:p>
            <a:r>
              <a:rPr lang="id-ID" dirty="0"/>
              <a:t>Kebutuhan Perangkat Lunak adalah kondisi, </a:t>
            </a:r>
            <a:r>
              <a:rPr lang="en-US" dirty="0"/>
              <a:t>k</a:t>
            </a:r>
            <a:r>
              <a:rPr lang="id-ID" dirty="0"/>
              <a:t>riteria, syarat atau kemampuan yang harus dimiliki oleh perangkat lunak untuk memenuhi apa yang diisyaratkan atau diinginkan pemakai. </a:t>
            </a:r>
          </a:p>
        </p:txBody>
      </p:sp>
    </p:spTree>
    <p:extLst>
      <p:ext uri="{BB962C8B-B14F-4D97-AF65-F5344CB8AC3E}">
        <p14:creationId xmlns:p14="http://schemas.microsoft.com/office/powerpoint/2010/main" val="421276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01C3-9D6E-4DAA-BF9E-CBC1ECD95DF8}"/>
              </a:ext>
            </a:extLst>
          </p:cNvPr>
          <p:cNvSpPr>
            <a:spLocks noGrp="1"/>
          </p:cNvSpPr>
          <p:nvPr>
            <p:ph type="title"/>
          </p:nvPr>
        </p:nvSpPr>
        <p:spPr/>
        <p:txBody>
          <a:bodyPr/>
          <a:lstStyle/>
          <a:p>
            <a:pPr algn="l"/>
            <a:r>
              <a:rPr lang="en-US" dirty="0" err="1"/>
              <a:t>Tujuan</a:t>
            </a:r>
            <a:r>
              <a:rPr lang="en-US" dirty="0"/>
              <a:t> </a:t>
            </a:r>
            <a:r>
              <a:rPr lang="en-US" dirty="0" err="1"/>
              <a:t>analisis</a:t>
            </a:r>
            <a:r>
              <a:rPr lang="en-US" dirty="0"/>
              <a:t> </a:t>
            </a:r>
            <a:r>
              <a:rPr lang="en-US" dirty="0" err="1"/>
              <a:t>kebutuhan</a:t>
            </a:r>
            <a:endParaRPr lang="id-ID" dirty="0"/>
          </a:p>
        </p:txBody>
      </p:sp>
      <p:sp>
        <p:nvSpPr>
          <p:cNvPr id="3" name="Content Placeholder 2">
            <a:extLst>
              <a:ext uri="{FF2B5EF4-FFF2-40B4-BE49-F238E27FC236}">
                <a16:creationId xmlns:a16="http://schemas.microsoft.com/office/drawing/2014/main" id="{945596ED-7E51-4114-81C0-EF038B27077E}"/>
              </a:ext>
            </a:extLst>
          </p:cNvPr>
          <p:cNvSpPr>
            <a:spLocks noGrp="1"/>
          </p:cNvSpPr>
          <p:nvPr>
            <p:ph idx="1"/>
          </p:nvPr>
        </p:nvSpPr>
        <p:spPr/>
        <p:txBody>
          <a:bodyPr>
            <a:normAutofit/>
          </a:bodyPr>
          <a:lstStyle/>
          <a:p>
            <a:r>
              <a:rPr lang="id-ID" sz="3600" dirty="0"/>
              <a:t>Memahami masalah yang akan dibuat perangkat lunaknya secara menyeluruh (komprehensif)</a:t>
            </a:r>
            <a:r>
              <a:rPr lang="en-US" sz="3600" dirty="0"/>
              <a:t>;</a:t>
            </a:r>
            <a:r>
              <a:rPr lang="id-ID" sz="3600" dirty="0"/>
              <a:t> </a:t>
            </a:r>
            <a:endParaRPr lang="en-US" sz="3600" dirty="0"/>
          </a:p>
          <a:p>
            <a:r>
              <a:rPr lang="id-ID" sz="3600" dirty="0"/>
              <a:t>Mendefinisikan apa yang harus dikerjakan oleh perangkat lunak untuk memenuhi keinginan pemakai</a:t>
            </a:r>
            <a:r>
              <a:rPr lang="en-US" sz="3600" dirty="0"/>
              <a:t>.</a:t>
            </a:r>
            <a:endParaRPr lang="id-ID" sz="3600" dirty="0"/>
          </a:p>
        </p:txBody>
      </p:sp>
    </p:spTree>
    <p:extLst>
      <p:ext uri="{BB962C8B-B14F-4D97-AF65-F5344CB8AC3E}">
        <p14:creationId xmlns:p14="http://schemas.microsoft.com/office/powerpoint/2010/main" val="401727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51A5-C982-4E1F-B6E5-2B9F07C92B4A}"/>
              </a:ext>
            </a:extLst>
          </p:cNvPr>
          <p:cNvSpPr>
            <a:spLocks noGrp="1"/>
          </p:cNvSpPr>
          <p:nvPr>
            <p:ph type="title"/>
          </p:nvPr>
        </p:nvSpPr>
        <p:spPr/>
        <p:txBody>
          <a:bodyPr/>
          <a:lstStyle/>
          <a:p>
            <a:pPr algn="l"/>
            <a:r>
              <a:rPr lang="en-US" dirty="0"/>
              <a:t>3 </a:t>
            </a:r>
            <a:r>
              <a:rPr lang="en-US" dirty="0" err="1"/>
              <a:t>buah</a:t>
            </a:r>
            <a:r>
              <a:rPr lang="en-US" dirty="0"/>
              <a:t> </a:t>
            </a:r>
            <a:r>
              <a:rPr lang="en-US" dirty="0" err="1"/>
              <a:t>jenis</a:t>
            </a:r>
            <a:r>
              <a:rPr lang="en-US" dirty="0"/>
              <a:t> </a:t>
            </a:r>
            <a:r>
              <a:rPr lang="en-US" dirty="0" err="1"/>
              <a:t>kebutuhan</a:t>
            </a:r>
            <a:r>
              <a:rPr lang="en-US" dirty="0"/>
              <a:t> </a:t>
            </a:r>
            <a:r>
              <a:rPr lang="en-US" dirty="0" err="1"/>
              <a:t>perangkat</a:t>
            </a:r>
            <a:r>
              <a:rPr lang="en-US" dirty="0"/>
              <a:t> </a:t>
            </a:r>
            <a:r>
              <a:rPr lang="en-US" dirty="0" err="1"/>
              <a:t>lunak</a:t>
            </a:r>
            <a:endParaRPr lang="id-ID" dirty="0"/>
          </a:p>
        </p:txBody>
      </p:sp>
      <p:sp>
        <p:nvSpPr>
          <p:cNvPr id="3" name="Content Placeholder 2">
            <a:extLst>
              <a:ext uri="{FF2B5EF4-FFF2-40B4-BE49-F238E27FC236}">
                <a16:creationId xmlns:a16="http://schemas.microsoft.com/office/drawing/2014/main" id="{9F52A8CE-0361-4BA6-BB8E-D4686C822B27}"/>
              </a:ext>
            </a:extLst>
          </p:cNvPr>
          <p:cNvSpPr>
            <a:spLocks noGrp="1"/>
          </p:cNvSpPr>
          <p:nvPr>
            <p:ph idx="1"/>
          </p:nvPr>
        </p:nvSpPr>
        <p:spPr/>
        <p:txBody>
          <a:bodyPr>
            <a:normAutofit lnSpcReduction="10000"/>
          </a:bodyPr>
          <a:lstStyle/>
          <a:p>
            <a:pPr marL="457200" indent="-457200">
              <a:buFont typeface="+mj-lt"/>
              <a:buAutoNum type="arabicPeriod"/>
            </a:pPr>
            <a:r>
              <a:rPr lang="en-US" b="1" dirty="0" err="1"/>
              <a:t>Kebutuhan</a:t>
            </a:r>
            <a:r>
              <a:rPr lang="en-US" b="1" dirty="0"/>
              <a:t> </a:t>
            </a:r>
            <a:r>
              <a:rPr lang="en-US" b="1" dirty="0" err="1"/>
              <a:t>fungsional</a:t>
            </a:r>
            <a:r>
              <a:rPr lang="en-US" b="1" dirty="0"/>
              <a:t> (</a:t>
            </a:r>
            <a:r>
              <a:rPr lang="en-US" b="1" i="1" dirty="0"/>
              <a:t>Functional Requirement</a:t>
            </a:r>
            <a:r>
              <a:rPr lang="en-US" b="1" dirty="0"/>
              <a:t>)</a:t>
            </a:r>
          </a:p>
          <a:p>
            <a:pPr marL="457200" lvl="1" indent="0">
              <a:buNone/>
            </a:pPr>
            <a:r>
              <a:rPr lang="id-ID" dirty="0"/>
              <a:t>Disebut juga kebutuhan operasional, yaitu kebutuhan yang berkaitan dengan fungsi atau proses transformasi yang harus mampu dikerjakan oleh perangkat lunak. </a:t>
            </a:r>
            <a:endParaRPr lang="en-US" dirty="0"/>
          </a:p>
          <a:p>
            <a:pPr marL="457200" lvl="1" indent="0">
              <a:buNone/>
            </a:pPr>
            <a:r>
              <a:rPr lang="id-ID" b="1" u="sng" dirty="0"/>
              <a:t>Sebagai contoh</a:t>
            </a:r>
            <a:r>
              <a:rPr lang="en-US" dirty="0"/>
              <a:t> :</a:t>
            </a:r>
            <a:r>
              <a:rPr lang="id-ID" dirty="0"/>
              <a:t> </a:t>
            </a:r>
            <a:endParaRPr lang="en-US" dirty="0"/>
          </a:p>
          <a:p>
            <a:pPr lvl="1">
              <a:buFont typeface="Wingdings" panose="05000000000000000000" pitchFamily="2" charset="2"/>
              <a:buChar char="§"/>
            </a:pPr>
            <a:r>
              <a:rPr lang="id-ID" dirty="0"/>
              <a:t>Perangkat lunak harus dapat menyimpan semua rincian data pesanan pelanggan</a:t>
            </a:r>
            <a:r>
              <a:rPr lang="en-US" dirty="0"/>
              <a:t>;</a:t>
            </a:r>
          </a:p>
          <a:p>
            <a:pPr lvl="1">
              <a:buFont typeface="Wingdings" panose="05000000000000000000" pitchFamily="2" charset="2"/>
              <a:buChar char="§"/>
            </a:pPr>
            <a:r>
              <a:rPr lang="id-ID" dirty="0"/>
              <a:t>Perangkat lunak harus mampu mencetak laporan penjualan sesuai periode yang diinputkan</a:t>
            </a:r>
            <a:r>
              <a:rPr lang="en-US" dirty="0"/>
              <a:t>;</a:t>
            </a:r>
          </a:p>
          <a:p>
            <a:pPr lvl="1">
              <a:buFont typeface="Wingdings" panose="05000000000000000000" pitchFamily="2" charset="2"/>
              <a:buChar char="§"/>
            </a:pPr>
            <a:r>
              <a:rPr lang="id-ID" dirty="0"/>
              <a:t>Perangkat lunak harus mampu menyajikan informasi jalur pengiriman terpendek.</a:t>
            </a:r>
            <a:endParaRPr lang="en-US" dirty="0"/>
          </a:p>
          <a:p>
            <a:pPr marL="0" indent="0">
              <a:buNone/>
            </a:pPr>
            <a:endParaRPr lang="id-ID" dirty="0"/>
          </a:p>
        </p:txBody>
      </p:sp>
    </p:spTree>
    <p:extLst>
      <p:ext uri="{BB962C8B-B14F-4D97-AF65-F5344CB8AC3E}">
        <p14:creationId xmlns:p14="http://schemas.microsoft.com/office/powerpoint/2010/main" val="355015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51A5-C982-4E1F-B6E5-2B9F07C92B4A}"/>
              </a:ext>
            </a:extLst>
          </p:cNvPr>
          <p:cNvSpPr>
            <a:spLocks noGrp="1"/>
          </p:cNvSpPr>
          <p:nvPr>
            <p:ph type="title"/>
          </p:nvPr>
        </p:nvSpPr>
        <p:spPr/>
        <p:txBody>
          <a:bodyPr/>
          <a:lstStyle/>
          <a:p>
            <a:pPr algn="l"/>
            <a:r>
              <a:rPr lang="en-US" dirty="0"/>
              <a:t>3 </a:t>
            </a:r>
            <a:r>
              <a:rPr lang="en-US" dirty="0" err="1"/>
              <a:t>buah</a:t>
            </a:r>
            <a:r>
              <a:rPr lang="en-US" dirty="0"/>
              <a:t> </a:t>
            </a:r>
            <a:r>
              <a:rPr lang="en-US" dirty="0" err="1"/>
              <a:t>jenis</a:t>
            </a:r>
            <a:r>
              <a:rPr lang="en-US" dirty="0"/>
              <a:t> </a:t>
            </a:r>
            <a:r>
              <a:rPr lang="en-US" dirty="0" err="1"/>
              <a:t>kebutuhan</a:t>
            </a:r>
            <a:r>
              <a:rPr lang="en-US" dirty="0"/>
              <a:t> </a:t>
            </a:r>
            <a:r>
              <a:rPr lang="en-US" dirty="0" err="1"/>
              <a:t>perangkat</a:t>
            </a:r>
            <a:r>
              <a:rPr lang="en-US" dirty="0"/>
              <a:t> </a:t>
            </a:r>
            <a:r>
              <a:rPr lang="en-US" dirty="0" err="1"/>
              <a:t>lunak</a:t>
            </a:r>
            <a:endParaRPr lang="id-ID" dirty="0"/>
          </a:p>
        </p:txBody>
      </p:sp>
      <p:sp>
        <p:nvSpPr>
          <p:cNvPr id="3" name="Content Placeholder 2">
            <a:extLst>
              <a:ext uri="{FF2B5EF4-FFF2-40B4-BE49-F238E27FC236}">
                <a16:creationId xmlns:a16="http://schemas.microsoft.com/office/drawing/2014/main" id="{9F52A8CE-0361-4BA6-BB8E-D4686C822B27}"/>
              </a:ext>
            </a:extLst>
          </p:cNvPr>
          <p:cNvSpPr>
            <a:spLocks noGrp="1"/>
          </p:cNvSpPr>
          <p:nvPr>
            <p:ph idx="1"/>
          </p:nvPr>
        </p:nvSpPr>
        <p:spPr/>
        <p:txBody>
          <a:bodyPr>
            <a:normAutofit/>
          </a:bodyPr>
          <a:lstStyle/>
          <a:p>
            <a:pPr marL="457200" indent="-457200">
              <a:buAutoNum type="arabicPeriod" startAt="2"/>
            </a:pPr>
            <a:r>
              <a:rPr lang="en-US" b="1" dirty="0" err="1"/>
              <a:t>Kebutuhan</a:t>
            </a:r>
            <a:r>
              <a:rPr lang="en-US" b="1" dirty="0"/>
              <a:t> </a:t>
            </a:r>
            <a:r>
              <a:rPr lang="en-US" b="1" dirty="0" err="1"/>
              <a:t>antarmuka</a:t>
            </a:r>
            <a:r>
              <a:rPr lang="en-US" b="1" dirty="0"/>
              <a:t> (</a:t>
            </a:r>
            <a:r>
              <a:rPr lang="en-US" b="1" i="1" dirty="0"/>
              <a:t>Interface Requirement</a:t>
            </a:r>
            <a:r>
              <a:rPr lang="en-US" b="1" dirty="0"/>
              <a:t>)</a:t>
            </a:r>
          </a:p>
          <a:p>
            <a:pPr marL="457200" lvl="1" indent="0">
              <a:buNone/>
            </a:pPr>
            <a:r>
              <a:rPr lang="id-ID" dirty="0"/>
              <a:t>Kebutuhan antarmuka yang menghubungkan perangkat lunak dengan elemen perangkat keras, perangkat lunak, atau basis data. </a:t>
            </a:r>
            <a:endParaRPr lang="en-US" dirty="0"/>
          </a:p>
          <a:p>
            <a:pPr marL="457200" lvl="1" indent="0">
              <a:buNone/>
            </a:pPr>
            <a:r>
              <a:rPr lang="id-ID" b="1" u="sng" dirty="0"/>
              <a:t>Sebagai contoh</a:t>
            </a:r>
            <a:r>
              <a:rPr lang="en-US" dirty="0"/>
              <a:t> </a:t>
            </a:r>
            <a:r>
              <a:rPr lang="id-ID" dirty="0"/>
              <a:t>: </a:t>
            </a:r>
            <a:endParaRPr lang="en-US" dirty="0"/>
          </a:p>
          <a:p>
            <a:pPr lvl="1">
              <a:buFont typeface="Wingdings" panose="05000000000000000000" pitchFamily="2" charset="2"/>
              <a:buChar char="§"/>
            </a:pPr>
            <a:r>
              <a:rPr lang="id-ID" dirty="0"/>
              <a:t>Akses ke basis data menggunakan ODBC (</a:t>
            </a:r>
            <a:r>
              <a:rPr lang="id-ID" i="1" dirty="0"/>
              <a:t>Open Data Base Connectivity</a:t>
            </a:r>
            <a:r>
              <a:rPr lang="id-ID" dirty="0"/>
              <a:t>)</a:t>
            </a:r>
            <a:r>
              <a:rPr lang="en-US" dirty="0"/>
              <a:t>;</a:t>
            </a:r>
          </a:p>
          <a:p>
            <a:pPr lvl="1">
              <a:buFont typeface="Wingdings" panose="05000000000000000000" pitchFamily="2" charset="2"/>
              <a:buChar char="§"/>
            </a:pPr>
            <a:r>
              <a:rPr lang="id-ID" dirty="0"/>
              <a:t>Perangkat untuk memasukkan data menggunakan </a:t>
            </a:r>
            <a:r>
              <a:rPr lang="id-ID" i="1" dirty="0"/>
              <a:t>keyboard, mouse</a:t>
            </a:r>
            <a:r>
              <a:rPr lang="id-ID" dirty="0"/>
              <a:t>, dan </a:t>
            </a:r>
            <a:r>
              <a:rPr lang="id-ID" i="1" dirty="0"/>
              <a:t>scanner</a:t>
            </a:r>
            <a:r>
              <a:rPr lang="en-US" i="1" dirty="0"/>
              <a:t>.</a:t>
            </a:r>
            <a:endParaRPr lang="id-ID" i="1" dirty="0"/>
          </a:p>
        </p:txBody>
      </p:sp>
    </p:spTree>
    <p:extLst>
      <p:ext uri="{BB962C8B-B14F-4D97-AF65-F5344CB8AC3E}">
        <p14:creationId xmlns:p14="http://schemas.microsoft.com/office/powerpoint/2010/main" val="46632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51A5-C982-4E1F-B6E5-2B9F07C92B4A}"/>
              </a:ext>
            </a:extLst>
          </p:cNvPr>
          <p:cNvSpPr>
            <a:spLocks noGrp="1"/>
          </p:cNvSpPr>
          <p:nvPr>
            <p:ph type="title"/>
          </p:nvPr>
        </p:nvSpPr>
        <p:spPr/>
        <p:txBody>
          <a:bodyPr/>
          <a:lstStyle/>
          <a:p>
            <a:pPr algn="l"/>
            <a:r>
              <a:rPr lang="en-US" dirty="0"/>
              <a:t>3 </a:t>
            </a:r>
            <a:r>
              <a:rPr lang="en-US" dirty="0" err="1"/>
              <a:t>buah</a:t>
            </a:r>
            <a:r>
              <a:rPr lang="en-US" dirty="0"/>
              <a:t> </a:t>
            </a:r>
            <a:r>
              <a:rPr lang="en-US" dirty="0" err="1"/>
              <a:t>jenis</a:t>
            </a:r>
            <a:r>
              <a:rPr lang="en-US" dirty="0"/>
              <a:t> </a:t>
            </a:r>
            <a:r>
              <a:rPr lang="en-US" dirty="0" err="1"/>
              <a:t>kebutuhan</a:t>
            </a:r>
            <a:r>
              <a:rPr lang="en-US" dirty="0"/>
              <a:t> </a:t>
            </a:r>
            <a:r>
              <a:rPr lang="en-US" dirty="0" err="1"/>
              <a:t>perangkat</a:t>
            </a:r>
            <a:r>
              <a:rPr lang="en-US" dirty="0"/>
              <a:t> </a:t>
            </a:r>
            <a:r>
              <a:rPr lang="en-US" dirty="0" err="1"/>
              <a:t>lunak</a:t>
            </a:r>
            <a:endParaRPr lang="id-ID" dirty="0"/>
          </a:p>
        </p:txBody>
      </p:sp>
      <p:sp>
        <p:nvSpPr>
          <p:cNvPr id="3" name="Content Placeholder 2">
            <a:extLst>
              <a:ext uri="{FF2B5EF4-FFF2-40B4-BE49-F238E27FC236}">
                <a16:creationId xmlns:a16="http://schemas.microsoft.com/office/drawing/2014/main" id="{9F52A8CE-0361-4BA6-BB8E-D4686C822B27}"/>
              </a:ext>
            </a:extLst>
          </p:cNvPr>
          <p:cNvSpPr>
            <a:spLocks noGrp="1"/>
          </p:cNvSpPr>
          <p:nvPr>
            <p:ph idx="1"/>
          </p:nvPr>
        </p:nvSpPr>
        <p:spPr/>
        <p:txBody>
          <a:bodyPr>
            <a:normAutofit lnSpcReduction="10000"/>
          </a:bodyPr>
          <a:lstStyle/>
          <a:p>
            <a:pPr marL="457200" indent="-457200">
              <a:buAutoNum type="arabicPeriod" startAt="3"/>
            </a:pPr>
            <a:r>
              <a:rPr lang="en-US" b="1" dirty="0" err="1"/>
              <a:t>Kebutuhan</a:t>
            </a:r>
            <a:r>
              <a:rPr lang="en-US" b="1" dirty="0"/>
              <a:t> </a:t>
            </a:r>
            <a:r>
              <a:rPr lang="en-US" b="1" dirty="0" err="1"/>
              <a:t>kinerja</a:t>
            </a:r>
            <a:r>
              <a:rPr lang="en-US" b="1" dirty="0"/>
              <a:t> (</a:t>
            </a:r>
            <a:r>
              <a:rPr lang="en-US" b="1" i="1" dirty="0"/>
              <a:t>Performance Requirement</a:t>
            </a:r>
            <a:r>
              <a:rPr lang="en-US" b="1" dirty="0"/>
              <a:t>)</a:t>
            </a:r>
          </a:p>
          <a:p>
            <a:pPr marL="457200" lvl="1" indent="0">
              <a:buNone/>
            </a:pPr>
            <a:r>
              <a:rPr lang="id-ID" dirty="0"/>
              <a:t>Kebutuhan yang menetapkan karakteristik unjuk kerja yang harus dimiliki oleh perangkat lunak, seperti kecepatan, ketepatan, atau frekuensi. </a:t>
            </a:r>
            <a:endParaRPr lang="en-US" dirty="0"/>
          </a:p>
          <a:p>
            <a:pPr marL="457200" lvl="1" indent="0">
              <a:buNone/>
            </a:pPr>
            <a:r>
              <a:rPr lang="id-ID" b="1" u="sng" dirty="0"/>
              <a:t>Sebagai contoh</a:t>
            </a:r>
            <a:r>
              <a:rPr lang="en-US" b="1" u="sng" dirty="0"/>
              <a:t> </a:t>
            </a:r>
            <a:r>
              <a:rPr lang="id-ID" dirty="0"/>
              <a:t>:</a:t>
            </a:r>
            <a:endParaRPr lang="en-US" dirty="0"/>
          </a:p>
          <a:p>
            <a:pPr lvl="1">
              <a:buFont typeface="Wingdings" panose="05000000000000000000" pitchFamily="2" charset="2"/>
              <a:buChar char="§"/>
            </a:pPr>
            <a:r>
              <a:rPr lang="id-ID" dirty="0"/>
              <a:t>Waktu tanggap penyajian informasi maksimal selama satu menit</a:t>
            </a:r>
            <a:r>
              <a:rPr lang="en-US" dirty="0"/>
              <a:t>;</a:t>
            </a:r>
          </a:p>
          <a:p>
            <a:pPr lvl="1">
              <a:buFont typeface="Wingdings" panose="05000000000000000000" pitchFamily="2" charset="2"/>
              <a:buChar char="§"/>
            </a:pPr>
            <a:r>
              <a:rPr lang="id-ID" dirty="0"/>
              <a:t>Perangkat lunak harus mampu mengolah data sampai 1 juta record untuk setiap transaksi</a:t>
            </a:r>
            <a:r>
              <a:rPr lang="en-US" dirty="0"/>
              <a:t>;</a:t>
            </a:r>
          </a:p>
          <a:p>
            <a:pPr lvl="1">
              <a:buFont typeface="Wingdings" panose="05000000000000000000" pitchFamily="2" charset="2"/>
              <a:buChar char="§"/>
            </a:pPr>
            <a:r>
              <a:rPr lang="id-ID" dirty="0"/>
              <a:t>Perangkat lunak harus dapat digunakan secara multi user sesuai otoritas yang diberikan kepada masing-masing pemakai. </a:t>
            </a:r>
            <a:endParaRPr lang="en-US" dirty="0"/>
          </a:p>
        </p:txBody>
      </p:sp>
    </p:spTree>
    <p:extLst>
      <p:ext uri="{BB962C8B-B14F-4D97-AF65-F5344CB8AC3E}">
        <p14:creationId xmlns:p14="http://schemas.microsoft.com/office/powerpoint/2010/main" val="292664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4D59-7B74-4523-B5CB-30E644F6FDBA}"/>
              </a:ext>
            </a:extLst>
          </p:cNvPr>
          <p:cNvSpPr>
            <a:spLocks noGrp="1"/>
          </p:cNvSpPr>
          <p:nvPr>
            <p:ph type="title"/>
          </p:nvPr>
        </p:nvSpPr>
        <p:spPr/>
        <p:txBody>
          <a:bodyPr/>
          <a:lstStyle/>
          <a:p>
            <a:pPr algn="l"/>
            <a:r>
              <a:rPr lang="en-US" dirty="0"/>
              <a:t>Analisa </a:t>
            </a:r>
            <a:r>
              <a:rPr lang="en-US" dirty="0" err="1"/>
              <a:t>kebutuhan</a:t>
            </a:r>
            <a:r>
              <a:rPr lang="en-US" dirty="0"/>
              <a:t> (</a:t>
            </a:r>
            <a:r>
              <a:rPr lang="en-US" i="1" dirty="0"/>
              <a:t>Requirement Analysis</a:t>
            </a:r>
            <a:r>
              <a:rPr lang="en-US" dirty="0"/>
              <a:t>)</a:t>
            </a:r>
            <a:endParaRPr lang="id-ID" dirty="0"/>
          </a:p>
        </p:txBody>
      </p:sp>
      <p:sp>
        <p:nvSpPr>
          <p:cNvPr id="3" name="Content Placeholder 2">
            <a:extLst>
              <a:ext uri="{FF2B5EF4-FFF2-40B4-BE49-F238E27FC236}">
                <a16:creationId xmlns:a16="http://schemas.microsoft.com/office/drawing/2014/main" id="{FCF02048-0698-421A-9560-72A3497F2730}"/>
              </a:ext>
            </a:extLst>
          </p:cNvPr>
          <p:cNvSpPr>
            <a:spLocks noGrp="1"/>
          </p:cNvSpPr>
          <p:nvPr>
            <p:ph idx="1"/>
          </p:nvPr>
        </p:nvSpPr>
        <p:spPr/>
        <p:txBody>
          <a:bodyPr/>
          <a:lstStyle/>
          <a:p>
            <a:r>
              <a:rPr lang="id-ID" dirty="0"/>
              <a:t>merupakan langkah awal untuk menentukan gambaran perangkat yang akan dihasilkan ketika pengembang melaksanakan sebuah proyek pembuatan perangkat lunak. </a:t>
            </a:r>
            <a:endParaRPr lang="en-US" dirty="0"/>
          </a:p>
          <a:p>
            <a:r>
              <a:rPr lang="id-ID" dirty="0"/>
              <a:t>Perangkat lunak yang baik dan sesuai dengan kebutuhan pengguna sangat tergantung pada keberhasilan dalam melakukan analisis kebutuhan. </a:t>
            </a:r>
            <a:endParaRPr lang="en-US" dirty="0"/>
          </a:p>
          <a:p>
            <a:r>
              <a:rPr lang="id-ID" dirty="0"/>
              <a:t>Untuk proyek-proyek perangkat lunak yang besar, analisis kebutuhan dilaksanakan setelah aktivitas </a:t>
            </a:r>
            <a:r>
              <a:rPr lang="id-ID" i="1" dirty="0"/>
              <a:t>s</a:t>
            </a:r>
            <a:r>
              <a:rPr lang="en-US" i="1" dirty="0"/>
              <a:t>y</a:t>
            </a:r>
            <a:r>
              <a:rPr lang="id-ID" i="1" dirty="0"/>
              <a:t>stem</a:t>
            </a:r>
            <a:r>
              <a:rPr lang="id-ID" dirty="0"/>
              <a:t> </a:t>
            </a:r>
            <a:r>
              <a:rPr lang="id-ID" i="1" dirty="0"/>
              <a:t>information engineering </a:t>
            </a:r>
            <a:r>
              <a:rPr lang="id-ID" dirty="0"/>
              <a:t>dan </a:t>
            </a:r>
            <a:r>
              <a:rPr lang="id-ID" i="1" dirty="0"/>
              <a:t>software project planning.</a:t>
            </a:r>
          </a:p>
        </p:txBody>
      </p:sp>
    </p:spTree>
    <p:extLst>
      <p:ext uri="{BB962C8B-B14F-4D97-AF65-F5344CB8AC3E}">
        <p14:creationId xmlns:p14="http://schemas.microsoft.com/office/powerpoint/2010/main" val="300200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FF94-26F4-40DD-8653-98D9971BE16E}"/>
              </a:ext>
            </a:extLst>
          </p:cNvPr>
          <p:cNvSpPr>
            <a:spLocks noGrp="1"/>
          </p:cNvSpPr>
          <p:nvPr>
            <p:ph type="title"/>
          </p:nvPr>
        </p:nvSpPr>
        <p:spPr/>
        <p:txBody>
          <a:bodyPr/>
          <a:lstStyle/>
          <a:p>
            <a:pPr algn="l"/>
            <a:r>
              <a:rPr lang="en-US" dirty="0" err="1"/>
              <a:t>Tahap</a:t>
            </a:r>
            <a:r>
              <a:rPr lang="en-US" dirty="0"/>
              <a:t> </a:t>
            </a:r>
            <a:r>
              <a:rPr lang="en-US" dirty="0" err="1"/>
              <a:t>analisis</a:t>
            </a:r>
            <a:r>
              <a:rPr lang="en-US" dirty="0"/>
              <a:t> </a:t>
            </a:r>
            <a:r>
              <a:rPr lang="en-US" dirty="0" err="1"/>
              <a:t>kebutuhan</a:t>
            </a:r>
            <a:endParaRPr lang="id-ID" dirty="0"/>
          </a:p>
        </p:txBody>
      </p:sp>
      <p:sp>
        <p:nvSpPr>
          <p:cNvPr id="3" name="Content Placeholder 2">
            <a:extLst>
              <a:ext uri="{FF2B5EF4-FFF2-40B4-BE49-F238E27FC236}">
                <a16:creationId xmlns:a16="http://schemas.microsoft.com/office/drawing/2014/main" id="{66547D8F-F172-4573-B27E-B33131394F5D}"/>
              </a:ext>
            </a:extLst>
          </p:cNvPr>
          <p:cNvSpPr>
            <a:spLocks noGrp="1"/>
          </p:cNvSpPr>
          <p:nvPr>
            <p:ph idx="1"/>
          </p:nvPr>
        </p:nvSpPr>
        <p:spPr>
          <a:xfrm>
            <a:off x="1295401" y="2556932"/>
            <a:ext cx="9601196" cy="3745394"/>
          </a:xfrm>
        </p:spPr>
        <p:txBody>
          <a:bodyPr>
            <a:normAutofit fontScale="92500" lnSpcReduction="10000"/>
          </a:bodyPr>
          <a:lstStyle/>
          <a:p>
            <a:pPr marL="457200" indent="-457200">
              <a:buFont typeface="+mj-lt"/>
              <a:buAutoNum type="arabicPeriod"/>
            </a:pPr>
            <a:r>
              <a:rPr lang="id-ID" dirty="0"/>
              <a:t>Adanya masalah yang membutuhkan penyelesaian</a:t>
            </a:r>
            <a:endParaRPr lang="en-US" dirty="0"/>
          </a:p>
          <a:p>
            <a:pPr lvl="1">
              <a:buFont typeface="Wingdings" panose="05000000000000000000" pitchFamily="2" charset="2"/>
              <a:buChar char="§"/>
            </a:pPr>
            <a:r>
              <a:rPr lang="id-ID" dirty="0"/>
              <a:t>Orientasi aplikasi, misalnya inventory</a:t>
            </a:r>
            <a:endParaRPr lang="en-US" dirty="0"/>
          </a:p>
          <a:p>
            <a:pPr lvl="1">
              <a:buFont typeface="Wingdings" panose="05000000000000000000" pitchFamily="2" charset="2"/>
              <a:buChar char="§"/>
            </a:pPr>
            <a:r>
              <a:rPr lang="id-ID" dirty="0"/>
              <a:t>Orientasi bisnis, misalnya produk baru</a:t>
            </a:r>
            <a:endParaRPr lang="en-US" dirty="0"/>
          </a:p>
          <a:p>
            <a:pPr lvl="1">
              <a:buFont typeface="Wingdings" panose="05000000000000000000" pitchFamily="2" charset="2"/>
              <a:buChar char="§"/>
            </a:pPr>
            <a:r>
              <a:rPr lang="id-ID" dirty="0"/>
              <a:t>Orientasi peningkatan produk, misalnya pemeliharaan </a:t>
            </a:r>
            <a:endParaRPr lang="en-US" dirty="0"/>
          </a:p>
          <a:p>
            <a:pPr marL="457200" indent="-457200">
              <a:buFont typeface="+mj-lt"/>
              <a:buAutoNum type="arabicPeriod"/>
            </a:pPr>
            <a:r>
              <a:rPr lang="id-ID" dirty="0"/>
              <a:t>Munculnya ide untuk membuat sebuah perangkat lunak baru. </a:t>
            </a:r>
            <a:endParaRPr lang="en-US" dirty="0"/>
          </a:p>
          <a:p>
            <a:pPr marL="457200" indent="-457200">
              <a:buFont typeface="+mj-lt"/>
              <a:buAutoNum type="arabicPeriod"/>
            </a:pPr>
            <a:r>
              <a:rPr lang="id-ID" dirty="0"/>
              <a:t>Tahap kebutuhan berakhir apabila deskripsi lengkap dari perilaku eksternal perangkat lunak yang akan dibangun sudah didapat, termasuk dokumentasi seluruh antarmuka perangkat lunak dengan lingkungannya (perangkat keras, perangkat lunak lain, pemakai) yang dicatat dalam Spesifikasi Kebutuhan Perangkat Lunak.</a:t>
            </a:r>
          </a:p>
        </p:txBody>
      </p:sp>
    </p:spTree>
    <p:extLst>
      <p:ext uri="{BB962C8B-B14F-4D97-AF65-F5344CB8AC3E}">
        <p14:creationId xmlns:p14="http://schemas.microsoft.com/office/powerpoint/2010/main" val="851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60D2-43AB-4B6B-BE82-372F1B681894}"/>
              </a:ext>
            </a:extLst>
          </p:cNvPr>
          <p:cNvSpPr>
            <a:spLocks noGrp="1"/>
          </p:cNvSpPr>
          <p:nvPr>
            <p:ph type="title"/>
          </p:nvPr>
        </p:nvSpPr>
        <p:spPr/>
        <p:txBody>
          <a:bodyPr/>
          <a:lstStyle/>
          <a:p>
            <a:pPr algn="l"/>
            <a:r>
              <a:rPr lang="en-US" dirty="0"/>
              <a:t>Con …</a:t>
            </a:r>
            <a:endParaRPr lang="id-ID" dirty="0"/>
          </a:p>
        </p:txBody>
      </p:sp>
      <p:sp>
        <p:nvSpPr>
          <p:cNvPr id="3" name="Content Placeholder 2">
            <a:extLst>
              <a:ext uri="{FF2B5EF4-FFF2-40B4-BE49-F238E27FC236}">
                <a16:creationId xmlns:a16="http://schemas.microsoft.com/office/drawing/2014/main" id="{4F195C73-DE35-457D-9A7F-F7C532C55BD1}"/>
              </a:ext>
            </a:extLst>
          </p:cNvPr>
          <p:cNvSpPr>
            <a:spLocks noGrp="1"/>
          </p:cNvSpPr>
          <p:nvPr>
            <p:ph idx="1"/>
          </p:nvPr>
        </p:nvSpPr>
        <p:spPr>
          <a:xfrm>
            <a:off x="1295401" y="2556932"/>
            <a:ext cx="9601196" cy="3731326"/>
          </a:xfrm>
        </p:spPr>
        <p:txBody>
          <a:bodyPr>
            <a:normAutofit/>
          </a:bodyPr>
          <a:lstStyle/>
          <a:p>
            <a:r>
              <a:rPr lang="en-US" dirty="0"/>
              <a:t>3 </a:t>
            </a:r>
            <a:r>
              <a:rPr lang="en-US" dirty="0" err="1"/>
              <a:t>faktor</a:t>
            </a:r>
            <a:r>
              <a:rPr lang="en-US" dirty="0"/>
              <a:t> yang </a:t>
            </a:r>
            <a:r>
              <a:rPr lang="en-US" dirty="0" err="1"/>
              <a:t>harus</a:t>
            </a:r>
            <a:r>
              <a:rPr lang="en-US" dirty="0"/>
              <a:t> </a:t>
            </a:r>
            <a:r>
              <a:rPr lang="en-US" dirty="0" err="1"/>
              <a:t>dipenuhi</a:t>
            </a:r>
            <a:r>
              <a:rPr lang="en-US" dirty="0"/>
              <a:t> </a:t>
            </a:r>
            <a:r>
              <a:rPr lang="en-US" dirty="0" err="1"/>
              <a:t>ketika</a:t>
            </a:r>
            <a:r>
              <a:rPr lang="en-US" dirty="0"/>
              <a:t> </a:t>
            </a:r>
            <a:r>
              <a:rPr lang="en-US" dirty="0" err="1"/>
              <a:t>melakukan</a:t>
            </a:r>
            <a:r>
              <a:rPr lang="en-US" dirty="0"/>
              <a:t> </a:t>
            </a:r>
            <a:r>
              <a:rPr lang="en-US" dirty="0" err="1"/>
              <a:t>analisis</a:t>
            </a:r>
            <a:r>
              <a:rPr lang="en-US" dirty="0"/>
              <a:t> </a:t>
            </a:r>
            <a:r>
              <a:rPr lang="en-US" dirty="0" err="1"/>
              <a:t>kebutuhan</a:t>
            </a:r>
            <a:r>
              <a:rPr lang="en-US" dirty="0"/>
              <a:t> </a:t>
            </a:r>
            <a:r>
              <a:rPr lang="en-US" dirty="0" err="1"/>
              <a:t>yaitu</a:t>
            </a:r>
            <a:r>
              <a:rPr lang="en-US" dirty="0"/>
              <a:t> </a:t>
            </a:r>
            <a:r>
              <a:rPr lang="en-US" b="1" dirty="0" err="1"/>
              <a:t>Lengkap</a:t>
            </a:r>
            <a:r>
              <a:rPr lang="en-US" b="1" dirty="0"/>
              <a:t>, detail, </a:t>
            </a:r>
            <a:r>
              <a:rPr lang="en-US" b="1" dirty="0" err="1"/>
              <a:t>benar</a:t>
            </a:r>
            <a:r>
              <a:rPr lang="en-US" b="1" dirty="0"/>
              <a:t>;</a:t>
            </a:r>
          </a:p>
          <a:p>
            <a:r>
              <a:rPr lang="en-US" dirty="0"/>
              <a:t>5 </a:t>
            </a:r>
            <a:r>
              <a:rPr lang="en-US" dirty="0" err="1"/>
              <a:t>langkah</a:t>
            </a:r>
            <a:r>
              <a:rPr lang="en-US" dirty="0"/>
              <a:t> </a:t>
            </a:r>
            <a:r>
              <a:rPr lang="en-US" dirty="0" err="1"/>
              <a:t>untuk</a:t>
            </a:r>
            <a:r>
              <a:rPr lang="en-US" dirty="0"/>
              <a:t> </a:t>
            </a:r>
            <a:r>
              <a:rPr lang="en-US" dirty="0" err="1"/>
              <a:t>melakukan</a:t>
            </a:r>
            <a:r>
              <a:rPr lang="en-US" dirty="0"/>
              <a:t> </a:t>
            </a:r>
            <a:r>
              <a:rPr lang="en-US" dirty="0" err="1"/>
              <a:t>analisis</a:t>
            </a:r>
            <a:r>
              <a:rPr lang="en-US" dirty="0"/>
              <a:t> </a:t>
            </a:r>
            <a:r>
              <a:rPr lang="en-US" dirty="0" err="1"/>
              <a:t>kebutuhan</a:t>
            </a:r>
            <a:r>
              <a:rPr lang="en-US" dirty="0"/>
              <a:t> :</a:t>
            </a:r>
          </a:p>
          <a:p>
            <a:pPr marL="914400" lvl="1" indent="-457200">
              <a:buFont typeface="+mj-lt"/>
              <a:buAutoNum type="arabicPeriod"/>
            </a:pPr>
            <a:r>
              <a:rPr lang="en-US" dirty="0" err="1"/>
              <a:t>Identifikasi</a:t>
            </a:r>
            <a:r>
              <a:rPr lang="en-US" dirty="0"/>
              <a:t> </a:t>
            </a:r>
            <a:r>
              <a:rPr lang="en-US" dirty="0" err="1"/>
              <a:t>masalah</a:t>
            </a:r>
            <a:endParaRPr lang="en-US" dirty="0"/>
          </a:p>
          <a:p>
            <a:pPr marL="914400" lvl="1" indent="-457200">
              <a:buFont typeface="+mj-lt"/>
              <a:buAutoNum type="arabicPeriod"/>
            </a:pPr>
            <a:r>
              <a:rPr lang="en-US" dirty="0" err="1"/>
              <a:t>Evaluasi</a:t>
            </a:r>
            <a:r>
              <a:rPr lang="en-US" dirty="0"/>
              <a:t> dan </a:t>
            </a:r>
            <a:r>
              <a:rPr lang="en-US" dirty="0" err="1"/>
              <a:t>sintesis</a:t>
            </a:r>
            <a:endParaRPr lang="en-US" dirty="0"/>
          </a:p>
          <a:p>
            <a:pPr marL="914400" lvl="1" indent="-457200">
              <a:buFont typeface="+mj-lt"/>
              <a:buAutoNum type="arabicPeriod"/>
            </a:pPr>
            <a:r>
              <a:rPr lang="en-US" dirty="0" err="1"/>
              <a:t>Pemodelan</a:t>
            </a:r>
            <a:endParaRPr lang="en-US" dirty="0"/>
          </a:p>
          <a:p>
            <a:pPr marL="914400" lvl="1" indent="-457200">
              <a:buFont typeface="+mj-lt"/>
              <a:buAutoNum type="arabicPeriod"/>
            </a:pPr>
            <a:r>
              <a:rPr lang="en-US" dirty="0" err="1"/>
              <a:t>Spesifikasi</a:t>
            </a:r>
            <a:endParaRPr lang="en-US" dirty="0"/>
          </a:p>
          <a:p>
            <a:pPr marL="914400" lvl="1" indent="-457200">
              <a:buFont typeface="+mj-lt"/>
              <a:buAutoNum type="arabicPeriod"/>
            </a:pPr>
            <a:r>
              <a:rPr lang="en-US" dirty="0"/>
              <a:t>Review </a:t>
            </a:r>
          </a:p>
          <a:p>
            <a:pPr lvl="1">
              <a:buFont typeface="Wingdings" panose="05000000000000000000" pitchFamily="2" charset="2"/>
              <a:buChar char="v"/>
            </a:pPr>
            <a:endParaRPr lang="id-ID" dirty="0"/>
          </a:p>
        </p:txBody>
      </p:sp>
    </p:spTree>
    <p:extLst>
      <p:ext uri="{BB962C8B-B14F-4D97-AF65-F5344CB8AC3E}">
        <p14:creationId xmlns:p14="http://schemas.microsoft.com/office/powerpoint/2010/main" val="33420212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58</TotalTime>
  <Words>800</Words>
  <Application>Microsoft Office PowerPoint</Application>
  <PresentationFormat>Widescreen</PresentationFormat>
  <Paragraphs>90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Analisis Kebutuhan Perangkat Lunak</vt:lpstr>
      <vt:lpstr>Pengertian kebutuhan (IEEE)</vt:lpstr>
      <vt:lpstr>Tujuan analisis kebutuhan</vt:lpstr>
      <vt:lpstr>3 buah jenis kebutuhan perangkat lunak</vt:lpstr>
      <vt:lpstr>3 buah jenis kebutuhan perangkat lunak</vt:lpstr>
      <vt:lpstr>3 buah jenis kebutuhan perangkat lunak</vt:lpstr>
      <vt:lpstr>Analisa kebutuhan (Requirement Analysis)</vt:lpstr>
      <vt:lpstr>Tahap analisis kebutuhan</vt:lpstr>
      <vt:lpstr>Con …</vt:lpstr>
      <vt:lpstr>Identifikasi masalah</vt:lpstr>
      <vt:lpstr>Con …</vt:lpstr>
      <vt:lpstr>Mengidentifikasi kebutuhan pemakai</vt:lpstr>
      <vt:lpstr>Con …</vt:lpstr>
      <vt:lpstr>Prinsip – prinsip analisis</vt:lpstr>
      <vt:lpstr>Validasi kebutuhan</vt:lpstr>
      <vt:lpstr>Con …</vt:lpstr>
      <vt:lpstr>Teknik dalam validasi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rekayasa perangkat lunak</dc:title>
  <dc:creator>Prodi Informatika</dc:creator>
  <cp:lastModifiedBy>Prodi Informatika</cp:lastModifiedBy>
  <cp:revision>15</cp:revision>
  <dcterms:created xsi:type="dcterms:W3CDTF">2019-10-13T11:37:54Z</dcterms:created>
  <dcterms:modified xsi:type="dcterms:W3CDTF">2019-10-27T16:24:09Z</dcterms:modified>
</cp:coreProperties>
</file>