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87" r:id="rId2"/>
    <p:sldId id="288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11" r:id="rId17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0" d="100"/>
          <a:sy n="70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9B6A9F-5DE9-420B-AE22-E5252BDD85B3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45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3F25C-0C2C-4EAB-91A0-0D6CBB1E48A2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25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CDC504-751D-4AE8-ABF5-1704E06F5D8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35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30E5C9-DAFD-44C0-90E1-F5048E51F2C9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6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50CE00-5EFD-4F9A-BF9F-E13F589669C2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87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E24A98-B29A-4ADA-8704-DFDE05D42B40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919BB2-4B31-447E-81CB-C06FD5B10C4F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1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C7A713-EAD9-4FB3-B0CC-4EA6A4C10100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5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C05658-2D40-4650-9AEE-E243E4D8A72E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4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287FC6-C6D3-4F11-9ED9-8E087C195361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05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FD33DA-5FCB-4060-A12E-6ED64307E577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69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88C08D-63A3-4833-8FF7-4B3C32DB0D3C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4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05F4AE-BDC7-4496-8F7F-EB2D58DCF7F2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98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752B3C-BDA7-4CB1-92C2-29029B4E3405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Pengantar 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8</a:t>
            </a:r>
            <a:endParaRPr lang="en-US" dirty="0" smtClean="0"/>
          </a:p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id-ID" dirty="0" smtClean="0"/>
              <a:t>Probabilitas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id-ID" dirty="0" smtClean="0"/>
              <a:t>29 Okrober </a:t>
            </a:r>
            <a:r>
              <a:rPr lang="en-US" dirty="0" smtClean="0"/>
              <a:t>2018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0183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Peluang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Bersyarat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bersyarat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b="1" dirty="0" err="1"/>
              <a:t>kejadian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bebas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berhubungan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lain.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	P(B|A) = P(B)  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P(A|B) = P(A) </a:t>
            </a:r>
          </a:p>
          <a:p>
            <a:pPr lvl="1" eaLnBrk="1" hangingPunct="1"/>
            <a:endParaRPr lang="id-ID" altLang="en-US" sz="1800" dirty="0" smtClean="0"/>
          </a:p>
          <a:p>
            <a:pPr marL="411163" lvl="1" indent="-55563" eaLnBrk="1" hangingPunct="1">
              <a:buNone/>
            </a:pPr>
            <a:r>
              <a:rPr lang="en-US" altLang="en-US" sz="1800" dirty="0" err="1" smtClean="0">
                <a:solidFill>
                  <a:schemeClr val="tx1"/>
                </a:solidFill>
              </a:rPr>
              <a:t>Contoh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:</a:t>
            </a:r>
          </a:p>
          <a:p>
            <a:pPr marL="922338" lvl="2" indent="-566738" eaLnBrk="1" hangingPunct="1">
              <a:buFont typeface="Wingdings 2" panose="05020102010507070707" pitchFamily="18" charset="2"/>
              <a:buNone/>
            </a:pPr>
            <a:r>
              <a:rPr lang="en-US" altLang="en-US" sz="1800" dirty="0" err="1">
                <a:solidFill>
                  <a:schemeClr val="tx1"/>
                </a:solidFill>
              </a:rPr>
              <a:t>Percobaan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pengambilan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kartu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berturut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dengan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pengembalian</a:t>
            </a:r>
            <a:r>
              <a:rPr lang="en-US" altLang="en-US" sz="1800" dirty="0">
                <a:solidFill>
                  <a:schemeClr val="tx1"/>
                </a:solidFill>
              </a:rPr>
              <a:t>.</a:t>
            </a:r>
          </a:p>
          <a:p>
            <a:pPr marL="922338" lvl="2" indent="-566738" eaLnBrk="1" hangingPunct="1">
              <a:buFont typeface="Wingdings 2" panose="05020102010507070707" pitchFamily="18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A : </a:t>
            </a:r>
            <a:r>
              <a:rPr lang="en-US" altLang="en-US" sz="1800" dirty="0" err="1">
                <a:solidFill>
                  <a:schemeClr val="tx1"/>
                </a:solidFill>
              </a:rPr>
              <a:t>Kartu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pertama</a:t>
            </a:r>
            <a:r>
              <a:rPr lang="en-US" altLang="en-US" sz="1800" dirty="0">
                <a:solidFill>
                  <a:schemeClr val="tx1"/>
                </a:solidFill>
              </a:rPr>
              <a:t> Ace</a:t>
            </a:r>
          </a:p>
          <a:p>
            <a:pPr marL="922338" lvl="2" indent="-566738" eaLnBrk="1" hangingPunct="1">
              <a:buFont typeface="Wingdings 2" panose="05020102010507070707" pitchFamily="18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B : </a:t>
            </a:r>
            <a:r>
              <a:rPr lang="en-US" altLang="en-US" sz="1800" dirty="0" err="1">
                <a:solidFill>
                  <a:schemeClr val="tx1"/>
                </a:solidFill>
              </a:rPr>
              <a:t>Kartu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kedua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sekop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922338" lvl="2" indent="-566738" eaLnBrk="1" hangingPunct="1">
              <a:buFont typeface="Wingdings 2" panose="05020102010507070707" pitchFamily="18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endParaRPr lang="id-ID" altLang="en-US" sz="1800" dirty="0" smtClean="0">
              <a:solidFill>
                <a:schemeClr val="tx1"/>
              </a:solidFill>
            </a:endParaRPr>
          </a:p>
          <a:p>
            <a:pPr marL="355600" lvl="2" indent="0" eaLnBrk="1" hangingPunct="1">
              <a:buFont typeface="Wingdings 2" panose="05020102010507070707" pitchFamily="18" charset="2"/>
              <a:buNone/>
            </a:pPr>
            <a:r>
              <a:rPr lang="en-US" altLang="en-US" sz="1800" dirty="0" err="1" smtClean="0">
                <a:solidFill>
                  <a:schemeClr val="tx1"/>
                </a:solidFill>
              </a:rPr>
              <a:t>Karena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kartu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pertama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kemudian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dikembalikan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ruang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contoh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untuk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pengembalian</a:t>
            </a:r>
            <a:r>
              <a:rPr lang="id-ID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pertama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kedua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tetap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sama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yaitu</a:t>
            </a:r>
            <a:r>
              <a:rPr lang="en-US" altLang="en-US" sz="1800" dirty="0">
                <a:solidFill>
                  <a:schemeClr val="tx1"/>
                </a:solidFill>
              </a:rPr>
              <a:t> 52 </a:t>
            </a:r>
            <a:r>
              <a:rPr lang="en-US" altLang="en-US" sz="1800" dirty="0" err="1">
                <a:solidFill>
                  <a:schemeClr val="tx1"/>
                </a:solidFill>
              </a:rPr>
              <a:t>kartu</a:t>
            </a:r>
            <a:r>
              <a:rPr lang="en-US" altLang="en-US" sz="1800" dirty="0">
                <a:solidFill>
                  <a:schemeClr val="tx1"/>
                </a:solidFill>
              </a:rPr>
              <a:t> yang </a:t>
            </a:r>
            <a:r>
              <a:rPr lang="en-US" altLang="en-US" sz="1800" dirty="0" err="1">
                <a:solidFill>
                  <a:schemeClr val="tx1"/>
                </a:solidFill>
              </a:rPr>
              <a:t>mempunyai</a:t>
            </a:r>
            <a:r>
              <a:rPr lang="en-US" altLang="en-US" sz="1800" dirty="0">
                <a:solidFill>
                  <a:schemeClr val="tx1"/>
                </a:solidFill>
              </a:rPr>
              <a:t> 4 ace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13 </a:t>
            </a:r>
            <a:r>
              <a:rPr lang="en-US" altLang="en-US" sz="1800" dirty="0" err="1">
                <a:solidFill>
                  <a:schemeClr val="tx1"/>
                </a:solidFill>
              </a:rPr>
              <a:t>sekop</a:t>
            </a:r>
            <a:r>
              <a:rPr lang="en-US" altLang="en-US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9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Peluang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Bersyarat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740" indent="-205740">
              <a:buFont typeface="Wingdings 2"/>
              <a:buChar char=""/>
              <a:defRPr/>
            </a:pPr>
            <a:r>
              <a:rPr lang="en-US" sz="1800" dirty="0" err="1"/>
              <a:t>Jawab</a:t>
            </a:r>
            <a:r>
              <a:rPr lang="en-US" sz="1800" dirty="0"/>
              <a:t> :</a:t>
            </a:r>
          </a:p>
          <a:p>
            <a:pPr marL="205740" indent="-205740">
              <a:buFont typeface="Wingdings 2"/>
              <a:buChar char=""/>
              <a:defRPr/>
            </a:pPr>
            <a:endParaRPr lang="en-US" sz="1800" dirty="0"/>
          </a:p>
          <a:p>
            <a:pPr marL="205740" indent="-205740">
              <a:buFont typeface="Wingdings 2"/>
              <a:buChar char=""/>
              <a:defRPr/>
            </a:pPr>
            <a:endParaRPr lang="en-US" sz="1800" dirty="0"/>
          </a:p>
          <a:p>
            <a:pPr marL="205740" indent="-205740">
              <a:buNone/>
              <a:defRPr/>
            </a:pPr>
            <a:r>
              <a:rPr lang="en-US" sz="1800" dirty="0"/>
              <a:t>	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</a:p>
          <a:p>
            <a:pPr marL="205740" indent="-205740">
              <a:buNone/>
              <a:defRPr/>
            </a:pPr>
            <a:endParaRPr lang="en-US" sz="1800" dirty="0"/>
          </a:p>
          <a:p>
            <a:pPr marL="205740" indent="-205740">
              <a:buNone/>
              <a:defRPr/>
            </a:pPr>
            <a:endParaRPr lang="en-US" sz="1800" dirty="0"/>
          </a:p>
          <a:p>
            <a:pPr marL="205740" indent="-205740">
              <a:buNone/>
              <a:defRPr/>
            </a:pPr>
            <a:endParaRPr lang="en-US" sz="1800" dirty="0"/>
          </a:p>
          <a:p>
            <a:pPr marL="205740" indent="-205740">
              <a:buNone/>
              <a:defRPr/>
            </a:pPr>
            <a:r>
              <a:rPr lang="en-US" sz="1800" dirty="0" err="1"/>
              <a:t>Jadi</a:t>
            </a:r>
            <a:r>
              <a:rPr lang="en-US" sz="1800" dirty="0"/>
              <a:t> A </a:t>
            </a:r>
            <a:r>
              <a:rPr lang="en-US" sz="1800" dirty="0" err="1"/>
              <a:t>dan</a:t>
            </a:r>
            <a:r>
              <a:rPr lang="en-US" sz="1800" dirty="0"/>
              <a:t> B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yang </a:t>
            </a:r>
            <a:r>
              <a:rPr lang="en-US" sz="1800" dirty="0" err="1"/>
              <a:t>saling</a:t>
            </a:r>
            <a:r>
              <a:rPr lang="en-US" sz="1800" dirty="0"/>
              <a:t> </a:t>
            </a:r>
            <a:r>
              <a:rPr lang="en-US" sz="1800" dirty="0" err="1"/>
              <a:t>bebas</a:t>
            </a:r>
            <a:r>
              <a:rPr lang="en-US" sz="1800" dirty="0"/>
              <a:t>.</a:t>
            </a:r>
          </a:p>
          <a:p>
            <a:pPr marL="205740" indent="-205740">
              <a:buNone/>
              <a:defRPr/>
            </a:pPr>
            <a:endParaRPr lang="en-US" dirty="0" smtClean="0"/>
          </a:p>
          <a:p>
            <a:pPr marL="205740" indent="-205740"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458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7"/>
            <a:ext cx="1584176" cy="56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00318"/>
            <a:ext cx="1675365" cy="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36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Kaidah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Penggandaan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Bila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percobaan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keduanya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dapat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sekaligus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maka</a:t>
            </a:r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marL="109693" indent="0" eaLnBrk="1" hangingPunct="1">
              <a:buNone/>
            </a:pPr>
            <a:r>
              <a:rPr lang="en-US" altLang="en-US" sz="1800" dirty="0" err="1"/>
              <a:t>Contoh</a:t>
            </a:r>
            <a:r>
              <a:rPr lang="en-US" altLang="en-US" sz="1800" dirty="0"/>
              <a:t>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A </a:t>
            </a:r>
            <a:r>
              <a:rPr lang="id-ID" altLang="en-US" sz="1800" dirty="0" smtClean="0"/>
              <a:t> </a:t>
            </a:r>
            <a:r>
              <a:rPr lang="en-US" altLang="en-US" sz="1800" dirty="0" smtClean="0"/>
              <a:t>: 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bahwa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sekering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pertama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rusak</a:t>
            </a:r>
            <a:r>
              <a:rPr lang="en-US" altLang="en-US" sz="1800" dirty="0"/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B </a:t>
            </a:r>
            <a:r>
              <a:rPr lang="id-ID" altLang="en-US" sz="1800" dirty="0" smtClean="0"/>
              <a:t> </a:t>
            </a:r>
            <a:r>
              <a:rPr lang="en-US" altLang="en-US" sz="1800" dirty="0" smtClean="0"/>
              <a:t>: 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bahwa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sekering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kedua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rusak</a:t>
            </a:r>
            <a:r>
              <a:rPr lang="en-US" altLang="en-US" sz="1800" dirty="0"/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</a:t>
            </a:r>
            <a:r>
              <a:rPr lang="id-ID" altLang="en-US" sz="1800" dirty="0" smtClean="0"/>
              <a:t>     </a:t>
            </a:r>
            <a:r>
              <a:rPr lang="en-US" altLang="en-US" sz="1800" dirty="0" smtClean="0"/>
              <a:t>: </a:t>
            </a:r>
            <a:r>
              <a:rPr lang="en-US" altLang="en-US" sz="1800" dirty="0"/>
              <a:t>A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setelah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terjadi</a:t>
            </a:r>
            <a:endParaRPr lang="en-US" altLang="en-US" sz="18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 smtClean="0"/>
              <a:t>	</a:t>
            </a:r>
            <a:r>
              <a:rPr lang="id-ID" altLang="en-US" dirty="0" smtClean="0"/>
              <a:t> </a:t>
            </a:r>
          </a:p>
          <a:p>
            <a:pPr marL="0" indent="0">
              <a:buNone/>
            </a:pP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mendapatkan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sekering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rusak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pengambilan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pertama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¼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mendapatkan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sekering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rusak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pengambilan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kedua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4/19. </a:t>
            </a:r>
            <a:r>
              <a:rPr lang="en-US" altLang="en-US" sz="1800" dirty="0" err="1"/>
              <a:t>Jadi</a:t>
            </a:r>
            <a:r>
              <a:rPr lang="en-US" altLang="en-US" sz="1800" dirty="0"/>
              <a:t> :</a:t>
            </a:r>
            <a:endParaRPr lang="en-US" altLang="en-US" sz="1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56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2409158" cy="29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560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85" y="4221088"/>
            <a:ext cx="628650" cy="21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673" y="5661248"/>
            <a:ext cx="23491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74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Kaidah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Penggandaan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Bila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b="1" dirty="0" err="1"/>
              <a:t>bebas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maka</a:t>
            </a:r>
            <a:endParaRPr lang="en-US" altLang="en-US" sz="1800" dirty="0"/>
          </a:p>
          <a:p>
            <a:pPr marL="365125" indent="-365125" eaLnBrk="1" hangingPunct="1">
              <a:buFont typeface="Wingdings" panose="05000000000000000000" pitchFamily="2" charset="2"/>
              <a:buChar char="q"/>
            </a:pPr>
            <a:endParaRPr lang="en-US" altLang="en-US" sz="1800" dirty="0"/>
          </a:p>
          <a:p>
            <a:pPr eaLnBrk="1" hangingPunct="1"/>
            <a:endParaRPr lang="en-US" altLang="en-US" sz="15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chemeClr val="tx1"/>
                </a:solidFill>
              </a:rPr>
              <a:t>Contoh</a:t>
            </a:r>
            <a:r>
              <a:rPr lang="en-US" altLang="en-US" sz="1800" dirty="0">
                <a:solidFill>
                  <a:schemeClr val="tx1"/>
                </a:solidFill>
              </a:rPr>
              <a:t>: </a:t>
            </a:r>
          </a:p>
          <a:p>
            <a:pPr marL="355600" lvl="1" indent="0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chemeClr val="tx1"/>
                </a:solidFill>
              </a:rPr>
              <a:t>A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B </a:t>
            </a:r>
            <a:r>
              <a:rPr lang="en-US" altLang="en-US" sz="1800" dirty="0" err="1">
                <a:solidFill>
                  <a:schemeClr val="tx1"/>
                </a:solidFill>
              </a:rPr>
              <a:t>menyatakan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bahwa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mobil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pemadam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kebakaran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ambulans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siap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digunakan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maka</a:t>
            </a:r>
            <a:r>
              <a:rPr lang="en-US" altLang="en-US" sz="1800" dirty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	P(A) = 0.98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	p(B) = 0.92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	A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B </a:t>
            </a:r>
            <a:r>
              <a:rPr lang="en-US" altLang="en-US" sz="1800" dirty="0" err="1">
                <a:solidFill>
                  <a:schemeClr val="tx1"/>
                </a:solidFill>
              </a:rPr>
              <a:t>saling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bebas</a:t>
            </a:r>
            <a:r>
              <a:rPr lang="en-US" alt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76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368394"/>
            <a:ext cx="2486549" cy="3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76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366" y="5229200"/>
            <a:ext cx="342788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65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Bayes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5125" indent="-365125">
              <a:buFont typeface="Wingdings" panose="05000000000000000000" pitchFamily="2" charset="2"/>
              <a:buChar char="q"/>
            </a:pPr>
            <a:r>
              <a:rPr lang="en-US" altLang="en-US" sz="1800" dirty="0" err="1" smtClean="0"/>
              <a:t>Jika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kejadian-kejadian</a:t>
            </a:r>
            <a:r>
              <a:rPr lang="en-US" altLang="en-US" sz="1800" dirty="0" smtClean="0"/>
              <a:t> B</a:t>
            </a:r>
            <a:r>
              <a:rPr lang="en-US" altLang="en-US" sz="1800" dirty="0"/>
              <a:t>1</a:t>
            </a:r>
            <a:r>
              <a:rPr lang="en-US" altLang="en-US" sz="1800" dirty="0" smtClean="0"/>
              <a:t>, B</a:t>
            </a:r>
            <a:r>
              <a:rPr lang="en-US" altLang="en-US" sz="1800" dirty="0"/>
              <a:t>2</a:t>
            </a:r>
            <a:r>
              <a:rPr lang="en-US" altLang="en-US" sz="1800" dirty="0" smtClean="0"/>
              <a:t>, …, B</a:t>
            </a:r>
            <a:r>
              <a:rPr lang="en-US" altLang="en-US" sz="1800" dirty="0"/>
              <a:t>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merupakan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sekatan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dari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ruang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contoh</a:t>
            </a:r>
            <a:r>
              <a:rPr lang="en-US" altLang="en-US" sz="1800" dirty="0" smtClean="0"/>
              <a:t> S </a:t>
            </a:r>
            <a:r>
              <a:rPr lang="en-US" altLang="en-US" sz="1800" dirty="0" err="1" smtClean="0"/>
              <a:t>dengan</a:t>
            </a:r>
            <a:r>
              <a:rPr lang="en-US" altLang="en-US" sz="1800" dirty="0" smtClean="0"/>
              <a:t> P(B</a:t>
            </a:r>
            <a:r>
              <a:rPr lang="en-US" altLang="en-US" sz="1800" dirty="0"/>
              <a:t>i</a:t>
            </a:r>
            <a:r>
              <a:rPr lang="en-US" altLang="en-US" sz="1800" dirty="0" smtClean="0"/>
              <a:t>) != 0 </a:t>
            </a:r>
            <a:r>
              <a:rPr lang="en-US" altLang="en-US" sz="1800" dirty="0" err="1" smtClean="0"/>
              <a:t>untuk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= 1, 2, …, k </a:t>
            </a:r>
            <a:r>
              <a:rPr lang="en-US" altLang="en-US" sz="1800" dirty="0" err="1" smtClean="0"/>
              <a:t>maka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untuk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sembarang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kejadian</a:t>
            </a:r>
            <a:r>
              <a:rPr lang="en-US" altLang="en-US" sz="1800" dirty="0" smtClean="0"/>
              <a:t> A yang </a:t>
            </a:r>
            <a:r>
              <a:rPr lang="en-US" altLang="en-US" sz="1800" dirty="0" err="1" smtClean="0"/>
              <a:t>bersifat</a:t>
            </a:r>
            <a:r>
              <a:rPr lang="en-US" altLang="en-US" sz="1800" dirty="0" smtClean="0"/>
              <a:t> P(A) != 0.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r = 1, 2, …, k</a:t>
            </a:r>
          </a:p>
          <a:p>
            <a:endParaRPr lang="en-US" altLang="en-US" dirty="0" smtClean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graphicFrame>
        <p:nvGraphicFramePr>
          <p:cNvPr id="286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568256"/>
              </p:ext>
            </p:extLst>
          </p:nvPr>
        </p:nvGraphicFramePr>
        <p:xfrm>
          <a:off x="1547664" y="2924944"/>
          <a:ext cx="655497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4241800" imgH="419100" progId="Equation.3">
                  <p:embed/>
                </p:oleObj>
              </mc:Choice>
              <mc:Fallback>
                <p:oleObj name="Equation" r:id="rId4" imgW="4241800" imgH="419100" progId="Equation.3">
                  <p:embed/>
                  <p:pic>
                    <p:nvPicPr>
                      <p:cNvPr id="286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24944"/>
                        <a:ext cx="6554979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Bayes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65125" indent="-365125">
              <a:lnSpc>
                <a:spcPct val="120000"/>
              </a:lnSpc>
              <a:buFont typeface="Wingdings 2" panose="05020102010507070707" pitchFamily="18" charset="2"/>
              <a:buNone/>
            </a:pPr>
            <a:r>
              <a:rPr lang="en-US" altLang="en-US" sz="1600" dirty="0" err="1"/>
              <a:t>Contoh</a:t>
            </a:r>
            <a:endParaRPr lang="en-US" alt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600" dirty="0" err="1"/>
              <a:t>Tiga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anggota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organisasi</a:t>
            </a:r>
            <a:r>
              <a:rPr lang="en-US" altLang="en-US" sz="1600" dirty="0"/>
              <a:t> A </a:t>
            </a:r>
            <a:r>
              <a:rPr lang="en-US" altLang="en-US" sz="1600" dirty="0" err="1"/>
              <a:t>telah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dicalonkan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sebagai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ketua</a:t>
            </a:r>
            <a:r>
              <a:rPr lang="en-US" altLang="en-US" sz="1600" dirty="0"/>
              <a:t>. </a:t>
            </a:r>
            <a:r>
              <a:rPr lang="en-US" altLang="en-US" sz="1600" dirty="0" err="1"/>
              <a:t>Peluang</a:t>
            </a:r>
            <a:r>
              <a:rPr lang="en-US" altLang="en-US" sz="1600" dirty="0"/>
              <a:t> Pak </a:t>
            </a:r>
            <a:r>
              <a:rPr lang="en-US" altLang="en-US" sz="1600" dirty="0" err="1"/>
              <a:t>Andi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terpililih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adalah</a:t>
            </a:r>
            <a:r>
              <a:rPr lang="en-US" altLang="en-US" sz="1600" dirty="0"/>
              <a:t> 0.4. </a:t>
            </a:r>
            <a:r>
              <a:rPr lang="en-US" altLang="en-US" sz="1600" dirty="0" err="1"/>
              <a:t>Peluang</a:t>
            </a:r>
            <a:r>
              <a:rPr lang="en-US" altLang="en-US" sz="1600" dirty="0"/>
              <a:t> Pak Budi </a:t>
            </a:r>
            <a:r>
              <a:rPr lang="en-US" altLang="en-US" sz="1600" dirty="0" err="1"/>
              <a:t>terpilih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adalah</a:t>
            </a:r>
            <a:r>
              <a:rPr lang="en-US" altLang="en-US" sz="1600" dirty="0"/>
              <a:t> 0.1. </a:t>
            </a:r>
            <a:r>
              <a:rPr lang="en-US" altLang="en-US" sz="1600" dirty="0" err="1"/>
              <a:t>Peluang</a:t>
            </a:r>
            <a:r>
              <a:rPr lang="en-US" altLang="en-US" sz="1600" dirty="0"/>
              <a:t> Pak </a:t>
            </a:r>
            <a:r>
              <a:rPr lang="en-US" altLang="en-US" sz="1600" dirty="0" err="1"/>
              <a:t>Dedi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adalah</a:t>
            </a:r>
            <a:r>
              <a:rPr lang="en-US" altLang="en-US" sz="1600" dirty="0"/>
              <a:t> 0.5. </a:t>
            </a:r>
            <a:r>
              <a:rPr lang="en-US" altLang="en-US" sz="1600" dirty="0" err="1"/>
              <a:t>Seandainya</a:t>
            </a:r>
            <a:r>
              <a:rPr lang="en-US" altLang="en-US" sz="1600" dirty="0"/>
              <a:t> Pak </a:t>
            </a:r>
            <a:r>
              <a:rPr lang="en-US" altLang="en-US" sz="1600" dirty="0" err="1"/>
              <a:t>Andi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kenaikan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iuran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anggota</a:t>
            </a:r>
            <a:r>
              <a:rPr lang="en-US" altLang="en-US" sz="1600" dirty="0"/>
              <a:t> 0.5, Pak Budi </a:t>
            </a:r>
            <a:r>
              <a:rPr lang="en-US" altLang="en-US" sz="1600" dirty="0" err="1"/>
              <a:t>dan</a:t>
            </a:r>
            <a:r>
              <a:rPr lang="en-US" altLang="en-US" sz="1600" dirty="0"/>
              <a:t> Pak </a:t>
            </a:r>
            <a:r>
              <a:rPr lang="en-US" altLang="en-US" sz="1600" dirty="0" err="1"/>
              <a:t>Dedi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masing-masing</a:t>
            </a:r>
            <a:r>
              <a:rPr lang="en-US" altLang="en-US" sz="1600" dirty="0"/>
              <a:t> 0.3 </a:t>
            </a:r>
            <a:r>
              <a:rPr lang="en-US" altLang="en-US" sz="1600" dirty="0" err="1"/>
              <a:t>dan</a:t>
            </a:r>
            <a:r>
              <a:rPr lang="en-US" altLang="en-US" sz="1600" dirty="0"/>
              <a:t> 0.4 </a:t>
            </a:r>
            <a:r>
              <a:rPr lang="en-US" altLang="en-US" sz="1600" dirty="0" err="1"/>
              <a:t>Berapa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peluang</a:t>
            </a:r>
            <a:r>
              <a:rPr lang="en-US" altLang="en-US" sz="1600" dirty="0"/>
              <a:t> Pak </a:t>
            </a:r>
            <a:r>
              <a:rPr lang="en-US" altLang="en-US" sz="1600" dirty="0" err="1"/>
              <a:t>Andi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setelah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terjadinya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kenaikan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iuran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anggota</a:t>
            </a:r>
            <a:r>
              <a:rPr lang="en-US" altLang="en-US" sz="1600" dirty="0"/>
              <a:t>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en-US" sz="16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dirty="0" err="1"/>
              <a:t>Jawab</a:t>
            </a:r>
            <a:r>
              <a:rPr lang="en-US" altLang="en-US" sz="1600" dirty="0"/>
              <a:t>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dirty="0"/>
              <a:t>	A : </a:t>
            </a:r>
            <a:r>
              <a:rPr lang="en-US" altLang="en-US" sz="1600" dirty="0" err="1"/>
              <a:t>iuran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anggota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dinaikkan</a:t>
            </a:r>
            <a:endParaRPr lang="en-US" altLang="en-US" sz="16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dirty="0"/>
              <a:t>	B1 : Pak </a:t>
            </a:r>
            <a:r>
              <a:rPr lang="en-US" altLang="en-US" sz="1600" dirty="0" err="1"/>
              <a:t>Andi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terpilih</a:t>
            </a:r>
            <a:endParaRPr lang="en-US" altLang="en-US" sz="16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dirty="0"/>
              <a:t>	B2 : Pak Budi </a:t>
            </a:r>
            <a:r>
              <a:rPr lang="en-US" altLang="en-US" sz="1600" dirty="0" err="1"/>
              <a:t>terpilih</a:t>
            </a:r>
            <a:endParaRPr lang="en-US" altLang="en-US" sz="16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dirty="0"/>
              <a:t>	B3 : Pak </a:t>
            </a:r>
            <a:r>
              <a:rPr lang="en-US" altLang="en-US" sz="1600" dirty="0" err="1"/>
              <a:t>Dedi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terpilih</a:t>
            </a:r>
            <a:endParaRPr lang="en-US" altLang="en-US" sz="1600" dirty="0"/>
          </a:p>
          <a:p>
            <a:pPr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4114800" y="39330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P(B1) P(A|B1) = (0.4)(0.5) = 0.20</a:t>
            </a:r>
          </a:p>
          <a:p>
            <a:r>
              <a:rPr lang="en-US" altLang="en-US" dirty="0"/>
              <a:t>P(B2) P(A|B2) = (0.1)(0.3) = 0.30</a:t>
            </a:r>
          </a:p>
          <a:p>
            <a:r>
              <a:rPr lang="en-US" altLang="en-US" dirty="0"/>
              <a:t>P(B3) P(A|B3) = (0.5)(0.4) = 0.20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931941"/>
              </p:ext>
            </p:extLst>
          </p:nvPr>
        </p:nvGraphicFramePr>
        <p:xfrm>
          <a:off x="4283968" y="5010433"/>
          <a:ext cx="347067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374900" imgH="393700" progId="Equation.3">
                  <p:embed/>
                </p:oleObj>
              </mc:Choice>
              <mc:Fallback>
                <p:oleObj name="Equation" r:id="rId4" imgW="2374900" imgH="393700" progId="Equation.3">
                  <p:embed/>
                  <p:pic>
                    <p:nvPicPr>
                      <p:cNvPr id="307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010433"/>
                        <a:ext cx="347067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78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 err="1"/>
              <a:t>Hitunglah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kartu</a:t>
            </a:r>
            <a:r>
              <a:rPr lang="en-US" sz="1800" dirty="0"/>
              <a:t> </a:t>
            </a:r>
            <a:r>
              <a:rPr lang="en-US" sz="1800" dirty="0" err="1"/>
              <a:t>hati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kartu</a:t>
            </a:r>
            <a:r>
              <a:rPr lang="en-US" sz="1800" dirty="0"/>
              <a:t> </a:t>
            </a:r>
            <a:r>
              <a:rPr lang="en-US" sz="1800" dirty="0" err="1"/>
              <a:t>diambil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acak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seperangkat</a:t>
            </a:r>
            <a:r>
              <a:rPr lang="en-US" sz="1800" dirty="0"/>
              <a:t> </a:t>
            </a:r>
            <a:r>
              <a:rPr lang="en-US" sz="1800" dirty="0" err="1"/>
              <a:t>kartu</a:t>
            </a:r>
            <a:r>
              <a:rPr lang="en-US" sz="1800" dirty="0"/>
              <a:t> bridge yang </a:t>
            </a:r>
            <a:r>
              <a:rPr lang="en-US" sz="1800" dirty="0" err="1" smtClean="0"/>
              <a:t>lengkap</a:t>
            </a:r>
            <a:endParaRPr lang="id-ID" sz="1800" dirty="0" smtClean="0"/>
          </a:p>
          <a:p>
            <a:pPr marL="257175" indent="-257175">
              <a:buFont typeface="+mj-lt"/>
              <a:buAutoNum type="arabicPeriod"/>
            </a:pPr>
            <a:endParaRPr lang="en-US" sz="1800" dirty="0"/>
          </a:p>
          <a:p>
            <a:pPr marL="257175" indent="-257175">
              <a:buFont typeface="+mj-lt"/>
              <a:buAutoNum type="arabicPeriod"/>
            </a:pPr>
            <a:r>
              <a:rPr lang="en-US" sz="1800" dirty="0" err="1"/>
              <a:t>Hitunglah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diperolehnya</a:t>
            </a:r>
            <a:r>
              <a:rPr lang="en-US" sz="1800" dirty="0"/>
              <a:t> bola </a:t>
            </a:r>
            <a:r>
              <a:rPr lang="en-US" sz="1800" dirty="0" err="1"/>
              <a:t>merah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bola </a:t>
            </a:r>
            <a:r>
              <a:rPr lang="en-US" sz="1800" dirty="0" err="1"/>
              <a:t>diambil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 yang </a:t>
            </a:r>
            <a:r>
              <a:rPr lang="en-US" sz="1800" dirty="0" err="1"/>
              <a:t>berisi</a:t>
            </a:r>
            <a:r>
              <a:rPr lang="en-US" sz="1800" dirty="0"/>
              <a:t> 10 bola </a:t>
            </a:r>
            <a:r>
              <a:rPr lang="en-US" sz="1800" dirty="0" err="1"/>
              <a:t>merah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10 bola </a:t>
            </a:r>
            <a:r>
              <a:rPr lang="en-US" sz="1800" dirty="0" err="1" smtClean="0"/>
              <a:t>putih</a:t>
            </a:r>
            <a:endParaRPr lang="id-ID" sz="1800" dirty="0" smtClean="0"/>
          </a:p>
          <a:p>
            <a:pPr marL="257175" indent="-257175">
              <a:buFont typeface="+mj-lt"/>
              <a:buAutoNum type="arabicPeriod"/>
            </a:pPr>
            <a:endParaRPr lang="en-US" sz="1800" dirty="0"/>
          </a:p>
          <a:p>
            <a:pPr marL="257175" indent="-257175">
              <a:buFont typeface="+mj-lt"/>
              <a:buAutoNum type="arabicPeriod"/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pelemparan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dadu</a:t>
            </a:r>
            <a:r>
              <a:rPr lang="en-US" sz="1800" dirty="0"/>
              <a:t> :</a:t>
            </a:r>
          </a:p>
          <a:p>
            <a:pPr marL="500175" lvl="1" indent="-257175">
              <a:buFont typeface="+mj-lt"/>
              <a:buAutoNum type="alphaLcPeriod"/>
            </a:pPr>
            <a:r>
              <a:rPr lang="en-US" sz="1800" dirty="0" err="1">
                <a:solidFill>
                  <a:schemeClr val="tx1"/>
                </a:solidFill>
              </a:rPr>
              <a:t>Tentukanlah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sampel</a:t>
            </a:r>
            <a:r>
              <a:rPr lang="en-US" sz="1800" dirty="0">
                <a:solidFill>
                  <a:schemeClr val="tx1"/>
                </a:solidFill>
              </a:rPr>
              <a:t> S</a:t>
            </a:r>
          </a:p>
          <a:p>
            <a:pPr marL="500175" lvl="1" indent="-257175">
              <a:buFont typeface="+mj-lt"/>
              <a:buAutoNum type="alphaLcPeriod"/>
            </a:pPr>
            <a:r>
              <a:rPr lang="en-US" sz="1800" dirty="0" err="1">
                <a:solidFill>
                  <a:schemeClr val="tx1"/>
                </a:solidFill>
              </a:rPr>
              <a:t>Bila</a:t>
            </a:r>
            <a:r>
              <a:rPr lang="en-US" sz="1800" dirty="0">
                <a:solidFill>
                  <a:schemeClr val="tx1"/>
                </a:solidFill>
              </a:rPr>
              <a:t> A </a:t>
            </a:r>
            <a:r>
              <a:rPr lang="en-US" sz="1800" dirty="0" err="1">
                <a:solidFill>
                  <a:schemeClr val="tx1"/>
                </a:solidFill>
              </a:rPr>
              <a:t>menyatakan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kejadian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munculnya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dua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dadu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tentukanlah</a:t>
            </a:r>
            <a:r>
              <a:rPr lang="en-US" sz="1800" dirty="0">
                <a:solidFill>
                  <a:schemeClr val="tx1"/>
                </a:solidFill>
              </a:rPr>
              <a:t> P(A)</a:t>
            </a:r>
          </a:p>
          <a:p>
            <a:pPr marL="500175" lvl="1" indent="-257175">
              <a:buFont typeface="+mj-lt"/>
              <a:buAutoNum type="alphaLcPeriod"/>
            </a:pPr>
            <a:r>
              <a:rPr lang="en-US" sz="1800" dirty="0" err="1">
                <a:solidFill>
                  <a:schemeClr val="tx1"/>
                </a:solidFill>
              </a:rPr>
              <a:t>Bila</a:t>
            </a:r>
            <a:r>
              <a:rPr lang="en-US" sz="1800" dirty="0">
                <a:solidFill>
                  <a:schemeClr val="tx1"/>
                </a:solidFill>
              </a:rPr>
              <a:t> B </a:t>
            </a:r>
            <a:r>
              <a:rPr lang="en-US" sz="1800" dirty="0" err="1">
                <a:solidFill>
                  <a:schemeClr val="tx1"/>
                </a:solidFill>
              </a:rPr>
              <a:t>menyatakan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kejadian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munculnya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dua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dadu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kurang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5, </a:t>
            </a:r>
            <a:r>
              <a:rPr lang="en-US" sz="1800" dirty="0" err="1">
                <a:solidFill>
                  <a:schemeClr val="tx1"/>
                </a:solidFill>
              </a:rPr>
              <a:t>tentukanlah</a:t>
            </a:r>
            <a:r>
              <a:rPr lang="en-US" sz="1800" dirty="0">
                <a:solidFill>
                  <a:schemeClr val="tx1"/>
                </a:solidFill>
              </a:rPr>
              <a:t> P(B)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99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Pendahuluan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0850" indent="-450850">
              <a:buFont typeface="Wingdings" panose="05000000000000000000" pitchFamily="2" charset="2"/>
              <a:buChar char="q"/>
              <a:defRPr/>
            </a:pPr>
            <a:r>
              <a:rPr lang="en-US" sz="1800" dirty="0" err="1"/>
              <a:t>Prediksi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diminati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.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peramalan</a:t>
            </a:r>
            <a:r>
              <a:rPr lang="en-US" sz="1800" dirty="0"/>
              <a:t> </a:t>
            </a:r>
            <a:r>
              <a:rPr lang="en-US" sz="1800" dirty="0" err="1"/>
              <a:t>cuaca</a:t>
            </a:r>
            <a:r>
              <a:rPr lang="en-US" sz="1800" dirty="0"/>
              <a:t>,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ilmiah</a:t>
            </a:r>
            <a:r>
              <a:rPr lang="en-US" sz="1800" dirty="0"/>
              <a:t>, </a:t>
            </a:r>
            <a:r>
              <a:rPr lang="en-US" sz="1800" dirty="0" err="1"/>
              <a:t>permainan</a:t>
            </a:r>
            <a:r>
              <a:rPr lang="en-US" sz="1800" dirty="0"/>
              <a:t>, </a:t>
            </a:r>
            <a:r>
              <a:rPr lang="en-US" sz="1800" dirty="0" err="1"/>
              <a:t>bisnis</a:t>
            </a:r>
            <a:r>
              <a:rPr lang="en-US" sz="1800" dirty="0"/>
              <a:t>, </a:t>
            </a:r>
            <a:r>
              <a:rPr lang="en-US" sz="1800" dirty="0" err="1"/>
              <a:t>dll</a:t>
            </a:r>
            <a:r>
              <a:rPr lang="en-US" sz="1800" dirty="0"/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  <a:defRPr/>
            </a:pPr>
            <a:endParaRPr lang="en-US" sz="1800" dirty="0"/>
          </a:p>
          <a:p>
            <a:pPr marL="450850" indent="-450850">
              <a:buFont typeface="Wingdings" panose="05000000000000000000" pitchFamily="2" charset="2"/>
              <a:buChar char="q"/>
              <a:defRPr/>
            </a:pP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: </a:t>
            </a:r>
            <a:r>
              <a:rPr lang="en-US" sz="1800" dirty="0" err="1"/>
              <a:t>Himpunan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dilambangkan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huruf</a:t>
            </a:r>
            <a:r>
              <a:rPr lang="en-US" sz="1800" dirty="0"/>
              <a:t> S. </a:t>
            </a:r>
          </a:p>
          <a:p>
            <a:pPr marL="0" indent="0">
              <a:buNone/>
              <a:defRPr/>
            </a:pPr>
            <a:r>
              <a:rPr lang="id-ID" sz="1800" dirty="0" smtClean="0"/>
              <a:t>	</a:t>
            </a:r>
            <a:r>
              <a:rPr lang="en-US" sz="1800" dirty="0" smtClean="0"/>
              <a:t>S </a:t>
            </a:r>
            <a:r>
              <a:rPr lang="en-US" sz="1800" dirty="0"/>
              <a:t>= {1,2,3,4,5,6} 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dadu</a:t>
            </a:r>
            <a:r>
              <a:rPr lang="en-US" sz="1800" dirty="0"/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  <a:defRPr/>
            </a:pPr>
            <a:endParaRPr lang="en-US" sz="1800" dirty="0"/>
          </a:p>
          <a:p>
            <a:pPr marL="450850" indent="-450850">
              <a:buFont typeface="Wingdings" panose="05000000000000000000" pitchFamily="2" charset="2"/>
              <a:buChar char="q"/>
              <a:defRPr/>
            </a:pPr>
            <a:r>
              <a:rPr lang="en-US" sz="1800" dirty="0" err="1"/>
              <a:t>Kejadian</a:t>
            </a:r>
            <a:r>
              <a:rPr lang="en-US" sz="1800" dirty="0"/>
              <a:t> :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himpunan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.</a:t>
            </a:r>
          </a:p>
          <a:p>
            <a:pPr marL="0" indent="0">
              <a:buNone/>
              <a:defRPr/>
            </a:pPr>
            <a:r>
              <a:rPr lang="id-ID" sz="1800" dirty="0" smtClean="0"/>
              <a:t>	</a:t>
            </a:r>
            <a:r>
              <a:rPr lang="en-US" sz="1800" dirty="0" smtClean="0"/>
              <a:t>S </a:t>
            </a:r>
            <a:r>
              <a:rPr lang="en-US" sz="1800" dirty="0"/>
              <a:t>= {</a:t>
            </a:r>
            <a:r>
              <a:rPr lang="en-US" sz="1800" dirty="0" err="1"/>
              <a:t>merah</a:t>
            </a:r>
            <a:r>
              <a:rPr lang="en-US" sz="1800" dirty="0"/>
              <a:t>, </a:t>
            </a:r>
            <a:r>
              <a:rPr lang="en-US" sz="1800" dirty="0" err="1"/>
              <a:t>jingga</a:t>
            </a:r>
            <a:r>
              <a:rPr lang="en-US" sz="1800" dirty="0"/>
              <a:t>, </a:t>
            </a:r>
            <a:r>
              <a:rPr lang="en-US" sz="1800" dirty="0" err="1"/>
              <a:t>kuning</a:t>
            </a:r>
            <a:r>
              <a:rPr lang="en-US" sz="1800" dirty="0"/>
              <a:t>}</a:t>
            </a:r>
          </a:p>
          <a:p>
            <a:pPr marL="0" indent="0">
              <a:buNone/>
              <a:defRPr/>
            </a:pPr>
            <a:r>
              <a:rPr lang="en-US" sz="1800" dirty="0"/>
              <a:t>	A = {</a:t>
            </a:r>
            <a:r>
              <a:rPr lang="en-US" sz="1800" dirty="0" err="1"/>
              <a:t>merah</a:t>
            </a:r>
            <a:r>
              <a:rPr lang="en-US" sz="1800" dirty="0"/>
              <a:t>} 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	B = {</a:t>
            </a:r>
            <a:r>
              <a:rPr lang="en-US" sz="1800" dirty="0" err="1"/>
              <a:t>jingga</a:t>
            </a:r>
            <a:r>
              <a:rPr lang="en-US" sz="1800" dirty="0"/>
              <a:t> U </a:t>
            </a:r>
            <a:r>
              <a:rPr lang="en-US" sz="1800" dirty="0" err="1"/>
              <a:t>kuning</a:t>
            </a:r>
            <a:r>
              <a:rPr lang="en-US" sz="1800" dirty="0"/>
              <a:t>} = {</a:t>
            </a:r>
            <a:r>
              <a:rPr lang="en-US" sz="1800" dirty="0" err="1"/>
              <a:t>jingga</a:t>
            </a:r>
            <a:r>
              <a:rPr lang="en-US" sz="1800" dirty="0"/>
              <a:t>, </a:t>
            </a:r>
            <a:r>
              <a:rPr lang="en-US" sz="1800" dirty="0" err="1"/>
              <a:t>kuning</a:t>
            </a:r>
            <a:r>
              <a:rPr lang="en-US" sz="1800" dirty="0"/>
              <a:t>}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majemuk</a:t>
            </a:r>
            <a:endParaRPr lang="en-US" sz="1800" dirty="0"/>
          </a:p>
          <a:p>
            <a:pPr marL="205740" indent="-205740"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1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Pengertian</a:t>
            </a:r>
            <a:endParaRPr lang="en-US" altLang="en-US" dirty="0" smtClean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531813" indent="-42227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Probabilitas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harga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perbandingan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jumlah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(A) yang </a:t>
            </a:r>
            <a:r>
              <a:rPr lang="en-US" altLang="en-US" sz="1800" dirty="0" err="1"/>
              <a:t>mungkin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dapat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terhadap</a:t>
            </a:r>
            <a:r>
              <a:rPr lang="en-US" altLang="en-US" sz="1800" dirty="0"/>
              <a:t> (N) </a:t>
            </a:r>
            <a:r>
              <a:rPr lang="en-US" altLang="en-US" sz="1800" dirty="0" err="1"/>
              <a:t>jumlah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keseluruhan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mungkin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peristiwa</a:t>
            </a:r>
            <a:r>
              <a:rPr lang="en-US" altLang="en-US" sz="1500" dirty="0"/>
              <a:t>.</a:t>
            </a:r>
          </a:p>
          <a:p>
            <a:pPr eaLnBrk="1" hangingPunct="1"/>
            <a:endParaRPr lang="en-US" altLang="en-US" sz="1500" dirty="0"/>
          </a:p>
          <a:p>
            <a:pPr eaLnBrk="1" hangingPunct="1"/>
            <a:endParaRPr lang="id-ID" altLang="en-US" sz="1500" dirty="0" smtClean="0"/>
          </a:p>
          <a:p>
            <a:pPr eaLnBrk="1" hangingPunct="1"/>
            <a:endParaRPr lang="id-ID" altLang="en-US" sz="1500" dirty="0"/>
          </a:p>
          <a:p>
            <a:pPr eaLnBrk="1" hangingPunct="1"/>
            <a:endParaRPr lang="en-US" altLang="en-US" sz="1500" dirty="0"/>
          </a:p>
          <a:p>
            <a:pPr marL="109693" indent="0" eaLnBrk="1" hangingPunct="1">
              <a:buNone/>
            </a:pPr>
            <a:r>
              <a:rPr lang="en-US" altLang="en-US" sz="1800" dirty="0" smtClean="0"/>
              <a:t>P(A</a:t>
            </a:r>
            <a:r>
              <a:rPr lang="en-US" altLang="en-US" sz="1800" dirty="0"/>
              <a:t>) = </a:t>
            </a:r>
            <a:r>
              <a:rPr lang="en-US" altLang="en-US" sz="1800" dirty="0" err="1"/>
              <a:t>Peluang</a:t>
            </a:r>
            <a:endParaRPr lang="en-US" altLang="en-US" sz="1800" dirty="0"/>
          </a:p>
          <a:p>
            <a:pPr marL="109693" indent="0" eaLnBrk="1" hangingPunct="1">
              <a:buNone/>
            </a:pPr>
            <a:r>
              <a:rPr lang="en-US" altLang="en-US" sz="1800" dirty="0"/>
              <a:t>n(A) =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A</a:t>
            </a:r>
          </a:p>
          <a:p>
            <a:pPr marL="109693" indent="0" eaLnBrk="1" hangingPunct="1">
              <a:buNone/>
            </a:pPr>
            <a:r>
              <a:rPr lang="en-US" altLang="en-US" sz="1800" dirty="0"/>
              <a:t>n(N) =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seluruh</a:t>
            </a:r>
            <a:r>
              <a:rPr lang="en-US" altLang="en-US" sz="1800" dirty="0"/>
              <a:t> </a:t>
            </a:r>
            <a:r>
              <a:rPr lang="en-US" altLang="en-US" sz="1800" dirty="0" err="1" smtClean="0"/>
              <a:t>kejadian</a:t>
            </a:r>
            <a:endParaRPr lang="id-ID" altLang="en-US" sz="1800" dirty="0" smtClean="0"/>
          </a:p>
          <a:p>
            <a:pPr marL="109693" indent="0" eaLnBrk="1" hangingPunct="1">
              <a:buNone/>
            </a:pPr>
            <a:endParaRPr lang="id-ID" altLang="en-US" sz="1800" dirty="0"/>
          </a:p>
          <a:p>
            <a:pPr marL="109693" indent="0">
              <a:buNone/>
            </a:pPr>
            <a:r>
              <a:rPr lang="id-ID" altLang="en-US" sz="1800" dirty="0" smtClean="0"/>
              <a:t>Contoh :</a:t>
            </a:r>
          </a:p>
          <a:p>
            <a:pPr marL="109693" indent="0">
              <a:buNone/>
            </a:pPr>
            <a:r>
              <a:rPr lang="en-US" altLang="en-US" sz="1800" dirty="0" err="1" smtClean="0"/>
              <a:t>Berapakah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ganjil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pelemparan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dadu</a:t>
            </a:r>
            <a:r>
              <a:rPr lang="en-US" altLang="en-US" sz="1800" dirty="0"/>
              <a:t>?</a:t>
            </a:r>
          </a:p>
          <a:p>
            <a:pPr>
              <a:buNone/>
            </a:pPr>
            <a:r>
              <a:rPr lang="en-US" altLang="en-US" sz="1800" dirty="0" err="1" smtClean="0"/>
              <a:t>Peluang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ganjil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tiap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lemparan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1,3,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5. </a:t>
            </a:r>
          </a:p>
          <a:p>
            <a:pPr>
              <a:buNone/>
            </a:pPr>
            <a:r>
              <a:rPr lang="en-US" altLang="en-US" sz="1800" dirty="0" err="1" smtClean="0"/>
              <a:t>Maka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:</a:t>
            </a:r>
          </a:p>
          <a:p>
            <a:pPr>
              <a:buNone/>
            </a:pPr>
            <a:r>
              <a:rPr lang="en-US" altLang="en-US" sz="1800" dirty="0"/>
              <a:t>	</a:t>
            </a:r>
          </a:p>
          <a:p>
            <a:pPr marL="109693" indent="0" eaLnBrk="1" hangingPunct="1">
              <a:buNone/>
            </a:pPr>
            <a:endParaRPr lang="en-US" altLang="en-US" sz="1800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536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103" y="3118841"/>
            <a:ext cx="1457921" cy="71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802240"/>
            <a:ext cx="1615649" cy="50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5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Keterkaitan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Kejadian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Hubungan</a:t>
            </a:r>
            <a:r>
              <a:rPr lang="en-US" altLang="en-US" sz="1800" dirty="0"/>
              <a:t> </a:t>
            </a:r>
            <a:r>
              <a:rPr lang="en-US" altLang="en-US" sz="1800" b="1" dirty="0" err="1"/>
              <a:t>atau</a:t>
            </a:r>
            <a:endParaRPr lang="en-US" altLang="en-US" sz="1800" b="1" dirty="0"/>
          </a:p>
          <a:p>
            <a:pPr marL="0" indent="0" eaLnBrk="1" hangingPunct="1">
              <a:buNone/>
            </a:pPr>
            <a:r>
              <a:rPr lang="id-ID" altLang="en-US" sz="1800" b="1" dirty="0"/>
              <a:t> </a:t>
            </a:r>
            <a:r>
              <a:rPr lang="id-ID" altLang="en-US" sz="1800" b="1" dirty="0" smtClean="0"/>
              <a:t>       </a:t>
            </a:r>
            <a:r>
              <a:rPr lang="en-US" altLang="en-US" sz="1800" dirty="0" err="1" smtClean="0"/>
              <a:t>Peluang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semakin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besar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id-ID" altLang="en-US" sz="1800" dirty="0"/>
              <a:t> </a:t>
            </a:r>
            <a:r>
              <a:rPr lang="id-ID" altLang="en-US" sz="1800" dirty="0" smtClean="0"/>
              <a:t>       </a:t>
            </a:r>
            <a:r>
              <a:rPr lang="en-US" altLang="en-US" sz="1800" dirty="0" err="1" smtClean="0"/>
              <a:t>contoh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: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id-ID" altLang="en-US" sz="1800" dirty="0"/>
              <a:t> </a:t>
            </a:r>
            <a:r>
              <a:rPr lang="id-ID" altLang="en-US" sz="1800" dirty="0" smtClean="0"/>
              <a:t>       </a:t>
            </a:r>
            <a:r>
              <a:rPr lang="en-US" altLang="en-US" sz="1800" dirty="0" err="1" smtClean="0"/>
              <a:t>Peluang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3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4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pelemparan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dadu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 smtClean="0"/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Hubungan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dan</a:t>
            </a:r>
            <a:endParaRPr lang="en-US" altLang="en-US" sz="1800" b="1" dirty="0"/>
          </a:p>
          <a:p>
            <a:pPr marL="0" indent="0" eaLnBrk="1" hangingPunct="1">
              <a:buNone/>
            </a:pPr>
            <a:r>
              <a:rPr lang="id-ID" altLang="en-US" sz="1800" b="1" dirty="0"/>
              <a:t> </a:t>
            </a:r>
            <a:r>
              <a:rPr lang="id-ID" altLang="en-US" sz="1800" b="1" dirty="0" smtClean="0"/>
              <a:t>     </a:t>
            </a:r>
            <a:r>
              <a:rPr lang="en-US" altLang="en-US" sz="1800" dirty="0" err="1" smtClean="0"/>
              <a:t>Peluang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semakin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kecil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id-ID" altLang="en-US" sz="1800" dirty="0"/>
              <a:t> </a:t>
            </a:r>
            <a:r>
              <a:rPr lang="id-ID" altLang="en-US" sz="1800" dirty="0" smtClean="0"/>
              <a:t>      </a:t>
            </a:r>
            <a:r>
              <a:rPr lang="en-US" altLang="en-US" sz="1800" dirty="0" err="1" smtClean="0"/>
              <a:t>contoh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: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id-ID" altLang="en-US" sz="1800" dirty="0"/>
              <a:t> </a:t>
            </a:r>
            <a:r>
              <a:rPr lang="id-ID" altLang="en-US" sz="1800" dirty="0" smtClean="0"/>
              <a:t>     </a:t>
            </a:r>
            <a:r>
              <a:rPr lang="en-US" altLang="en-US" sz="1800" dirty="0" err="1" smtClean="0"/>
              <a:t>Peluang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3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4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pelemparan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dadu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74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2563988" cy="51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741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589240"/>
            <a:ext cx="2160240" cy="50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76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Kaidah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Penjumlahan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Bila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dua</a:t>
            </a:r>
            <a:r>
              <a:rPr lang="en-US" altLang="en-US" sz="1800" dirty="0"/>
              <a:t> </a:t>
            </a:r>
            <a:r>
              <a:rPr lang="en-US" altLang="en-US" sz="1800" b="1" dirty="0" err="1"/>
              <a:t>kejadian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sembarang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maka</a:t>
            </a:r>
            <a:r>
              <a:rPr lang="en-US" altLang="en-US" sz="1800" dirty="0"/>
              <a:t> :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</a:t>
            </a:r>
            <a:endParaRPr lang="id-ID" altLang="en-US" sz="1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 err="1" smtClean="0"/>
              <a:t>Contoh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seorang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mahasiswa</a:t>
            </a:r>
            <a:r>
              <a:rPr lang="en-US" altLang="en-US" sz="1800" dirty="0"/>
              <a:t> lulus </a:t>
            </a:r>
            <a:r>
              <a:rPr lang="en-US" altLang="en-US" sz="1800" dirty="0" err="1"/>
              <a:t>statistika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2/3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lulus </a:t>
            </a:r>
            <a:r>
              <a:rPr lang="en-US" altLang="en-US" sz="1800" dirty="0" err="1"/>
              <a:t>matematika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4/9.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sekurang-kurangnya</a:t>
            </a:r>
            <a:r>
              <a:rPr lang="en-US" altLang="en-US" sz="1800" dirty="0"/>
              <a:t> lulus </a:t>
            </a:r>
            <a:r>
              <a:rPr lang="en-US" altLang="en-US" sz="1800" dirty="0" err="1"/>
              <a:t>salah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pelajaran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tersebut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4/5. </a:t>
            </a:r>
            <a:r>
              <a:rPr lang="en-US" altLang="en-US" sz="1800" dirty="0" err="1"/>
              <a:t>Berapa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lulus </a:t>
            </a:r>
            <a:r>
              <a:rPr lang="en-US" altLang="en-US" sz="1800" dirty="0" err="1"/>
              <a:t>kedua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pelajaran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tersebut</a:t>
            </a:r>
            <a:r>
              <a:rPr lang="en-US" altLang="en-US" sz="1800" dirty="0"/>
              <a:t>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457" y="2564904"/>
            <a:ext cx="31765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843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997" y="4990751"/>
            <a:ext cx="1485900" cy="42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844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048" y="4730003"/>
            <a:ext cx="2869406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26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Kaidah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Penjumlahan</a:t>
            </a:r>
            <a:endParaRPr lang="en-US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Bila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dua</a:t>
            </a:r>
            <a:r>
              <a:rPr lang="en-US" altLang="en-US" sz="1800" dirty="0"/>
              <a:t> </a:t>
            </a:r>
            <a:r>
              <a:rPr lang="en-US" altLang="en-US" sz="1800" b="1" dirty="0" err="1"/>
              <a:t>kejadian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terpisah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maka</a:t>
            </a:r>
            <a:r>
              <a:rPr lang="en-US" altLang="en-US" sz="1800" dirty="0"/>
              <a:t> </a:t>
            </a:r>
            <a:r>
              <a:rPr lang="en-US" altLang="en-US" sz="1800" dirty="0"/>
              <a:t>: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contoh</a:t>
            </a:r>
            <a:r>
              <a:rPr lang="en-US" altLang="en-US" sz="1800" dirty="0"/>
              <a:t> :</a:t>
            </a:r>
            <a:endParaRPr lang="en-US" altLang="en-US" sz="18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	Dari </a:t>
            </a:r>
            <a:r>
              <a:rPr lang="en-US" altLang="en-US" sz="1800" dirty="0" err="1"/>
              <a:t>pelemparan</a:t>
            </a:r>
            <a:r>
              <a:rPr lang="en-US" altLang="en-US" sz="1800" dirty="0"/>
              <a:t> 2 </a:t>
            </a:r>
            <a:r>
              <a:rPr lang="en-US" altLang="en-US" sz="1800" dirty="0" err="1"/>
              <a:t>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dadu</a:t>
            </a:r>
            <a:r>
              <a:rPr lang="en-US" altLang="en-US" sz="1800" dirty="0"/>
              <a:t>, A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jumlah</a:t>
            </a:r>
            <a:r>
              <a:rPr lang="en-US" altLang="en-US" sz="1800" dirty="0"/>
              <a:t> 7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11.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B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saling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terpisah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karena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mungkin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bersamaan</a:t>
            </a:r>
            <a:r>
              <a:rPr lang="en-US" altLang="en-US" sz="1800" dirty="0"/>
              <a:t>. </a:t>
            </a:r>
            <a:r>
              <a:rPr lang="en-US" altLang="en-US" sz="1800" dirty="0" err="1"/>
              <a:t>Berapa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jumlah</a:t>
            </a:r>
            <a:r>
              <a:rPr lang="en-US" altLang="en-US" sz="1800" dirty="0"/>
              <a:t> 7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 </a:t>
            </a:r>
            <a:r>
              <a:rPr lang="en-US" altLang="en-US" sz="1800" dirty="0" err="1"/>
              <a:t>jumlah</a:t>
            </a:r>
            <a:r>
              <a:rPr lang="en-US" altLang="en-US" sz="1800" dirty="0"/>
              <a:t> 11?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425" dirty="0"/>
              <a:t>	</a:t>
            </a:r>
            <a:r>
              <a:rPr lang="en-US" altLang="en-US" sz="1800" dirty="0"/>
              <a:t>p(A) = 1/6   p(B)=1/18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 smtClean="0"/>
              <a:t>	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25170"/>
            <a:ext cx="23860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1946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20212"/>
            <a:ext cx="2083494" cy="24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68" y="5086796"/>
            <a:ext cx="1285084" cy="48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32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Kaidah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Penjumlahan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Bila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A’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dua</a:t>
            </a:r>
            <a:r>
              <a:rPr lang="en-US" altLang="en-US" sz="1800" dirty="0"/>
              <a:t> </a:t>
            </a:r>
            <a:r>
              <a:rPr lang="en-US" altLang="en-US" sz="1800" b="1" dirty="0" err="1"/>
              <a:t>kejadian</a:t>
            </a:r>
            <a:r>
              <a:rPr lang="en-US" altLang="en-US" sz="1800" b="1" dirty="0"/>
              <a:t> yang </a:t>
            </a:r>
            <a:r>
              <a:rPr lang="en-US" altLang="en-US" sz="1800" b="1" dirty="0" err="1"/>
              <a:t>satu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merupakan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komplemen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lainnya</a:t>
            </a:r>
            <a:r>
              <a:rPr lang="en-US" altLang="en-US" sz="1800" b="1" dirty="0"/>
              <a:t>,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maka</a:t>
            </a:r>
            <a:r>
              <a:rPr lang="en-US" altLang="en-US" sz="1800" dirty="0"/>
              <a:t> </a:t>
            </a:r>
            <a:r>
              <a:rPr lang="en-US" altLang="en-US" sz="1800" dirty="0"/>
              <a:t>:</a:t>
            </a:r>
          </a:p>
          <a:p>
            <a:pPr eaLnBrk="1" hangingPunct="1"/>
            <a:endParaRPr lang="en-US" altLang="en-US" sz="1800" dirty="0"/>
          </a:p>
          <a:p>
            <a:pPr marL="171450" indent="-171450"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Contoh</a:t>
            </a:r>
            <a:r>
              <a:rPr lang="en-US" altLang="en-US" sz="1800" dirty="0"/>
              <a:t> :</a:t>
            </a:r>
          </a:p>
          <a:p>
            <a:pPr marL="171450" indent="-171450"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Peluang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munculnya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angka</a:t>
            </a:r>
            <a:r>
              <a:rPr lang="en-US" altLang="en-US" sz="1800" dirty="0"/>
              <a:t> 3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pelemparan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sebuah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dadu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 smtClean="0"/>
              <a:t>	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04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20888"/>
            <a:ext cx="1657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61" y="3833389"/>
            <a:ext cx="1861896" cy="54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65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Peluang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Bersyarat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55600" indent="-355600">
              <a:buFont typeface="Wingdings" panose="05000000000000000000" pitchFamily="2" charset="2"/>
              <a:buChar char="q"/>
              <a:defRPr/>
            </a:pP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peluang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lain.</a:t>
            </a:r>
          </a:p>
          <a:p>
            <a:pPr marL="411480" lvl="1" indent="-205740"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err="1">
                <a:solidFill>
                  <a:schemeClr val="tx1"/>
                </a:solidFill>
              </a:rPr>
              <a:t>Contoh</a:t>
            </a:r>
            <a:r>
              <a:rPr lang="en-US" sz="1800" dirty="0">
                <a:solidFill>
                  <a:schemeClr val="tx1"/>
                </a:solidFill>
              </a:rPr>
              <a:t> : </a:t>
            </a:r>
            <a:r>
              <a:rPr lang="en-US" sz="1800" dirty="0" err="1">
                <a:solidFill>
                  <a:schemeClr val="tx1"/>
                </a:solidFill>
              </a:rPr>
              <a:t>Peluang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terjadinya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kejadian</a:t>
            </a:r>
            <a:r>
              <a:rPr lang="en-US" sz="1800" dirty="0">
                <a:solidFill>
                  <a:schemeClr val="tx1"/>
                </a:solidFill>
              </a:rPr>
              <a:t> B </a:t>
            </a:r>
            <a:r>
              <a:rPr lang="en-US" sz="1800" dirty="0" err="1">
                <a:solidFill>
                  <a:schemeClr val="tx1"/>
                </a:solidFill>
              </a:rPr>
              <a:t>bila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diketahui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kejadian</a:t>
            </a:r>
            <a:r>
              <a:rPr lang="en-US" sz="1800" dirty="0">
                <a:solidFill>
                  <a:schemeClr val="tx1"/>
                </a:solidFill>
              </a:rPr>
              <a:t> A </a:t>
            </a:r>
            <a:r>
              <a:rPr lang="en-US" sz="1800" dirty="0" err="1">
                <a:solidFill>
                  <a:schemeClr val="tx1"/>
                </a:solidFill>
              </a:rPr>
              <a:t>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terjadi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411480" lvl="1" indent="-205740"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err="1">
                <a:solidFill>
                  <a:schemeClr val="tx1"/>
                </a:solidFill>
              </a:rPr>
              <a:t>Dilambangkan</a:t>
            </a:r>
            <a:r>
              <a:rPr lang="en-US" sz="1800" dirty="0">
                <a:solidFill>
                  <a:schemeClr val="tx1"/>
                </a:solidFill>
              </a:rPr>
              <a:t>  : P(B|A)</a:t>
            </a:r>
          </a:p>
          <a:p>
            <a:pPr marL="411480" lvl="1" indent="-205740"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err="1">
                <a:solidFill>
                  <a:schemeClr val="tx1"/>
                </a:solidFill>
              </a:rPr>
              <a:t>Didefinisikan</a:t>
            </a:r>
            <a:r>
              <a:rPr lang="en-US" sz="1800" dirty="0">
                <a:solidFill>
                  <a:schemeClr val="tx1"/>
                </a:solidFill>
              </a:rPr>
              <a:t> :</a:t>
            </a:r>
          </a:p>
          <a:p>
            <a:pPr marL="411480" lvl="1" indent="-205740"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411480" lvl="1" indent="-205740"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411480" lvl="1" indent="-205740"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endParaRPr lang="id-ID" sz="1800" dirty="0" smtClean="0">
              <a:solidFill>
                <a:schemeClr val="tx1"/>
              </a:solidFill>
            </a:endParaRPr>
          </a:p>
          <a:p>
            <a:pPr marL="411480" lvl="1" indent="-205740">
              <a:buNone/>
              <a:defRPr/>
            </a:pPr>
            <a:r>
              <a:rPr lang="en-US" sz="1800" dirty="0" err="1" smtClean="0">
                <a:solidFill>
                  <a:schemeClr val="tx1"/>
                </a:solidFill>
              </a:rPr>
              <a:t>Contoh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Populasi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sarjana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berdasarkan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jenis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kelamin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status </a:t>
            </a:r>
            <a:r>
              <a:rPr lang="en-US" sz="1800" dirty="0" err="1">
                <a:solidFill>
                  <a:schemeClr val="tx1"/>
                </a:solidFill>
              </a:rPr>
              <a:t>pekerjaan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411480" lvl="1" indent="-205740">
              <a:buNone/>
              <a:defRPr/>
            </a:pPr>
            <a:r>
              <a:rPr lang="en-US" dirty="0" smtClean="0"/>
              <a:t>		</a:t>
            </a: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91" y="3597088"/>
            <a:ext cx="2986665" cy="5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77718"/>
              </p:ext>
            </p:extLst>
          </p:nvPr>
        </p:nvGraphicFramePr>
        <p:xfrm>
          <a:off x="1835696" y="4869160"/>
          <a:ext cx="3600399" cy="1152129"/>
        </p:xfrm>
        <a:graphic>
          <a:graphicData uri="http://schemas.openxmlformats.org/drawingml/2006/table">
            <a:tbl>
              <a:tblPr/>
              <a:tblGrid>
                <a:gridCol w="1262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Bekerja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Menganggur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Laki-Laki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Perempuan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86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 err="1" smtClean="0"/>
              <a:t>Peluang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Bersyarat</a:t>
            </a:r>
            <a:endParaRPr lang="en-US"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5125" indent="-365125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err="1"/>
              <a:t>Kejadian-kejadian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en-US" altLang="en-US" sz="1800" dirty="0"/>
              <a:t>	A = yang </a:t>
            </a:r>
            <a:r>
              <a:rPr lang="en-US" altLang="en-US" sz="1800" dirty="0" err="1"/>
              <a:t>terpilih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laki-laki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en-US" altLang="en-US" sz="1800" dirty="0"/>
              <a:t>	B = yang </a:t>
            </a:r>
            <a:r>
              <a:rPr lang="en-US" altLang="en-US" sz="1800" dirty="0" err="1"/>
              <a:t>telah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bekerja</a:t>
            </a:r>
            <a:endParaRPr lang="en-US" altLang="en-US" sz="1800" dirty="0"/>
          </a:p>
          <a:p>
            <a:pPr marL="0" indent="0" eaLnBrk="1" hangingPunct="1"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Jawaban</a:t>
            </a:r>
            <a:r>
              <a:rPr lang="en-US" altLang="en-US" sz="1800" dirty="0"/>
              <a:t>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 smtClean="0"/>
              <a:t>	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>
              <a:latin typeface="Georgia" panose="02040502050405020303" pitchFamily="18" charset="0"/>
            </a:endParaRPr>
          </a:p>
        </p:txBody>
      </p:sp>
      <p:pic>
        <p:nvPicPr>
          <p:cNvPr id="225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657600"/>
            <a:ext cx="1771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87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7794</TotalTime>
  <Words>518</Words>
  <Application>Microsoft Office PowerPoint</Application>
  <PresentationFormat>On-screen Show (4:3)</PresentationFormat>
  <Paragraphs>166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Equation</vt:lpstr>
      <vt:lpstr>Pengantar Probabilitas</vt:lpstr>
      <vt:lpstr>Pendahuluan</vt:lpstr>
      <vt:lpstr>Pengertian</vt:lpstr>
      <vt:lpstr>Keterkaitan Antar Kejadian</vt:lpstr>
      <vt:lpstr>Kaidah Penjumlahan</vt:lpstr>
      <vt:lpstr>Kaidah Penjumlahan</vt:lpstr>
      <vt:lpstr>Kaidah Penjumlahan</vt:lpstr>
      <vt:lpstr>Peluang Bersyarat</vt:lpstr>
      <vt:lpstr>Peluang Bersyarat</vt:lpstr>
      <vt:lpstr>Peluang Bersyarat</vt:lpstr>
      <vt:lpstr>Peluang Bersyarat</vt:lpstr>
      <vt:lpstr>Kaidah Penggandaan</vt:lpstr>
      <vt:lpstr>Kaidah Penggandaan</vt:lpstr>
      <vt:lpstr>Kaidah Bayes</vt:lpstr>
      <vt:lpstr>Kaidah Bayes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TIF</cp:lastModifiedBy>
  <cp:revision>544</cp:revision>
  <dcterms:created xsi:type="dcterms:W3CDTF">2011-09-16T02:11:44Z</dcterms:created>
  <dcterms:modified xsi:type="dcterms:W3CDTF">2018-11-05T01:12:39Z</dcterms:modified>
</cp:coreProperties>
</file>