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01/09/2018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Senin</a:t>
            </a:r>
            <a:r>
              <a:rPr lang="en-US" dirty="0" smtClean="0"/>
              <a:t>, </a:t>
            </a:r>
            <a:r>
              <a:rPr lang="en-US" dirty="0" smtClean="0"/>
              <a:t>3 September</a:t>
            </a:r>
            <a:r>
              <a:rPr lang="en-US" dirty="0" smtClean="0"/>
              <a:t>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 anchor="t"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808"/>
            <a:ext cx="8229600" cy="5262192"/>
          </a:xfrm>
        </p:spPr>
        <p:txBody>
          <a:bodyPr>
            <a:normAutofit lnSpcReduction="10000"/>
          </a:bodyPr>
          <a:lstStyle/>
          <a:p>
            <a:pPr marL="566893" indent="-457200">
              <a:buAutoNum type="arabicPeriod" startAt="4"/>
            </a:pPr>
            <a:r>
              <a:rPr lang="en-US" sz="2000" dirty="0" err="1" smtClean="0"/>
              <a:t>Observasi</a:t>
            </a:r>
            <a:endParaRPr lang="en-US" sz="2000" dirty="0" smtClean="0"/>
          </a:p>
          <a:p>
            <a:pPr marL="745107" lvl="1" indent="-342900">
              <a:buFont typeface="+mj-lt"/>
              <a:buAutoNum type="alphaLcPeriod"/>
            </a:pPr>
            <a:r>
              <a:rPr lang="en-US" sz="1800" dirty="0" err="1">
                <a:solidFill>
                  <a:srgbClr val="C00000"/>
                </a:solidFill>
              </a:rPr>
              <a:t>Yaitu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melakukan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pengamatan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secara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langsung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objek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penelitian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745107" lvl="1" indent="-342900">
              <a:buFont typeface="+mj-lt"/>
              <a:buAutoNum type="alphaLcPeriod"/>
            </a:pPr>
            <a:r>
              <a:rPr lang="en-US" sz="1800" dirty="0" err="1">
                <a:solidFill>
                  <a:srgbClr val="C00000"/>
                </a:solidFill>
              </a:rPr>
              <a:t>Observasi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dapat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dilakukan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dengan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partisipasi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non </a:t>
            </a:r>
            <a:r>
              <a:rPr lang="en-US" sz="1800" dirty="0" err="1" smtClean="0">
                <a:solidFill>
                  <a:srgbClr val="C00000"/>
                </a:solidFill>
              </a:rPr>
              <a:t>partisipasi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402207" lvl="1" indent="0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 marL="566893" indent="-457200">
              <a:buAutoNum type="arabicPeriod" startAt="5"/>
            </a:pPr>
            <a:r>
              <a:rPr lang="en-US" sz="2000" dirty="0" err="1" smtClean="0"/>
              <a:t>Tes</a:t>
            </a:r>
            <a:endParaRPr lang="en-US" sz="2000" dirty="0" smtClean="0"/>
          </a:p>
          <a:p>
            <a:pPr marL="745107" lvl="1" indent="-342900">
              <a:buAutoNum type="alphaLcPeriod"/>
            </a:pPr>
            <a:r>
              <a:rPr lang="en-US" sz="1800" dirty="0" err="1">
                <a:solidFill>
                  <a:srgbClr val="C00000"/>
                </a:solidFill>
              </a:rPr>
              <a:t>Merupakan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serangkaian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pertanyaan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atau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latihan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digunakan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untuk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mengukur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keterampilan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pengetahuan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inteligensi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minat</a:t>
            </a:r>
            <a:r>
              <a:rPr lang="en-US" sz="1800" dirty="0">
                <a:solidFill>
                  <a:srgbClr val="C00000"/>
                </a:solidFill>
              </a:rPr>
              <a:t>, </a:t>
            </a:r>
            <a:r>
              <a:rPr lang="en-US" sz="1800" dirty="0" err="1">
                <a:solidFill>
                  <a:srgbClr val="C00000"/>
                </a:solidFill>
              </a:rPr>
              <a:t>bakat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dsb</a:t>
            </a:r>
            <a:endParaRPr lang="en-US" sz="1800" dirty="0">
              <a:solidFill>
                <a:srgbClr val="C00000"/>
              </a:solidFill>
            </a:endParaRPr>
          </a:p>
          <a:p>
            <a:pPr marL="745107" lvl="1" indent="-342900">
              <a:buAutoNum type="alphaLcPeriod"/>
            </a:pPr>
            <a:r>
              <a:rPr lang="en-US" sz="1800" dirty="0" err="1">
                <a:solidFill>
                  <a:srgbClr val="C00000"/>
                </a:solidFill>
              </a:rPr>
              <a:t>Contoh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tes</a:t>
            </a:r>
            <a:r>
              <a:rPr lang="en-US" sz="1800" dirty="0">
                <a:solidFill>
                  <a:srgbClr val="C00000"/>
                </a:solidFill>
              </a:rPr>
              <a:t> instrument :</a:t>
            </a:r>
          </a:p>
          <a:p>
            <a:pPr marL="1010199" lvl="2" indent="-342900">
              <a:buAutoNum type="alphaLcPeriod"/>
            </a:pPr>
            <a:r>
              <a:rPr lang="en-US" sz="1600" dirty="0" err="1"/>
              <a:t>Tes</a:t>
            </a:r>
            <a:r>
              <a:rPr lang="en-US" sz="1600" dirty="0"/>
              <a:t> </a:t>
            </a:r>
            <a:r>
              <a:rPr lang="en-US" sz="1600" dirty="0" err="1"/>
              <a:t>kepribadian</a:t>
            </a:r>
            <a:endParaRPr lang="en-US" sz="1600" dirty="0"/>
          </a:p>
          <a:p>
            <a:pPr marL="1010199" lvl="2" indent="-342900">
              <a:buAutoNum type="alphaLcPeriod"/>
            </a:pPr>
            <a:r>
              <a:rPr lang="en-US" sz="1600" dirty="0" err="1"/>
              <a:t>Tes</a:t>
            </a:r>
            <a:r>
              <a:rPr lang="en-US" sz="1600" dirty="0"/>
              <a:t> </a:t>
            </a:r>
            <a:r>
              <a:rPr lang="en-US" sz="1600" dirty="0" err="1"/>
              <a:t>bakat</a:t>
            </a:r>
            <a:endParaRPr lang="en-US" sz="1600" dirty="0"/>
          </a:p>
          <a:p>
            <a:pPr marL="1010199" lvl="2" indent="-342900">
              <a:buAutoNum type="alphaLcPeriod"/>
            </a:pPr>
            <a:r>
              <a:rPr lang="en-US" sz="1600" dirty="0" err="1"/>
              <a:t>Tes</a:t>
            </a:r>
            <a:r>
              <a:rPr lang="en-US" sz="1600" dirty="0"/>
              <a:t> </a:t>
            </a:r>
            <a:r>
              <a:rPr lang="en-US" sz="1600" dirty="0" err="1"/>
              <a:t>prestasi</a:t>
            </a:r>
            <a:endParaRPr lang="en-US" sz="1600" dirty="0"/>
          </a:p>
          <a:p>
            <a:pPr marL="1010199" lvl="2" indent="-342900">
              <a:buAutoNum type="alphaLcPeriod"/>
            </a:pPr>
            <a:r>
              <a:rPr lang="en-US" sz="1600" dirty="0" err="1"/>
              <a:t>Tes</a:t>
            </a:r>
            <a:r>
              <a:rPr lang="en-US" sz="1600" dirty="0"/>
              <a:t> </a:t>
            </a:r>
            <a:r>
              <a:rPr lang="en-US" sz="1600" dirty="0" err="1"/>
              <a:t>inteligensi</a:t>
            </a:r>
            <a:endParaRPr lang="en-US" sz="1600" dirty="0"/>
          </a:p>
          <a:p>
            <a:pPr marL="1010199" lvl="2" indent="-342900">
              <a:buAutoNum type="alphaLcPeriod"/>
            </a:pPr>
            <a:r>
              <a:rPr lang="en-US" sz="1600" dirty="0" err="1"/>
              <a:t>Tes</a:t>
            </a:r>
            <a:r>
              <a:rPr lang="en-US" sz="1600" dirty="0"/>
              <a:t> </a:t>
            </a:r>
            <a:r>
              <a:rPr lang="en-US" sz="1600" dirty="0" err="1" smtClean="0"/>
              <a:t>sikap</a:t>
            </a:r>
            <a:endParaRPr lang="en-US" sz="1600" dirty="0" smtClean="0"/>
          </a:p>
          <a:p>
            <a:pPr marL="667299" lvl="2" indent="0">
              <a:buNone/>
            </a:pPr>
            <a:endParaRPr lang="en-US" sz="1800" dirty="0" smtClean="0"/>
          </a:p>
          <a:p>
            <a:pPr marL="566893" indent="-457200">
              <a:buAutoNum type="arabicPeriod" startAt="5"/>
            </a:pPr>
            <a:r>
              <a:rPr lang="en-US" sz="2000" dirty="0" err="1" smtClean="0"/>
              <a:t>Dokumentasi</a:t>
            </a:r>
            <a:endParaRPr lang="en-US" sz="2000" dirty="0" smtClean="0"/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C00000"/>
                </a:solidFill>
              </a:rPr>
              <a:t>Merupakan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cara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untuk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memperoleh</a:t>
            </a:r>
            <a:r>
              <a:rPr lang="en-US" sz="1800" dirty="0" smtClean="0">
                <a:solidFill>
                  <a:srgbClr val="C00000"/>
                </a:solidFill>
              </a:rPr>
              <a:t> data </a:t>
            </a:r>
            <a:r>
              <a:rPr lang="en-US" sz="1800" dirty="0" err="1" smtClean="0">
                <a:solidFill>
                  <a:srgbClr val="C00000"/>
                </a:solidFill>
              </a:rPr>
              <a:t>langsung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dari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tempat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penelitian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seperti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buku-buku</a:t>
            </a:r>
            <a:r>
              <a:rPr lang="en-US" sz="1800" dirty="0" smtClean="0">
                <a:solidFill>
                  <a:srgbClr val="C00000"/>
                </a:solidFill>
              </a:rPr>
              <a:t> yang </a:t>
            </a:r>
            <a:r>
              <a:rPr lang="en-US" sz="1800" dirty="0" err="1" smtClean="0">
                <a:solidFill>
                  <a:srgbClr val="C00000"/>
                </a:solidFill>
              </a:rPr>
              <a:t>relevan</a:t>
            </a:r>
            <a:r>
              <a:rPr lang="en-US" sz="1800" dirty="0" smtClean="0">
                <a:solidFill>
                  <a:srgbClr val="C00000"/>
                </a:solidFill>
              </a:rPr>
              <a:t>, </a:t>
            </a:r>
            <a:r>
              <a:rPr lang="en-US" sz="1800" dirty="0" err="1" smtClean="0">
                <a:solidFill>
                  <a:srgbClr val="C00000"/>
                </a:solidFill>
              </a:rPr>
              <a:t>peraturan</a:t>
            </a:r>
            <a:r>
              <a:rPr lang="en-US" sz="1800" dirty="0" smtClean="0">
                <a:solidFill>
                  <a:srgbClr val="C00000"/>
                </a:solidFill>
              </a:rPr>
              <a:t>, </a:t>
            </a:r>
            <a:r>
              <a:rPr lang="en-US" sz="1800" dirty="0" err="1" smtClean="0">
                <a:solidFill>
                  <a:srgbClr val="C00000"/>
                </a:solidFill>
              </a:rPr>
              <a:t>laporan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kegiatan</a:t>
            </a:r>
            <a:r>
              <a:rPr lang="en-US" sz="1800" dirty="0" smtClean="0">
                <a:solidFill>
                  <a:srgbClr val="C00000"/>
                </a:solidFill>
              </a:rPr>
              <a:t>, </a:t>
            </a:r>
            <a:r>
              <a:rPr lang="en-US" sz="1800" dirty="0" err="1" smtClean="0">
                <a:solidFill>
                  <a:srgbClr val="C00000"/>
                </a:solidFill>
              </a:rPr>
              <a:t>foto-foto</a:t>
            </a:r>
            <a:r>
              <a:rPr lang="en-US" sz="1800" dirty="0" smtClean="0">
                <a:solidFill>
                  <a:srgbClr val="C00000"/>
                </a:solidFill>
              </a:rPr>
              <a:t>, film </a:t>
            </a:r>
            <a:r>
              <a:rPr lang="en-US" sz="1800" dirty="0" err="1" smtClean="0">
                <a:solidFill>
                  <a:srgbClr val="C00000"/>
                </a:solidFill>
              </a:rPr>
              <a:t>dokumenter</a:t>
            </a:r>
            <a:r>
              <a:rPr lang="en-US" sz="1800" dirty="0" smtClean="0">
                <a:solidFill>
                  <a:srgbClr val="C00000"/>
                </a:solidFill>
              </a:rPr>
              <a:t>, </a:t>
            </a:r>
            <a:r>
              <a:rPr lang="en-US" sz="1800" dirty="0" err="1" smtClean="0">
                <a:solidFill>
                  <a:srgbClr val="C00000"/>
                </a:solidFill>
              </a:rPr>
              <a:t>jurnal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dan</a:t>
            </a:r>
            <a:r>
              <a:rPr lang="en-US" sz="1800" dirty="0" smtClean="0">
                <a:solidFill>
                  <a:srgbClr val="C00000"/>
                </a:solidFill>
              </a:rPr>
              <a:t> data lain yang </a:t>
            </a:r>
            <a:r>
              <a:rPr lang="en-US" sz="1800" dirty="0" err="1" smtClean="0">
                <a:solidFill>
                  <a:srgbClr val="C00000"/>
                </a:solidFill>
              </a:rPr>
              <a:t>memiliki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relevansi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5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instrumen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Salah </a:t>
            </a:r>
            <a:r>
              <a:rPr lang="en-US" sz="2400" dirty="0" err="1" smtClean="0">
                <a:solidFill>
                  <a:srgbClr val="0070C0"/>
                </a:solidFill>
              </a:rPr>
              <a:t>memilih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metode</a:t>
            </a:r>
            <a:r>
              <a:rPr lang="en-US" sz="2400" dirty="0" smtClean="0">
                <a:solidFill>
                  <a:srgbClr val="0070C0"/>
                </a:solidFill>
              </a:rPr>
              <a:t> instrument</a:t>
            </a: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Tergesa-gesa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menyusun</a:t>
            </a:r>
            <a:r>
              <a:rPr lang="en-US" sz="2400" dirty="0" smtClean="0">
                <a:solidFill>
                  <a:srgbClr val="0070C0"/>
                </a:solidFill>
              </a:rPr>
              <a:t> instrument</a:t>
            </a: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Terlalu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banyak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bertanya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Mengabaikan</a:t>
            </a:r>
            <a:r>
              <a:rPr lang="en-US" sz="2400" dirty="0" smtClean="0">
                <a:solidFill>
                  <a:srgbClr val="0070C0"/>
                </a:solidFill>
              </a:rPr>
              <a:t> format instrument</a:t>
            </a:r>
          </a:p>
          <a:p>
            <a:pPr marL="566893" indent="-457200"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Salah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menentukan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jumlah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sampel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Tidak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membuat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rencana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sebelum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memulai</a:t>
            </a:r>
            <a:r>
              <a:rPr lang="en-US" sz="2400" dirty="0" smtClean="0">
                <a:solidFill>
                  <a:srgbClr val="0070C0"/>
                </a:solidFill>
              </a:rPr>
              <a:t> proses</a:t>
            </a: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Tidak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terlatih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Kompromi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Tidak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menguasai</a:t>
            </a:r>
            <a:r>
              <a:rPr lang="en-US" sz="2400" dirty="0" smtClean="0">
                <a:solidFill>
                  <a:srgbClr val="0070C0"/>
                </a:solidFill>
              </a:rPr>
              <a:t> instrument</a:t>
            </a:r>
          </a:p>
          <a:p>
            <a:pPr marL="566893" indent="-457200"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Sulit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dipahami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oleh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responden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48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penelitian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instrument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</a:t>
            </a:r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angket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wawancara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terstruktur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observasi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tes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jenisnya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05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</a:t>
            </a:r>
          </a:p>
          <a:p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/ </a:t>
            </a:r>
            <a:r>
              <a:rPr lang="en-US" sz="2400" dirty="0" err="1" smtClean="0"/>
              <a:t>fakta</a:t>
            </a:r>
            <a:r>
              <a:rPr lang="en-US" sz="2400" dirty="0" smtClean="0"/>
              <a:t>/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kebenarannya</a:t>
            </a: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 :</a:t>
            </a:r>
          </a:p>
          <a:p>
            <a:pPr lvl="1"/>
            <a:r>
              <a:rPr lang="en-US" sz="2200" dirty="0" err="1" smtClean="0">
                <a:solidFill>
                  <a:srgbClr val="C00000"/>
                </a:solidFill>
              </a:rPr>
              <a:t>Angket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1"/>
            <a:r>
              <a:rPr lang="en-US" sz="2200" dirty="0" err="1" smtClean="0">
                <a:solidFill>
                  <a:srgbClr val="C00000"/>
                </a:solidFill>
              </a:rPr>
              <a:t>Observasi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1"/>
            <a:r>
              <a:rPr lang="en-US" sz="2200" dirty="0" err="1" smtClean="0">
                <a:solidFill>
                  <a:srgbClr val="C00000"/>
                </a:solidFill>
              </a:rPr>
              <a:t>Wawancara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1"/>
            <a:r>
              <a:rPr lang="en-US" sz="2200" dirty="0" err="1" smtClean="0">
                <a:solidFill>
                  <a:srgbClr val="C00000"/>
                </a:solidFill>
              </a:rPr>
              <a:t>Tes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1"/>
            <a:r>
              <a:rPr lang="en-US" sz="2200" dirty="0" err="1" smtClean="0">
                <a:solidFill>
                  <a:srgbClr val="C00000"/>
                </a:solidFill>
              </a:rPr>
              <a:t>Analisis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</a:rPr>
              <a:t>dokumen</a:t>
            </a:r>
            <a:r>
              <a:rPr lang="en-US" sz="2200" dirty="0" smtClean="0">
                <a:solidFill>
                  <a:srgbClr val="C00000"/>
                </a:solidFill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</a:rPr>
              <a:t>dsb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07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5112"/>
          </a:xfrm>
        </p:spPr>
        <p:txBody>
          <a:bodyPr>
            <a:normAutofit/>
          </a:bodyPr>
          <a:lstStyle/>
          <a:p>
            <a:pPr marL="109693" indent="0">
              <a:buNone/>
            </a:pP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bantu yang </a:t>
            </a:r>
            <a:r>
              <a:rPr lang="en-US" sz="1800" dirty="0" err="1" smtClean="0"/>
              <a:t>dipilih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pengumpulan</a:t>
            </a:r>
            <a:r>
              <a:rPr lang="en-US" sz="1800" dirty="0" smtClean="0"/>
              <a:t> data agar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dikerjakan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sistematis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dikerjakan</a:t>
            </a:r>
            <a:endParaRPr lang="en-US" sz="1800" dirty="0" smtClean="0"/>
          </a:p>
          <a:p>
            <a:pPr marL="109693" indent="0">
              <a:buNone/>
            </a:pPr>
            <a:endParaRPr lang="en-US" sz="2000" dirty="0" smtClean="0"/>
          </a:p>
          <a:p>
            <a:pPr marL="109693" indent="0">
              <a:buNone/>
            </a:pPr>
            <a:endParaRPr lang="en-US" sz="2000" dirty="0"/>
          </a:p>
          <a:p>
            <a:pPr marL="109693" indent="0">
              <a:buNone/>
            </a:pP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39780"/>
              </p:ext>
            </p:extLst>
          </p:nvPr>
        </p:nvGraphicFramePr>
        <p:xfrm>
          <a:off x="611560" y="2372360"/>
          <a:ext cx="7704856" cy="4485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2071"/>
                <a:gridCol w="3210357"/>
                <a:gridCol w="3852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metode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instrumen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Angket</a:t>
                      </a:r>
                      <a:r>
                        <a:rPr lang="en-US" sz="1600" dirty="0" smtClean="0"/>
                        <a:t> (questionnaire)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Angket</a:t>
                      </a:r>
                      <a:r>
                        <a:rPr lang="en-US" sz="1600" baseline="0" dirty="0" smtClean="0"/>
                        <a:t> (questionnaire)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err="1" smtClean="0"/>
                        <a:t>Daftar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cocok</a:t>
                      </a:r>
                      <a:r>
                        <a:rPr lang="en-US" sz="1600" baseline="0" dirty="0" smtClean="0"/>
                        <a:t> (Checklist)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err="1" smtClean="0"/>
                        <a:t>Skala</a:t>
                      </a:r>
                      <a:r>
                        <a:rPr lang="en-US" sz="1600" baseline="0" dirty="0" smtClean="0"/>
                        <a:t> (Scala)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aseline="0" dirty="0" err="1" smtClean="0"/>
                        <a:t>Inventori</a:t>
                      </a:r>
                      <a:r>
                        <a:rPr lang="en-US" sz="1600" baseline="0" dirty="0" smtClean="0"/>
                        <a:t> (Inventory)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Wawancara</a:t>
                      </a:r>
                      <a:r>
                        <a:rPr lang="en-US" sz="1600" dirty="0" smtClean="0"/>
                        <a:t> (interview)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Pedoman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wawancara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Checklist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Pengamatan</a:t>
                      </a:r>
                      <a:r>
                        <a:rPr lang="en-US" sz="1600" dirty="0" smtClean="0"/>
                        <a:t> (observation)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Lembar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pengamatan</a:t>
                      </a:r>
                      <a:endParaRPr lang="en-US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Panduan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pengamatan</a:t>
                      </a:r>
                      <a:endParaRPr lang="en-US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Panduan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observasi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obs</a:t>
                      </a:r>
                      <a:r>
                        <a:rPr lang="en-US" sz="1600" dirty="0" smtClean="0"/>
                        <a:t> sheet </a:t>
                      </a:r>
                      <a:r>
                        <a:rPr lang="en-US" sz="1600" dirty="0" err="1" smtClean="0"/>
                        <a:t>atau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obs</a:t>
                      </a:r>
                      <a:r>
                        <a:rPr lang="en-US" sz="1600" dirty="0" smtClean="0"/>
                        <a:t> schedule)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Checklist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Ujian</a:t>
                      </a:r>
                      <a:r>
                        <a:rPr lang="en-US" sz="1600" dirty="0" smtClean="0"/>
                        <a:t> (test)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Soal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ujian</a:t>
                      </a:r>
                      <a:endParaRPr lang="en-US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Inventori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Dokumentasi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Checklist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/>
                        <a:t>Tabel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96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 lnSpcReduction="10000"/>
          </a:bodyPr>
          <a:lstStyle/>
          <a:p>
            <a:pPr marL="566893" indent="-457200">
              <a:buAutoNum type="arabicPeriod"/>
            </a:pPr>
            <a:r>
              <a:rPr lang="en-US" sz="2000" dirty="0" err="1" smtClean="0"/>
              <a:t>Angket</a:t>
            </a:r>
            <a:r>
              <a:rPr lang="en-US" sz="2000" dirty="0" smtClean="0"/>
              <a:t> (questionnaire)</a:t>
            </a:r>
          </a:p>
          <a:p>
            <a:pPr marL="859407" lvl="1" indent="-457200">
              <a:buAutoNum type="arabicPeriod"/>
            </a:pPr>
            <a:r>
              <a:rPr lang="en-US" sz="1800" dirty="0" err="1" smtClean="0">
                <a:solidFill>
                  <a:srgbClr val="C00000"/>
                </a:solidFill>
              </a:rPr>
              <a:t>Angket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terbuka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667299" lvl="2" indent="0">
              <a:buNone/>
            </a:pPr>
            <a:r>
              <a:rPr lang="en-US" sz="1600" dirty="0" smtClean="0"/>
              <a:t>Cara </a:t>
            </a:r>
            <a:r>
              <a:rPr lang="en-US" sz="1600" dirty="0" err="1" smtClean="0"/>
              <a:t>pengisian</a:t>
            </a:r>
            <a:r>
              <a:rPr lang="en-US" sz="1600" dirty="0" smtClean="0"/>
              <a:t> </a:t>
            </a:r>
            <a:r>
              <a:rPr lang="en-US" sz="1600" dirty="0" err="1" smtClean="0"/>
              <a:t>angket</a:t>
            </a:r>
            <a:r>
              <a:rPr lang="en-US" sz="1600" dirty="0" smtClean="0"/>
              <a:t> </a:t>
            </a:r>
            <a:r>
              <a:rPr lang="en-US" sz="1600" dirty="0" err="1" smtClean="0"/>
              <a:t>dibebaskan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responden</a:t>
            </a:r>
            <a:endParaRPr lang="en-US" sz="1600" dirty="0" smtClean="0"/>
          </a:p>
          <a:p>
            <a:pPr marL="667299" lvl="2" indent="0">
              <a:buNone/>
            </a:pPr>
            <a:r>
              <a:rPr lang="en-US" sz="1600" dirty="0" err="1" smtClean="0"/>
              <a:t>Contoh</a:t>
            </a:r>
            <a:r>
              <a:rPr lang="en-US" sz="1600" dirty="0" smtClean="0"/>
              <a:t> : </a:t>
            </a:r>
            <a:r>
              <a:rPr lang="en-US" sz="1600" dirty="0" err="1" smtClean="0"/>
              <a:t>Pengumpulan</a:t>
            </a:r>
            <a:r>
              <a:rPr lang="en-US" sz="1600" dirty="0" smtClean="0"/>
              <a:t> data alumni</a:t>
            </a:r>
          </a:p>
          <a:p>
            <a:pPr marL="667299" lvl="2" indent="0">
              <a:buNone/>
            </a:pPr>
            <a:endParaRPr lang="en-US" sz="1600" dirty="0"/>
          </a:p>
          <a:p>
            <a:pPr marL="667299" lvl="2" indent="0">
              <a:buNone/>
            </a:pPr>
            <a:endParaRPr lang="en-US" sz="1600" dirty="0" smtClean="0"/>
          </a:p>
          <a:p>
            <a:pPr marL="667299" lvl="2" indent="0">
              <a:buNone/>
            </a:pPr>
            <a:endParaRPr lang="en-US" sz="1600" dirty="0" smtClean="0"/>
          </a:p>
          <a:p>
            <a:pPr marL="859407" lvl="1" indent="-457200">
              <a:buAutoNum type="arabicPeriod"/>
            </a:pPr>
            <a:r>
              <a:rPr lang="en-US" sz="1800" dirty="0" err="1" smtClean="0">
                <a:solidFill>
                  <a:srgbClr val="C00000"/>
                </a:solidFill>
              </a:rPr>
              <a:t>Angket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tertutup</a:t>
            </a:r>
            <a:endParaRPr lang="en-US" sz="1800" dirty="0">
              <a:solidFill>
                <a:srgbClr val="C00000"/>
              </a:solidFill>
            </a:endParaRPr>
          </a:p>
          <a:p>
            <a:pPr marL="667299" lvl="2" indent="0">
              <a:buNone/>
            </a:pPr>
            <a:r>
              <a:rPr lang="en-US" sz="1600" dirty="0" err="1" smtClean="0"/>
              <a:t>Pertanyaan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pernyataan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disusun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terstruktur</a:t>
            </a:r>
            <a:endParaRPr lang="en-US" sz="1600" dirty="0" smtClean="0"/>
          </a:p>
          <a:p>
            <a:pPr marL="667299" lvl="2" indent="0">
              <a:buNone/>
            </a:pPr>
            <a:r>
              <a:rPr lang="en-US" sz="1600" dirty="0" err="1" smtClean="0"/>
              <a:t>Contoh</a:t>
            </a:r>
            <a:r>
              <a:rPr lang="en-US" sz="1600" dirty="0" smtClean="0"/>
              <a:t> :</a:t>
            </a:r>
          </a:p>
          <a:p>
            <a:pPr marL="667299" lvl="2" indent="0">
              <a:buNone/>
            </a:pP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saudara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aktif</a:t>
            </a:r>
            <a:r>
              <a:rPr lang="en-US" sz="1600" dirty="0" smtClean="0"/>
              <a:t> di UPJ?</a:t>
            </a:r>
          </a:p>
          <a:p>
            <a:pPr marL="1010199" lvl="2" indent="-342900">
              <a:buAutoNum type="alphaLcPeriod"/>
            </a:pPr>
            <a:r>
              <a:rPr lang="en-US" sz="1600" dirty="0" err="1" smtClean="0"/>
              <a:t>Ya</a:t>
            </a:r>
            <a:endParaRPr lang="en-US" sz="1600" dirty="0" smtClean="0"/>
          </a:p>
          <a:p>
            <a:pPr marL="1010199" lvl="2" indent="-342900">
              <a:buAutoNum type="alphaLcPeriod"/>
            </a:pPr>
            <a:r>
              <a:rPr lang="en-US" sz="1600" dirty="0" err="1" smtClean="0"/>
              <a:t>Tidak</a:t>
            </a:r>
            <a:endParaRPr lang="en-US" sz="1600" dirty="0" smtClean="0"/>
          </a:p>
          <a:p>
            <a:pPr marL="667299" lvl="2" indent="0">
              <a:buNone/>
            </a:pP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Ya</a:t>
            </a:r>
            <a:r>
              <a:rPr lang="en-US" sz="1600" dirty="0" smtClean="0"/>
              <a:t>,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berapakah</a:t>
            </a:r>
            <a:r>
              <a:rPr lang="en-US" sz="1600" dirty="0" smtClean="0"/>
              <a:t> </a:t>
            </a:r>
            <a:r>
              <a:rPr lang="en-US" sz="1600" dirty="0" err="1" smtClean="0"/>
              <a:t>saudara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UPJ?</a:t>
            </a:r>
          </a:p>
          <a:p>
            <a:pPr marL="1010199" lvl="2" indent="-342900">
              <a:buAutoNum type="alphaLcPeriod"/>
            </a:pPr>
            <a:r>
              <a:rPr lang="en-US" sz="1600" dirty="0" smtClean="0"/>
              <a:t>2016</a:t>
            </a:r>
          </a:p>
          <a:p>
            <a:pPr marL="1010199" lvl="2" indent="-342900">
              <a:buAutoNum type="alphaLcPeriod"/>
            </a:pPr>
            <a:r>
              <a:rPr lang="en-US" sz="1600" dirty="0" smtClean="0"/>
              <a:t>2017</a:t>
            </a:r>
          </a:p>
          <a:p>
            <a:pPr marL="1010199" lvl="2" indent="-342900">
              <a:buAutoNum type="alphaLcPeriod"/>
            </a:pPr>
            <a:r>
              <a:rPr lang="en-US" sz="1600" dirty="0" smtClean="0"/>
              <a:t>2018</a:t>
            </a:r>
          </a:p>
          <a:p>
            <a:pPr marL="109693" indent="0">
              <a:buNone/>
            </a:pPr>
            <a:endParaRPr lang="en-US" sz="2000" dirty="0"/>
          </a:p>
          <a:p>
            <a:pPr marL="109693" indent="0">
              <a:buNone/>
            </a:pP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62166"/>
              </p:ext>
            </p:extLst>
          </p:nvPr>
        </p:nvGraphicFramePr>
        <p:xfrm>
          <a:off x="1187624" y="30689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728192"/>
                <a:gridCol w="1800200"/>
                <a:gridCol w="19915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sekolah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Tahun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masuk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Tahun</a:t>
                      </a:r>
                      <a:r>
                        <a:rPr lang="en-US" sz="1400" dirty="0" smtClean="0"/>
                        <a:t> lulus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11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 anchor="ctr"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693" indent="0">
              <a:buNone/>
            </a:pP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angket</a:t>
            </a:r>
            <a:r>
              <a:rPr lang="en-US" sz="2000" dirty="0" smtClean="0"/>
              <a:t> :</a:t>
            </a:r>
          </a:p>
          <a:p>
            <a:pPr marL="566893" indent="-457200">
              <a:buAutoNum type="arabicPeriod"/>
            </a:pPr>
            <a:r>
              <a:rPr lang="en-US" sz="2000" dirty="0" err="1" smtClean="0"/>
              <a:t>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/ </a:t>
            </a:r>
            <a:r>
              <a:rPr lang="en-US" sz="2000" dirty="0" err="1" smtClean="0"/>
              <a:t>petunjuk</a:t>
            </a:r>
            <a:r>
              <a:rPr lang="en-US" sz="2000" dirty="0" smtClean="0"/>
              <a:t> </a:t>
            </a:r>
            <a:r>
              <a:rPr lang="en-US" sz="2000" dirty="0" err="1" smtClean="0"/>
              <a:t>pengerjaan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/ </a:t>
            </a:r>
            <a:r>
              <a:rPr lang="en-US" sz="2000" dirty="0" err="1" smtClean="0"/>
              <a:t>pernyataan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Butir-butir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dirumuskan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kata-kata yang </a:t>
            </a:r>
            <a:r>
              <a:rPr lang="en-US" sz="2000" dirty="0" err="1" smtClean="0"/>
              <a:t>jelas</a:t>
            </a:r>
            <a:r>
              <a:rPr lang="en-US" sz="2000" dirty="0" smtClean="0"/>
              <a:t>/ </a:t>
            </a:r>
            <a:r>
              <a:rPr lang="en-US" sz="2000" dirty="0" err="1" smtClean="0"/>
              <a:t>lazim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bertele</a:t>
            </a:r>
            <a:r>
              <a:rPr lang="en-US" sz="2000" dirty="0" smtClean="0"/>
              <a:t>-tele</a:t>
            </a:r>
          </a:p>
          <a:p>
            <a:pPr marL="566893" indent="-457200"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angket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, </a:t>
            </a:r>
            <a:r>
              <a:rPr lang="en-US" sz="2000" dirty="0" err="1" smtClean="0"/>
              <a:t>sediakan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jawaban</a:t>
            </a:r>
            <a:r>
              <a:rPr lang="en-US" sz="2000" dirty="0" smtClean="0"/>
              <a:t> </a:t>
            </a:r>
            <a:r>
              <a:rPr lang="en-US" sz="2000" dirty="0" err="1" smtClean="0"/>
              <a:t>responden</a:t>
            </a:r>
            <a:r>
              <a:rPr lang="en-US" sz="2000" dirty="0" smtClean="0"/>
              <a:t> </a:t>
            </a:r>
            <a:r>
              <a:rPr lang="en-US" sz="2000" dirty="0" err="1" smtClean="0"/>
              <a:t>secukupnya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angket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r>
              <a:rPr lang="en-US" sz="2000" dirty="0" smtClean="0"/>
              <a:t>, </a:t>
            </a:r>
            <a:r>
              <a:rPr lang="en-US" sz="2000" dirty="0" err="1" smtClean="0"/>
              <a:t>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jawaban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endParaRPr lang="en-US" sz="2000" dirty="0"/>
          </a:p>
          <a:p>
            <a:pPr marL="109693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7257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 anchor="ctr"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909128"/>
              </p:ext>
            </p:extLst>
          </p:nvPr>
        </p:nvGraphicFramePr>
        <p:xfrm>
          <a:off x="539552" y="1700808"/>
          <a:ext cx="8424936" cy="3845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8312"/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Kelebihan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Kelemahan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Angket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terbuka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Responden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mengungkapkan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penilaiannya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menggali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jawaban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responden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Sulit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diolah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Pengisian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lama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jawaban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bervariasi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Angket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Mudah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diolah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Responden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pengisian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Waktu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singkat</a:t>
                      </a: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Jumlah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responden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Jawaban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responden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terbatas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Jawaban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0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43" indent="-514350">
              <a:buAutoNum type="arabicPeriod" startAt="2"/>
            </a:pPr>
            <a:r>
              <a:rPr lang="en-US" sz="2000" dirty="0" smtClean="0"/>
              <a:t>Checklist </a:t>
            </a:r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C00000"/>
                </a:solidFill>
              </a:rPr>
              <a:t>Merupakan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daftar</a:t>
            </a:r>
            <a:r>
              <a:rPr lang="en-US" sz="1800" dirty="0" smtClean="0">
                <a:solidFill>
                  <a:srgbClr val="C00000"/>
                </a:solidFill>
              </a:rPr>
              <a:t> yang </a:t>
            </a:r>
            <a:r>
              <a:rPr lang="en-US" sz="1800" dirty="0" err="1" smtClean="0">
                <a:solidFill>
                  <a:srgbClr val="C00000"/>
                </a:solidFill>
              </a:rPr>
              <a:t>berisi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subjek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dan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aspek-aspek</a:t>
            </a:r>
            <a:r>
              <a:rPr lang="en-US" sz="1800" dirty="0" smtClean="0">
                <a:solidFill>
                  <a:srgbClr val="C00000"/>
                </a:solidFill>
              </a:rPr>
              <a:t> yang </a:t>
            </a:r>
            <a:r>
              <a:rPr lang="en-US" sz="1800" dirty="0" err="1" smtClean="0">
                <a:solidFill>
                  <a:srgbClr val="C00000"/>
                </a:solidFill>
              </a:rPr>
              <a:t>akan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diamati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402207" lvl="1" indent="0">
              <a:buNone/>
            </a:pPr>
            <a:endParaRPr lang="en-US" sz="1800" dirty="0" smtClean="0"/>
          </a:p>
          <a:p>
            <a:pPr marL="109693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497224"/>
              </p:ext>
            </p:extLst>
          </p:nvPr>
        </p:nvGraphicFramePr>
        <p:xfrm>
          <a:off x="971600" y="2708920"/>
          <a:ext cx="7848871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752528"/>
                <a:gridCol w="648072"/>
                <a:gridCol w="648072"/>
                <a:gridCol w="648072"/>
                <a:gridCol w="6480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Pernyataan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Organisasi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Pedoman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pembuatan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struktur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 dewan </a:t>
                      </a:r>
                      <a:r>
                        <a:rPr lang="en-US" sz="1400" dirty="0" err="1" smtClean="0"/>
                        <a:t>sekolah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disosialisasikan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Dinas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pendidikan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memiliki</a:t>
                      </a:r>
                      <a:r>
                        <a:rPr lang="en-US" sz="1400" dirty="0" smtClean="0"/>
                        <a:t> data </a:t>
                      </a:r>
                      <a:r>
                        <a:rPr lang="en-US" sz="1400" dirty="0" err="1" smtClean="0"/>
                        <a:t>sejumlah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sekolah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telah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memiliki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struktur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organisasi</a:t>
                      </a:r>
                      <a:r>
                        <a:rPr lang="en-US" sz="1400" dirty="0" smtClean="0"/>
                        <a:t> dewan </a:t>
                      </a:r>
                      <a:r>
                        <a:rPr lang="en-US" sz="1400" dirty="0" err="1" smtClean="0"/>
                        <a:t>sekolah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Kurikulum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Materi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kurikulum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memenuhi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standar</a:t>
                      </a:r>
                      <a:r>
                        <a:rPr lang="en-US" sz="1400" baseline="0" dirty="0" smtClean="0"/>
                        <a:t> minimal </a:t>
                      </a:r>
                      <a:r>
                        <a:rPr lang="en-US" sz="1400" baseline="0" dirty="0" err="1" smtClean="0"/>
                        <a:t>kurikulum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nasional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Kurikulum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lokal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merupakan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kurikulum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tambahan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sesuai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tuntutan</a:t>
                      </a:r>
                      <a:r>
                        <a:rPr lang="en-US" sz="1400" dirty="0" smtClean="0"/>
                        <a:t> zaman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lingkungan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aspirasi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masyarakat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√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2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98232"/>
          </a:xfrm>
        </p:spPr>
        <p:txBody>
          <a:bodyPr>
            <a:normAutofit/>
          </a:bodyPr>
          <a:lstStyle/>
          <a:p>
            <a:pPr marL="566893" indent="-457200">
              <a:buAutoNum type="arabicPeriod" startAt="3"/>
            </a:pPr>
            <a:r>
              <a:rPr lang="en-US" sz="2000" dirty="0" err="1" smtClean="0"/>
              <a:t>Wawancara</a:t>
            </a:r>
            <a:endParaRPr lang="en-US" sz="2000" dirty="0" smtClean="0"/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C00000"/>
                </a:solidFill>
              </a:rPr>
              <a:t>Merupakan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cara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pengumpulan</a:t>
            </a:r>
            <a:r>
              <a:rPr lang="en-US" sz="1800" dirty="0" smtClean="0">
                <a:solidFill>
                  <a:srgbClr val="C00000"/>
                </a:solidFill>
              </a:rPr>
              <a:t> data yang </a:t>
            </a:r>
            <a:r>
              <a:rPr lang="en-US" sz="1800" dirty="0" err="1" smtClean="0">
                <a:solidFill>
                  <a:srgbClr val="C00000"/>
                </a:solidFill>
              </a:rPr>
              <a:t>digunakan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untuk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memperoleh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informasi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langsung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dari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sumbernya</a:t>
            </a:r>
            <a:r>
              <a:rPr lang="en-US" sz="1800" dirty="0" smtClean="0">
                <a:solidFill>
                  <a:srgbClr val="C00000"/>
                </a:solidFill>
              </a:rPr>
              <a:t>. </a:t>
            </a:r>
          </a:p>
          <a:p>
            <a:pPr marL="402207" lvl="1" indent="0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Beberapa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hal</a:t>
            </a:r>
            <a:r>
              <a:rPr lang="en-US" sz="1800" dirty="0" smtClean="0">
                <a:solidFill>
                  <a:srgbClr val="0070C0"/>
                </a:solidFill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</a:rPr>
              <a:t>dapat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mempengaruhi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arus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informasi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melalui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wawancara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diantaranya</a:t>
            </a:r>
            <a:r>
              <a:rPr lang="en-US" sz="1800" dirty="0" smtClean="0">
                <a:solidFill>
                  <a:srgbClr val="0070C0"/>
                </a:solidFill>
              </a:rPr>
              <a:t> :</a:t>
            </a: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C00000"/>
                </a:solidFill>
              </a:rPr>
              <a:t>Pewawancara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C00000"/>
                </a:solidFill>
              </a:rPr>
              <a:t>Responden</a:t>
            </a:r>
            <a:r>
              <a:rPr lang="en-US" sz="1800" dirty="0" smtClean="0">
                <a:solidFill>
                  <a:srgbClr val="C00000"/>
                </a:solidFill>
              </a:rPr>
              <a:t>/ </a:t>
            </a:r>
            <a:r>
              <a:rPr lang="en-US" sz="1800" dirty="0" err="1" smtClean="0">
                <a:solidFill>
                  <a:srgbClr val="C00000"/>
                </a:solidFill>
              </a:rPr>
              <a:t>nara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sumber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C00000"/>
                </a:solidFill>
              </a:rPr>
              <a:t>Pedoman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wawancara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745107" lvl="1" indent="-342900">
              <a:buAutoNum type="arabicPeriod"/>
            </a:pPr>
            <a:r>
              <a:rPr lang="en-US" sz="1800" dirty="0" err="1" smtClean="0">
                <a:solidFill>
                  <a:srgbClr val="C00000"/>
                </a:solidFill>
              </a:rPr>
              <a:t>Situasi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wawancara</a:t>
            </a:r>
            <a:endParaRPr lang="en-US" sz="1800" dirty="0">
              <a:solidFill>
                <a:srgbClr val="C00000"/>
              </a:solidFill>
            </a:endParaRPr>
          </a:p>
          <a:p>
            <a:pPr marL="745107" lvl="1" indent="-342900">
              <a:buAutoNum type="arabicPeriod"/>
            </a:pPr>
            <a:endParaRPr lang="en-US" sz="1800" dirty="0" smtClean="0"/>
          </a:p>
          <a:p>
            <a:pPr marL="402207" lvl="1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Berdasarkan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sifat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pertanyaan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wawancara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dapat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dibedakan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menjadi</a:t>
            </a:r>
            <a:r>
              <a:rPr lang="en-US" sz="1800" dirty="0" smtClean="0">
                <a:solidFill>
                  <a:srgbClr val="0070C0"/>
                </a:solidFill>
              </a:rPr>
              <a:t> 3 :</a:t>
            </a:r>
          </a:p>
          <a:p>
            <a:pPr marL="631825" lvl="1" indent="-230188"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Wawancara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terpimpin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631825" lvl="1" indent="-230188">
              <a:buAutoNum type="arabicPeriod"/>
            </a:pP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Wawancara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bebas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631825" lvl="1" indent="-230188">
              <a:buAutoNum type="arabicPeriod"/>
            </a:pP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Wawancara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bebas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terpimpin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109693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4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7984</TotalTime>
  <Words>632</Words>
  <Application>Microsoft Office PowerPoint</Application>
  <PresentationFormat>On-screen Show (4:3)</PresentationFormat>
  <Paragraphs>167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Trebuchet MS</vt:lpstr>
      <vt:lpstr>Wingdings 2</vt:lpstr>
      <vt:lpstr>Urban</vt:lpstr>
      <vt:lpstr>Statistika dan Probabilitas</vt:lpstr>
      <vt:lpstr>Capaian pembelajaran</vt:lpstr>
      <vt:lpstr>Metode Pengumpulan Data</vt:lpstr>
      <vt:lpstr>Instrumen Pengumpulan Data</vt:lpstr>
      <vt:lpstr>Instrumen Pengumpulan Data</vt:lpstr>
      <vt:lpstr>Instrumen Pengumpulan Data</vt:lpstr>
      <vt:lpstr>Instrumen Pengumpulan Data</vt:lpstr>
      <vt:lpstr>Instrumen Pengumpulan Data</vt:lpstr>
      <vt:lpstr>Instrumen Pengumpulan Data</vt:lpstr>
      <vt:lpstr>Instrumen Pengumpulan Data</vt:lpstr>
      <vt:lpstr>Kesalahan dalam menggunakan instrumen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567</cp:revision>
  <dcterms:created xsi:type="dcterms:W3CDTF">2011-09-16T02:11:44Z</dcterms:created>
  <dcterms:modified xsi:type="dcterms:W3CDTF">2018-09-01T17:51:42Z</dcterms:modified>
</cp:coreProperties>
</file>