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0" r:id="rId1"/>
    <p:sldMasterId id="2147483945" r:id="rId2"/>
  </p:sldMasterIdLst>
  <p:notesMasterIdLst>
    <p:notesMasterId r:id="rId32"/>
  </p:notesMasterIdLst>
  <p:handoutMasterIdLst>
    <p:handoutMasterId r:id="rId33"/>
  </p:handoutMasterIdLst>
  <p:sldIdLst>
    <p:sldId id="812" r:id="rId3"/>
    <p:sldId id="903" r:id="rId4"/>
    <p:sldId id="871" r:id="rId5"/>
    <p:sldId id="904" r:id="rId6"/>
    <p:sldId id="873" r:id="rId7"/>
    <p:sldId id="875" r:id="rId8"/>
    <p:sldId id="877" r:id="rId9"/>
    <p:sldId id="500" r:id="rId10"/>
    <p:sldId id="786" r:id="rId11"/>
    <p:sldId id="791" r:id="rId12"/>
    <p:sldId id="906" r:id="rId13"/>
    <p:sldId id="922" r:id="rId14"/>
    <p:sldId id="908" r:id="rId15"/>
    <p:sldId id="912" r:id="rId16"/>
    <p:sldId id="924" r:id="rId17"/>
    <p:sldId id="925" r:id="rId18"/>
    <p:sldId id="930" r:id="rId19"/>
    <p:sldId id="926" r:id="rId20"/>
    <p:sldId id="909" r:id="rId21"/>
    <p:sldId id="916" r:id="rId22"/>
    <p:sldId id="927" r:id="rId23"/>
    <p:sldId id="928" r:id="rId24"/>
    <p:sldId id="929" r:id="rId25"/>
    <p:sldId id="931" r:id="rId26"/>
    <p:sldId id="910" r:id="rId27"/>
    <p:sldId id="920" r:id="rId28"/>
    <p:sldId id="923" r:id="rId29"/>
    <p:sldId id="884" r:id="rId30"/>
    <p:sldId id="885" r:id="rId31"/>
  </p:sldIdLst>
  <p:sldSz cx="9144000" cy="6858000" type="screen4x3"/>
  <p:notesSz cx="7010400" cy="9296400"/>
  <p:defaultTextStyle>
    <a:defPPr>
      <a:defRPr lang="en-US"/>
    </a:defPPr>
    <a:lvl1pPr algn="ctr" rtl="0" eaLnBrk="0" fontAlgn="base" hangingPunct="0">
      <a:lnSpc>
        <a:spcPct val="90000"/>
      </a:lnSpc>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ctr" rtl="0" eaLnBrk="0" fontAlgn="base" hangingPunct="0">
      <a:lnSpc>
        <a:spcPct val="90000"/>
      </a:lnSpc>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ctr" rtl="0" eaLnBrk="0" fontAlgn="base" hangingPunct="0">
      <a:lnSpc>
        <a:spcPct val="90000"/>
      </a:lnSpc>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ctr" rtl="0" eaLnBrk="0" fontAlgn="base" hangingPunct="0">
      <a:lnSpc>
        <a:spcPct val="90000"/>
      </a:lnSpc>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ctr" rtl="0" eaLnBrk="0" fontAlgn="base" hangingPunct="0">
      <a:lnSpc>
        <a:spcPct val="90000"/>
      </a:lnSpc>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ane Gibbons" initials="JG" lastIdx="12" clrIdx="0"/>
  <p:cmAuthor id="1" name="Rodrigo Floriano" initials="RF"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C0C4"/>
    <a:srgbClr val="678DC5"/>
    <a:srgbClr val="3E67A4"/>
    <a:srgbClr val="3E8DC5"/>
    <a:srgbClr val="5F5F65"/>
    <a:srgbClr val="7E7E86"/>
    <a:srgbClr val="FFFFFF"/>
    <a:srgbClr val="8E8E9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47" autoAdjust="0"/>
    <p:restoredTop sz="89277" autoAdjust="0"/>
  </p:normalViewPr>
  <p:slideViewPr>
    <p:cSldViewPr snapToGrid="0">
      <p:cViewPr varScale="1">
        <p:scale>
          <a:sx n="79" d="100"/>
          <a:sy n="79" d="100"/>
        </p:scale>
        <p:origin x="158" y="72"/>
      </p:cViewPr>
      <p:guideLst>
        <p:guide orient="horz" pos="2160"/>
        <p:guide pos="2880"/>
      </p:guideLst>
    </p:cSldViewPr>
  </p:slideViewPr>
  <p:outlineViewPr>
    <p:cViewPr>
      <p:scale>
        <a:sx n="33" d="100"/>
        <a:sy n="33" d="100"/>
      </p:scale>
      <p:origin x="0" y="5022"/>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Lst>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_rels/viewProps.xml.rels><?xml version="1.0" encoding="UTF-8" standalone="yes"?>
<Relationships xmlns="http://schemas.openxmlformats.org/package/2006/relationships"><Relationship Id="rId8" Type="http://schemas.openxmlformats.org/officeDocument/2006/relationships/slide" Target="slides/slide20.xml"/><Relationship Id="rId13" Type="http://schemas.openxmlformats.org/officeDocument/2006/relationships/slide" Target="slides/slide26.xml"/><Relationship Id="rId3" Type="http://schemas.openxmlformats.org/officeDocument/2006/relationships/slide" Target="slides/slide14.xml"/><Relationship Id="rId7" Type="http://schemas.openxmlformats.org/officeDocument/2006/relationships/slide" Target="slides/slide18.xml"/><Relationship Id="rId12" Type="http://schemas.openxmlformats.org/officeDocument/2006/relationships/slide" Target="slides/slide24.xml"/><Relationship Id="rId2" Type="http://schemas.openxmlformats.org/officeDocument/2006/relationships/slide" Target="slides/slide12.xml"/><Relationship Id="rId1" Type="http://schemas.openxmlformats.org/officeDocument/2006/relationships/slide" Target="slides/slide11.xml"/><Relationship Id="rId6" Type="http://schemas.openxmlformats.org/officeDocument/2006/relationships/slide" Target="slides/slide17.xml"/><Relationship Id="rId11" Type="http://schemas.openxmlformats.org/officeDocument/2006/relationships/slide" Target="slides/slide23.xml"/><Relationship Id="rId5" Type="http://schemas.openxmlformats.org/officeDocument/2006/relationships/slide" Target="slides/slide16.xml"/><Relationship Id="rId10" Type="http://schemas.openxmlformats.org/officeDocument/2006/relationships/slide" Target="slides/slide22.xml"/><Relationship Id="rId4" Type="http://schemas.openxmlformats.org/officeDocument/2006/relationships/slide" Target="slides/slide15.xml"/><Relationship Id="rId9" Type="http://schemas.openxmlformats.org/officeDocument/2006/relationships/slide" Target="slides/slide21.xml"/><Relationship Id="rId14" Type="http://schemas.openxmlformats.org/officeDocument/2006/relationships/slide" Target="slides/slide2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11"/>
          <p:cNvSpPr>
            <a:spLocks noChangeArrowheads="1"/>
          </p:cNvSpPr>
          <p:nvPr/>
        </p:nvSpPr>
        <p:spPr bwMode="auto">
          <a:xfrm>
            <a:off x="6249988" y="8609013"/>
            <a:ext cx="44926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5123" name="Rectangle 12"/>
          <p:cNvSpPr>
            <a:spLocks noChangeArrowheads="1"/>
          </p:cNvSpPr>
          <p:nvPr/>
        </p:nvSpPr>
        <p:spPr bwMode="auto">
          <a:xfrm>
            <a:off x="57150" y="8785225"/>
            <a:ext cx="2619375"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667" tIns="50185" rIns="95667" bIns="50185">
            <a:spAutoFit/>
          </a:bodyPr>
          <a:lstStyle/>
          <a:p>
            <a:pPr algn="l" defTabSz="611188">
              <a:lnSpc>
                <a:spcPct val="100000"/>
              </a:lnSpc>
              <a:tabLst>
                <a:tab pos="2387600" algn="l"/>
                <a:tab pos="4830763" algn="l"/>
              </a:tabLst>
            </a:pPr>
            <a:r>
              <a:rPr lang="en-US" sz="800"/>
              <a:t>© 2006, Cisco Systems, Inc. All rights reserved.</a:t>
            </a:r>
          </a:p>
          <a:p>
            <a:pPr algn="l" defTabSz="611188">
              <a:lnSpc>
                <a:spcPct val="100000"/>
              </a:lnSpc>
              <a:tabLst>
                <a:tab pos="2387600" algn="l"/>
                <a:tab pos="4830763" algn="l"/>
              </a:tabLst>
            </a:pPr>
            <a:r>
              <a:rPr lang="en-US" sz="800"/>
              <a:t>Presentation_ID.scr</a:t>
            </a:r>
          </a:p>
        </p:txBody>
      </p:sp>
      <p:sp>
        <p:nvSpPr>
          <p:cNvPr id="5124" name="Line 13"/>
          <p:cNvSpPr>
            <a:spLocks noChangeShapeType="1"/>
          </p:cNvSpPr>
          <p:nvPr/>
        </p:nvSpPr>
        <p:spPr bwMode="auto">
          <a:xfrm>
            <a:off x="152400" y="8799513"/>
            <a:ext cx="6653213"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5125" name="Rectangle 14"/>
          <p:cNvSpPr>
            <a:spLocks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p>
            <a:pPr algn="r" defTabSz="903288">
              <a:lnSpc>
                <a:spcPct val="100000"/>
              </a:lnSpc>
            </a:pPr>
            <a:fld id="{22244E67-557B-7741-B9F5-F61AA18495DF}" type="slidenum">
              <a:rPr lang="en-US" sz="800"/>
              <a:pPr algn="r" defTabSz="903288">
                <a:lnSpc>
                  <a:spcPct val="100000"/>
                </a:lnSpc>
              </a:pPr>
              <a:t>‹#›</a:t>
            </a:fld>
            <a:endParaRPr lang="en-US" sz="800"/>
          </a:p>
        </p:txBody>
      </p:sp>
    </p:spTree>
    <p:extLst>
      <p:ext uri="{BB962C8B-B14F-4D97-AF65-F5344CB8AC3E}">
        <p14:creationId xmlns:p14="http://schemas.microsoft.com/office/powerpoint/2010/main" val="21810151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8"/>
          <p:cNvSpPr>
            <a:spLocks noChangeArrowheads="1"/>
          </p:cNvSpPr>
          <p:nvPr/>
        </p:nvSpPr>
        <p:spPr bwMode="auto">
          <a:xfrm>
            <a:off x="6249988" y="8609013"/>
            <a:ext cx="44926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6147" name="Rectangle 9"/>
          <p:cNvSpPr>
            <a:spLocks noChangeArrowheads="1"/>
          </p:cNvSpPr>
          <p:nvPr/>
        </p:nvSpPr>
        <p:spPr bwMode="auto">
          <a:xfrm>
            <a:off x="57150" y="8785225"/>
            <a:ext cx="2619375"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667" tIns="50185" rIns="95667" bIns="50185">
            <a:spAutoFit/>
          </a:bodyPr>
          <a:lstStyle/>
          <a:p>
            <a:pPr algn="l" defTabSz="611188">
              <a:lnSpc>
                <a:spcPct val="100000"/>
              </a:lnSpc>
              <a:tabLst>
                <a:tab pos="2387600" algn="l"/>
                <a:tab pos="4830763" algn="l"/>
              </a:tabLst>
            </a:pPr>
            <a:r>
              <a:rPr lang="en-US" sz="800"/>
              <a:t>© 2006, Cisco Systems, Inc. All rights reserved.</a:t>
            </a:r>
          </a:p>
          <a:p>
            <a:pPr algn="l" defTabSz="611188">
              <a:lnSpc>
                <a:spcPct val="100000"/>
              </a:lnSpc>
              <a:tabLst>
                <a:tab pos="2387600" algn="l"/>
                <a:tab pos="4830763" algn="l"/>
              </a:tabLst>
            </a:pPr>
            <a:r>
              <a:rPr lang="en-US" sz="800"/>
              <a:t>Presentation_ID.scr</a:t>
            </a:r>
          </a:p>
        </p:txBody>
      </p:sp>
      <p:sp>
        <p:nvSpPr>
          <p:cNvPr id="6148" name="Line 10"/>
          <p:cNvSpPr>
            <a:spLocks noChangeShapeType="1"/>
          </p:cNvSpPr>
          <p:nvPr/>
        </p:nvSpPr>
        <p:spPr bwMode="auto">
          <a:xfrm>
            <a:off x="152400" y="8799513"/>
            <a:ext cx="6653213"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83307" name="Rectangle 11"/>
          <p:cNvSpPr>
            <a:spLocks noGrp="1" noChangeArrowheads="1"/>
          </p:cNvSpPr>
          <p:nvPr>
            <p:ph type="sldNum" sz="quarter" idx="5"/>
          </p:nvPr>
        </p:nvSpPr>
        <p:spPr bwMode="auto">
          <a:xfrm>
            <a:off x="5929313" y="8680450"/>
            <a:ext cx="812800" cy="287338"/>
          </a:xfrm>
          <a:prstGeom prst="rect">
            <a:avLst/>
          </a:prstGeom>
          <a:noFill/>
          <a:ln w="9525">
            <a:noFill/>
            <a:miter lim="800000"/>
            <a:headEnd/>
            <a:tailEnd/>
          </a:ln>
          <a:effectLst/>
        </p:spPr>
        <p:txBody>
          <a:bodyPr vert="horz" wrap="square" lIns="18819" tIns="0" rIns="18819" bIns="0" numCol="1" anchor="b" anchorCtr="0" compatLnSpc="1">
            <a:prstTxWarp prst="textNoShape">
              <a:avLst/>
            </a:prstTxWarp>
          </a:bodyPr>
          <a:lstStyle>
            <a:lvl1pPr algn="r" defTabSz="903288">
              <a:lnSpc>
                <a:spcPct val="100000"/>
              </a:lnSpc>
              <a:defRPr sz="800" smtClean="0">
                <a:cs typeface="+mn-cs"/>
              </a:defRPr>
            </a:lvl1pPr>
          </a:lstStyle>
          <a:p>
            <a:pPr>
              <a:defRPr/>
            </a:pPr>
            <a:fld id="{F4CE0E46-7F05-B940-8356-5580BE265E49}" type="slidenum">
              <a:rPr lang="en-US"/>
              <a:pPr>
                <a:defRPr/>
              </a:pPr>
              <a:t>‹#›</a:t>
            </a:fld>
            <a:endParaRPr lang="en-US"/>
          </a:p>
        </p:txBody>
      </p:sp>
      <p:sp>
        <p:nvSpPr>
          <p:cNvPr id="6150" name="Rectangle 12"/>
          <p:cNvSpPr>
            <a:spLocks noGrp="1" noRot="1" noChangeAspect="1" noChangeArrowheads="1" noTextEdit="1"/>
          </p:cNvSpPr>
          <p:nvPr>
            <p:ph type="sldImg" idx="2"/>
          </p:nvPr>
        </p:nvSpPr>
        <p:spPr bwMode="auto">
          <a:xfrm>
            <a:off x="873125" y="244475"/>
            <a:ext cx="5321300" cy="399097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83309" name="Rectangle 13"/>
          <p:cNvSpPr>
            <a:spLocks noGrp="1" noChangeArrowheads="1"/>
          </p:cNvSpPr>
          <p:nvPr>
            <p:ph type="body" sz="quarter" idx="3"/>
          </p:nvPr>
        </p:nvSpPr>
        <p:spPr bwMode="auto">
          <a:xfrm>
            <a:off x="768350" y="4378325"/>
            <a:ext cx="5468938" cy="4252913"/>
          </a:xfrm>
          <a:prstGeom prst="rect">
            <a:avLst/>
          </a:prstGeom>
          <a:noFill/>
          <a:ln w="9525">
            <a:noFill/>
            <a:miter lim="800000"/>
            <a:headEnd/>
            <a:tailEnd/>
          </a:ln>
          <a:effectLst/>
        </p:spPr>
        <p:txBody>
          <a:bodyPr vert="horz" wrap="square" lIns="95667" tIns="50185" rIns="95667" bIns="50185" numCol="1" anchor="t" anchorCtr="0" compatLnSpc="1">
            <a:prstTxWarp prst="textNoShape">
              <a:avLst/>
            </a:prstTxWarp>
          </a:bodyPr>
          <a:lstStyle/>
          <a:p>
            <a:pPr lvl="0"/>
            <a:r>
              <a:rPr lang="en-US" noProof="0" smtClean="0"/>
              <a:t>Body Text</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Tree>
    <p:extLst>
      <p:ext uri="{BB962C8B-B14F-4D97-AF65-F5344CB8AC3E}">
        <p14:creationId xmlns:p14="http://schemas.microsoft.com/office/powerpoint/2010/main" val="626460584"/>
      </p:ext>
    </p:extLst>
  </p:cSld>
  <p:clrMap bg1="lt1" tx1="dk1" bg2="lt2" tx2="dk2" accent1="accent1" accent2="accent2" accent3="accent3" accent4="accent4" accent5="accent5" accent6="accent6" hlink="hlink" folHlink="folHlink"/>
  <p:notesStyle>
    <a:lvl1pPr marL="112713" indent="-112713" algn="l" defTabSz="1020763" rtl="0" eaLnBrk="0" fontAlgn="base" hangingPunct="0">
      <a:lnSpc>
        <a:spcPct val="90000"/>
      </a:lnSpc>
      <a:spcBef>
        <a:spcPct val="50000"/>
      </a:spcBef>
      <a:spcAft>
        <a:spcPct val="0"/>
      </a:spcAft>
      <a:buSzPct val="100000"/>
      <a:buChar char="•"/>
      <a:defRPr sz="1200" kern="1200">
        <a:solidFill>
          <a:schemeClr val="tx1"/>
        </a:solidFill>
        <a:latin typeface="Arial" charset="0"/>
        <a:ea typeface="ＭＳ Ｐゴシック" charset="0"/>
        <a:cs typeface="ＭＳ Ｐゴシック" charset="0"/>
      </a:defRPr>
    </a:lvl1pPr>
    <a:lvl2pPr marL="482600" indent="-120650" algn="l" defTabSz="1020763" rtl="0" eaLnBrk="0" fontAlgn="base" hangingPunct="0">
      <a:lnSpc>
        <a:spcPct val="90000"/>
      </a:lnSpc>
      <a:spcBef>
        <a:spcPct val="35000"/>
      </a:spcBef>
      <a:spcAft>
        <a:spcPct val="0"/>
      </a:spcAft>
      <a:buSzPct val="100000"/>
      <a:buChar char="•"/>
      <a:defRPr sz="1200" kern="1200">
        <a:solidFill>
          <a:schemeClr val="tx1"/>
        </a:solidFill>
        <a:latin typeface="Arial" charset="0"/>
        <a:ea typeface="ＭＳ Ｐゴシック" charset="0"/>
        <a:cs typeface="+mn-cs"/>
      </a:defRPr>
    </a:lvl2pPr>
    <a:lvl3pPr marL="966788" algn="l" defTabSz="1020763" rtl="0" eaLnBrk="0" fontAlgn="base" hangingPunct="0">
      <a:lnSpc>
        <a:spcPct val="90000"/>
      </a:lnSpc>
      <a:spcBef>
        <a:spcPct val="35000"/>
      </a:spcBef>
      <a:spcAft>
        <a:spcPct val="0"/>
      </a:spcAft>
      <a:buSzPct val="100000"/>
      <a:buChar char="•"/>
      <a:defRPr sz="1200" kern="1200">
        <a:solidFill>
          <a:schemeClr val="tx1"/>
        </a:solidFill>
        <a:latin typeface="Arial" charset="0"/>
        <a:ea typeface="ＭＳ Ｐゴシック" charset="0"/>
        <a:cs typeface="+mn-cs"/>
      </a:defRPr>
    </a:lvl3pPr>
    <a:lvl4pPr marL="1449388" algn="l" defTabSz="1020763" rtl="0" eaLnBrk="0" fontAlgn="base" hangingPunct="0">
      <a:lnSpc>
        <a:spcPct val="90000"/>
      </a:lnSpc>
      <a:spcBef>
        <a:spcPct val="35000"/>
      </a:spcBef>
      <a:spcAft>
        <a:spcPct val="0"/>
      </a:spcAft>
      <a:buSzPct val="100000"/>
      <a:buChar char="•"/>
      <a:defRPr sz="1200" kern="1200">
        <a:solidFill>
          <a:schemeClr val="tx1"/>
        </a:solidFill>
        <a:latin typeface="Arial" charset="0"/>
        <a:ea typeface="ＭＳ Ｐゴシック" charset="0"/>
        <a:cs typeface="+mn-cs"/>
      </a:defRPr>
    </a:lvl4pPr>
    <a:lvl5pPr marL="1931988" algn="l" defTabSz="1020763" rtl="0" eaLnBrk="0" fontAlgn="base" hangingPunct="0">
      <a:lnSpc>
        <a:spcPct val="90000"/>
      </a:lnSpc>
      <a:spcBef>
        <a:spcPct val="35000"/>
      </a:spcBef>
      <a:spcAft>
        <a:spcPct val="0"/>
      </a:spcAft>
      <a:buSzPct val="100000"/>
      <a:buChar char="•"/>
      <a:defRPr sz="1200" kern="1200">
        <a:solidFill>
          <a:schemeClr val="tx1"/>
        </a:solidFill>
        <a:latin typeface="Arial"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CD9030C1-C977-B14B-8EB7-BA2B30FCDB63}" type="slidenum">
              <a:rPr lang="en-US" sz="800"/>
              <a:pPr/>
              <a:t>1</a:t>
            </a:fld>
            <a:endParaRPr lang="en-US" sz="800"/>
          </a:p>
        </p:txBody>
      </p:sp>
      <p:sp>
        <p:nvSpPr>
          <p:cNvPr id="8194" name="Rectangle 2"/>
          <p:cNvSpPr>
            <a:spLocks noGrp="1" noRot="1" noChangeAspect="1" noChangeArrowheads="1" noTextEdit="1"/>
          </p:cNvSpPr>
          <p:nvPr>
            <p:ph type="sldImg"/>
          </p:nvPr>
        </p:nvSpPr>
        <p:spPr>
          <a:ln/>
        </p:spPr>
      </p:sp>
      <p:sp>
        <p:nvSpPr>
          <p:cNvPr id="8195" name="Rectangle 3"/>
          <p:cNvSpPr>
            <a:spLocks noGrp="1" noChangeArrowheads="1"/>
          </p:cNvSpPr>
          <p:nvPr>
            <p:ph type="body" idx="1"/>
          </p:nvPr>
        </p:nvSpPr>
        <p:spPr>
          <a:xfrm>
            <a:off x="404813" y="4378325"/>
            <a:ext cx="6121400" cy="42529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b="0" dirty="0"/>
              <a:t>Cisco Networking Academy </a:t>
            </a:r>
            <a:r>
              <a:rPr lang="en-US" b="0" dirty="0" smtClean="0"/>
              <a:t>Program</a:t>
            </a:r>
            <a:endParaRPr lang="en-US" b="0" dirty="0"/>
          </a:p>
          <a:p>
            <a:pPr>
              <a:buFontTx/>
              <a:buNone/>
            </a:pPr>
            <a:r>
              <a:rPr lang="en-US" b="0" dirty="0" smtClean="0"/>
              <a:t>Networking</a:t>
            </a:r>
            <a:r>
              <a:rPr lang="en-US" b="0" baseline="0" dirty="0" smtClean="0"/>
              <a:t> Essentials 1.0</a:t>
            </a:r>
            <a:endParaRPr lang="en-US" b="0" dirty="0"/>
          </a:p>
          <a:p>
            <a:pPr>
              <a:buFontTx/>
              <a:buNone/>
            </a:pPr>
            <a:r>
              <a:rPr lang="en-US" sz="1300" b="0" dirty="0"/>
              <a:t>Chapter </a:t>
            </a:r>
            <a:r>
              <a:rPr lang="en-US" sz="1400" dirty="0" smtClean="0">
                <a:latin typeface="Arial" charset="0"/>
              </a:rPr>
              <a:t>9: Testing and Troubleshooting</a:t>
            </a:r>
            <a:endParaRPr lang="en-GB" b="0" dirty="0"/>
          </a:p>
        </p:txBody>
      </p:sp>
    </p:spTree>
    <p:extLst>
      <p:ext uri="{BB962C8B-B14F-4D97-AF65-F5344CB8AC3E}">
        <p14:creationId xmlns:p14="http://schemas.microsoft.com/office/powerpoint/2010/main" val="33972705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1"/>
          <p:cNvSpPr>
            <a:spLocks noGrp="1" noChangeArrowheads="1"/>
          </p:cNvSpPr>
          <p:nvPr>
            <p:ph type="sldNum" sz="quarter" idx="5"/>
          </p:nvPr>
        </p:nvSpPr>
        <p:spPr>
          <a:noFill/>
        </p:spPr>
        <p:txBody>
          <a:bodyPr/>
          <a:lstStyle/>
          <a:p>
            <a:fld id="{F602A389-8690-465F-BB28-DC61C90E42E7}" type="slidenum">
              <a:rPr lang="en-US" smtClean="0"/>
              <a:pPr/>
              <a:t>10</a:t>
            </a:fld>
            <a:endParaRPr lang="en-US" dirty="0"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xfrm>
            <a:off x="404813" y="4378325"/>
            <a:ext cx="6121400" cy="4252913"/>
          </a:xfrm>
          <a:noFill/>
          <a:ln/>
        </p:spPr>
        <p:txBody>
          <a:bodyPr/>
          <a:lstStyle/>
          <a:p>
            <a:pPr>
              <a:buFontTx/>
              <a:buNone/>
            </a:pPr>
            <a:r>
              <a:rPr lang="en-US" b="0" dirty="0" smtClean="0"/>
              <a:t>Cisco Networking Academy Program</a:t>
            </a:r>
          </a:p>
          <a:p>
            <a:pPr>
              <a:buFontTx/>
              <a:buNone/>
            </a:pPr>
            <a:r>
              <a:rPr lang="en-US" b="0" dirty="0" smtClean="0"/>
              <a:t>Networking</a:t>
            </a:r>
            <a:r>
              <a:rPr lang="en-US" b="0" baseline="0" dirty="0" smtClean="0"/>
              <a:t> Essentials 1.0</a:t>
            </a:r>
            <a:endParaRPr lang="en-US" b="0" dirty="0" smtClean="0"/>
          </a:p>
          <a:p>
            <a:pPr>
              <a:buFontTx/>
              <a:buNone/>
            </a:pPr>
            <a:r>
              <a:rPr lang="en-US" sz="1300" b="0" dirty="0" smtClean="0"/>
              <a:t>Chapter </a:t>
            </a:r>
            <a:r>
              <a:rPr lang="en-US" sz="1400" dirty="0" smtClean="0">
                <a:latin typeface="Arial" charset="0"/>
              </a:rPr>
              <a:t>9: Testing and Troubleshooting</a:t>
            </a:r>
            <a:endParaRPr lang="en-GB" b="0" dirty="0"/>
          </a:p>
        </p:txBody>
      </p:sp>
    </p:spTree>
    <p:extLst>
      <p:ext uri="{BB962C8B-B14F-4D97-AF65-F5344CB8AC3E}">
        <p14:creationId xmlns:p14="http://schemas.microsoft.com/office/powerpoint/2010/main" val="28677331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11</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9.1</a:t>
            </a:r>
            <a:r>
              <a:rPr lang="en-US" sz="1200" kern="1200" baseline="0" dirty="0" smtClean="0">
                <a:solidFill>
                  <a:schemeClr val="tx1"/>
                </a:solidFill>
                <a:latin typeface="Arial" charset="0"/>
                <a:ea typeface="ＭＳ Ｐゴシック" charset="0"/>
                <a:cs typeface="ＭＳ Ｐゴシック" charset="0"/>
              </a:rPr>
              <a:t> </a:t>
            </a:r>
            <a:r>
              <a:rPr lang="en-US" sz="1200" kern="1200" dirty="0" smtClean="0">
                <a:solidFill>
                  <a:schemeClr val="tx1"/>
                </a:solidFill>
                <a:latin typeface="Arial" charset="0"/>
                <a:ea typeface="ＭＳ Ｐゴシック" charset="0"/>
                <a:cs typeface="ＭＳ Ｐゴシック" charset="0"/>
              </a:rPr>
              <a:t>–</a:t>
            </a:r>
            <a:r>
              <a:rPr lang="en-US" sz="1200" kern="1200" baseline="0" dirty="0" smtClean="0">
                <a:solidFill>
                  <a:schemeClr val="tx1"/>
                </a:solidFill>
                <a:latin typeface="Arial" charset="0"/>
                <a:ea typeface="ＭＳ Ｐゴシック" charset="0"/>
                <a:cs typeface="ＭＳ Ｐゴシック" charset="0"/>
              </a:rPr>
              <a:t> What to Do When it Does not Work</a:t>
            </a:r>
            <a:endParaRPr lang="en-US" sz="1200" kern="1200" dirty="0" smtClean="0">
              <a:solidFill>
                <a:schemeClr val="tx1"/>
              </a:solidFill>
              <a:latin typeface="Arial" charset="0"/>
              <a:ea typeface="ＭＳ Ｐゴシック" charset="0"/>
              <a:cs typeface="ＭＳ Ｐゴシック" charset="0"/>
            </a:endParaRPr>
          </a:p>
          <a:p>
            <a:pPr>
              <a:lnSpc>
                <a:spcPct val="80000"/>
              </a:lnSpc>
              <a:buFontTx/>
              <a:buNone/>
            </a:pPr>
            <a:r>
              <a:rPr lang="en-US" dirty="0" smtClean="0">
                <a:latin typeface="Arial" charset="0"/>
              </a:rPr>
              <a:t>9.1.1 –</a:t>
            </a:r>
            <a:r>
              <a:rPr lang="en-US" baseline="0" dirty="0" smtClean="0">
                <a:latin typeface="Arial" charset="0"/>
              </a:rPr>
              <a:t> The Troubleshooting Process</a:t>
            </a:r>
            <a:endParaRPr lang="en-US" dirty="0" smtClean="0"/>
          </a:p>
          <a:p>
            <a:pPr>
              <a:lnSpc>
                <a:spcPct val="80000"/>
              </a:lnSpc>
              <a:buFontTx/>
              <a:buNone/>
            </a:pPr>
            <a:endParaRPr lang="en-US" dirty="0"/>
          </a:p>
        </p:txBody>
      </p:sp>
    </p:spTree>
    <p:extLst>
      <p:ext uri="{BB962C8B-B14F-4D97-AF65-F5344CB8AC3E}">
        <p14:creationId xmlns:p14="http://schemas.microsoft.com/office/powerpoint/2010/main" val="19575632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12</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9.1</a:t>
            </a:r>
            <a:r>
              <a:rPr lang="en-US" sz="1200" kern="1200" baseline="0" dirty="0" smtClean="0">
                <a:solidFill>
                  <a:schemeClr val="tx1"/>
                </a:solidFill>
                <a:latin typeface="Arial" charset="0"/>
                <a:ea typeface="ＭＳ Ｐゴシック" charset="0"/>
                <a:cs typeface="ＭＳ Ｐゴシック" charset="0"/>
              </a:rPr>
              <a:t> </a:t>
            </a:r>
            <a:r>
              <a:rPr lang="en-US" sz="1200" kern="1200" dirty="0" smtClean="0">
                <a:solidFill>
                  <a:schemeClr val="tx1"/>
                </a:solidFill>
                <a:latin typeface="Arial" charset="0"/>
                <a:ea typeface="ＭＳ Ｐゴシック" charset="0"/>
                <a:cs typeface="ＭＳ Ｐゴシック" charset="0"/>
              </a:rPr>
              <a:t>–</a:t>
            </a:r>
            <a:r>
              <a:rPr lang="en-US" sz="1200" kern="1200" baseline="0" dirty="0" smtClean="0">
                <a:solidFill>
                  <a:schemeClr val="tx1"/>
                </a:solidFill>
                <a:latin typeface="Arial" charset="0"/>
                <a:ea typeface="ＭＳ Ｐゴシック" charset="0"/>
                <a:cs typeface="ＭＳ Ｐゴシック" charset="0"/>
              </a:rPr>
              <a:t> What to Do When it Does not Work</a:t>
            </a:r>
            <a:endParaRPr lang="en-US" sz="1200" kern="1200" dirty="0" smtClean="0">
              <a:solidFill>
                <a:schemeClr val="tx1"/>
              </a:solidFill>
              <a:latin typeface="Arial" charset="0"/>
              <a:ea typeface="ＭＳ Ｐゴシック" charset="0"/>
              <a:cs typeface="ＭＳ Ｐゴシック" charset="0"/>
            </a:endParaRPr>
          </a:p>
          <a:p>
            <a:pPr>
              <a:lnSpc>
                <a:spcPct val="80000"/>
              </a:lnSpc>
              <a:buFontTx/>
              <a:buNone/>
            </a:pPr>
            <a:r>
              <a:rPr lang="en-US" dirty="0" smtClean="0">
                <a:latin typeface="Arial" charset="0"/>
              </a:rPr>
              <a:t>9.1.2 – Approaches to Troubleshooting</a:t>
            </a:r>
            <a:endParaRPr lang="en-US" dirty="0" smtClean="0"/>
          </a:p>
          <a:p>
            <a:pPr>
              <a:lnSpc>
                <a:spcPct val="80000"/>
              </a:lnSpc>
              <a:buFontTx/>
              <a:buNone/>
            </a:pPr>
            <a:endParaRPr lang="en-US" dirty="0"/>
          </a:p>
        </p:txBody>
      </p:sp>
    </p:spTree>
    <p:extLst>
      <p:ext uri="{BB962C8B-B14F-4D97-AF65-F5344CB8AC3E}">
        <p14:creationId xmlns:p14="http://schemas.microsoft.com/office/powerpoint/2010/main" val="26565826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1"/>
          <p:cNvSpPr>
            <a:spLocks noGrp="1" noChangeArrowheads="1"/>
          </p:cNvSpPr>
          <p:nvPr>
            <p:ph type="sldNum" sz="quarter" idx="5"/>
          </p:nvPr>
        </p:nvSpPr>
        <p:spPr>
          <a:noFill/>
        </p:spPr>
        <p:txBody>
          <a:bodyPr/>
          <a:lstStyle/>
          <a:p>
            <a:fld id="{F602A389-8690-465F-BB28-DC61C90E42E7}" type="slidenum">
              <a:rPr lang="en-US" smtClean="0"/>
              <a:pPr/>
              <a:t>13</a:t>
            </a:fld>
            <a:endParaRPr lang="en-US" dirty="0"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xfrm>
            <a:off x="404813" y="4378325"/>
            <a:ext cx="6121400" cy="4252913"/>
          </a:xfrm>
          <a:noFill/>
          <a:ln/>
        </p:spPr>
        <p:txBody>
          <a:bodyPr/>
          <a:lstStyle/>
          <a:p>
            <a:pPr>
              <a:buFontTx/>
              <a:buNone/>
            </a:pPr>
            <a:r>
              <a:rPr lang="en-US" b="0" dirty="0" smtClean="0"/>
              <a:t>Cisco Networking Academy Program</a:t>
            </a:r>
          </a:p>
          <a:p>
            <a:pPr>
              <a:buFontTx/>
              <a:buNone/>
            </a:pPr>
            <a:r>
              <a:rPr lang="en-US" b="0" dirty="0" smtClean="0"/>
              <a:t>Networking</a:t>
            </a:r>
            <a:r>
              <a:rPr lang="en-US" b="0" baseline="0" dirty="0" smtClean="0"/>
              <a:t> Essentials 1.0</a:t>
            </a:r>
            <a:endParaRPr lang="en-US" b="0" dirty="0" smtClean="0"/>
          </a:p>
          <a:p>
            <a:pPr>
              <a:buFontTx/>
              <a:buNone/>
            </a:pPr>
            <a:r>
              <a:rPr lang="en-US" sz="1300" b="0" dirty="0" smtClean="0"/>
              <a:t>Chapter </a:t>
            </a:r>
            <a:r>
              <a:rPr lang="en-US" sz="1400" dirty="0" smtClean="0">
                <a:latin typeface="Arial" charset="0"/>
              </a:rPr>
              <a:t>9: Testing and Troubleshooting</a:t>
            </a:r>
            <a:endParaRPr lang="en-GB" b="0" dirty="0"/>
          </a:p>
        </p:txBody>
      </p:sp>
    </p:spTree>
    <p:extLst>
      <p:ext uri="{BB962C8B-B14F-4D97-AF65-F5344CB8AC3E}">
        <p14:creationId xmlns:p14="http://schemas.microsoft.com/office/powerpoint/2010/main" val="27613075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14</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9.2</a:t>
            </a:r>
            <a:r>
              <a:rPr lang="en-US" sz="1200" kern="1200" baseline="0" dirty="0" smtClean="0">
                <a:solidFill>
                  <a:schemeClr val="tx1"/>
                </a:solidFill>
                <a:latin typeface="Arial" charset="0"/>
                <a:ea typeface="ＭＳ Ｐゴシック" charset="0"/>
                <a:cs typeface="ＭＳ Ｐゴシック" charset="0"/>
              </a:rPr>
              <a:t> </a:t>
            </a:r>
            <a:r>
              <a:rPr lang="en-US" sz="1200" kern="1200" dirty="0" smtClean="0">
                <a:solidFill>
                  <a:schemeClr val="tx1"/>
                </a:solidFill>
                <a:latin typeface="Arial" charset="0"/>
                <a:ea typeface="ＭＳ Ｐゴシック" charset="0"/>
                <a:cs typeface="ＭＳ Ｐゴシック" charset="0"/>
              </a:rPr>
              <a:t>–</a:t>
            </a:r>
            <a:r>
              <a:rPr lang="en-US" sz="1200" kern="1200" baseline="0" dirty="0" smtClean="0">
                <a:solidFill>
                  <a:schemeClr val="tx1"/>
                </a:solidFill>
                <a:latin typeface="Arial" charset="0"/>
                <a:ea typeface="ＭＳ Ｐゴシック" charset="0"/>
                <a:cs typeface="ＭＳ Ｐゴシック" charset="0"/>
              </a:rPr>
              <a:t> </a:t>
            </a:r>
            <a:r>
              <a:rPr lang="en-CA" sz="1200" dirty="0" smtClean="0"/>
              <a:t>Troubleshooting Issues in Networks</a:t>
            </a:r>
          </a:p>
          <a:p>
            <a:pPr>
              <a:lnSpc>
                <a:spcPct val="80000"/>
              </a:lnSpc>
              <a:buFontTx/>
              <a:buNone/>
            </a:pPr>
            <a:r>
              <a:rPr lang="en-US" dirty="0" smtClean="0">
                <a:latin typeface="Arial" charset="0"/>
              </a:rPr>
              <a:t>9.2.1 –</a:t>
            </a:r>
            <a:r>
              <a:rPr lang="en-US" baseline="0" dirty="0" smtClean="0">
                <a:latin typeface="Arial" charset="0"/>
              </a:rPr>
              <a:t> </a:t>
            </a:r>
            <a:r>
              <a:rPr lang="en-US" dirty="0" smtClean="0"/>
              <a:t>Detecting Physical Layer Problems</a:t>
            </a:r>
            <a:endParaRPr lang="en-US" dirty="0"/>
          </a:p>
        </p:txBody>
      </p:sp>
    </p:spTree>
    <p:extLst>
      <p:ext uri="{BB962C8B-B14F-4D97-AF65-F5344CB8AC3E}">
        <p14:creationId xmlns:p14="http://schemas.microsoft.com/office/powerpoint/2010/main" val="14032359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15</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9.2</a:t>
            </a:r>
            <a:r>
              <a:rPr lang="en-US" sz="1200" kern="1200" baseline="0" dirty="0" smtClean="0">
                <a:solidFill>
                  <a:schemeClr val="tx1"/>
                </a:solidFill>
                <a:latin typeface="Arial" charset="0"/>
                <a:ea typeface="ＭＳ Ｐゴシック" charset="0"/>
                <a:cs typeface="ＭＳ Ｐゴシック" charset="0"/>
              </a:rPr>
              <a:t> </a:t>
            </a:r>
            <a:r>
              <a:rPr lang="en-US" sz="1200" kern="1200" dirty="0" smtClean="0">
                <a:solidFill>
                  <a:schemeClr val="tx1"/>
                </a:solidFill>
                <a:latin typeface="Arial" charset="0"/>
                <a:ea typeface="ＭＳ Ｐゴシック" charset="0"/>
                <a:cs typeface="ＭＳ Ｐゴシック" charset="0"/>
              </a:rPr>
              <a:t>–</a:t>
            </a:r>
            <a:r>
              <a:rPr lang="en-US" sz="1200" kern="1200" baseline="0" dirty="0" smtClean="0">
                <a:solidFill>
                  <a:schemeClr val="tx1"/>
                </a:solidFill>
                <a:latin typeface="Arial" charset="0"/>
                <a:ea typeface="ＭＳ Ｐゴシック" charset="0"/>
                <a:cs typeface="ＭＳ Ｐゴシック" charset="0"/>
              </a:rPr>
              <a:t> </a:t>
            </a:r>
            <a:r>
              <a:rPr lang="en-CA" sz="1200" dirty="0" smtClean="0"/>
              <a:t>Troubleshooting Issues in Networks</a:t>
            </a:r>
          </a:p>
          <a:p>
            <a:pPr>
              <a:lnSpc>
                <a:spcPct val="80000"/>
              </a:lnSpc>
              <a:buFontTx/>
              <a:buNone/>
            </a:pPr>
            <a:r>
              <a:rPr lang="en-US" dirty="0" smtClean="0">
                <a:latin typeface="Arial" charset="0"/>
              </a:rPr>
              <a:t>9.2.2 – Troubleshooting Utilities</a:t>
            </a:r>
            <a:endParaRPr lang="en-US" dirty="0"/>
          </a:p>
        </p:txBody>
      </p:sp>
    </p:spTree>
    <p:extLst>
      <p:ext uri="{BB962C8B-B14F-4D97-AF65-F5344CB8AC3E}">
        <p14:creationId xmlns:p14="http://schemas.microsoft.com/office/powerpoint/2010/main" val="17448280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16</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9.2</a:t>
            </a:r>
            <a:r>
              <a:rPr lang="en-US" sz="1200" kern="1200" baseline="0" dirty="0" smtClean="0">
                <a:solidFill>
                  <a:schemeClr val="tx1"/>
                </a:solidFill>
                <a:latin typeface="Arial" charset="0"/>
                <a:ea typeface="ＭＳ Ｐゴシック" charset="0"/>
                <a:cs typeface="ＭＳ Ｐゴシック" charset="0"/>
              </a:rPr>
              <a:t> </a:t>
            </a:r>
            <a:r>
              <a:rPr lang="en-US" sz="1200" kern="1200" dirty="0" smtClean="0">
                <a:solidFill>
                  <a:schemeClr val="tx1"/>
                </a:solidFill>
                <a:latin typeface="Arial" charset="0"/>
                <a:ea typeface="ＭＳ Ｐゴシック" charset="0"/>
                <a:cs typeface="ＭＳ Ｐゴシック" charset="0"/>
              </a:rPr>
              <a:t>–</a:t>
            </a:r>
            <a:r>
              <a:rPr lang="en-US" sz="1200" kern="1200" baseline="0" dirty="0" smtClean="0">
                <a:solidFill>
                  <a:schemeClr val="tx1"/>
                </a:solidFill>
                <a:latin typeface="Arial" charset="0"/>
                <a:ea typeface="ＭＳ Ｐゴシック" charset="0"/>
                <a:cs typeface="ＭＳ Ｐゴシック" charset="0"/>
              </a:rPr>
              <a:t> </a:t>
            </a:r>
            <a:r>
              <a:rPr lang="en-CA" sz="1200" dirty="0" smtClean="0"/>
              <a:t>Troubleshooting Issues in Networks</a:t>
            </a:r>
          </a:p>
          <a:p>
            <a:pPr>
              <a:lnSpc>
                <a:spcPct val="80000"/>
              </a:lnSpc>
              <a:buFontTx/>
              <a:buNone/>
            </a:pPr>
            <a:r>
              <a:rPr lang="en-US" dirty="0" smtClean="0">
                <a:latin typeface="Arial" charset="0"/>
              </a:rPr>
              <a:t>9.2.3 – Testing Network Connectivity</a:t>
            </a:r>
            <a:endParaRPr lang="en-US" dirty="0"/>
          </a:p>
        </p:txBody>
      </p:sp>
    </p:spTree>
    <p:extLst>
      <p:ext uri="{BB962C8B-B14F-4D97-AF65-F5344CB8AC3E}">
        <p14:creationId xmlns:p14="http://schemas.microsoft.com/office/powerpoint/2010/main" val="32451666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17</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9.2</a:t>
            </a:r>
            <a:r>
              <a:rPr lang="en-US" sz="1200" kern="1200" baseline="0" dirty="0" smtClean="0">
                <a:solidFill>
                  <a:schemeClr val="tx1"/>
                </a:solidFill>
                <a:latin typeface="Arial" charset="0"/>
                <a:ea typeface="ＭＳ Ｐゴシック" charset="0"/>
                <a:cs typeface="ＭＳ Ｐゴシック" charset="0"/>
              </a:rPr>
              <a:t> </a:t>
            </a:r>
            <a:r>
              <a:rPr lang="en-US" sz="1200" kern="1200" dirty="0" smtClean="0">
                <a:solidFill>
                  <a:schemeClr val="tx1"/>
                </a:solidFill>
                <a:latin typeface="Arial" charset="0"/>
                <a:ea typeface="ＭＳ Ｐゴシック" charset="0"/>
                <a:cs typeface="ＭＳ Ｐゴシック" charset="0"/>
              </a:rPr>
              <a:t>–</a:t>
            </a:r>
            <a:r>
              <a:rPr lang="en-US" sz="1200" kern="1200" baseline="0" dirty="0" smtClean="0">
                <a:solidFill>
                  <a:schemeClr val="tx1"/>
                </a:solidFill>
                <a:latin typeface="Arial" charset="0"/>
                <a:ea typeface="ＭＳ Ｐゴシック" charset="0"/>
                <a:cs typeface="ＭＳ Ｐゴシック" charset="0"/>
              </a:rPr>
              <a:t> </a:t>
            </a:r>
            <a:r>
              <a:rPr lang="en-CA" sz="1200" dirty="0" smtClean="0"/>
              <a:t>Troubleshooting Issues in Networks</a:t>
            </a:r>
          </a:p>
          <a:p>
            <a:pPr>
              <a:lnSpc>
                <a:spcPct val="80000"/>
              </a:lnSpc>
              <a:buFontTx/>
              <a:buNone/>
            </a:pPr>
            <a:r>
              <a:rPr lang="en-US" dirty="0" smtClean="0">
                <a:latin typeface="Arial" charset="0"/>
              </a:rPr>
              <a:t>9.2.3 – Testing Network Connectivity</a:t>
            </a:r>
            <a:endParaRPr lang="en-US" dirty="0"/>
          </a:p>
        </p:txBody>
      </p:sp>
    </p:spTree>
    <p:extLst>
      <p:ext uri="{BB962C8B-B14F-4D97-AF65-F5344CB8AC3E}">
        <p14:creationId xmlns:p14="http://schemas.microsoft.com/office/powerpoint/2010/main" val="26579711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18</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9.2</a:t>
            </a:r>
            <a:r>
              <a:rPr lang="en-US" sz="1200" kern="1200" baseline="0" dirty="0" smtClean="0">
                <a:solidFill>
                  <a:schemeClr val="tx1"/>
                </a:solidFill>
                <a:latin typeface="Arial" charset="0"/>
                <a:ea typeface="ＭＳ Ｐゴシック" charset="0"/>
                <a:cs typeface="ＭＳ Ｐゴシック" charset="0"/>
              </a:rPr>
              <a:t> </a:t>
            </a:r>
            <a:r>
              <a:rPr lang="en-US" sz="1200" kern="1200" dirty="0" smtClean="0">
                <a:solidFill>
                  <a:schemeClr val="tx1"/>
                </a:solidFill>
                <a:latin typeface="Arial" charset="0"/>
                <a:ea typeface="ＭＳ Ｐゴシック" charset="0"/>
                <a:cs typeface="ＭＳ Ｐゴシック" charset="0"/>
              </a:rPr>
              <a:t>–</a:t>
            </a:r>
            <a:r>
              <a:rPr lang="en-US" sz="1200" kern="1200" baseline="0" dirty="0" smtClean="0">
                <a:solidFill>
                  <a:schemeClr val="tx1"/>
                </a:solidFill>
                <a:latin typeface="Arial" charset="0"/>
                <a:ea typeface="ＭＳ Ｐゴシック" charset="0"/>
                <a:cs typeface="ＭＳ Ｐゴシック" charset="0"/>
              </a:rPr>
              <a:t> </a:t>
            </a:r>
            <a:r>
              <a:rPr lang="en-CA" sz="1200" dirty="0" smtClean="0"/>
              <a:t>Troubleshooting Issues in Networks</a:t>
            </a:r>
          </a:p>
          <a:p>
            <a:pPr>
              <a:lnSpc>
                <a:spcPct val="80000"/>
              </a:lnSpc>
              <a:buFontTx/>
              <a:buNone/>
            </a:pPr>
            <a:r>
              <a:rPr lang="en-US" dirty="0" smtClean="0">
                <a:latin typeface="Arial" charset="0"/>
              </a:rPr>
              <a:t>9.2.4 – Other Useful IP Utilities</a:t>
            </a:r>
            <a:endParaRPr lang="en-US" dirty="0"/>
          </a:p>
        </p:txBody>
      </p:sp>
    </p:spTree>
    <p:extLst>
      <p:ext uri="{BB962C8B-B14F-4D97-AF65-F5344CB8AC3E}">
        <p14:creationId xmlns:p14="http://schemas.microsoft.com/office/powerpoint/2010/main" val="6980796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1"/>
          <p:cNvSpPr>
            <a:spLocks noGrp="1" noChangeArrowheads="1"/>
          </p:cNvSpPr>
          <p:nvPr>
            <p:ph type="sldNum" sz="quarter" idx="5"/>
          </p:nvPr>
        </p:nvSpPr>
        <p:spPr>
          <a:noFill/>
        </p:spPr>
        <p:txBody>
          <a:bodyPr/>
          <a:lstStyle/>
          <a:p>
            <a:fld id="{F602A389-8690-465F-BB28-DC61C90E42E7}" type="slidenum">
              <a:rPr lang="en-US" smtClean="0"/>
              <a:pPr/>
              <a:t>19</a:t>
            </a:fld>
            <a:endParaRPr lang="en-US" dirty="0"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xfrm>
            <a:off x="404813" y="4378325"/>
            <a:ext cx="6121400" cy="4252913"/>
          </a:xfrm>
          <a:noFill/>
          <a:ln/>
        </p:spPr>
        <p:txBody>
          <a:bodyPr/>
          <a:lstStyle/>
          <a:p>
            <a:pPr>
              <a:buFontTx/>
              <a:buNone/>
            </a:pPr>
            <a:r>
              <a:rPr lang="en-US" b="0" dirty="0" smtClean="0"/>
              <a:t>Cisco Networking Academy Program</a:t>
            </a:r>
          </a:p>
          <a:p>
            <a:pPr>
              <a:buFontTx/>
              <a:buNone/>
            </a:pPr>
            <a:r>
              <a:rPr lang="en-US" b="0" dirty="0" smtClean="0"/>
              <a:t>Networking</a:t>
            </a:r>
            <a:r>
              <a:rPr lang="en-US" b="0" baseline="0" dirty="0" smtClean="0"/>
              <a:t> Essentials 1.0</a:t>
            </a:r>
            <a:endParaRPr lang="en-US" b="0" dirty="0" smtClean="0"/>
          </a:p>
          <a:p>
            <a:pPr>
              <a:buFontTx/>
              <a:buNone/>
            </a:pPr>
            <a:r>
              <a:rPr lang="en-US" sz="1300" b="0" dirty="0" smtClean="0"/>
              <a:t>Chapter </a:t>
            </a:r>
            <a:r>
              <a:rPr lang="en-US" sz="1400" dirty="0" smtClean="0">
                <a:latin typeface="Arial" charset="0"/>
              </a:rPr>
              <a:t>9: Testing and Troubleshooting</a:t>
            </a:r>
            <a:endParaRPr lang="en-GB" b="0" dirty="0"/>
          </a:p>
        </p:txBody>
      </p:sp>
    </p:spTree>
    <p:extLst>
      <p:ext uri="{BB962C8B-B14F-4D97-AF65-F5344CB8AC3E}">
        <p14:creationId xmlns:p14="http://schemas.microsoft.com/office/powerpoint/2010/main" val="28515723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C839C26-801B-42B6-A101-60F37FE2B0A8}" type="slidenum">
              <a:rPr lang="en-US" sz="800" b="0"/>
              <a:pPr algn="r"/>
              <a:t>2</a:t>
            </a:fld>
            <a:endParaRPr lang="en-US" sz="800" b="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Tree>
    <p:extLst>
      <p:ext uri="{BB962C8B-B14F-4D97-AF65-F5344CB8AC3E}">
        <p14:creationId xmlns:p14="http://schemas.microsoft.com/office/powerpoint/2010/main" val="34016389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20</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9.3</a:t>
            </a:r>
            <a:r>
              <a:rPr lang="en-US" sz="1200" kern="1200" baseline="0" dirty="0" smtClean="0">
                <a:solidFill>
                  <a:schemeClr val="tx1"/>
                </a:solidFill>
                <a:latin typeface="Arial" charset="0"/>
                <a:ea typeface="ＭＳ Ｐゴシック" charset="0"/>
                <a:cs typeface="ＭＳ Ｐゴシック" charset="0"/>
              </a:rPr>
              <a:t> </a:t>
            </a:r>
            <a:r>
              <a:rPr lang="en-US" sz="1200" kern="1200" dirty="0" smtClean="0">
                <a:solidFill>
                  <a:schemeClr val="tx1"/>
                </a:solidFill>
                <a:latin typeface="Arial" charset="0"/>
                <a:ea typeface="ＭＳ Ｐゴシック" charset="0"/>
                <a:cs typeface="ＭＳ Ｐゴシック" charset="0"/>
              </a:rPr>
              <a:t>–</a:t>
            </a:r>
            <a:r>
              <a:rPr lang="en-US" sz="1200" kern="1200" baseline="0" dirty="0" smtClean="0">
                <a:solidFill>
                  <a:schemeClr val="tx1"/>
                </a:solidFill>
                <a:latin typeface="Arial" charset="0"/>
                <a:ea typeface="ＭＳ Ｐゴシック" charset="0"/>
                <a:cs typeface="ＭＳ Ｐゴシック" charset="0"/>
              </a:rPr>
              <a:t> </a:t>
            </a:r>
            <a:r>
              <a:rPr lang="en-CA" sz="1200" dirty="0" smtClean="0"/>
              <a:t>Identifying and Fixing Common Problems</a:t>
            </a:r>
          </a:p>
          <a:p>
            <a:pPr>
              <a:lnSpc>
                <a:spcPct val="80000"/>
              </a:lnSpc>
              <a:buFontTx/>
              <a:buNone/>
            </a:pPr>
            <a:r>
              <a:rPr lang="en-US" dirty="0" smtClean="0">
                <a:latin typeface="Arial" charset="0"/>
              </a:rPr>
              <a:t>9.3.1 –</a:t>
            </a:r>
            <a:r>
              <a:rPr lang="en-US" baseline="0" dirty="0" smtClean="0">
                <a:latin typeface="Arial" charset="0"/>
              </a:rPr>
              <a:t> Connectivity Issues</a:t>
            </a:r>
            <a:endParaRPr lang="en-US" dirty="0"/>
          </a:p>
        </p:txBody>
      </p:sp>
    </p:spTree>
    <p:extLst>
      <p:ext uri="{BB962C8B-B14F-4D97-AF65-F5344CB8AC3E}">
        <p14:creationId xmlns:p14="http://schemas.microsoft.com/office/powerpoint/2010/main" val="24214662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21</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9.3</a:t>
            </a:r>
            <a:r>
              <a:rPr lang="en-US" sz="1200" kern="1200" baseline="0" dirty="0" smtClean="0">
                <a:solidFill>
                  <a:schemeClr val="tx1"/>
                </a:solidFill>
                <a:latin typeface="Arial" charset="0"/>
                <a:ea typeface="ＭＳ Ｐゴシック" charset="0"/>
                <a:cs typeface="ＭＳ Ｐゴシック" charset="0"/>
              </a:rPr>
              <a:t> </a:t>
            </a:r>
            <a:r>
              <a:rPr lang="en-US" sz="1200" kern="1200" dirty="0" smtClean="0">
                <a:solidFill>
                  <a:schemeClr val="tx1"/>
                </a:solidFill>
                <a:latin typeface="Arial" charset="0"/>
                <a:ea typeface="ＭＳ Ｐゴシック" charset="0"/>
                <a:cs typeface="ＭＳ Ｐゴシック" charset="0"/>
              </a:rPr>
              <a:t>–</a:t>
            </a:r>
            <a:r>
              <a:rPr lang="en-US" sz="1200" kern="1200" baseline="0" dirty="0" smtClean="0">
                <a:solidFill>
                  <a:schemeClr val="tx1"/>
                </a:solidFill>
                <a:latin typeface="Arial" charset="0"/>
                <a:ea typeface="ＭＳ Ｐゴシック" charset="0"/>
                <a:cs typeface="ＭＳ Ｐゴシック" charset="0"/>
              </a:rPr>
              <a:t> </a:t>
            </a:r>
            <a:r>
              <a:rPr lang="en-CA" sz="1200" dirty="0" smtClean="0"/>
              <a:t>Identifying and Fixing Common Problems</a:t>
            </a:r>
          </a:p>
          <a:p>
            <a:pPr>
              <a:lnSpc>
                <a:spcPct val="80000"/>
              </a:lnSpc>
              <a:buFontTx/>
              <a:buNone/>
            </a:pPr>
            <a:r>
              <a:rPr lang="en-US" dirty="0" smtClean="0">
                <a:latin typeface="Arial" charset="0"/>
              </a:rPr>
              <a:t>9.3.2 –</a:t>
            </a:r>
            <a:r>
              <a:rPr lang="en-US" baseline="0" dirty="0" smtClean="0">
                <a:latin typeface="Arial" charset="0"/>
              </a:rPr>
              <a:t> How to Solve Common Issues</a:t>
            </a:r>
            <a:endParaRPr lang="en-US" dirty="0"/>
          </a:p>
        </p:txBody>
      </p:sp>
    </p:spTree>
    <p:extLst>
      <p:ext uri="{BB962C8B-B14F-4D97-AF65-F5344CB8AC3E}">
        <p14:creationId xmlns:p14="http://schemas.microsoft.com/office/powerpoint/2010/main" val="32334198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22</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9.3</a:t>
            </a:r>
            <a:r>
              <a:rPr lang="en-US" sz="1200" kern="1200" baseline="0" dirty="0" smtClean="0">
                <a:solidFill>
                  <a:schemeClr val="tx1"/>
                </a:solidFill>
                <a:latin typeface="Arial" charset="0"/>
                <a:ea typeface="ＭＳ Ｐゴシック" charset="0"/>
                <a:cs typeface="ＭＳ Ｐゴシック" charset="0"/>
              </a:rPr>
              <a:t> </a:t>
            </a:r>
            <a:r>
              <a:rPr lang="en-US" sz="1200" kern="1200" dirty="0" smtClean="0">
                <a:solidFill>
                  <a:schemeClr val="tx1"/>
                </a:solidFill>
                <a:latin typeface="Arial" charset="0"/>
                <a:ea typeface="ＭＳ Ｐゴシック" charset="0"/>
                <a:cs typeface="ＭＳ Ｐゴシック" charset="0"/>
              </a:rPr>
              <a:t>–</a:t>
            </a:r>
            <a:r>
              <a:rPr lang="en-US" sz="1200" kern="1200" baseline="0" dirty="0" smtClean="0">
                <a:solidFill>
                  <a:schemeClr val="tx1"/>
                </a:solidFill>
                <a:latin typeface="Arial" charset="0"/>
                <a:ea typeface="ＭＳ Ｐゴシック" charset="0"/>
                <a:cs typeface="ＭＳ Ｐゴシック" charset="0"/>
              </a:rPr>
              <a:t> </a:t>
            </a:r>
            <a:r>
              <a:rPr lang="en-CA" sz="1200" dirty="0" smtClean="0"/>
              <a:t>Identifying and Fixing Common Problems</a:t>
            </a:r>
          </a:p>
          <a:p>
            <a:pPr>
              <a:lnSpc>
                <a:spcPct val="80000"/>
              </a:lnSpc>
              <a:buFontTx/>
              <a:buNone/>
            </a:pPr>
            <a:r>
              <a:rPr lang="en-US" dirty="0" smtClean="0">
                <a:latin typeface="Arial" charset="0"/>
              </a:rPr>
              <a:t>9.3.3 – Troubleshooting Wireless</a:t>
            </a:r>
            <a:endParaRPr lang="en-US" dirty="0"/>
          </a:p>
        </p:txBody>
      </p:sp>
    </p:spTree>
    <p:extLst>
      <p:ext uri="{BB962C8B-B14F-4D97-AF65-F5344CB8AC3E}">
        <p14:creationId xmlns:p14="http://schemas.microsoft.com/office/powerpoint/2010/main" val="36052848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23</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9.3</a:t>
            </a:r>
            <a:r>
              <a:rPr lang="en-US" sz="1200" kern="1200" baseline="0" dirty="0" smtClean="0">
                <a:solidFill>
                  <a:schemeClr val="tx1"/>
                </a:solidFill>
                <a:latin typeface="Arial" charset="0"/>
                <a:ea typeface="ＭＳ Ｐゴシック" charset="0"/>
                <a:cs typeface="ＭＳ Ｐゴシック" charset="0"/>
              </a:rPr>
              <a:t> </a:t>
            </a:r>
            <a:r>
              <a:rPr lang="en-US" sz="1200" kern="1200" dirty="0" smtClean="0">
                <a:solidFill>
                  <a:schemeClr val="tx1"/>
                </a:solidFill>
                <a:latin typeface="Arial" charset="0"/>
                <a:ea typeface="ＭＳ Ｐゴシック" charset="0"/>
                <a:cs typeface="ＭＳ Ｐゴシック" charset="0"/>
              </a:rPr>
              <a:t>–</a:t>
            </a:r>
            <a:r>
              <a:rPr lang="en-US" sz="1200" kern="1200" baseline="0" dirty="0" smtClean="0">
                <a:solidFill>
                  <a:schemeClr val="tx1"/>
                </a:solidFill>
                <a:latin typeface="Arial" charset="0"/>
                <a:ea typeface="ＭＳ Ｐゴシック" charset="0"/>
                <a:cs typeface="ＭＳ Ｐゴシック" charset="0"/>
              </a:rPr>
              <a:t> </a:t>
            </a:r>
            <a:r>
              <a:rPr lang="en-CA" sz="1200" dirty="0" smtClean="0"/>
              <a:t>Identifying and Fixing Common Problems</a:t>
            </a:r>
          </a:p>
          <a:p>
            <a:pPr>
              <a:lnSpc>
                <a:spcPct val="80000"/>
              </a:lnSpc>
              <a:buFontTx/>
              <a:buNone/>
            </a:pPr>
            <a:r>
              <a:rPr lang="en-US" dirty="0" smtClean="0">
                <a:latin typeface="Arial" charset="0"/>
              </a:rPr>
              <a:t>9.3.4 - </a:t>
            </a:r>
            <a:r>
              <a:rPr lang="en-US" dirty="0" smtClean="0"/>
              <a:t>DHCP and IP Address Issues</a:t>
            </a:r>
            <a:endParaRPr lang="en-US" dirty="0"/>
          </a:p>
        </p:txBody>
      </p:sp>
    </p:spTree>
    <p:extLst>
      <p:ext uri="{BB962C8B-B14F-4D97-AF65-F5344CB8AC3E}">
        <p14:creationId xmlns:p14="http://schemas.microsoft.com/office/powerpoint/2010/main" val="25694865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24</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9.3</a:t>
            </a:r>
            <a:r>
              <a:rPr lang="en-US" sz="1200" kern="1200" baseline="0" dirty="0" smtClean="0">
                <a:solidFill>
                  <a:schemeClr val="tx1"/>
                </a:solidFill>
                <a:latin typeface="Arial" charset="0"/>
                <a:ea typeface="ＭＳ Ｐゴシック" charset="0"/>
                <a:cs typeface="ＭＳ Ｐゴシック" charset="0"/>
              </a:rPr>
              <a:t> </a:t>
            </a:r>
            <a:r>
              <a:rPr lang="en-US" sz="1200" kern="1200" dirty="0" smtClean="0">
                <a:solidFill>
                  <a:schemeClr val="tx1"/>
                </a:solidFill>
                <a:latin typeface="Arial" charset="0"/>
                <a:ea typeface="ＭＳ Ｐゴシック" charset="0"/>
                <a:cs typeface="ＭＳ Ｐゴシック" charset="0"/>
              </a:rPr>
              <a:t>–</a:t>
            </a:r>
            <a:r>
              <a:rPr lang="en-US" sz="1200" kern="1200" baseline="0" dirty="0" smtClean="0">
                <a:solidFill>
                  <a:schemeClr val="tx1"/>
                </a:solidFill>
                <a:latin typeface="Arial" charset="0"/>
                <a:ea typeface="ＭＳ Ｐゴシック" charset="0"/>
                <a:cs typeface="ＭＳ Ｐゴシック" charset="0"/>
              </a:rPr>
              <a:t> </a:t>
            </a:r>
            <a:r>
              <a:rPr lang="en-CA" sz="1200" dirty="0" smtClean="0"/>
              <a:t>Identifying and Fixing Common Problems</a:t>
            </a:r>
          </a:p>
          <a:p>
            <a:pPr>
              <a:lnSpc>
                <a:spcPct val="80000"/>
              </a:lnSpc>
              <a:buFontTx/>
              <a:buNone/>
            </a:pPr>
            <a:r>
              <a:rPr lang="en-US" dirty="0" smtClean="0">
                <a:latin typeface="Arial" charset="0"/>
              </a:rPr>
              <a:t>9.3.4 - </a:t>
            </a:r>
            <a:r>
              <a:rPr lang="en-US" dirty="0" smtClean="0"/>
              <a:t>DHCP and IP Address Issues</a:t>
            </a:r>
            <a:endParaRPr lang="en-US" dirty="0"/>
          </a:p>
        </p:txBody>
      </p:sp>
    </p:spTree>
    <p:extLst>
      <p:ext uri="{BB962C8B-B14F-4D97-AF65-F5344CB8AC3E}">
        <p14:creationId xmlns:p14="http://schemas.microsoft.com/office/powerpoint/2010/main" val="37030531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1"/>
          <p:cNvSpPr>
            <a:spLocks noGrp="1" noChangeArrowheads="1"/>
          </p:cNvSpPr>
          <p:nvPr>
            <p:ph type="sldNum" sz="quarter" idx="5"/>
          </p:nvPr>
        </p:nvSpPr>
        <p:spPr>
          <a:noFill/>
        </p:spPr>
        <p:txBody>
          <a:bodyPr/>
          <a:lstStyle/>
          <a:p>
            <a:fld id="{F602A389-8690-465F-BB28-DC61C90E42E7}" type="slidenum">
              <a:rPr lang="en-US" smtClean="0"/>
              <a:pPr/>
              <a:t>25</a:t>
            </a:fld>
            <a:endParaRPr lang="en-US" dirty="0"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xfrm>
            <a:off x="404813" y="4378325"/>
            <a:ext cx="6121400" cy="4252913"/>
          </a:xfrm>
          <a:noFill/>
          <a:ln/>
        </p:spPr>
        <p:txBody>
          <a:bodyPr/>
          <a:lstStyle/>
          <a:p>
            <a:pPr>
              <a:buFontTx/>
              <a:buNone/>
            </a:pPr>
            <a:r>
              <a:rPr lang="en-US" b="0" dirty="0" smtClean="0"/>
              <a:t>Cisco Networking Academy Program</a:t>
            </a:r>
          </a:p>
          <a:p>
            <a:pPr>
              <a:buFontTx/>
              <a:buNone/>
            </a:pPr>
            <a:r>
              <a:rPr lang="en-US" b="0" dirty="0" smtClean="0"/>
              <a:t>Networking</a:t>
            </a:r>
            <a:r>
              <a:rPr lang="en-US" b="0" baseline="0" dirty="0" smtClean="0"/>
              <a:t> Essentials 1.0</a:t>
            </a:r>
            <a:endParaRPr lang="en-US" b="0" dirty="0" smtClean="0"/>
          </a:p>
          <a:p>
            <a:pPr>
              <a:buFontTx/>
              <a:buNone/>
            </a:pPr>
            <a:r>
              <a:rPr lang="en-US" sz="1300" b="0" dirty="0" smtClean="0"/>
              <a:t>Chapter </a:t>
            </a:r>
            <a:r>
              <a:rPr lang="en-US" sz="1400" dirty="0" smtClean="0">
                <a:latin typeface="Arial" charset="0"/>
              </a:rPr>
              <a:t>9: Testing and Troubleshooting</a:t>
            </a:r>
            <a:endParaRPr lang="en-GB" b="0" dirty="0"/>
          </a:p>
        </p:txBody>
      </p:sp>
    </p:spTree>
    <p:extLst>
      <p:ext uri="{BB962C8B-B14F-4D97-AF65-F5344CB8AC3E}">
        <p14:creationId xmlns:p14="http://schemas.microsoft.com/office/powerpoint/2010/main" val="31596279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26</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9.4 - </a:t>
            </a:r>
            <a:r>
              <a:rPr lang="en-CA" sz="1200" dirty="0" smtClean="0"/>
              <a:t>Working with Customer Support</a:t>
            </a:r>
          </a:p>
          <a:p>
            <a:pPr>
              <a:lnSpc>
                <a:spcPct val="80000"/>
              </a:lnSpc>
              <a:buFontTx/>
              <a:buNone/>
            </a:pPr>
            <a:r>
              <a:rPr lang="en-US" dirty="0" smtClean="0">
                <a:latin typeface="Arial" charset="0"/>
              </a:rPr>
              <a:t>9.4.1 - </a:t>
            </a:r>
            <a:r>
              <a:rPr lang="en-US" dirty="0" smtClean="0"/>
              <a:t>Using Outside Sources for Help</a:t>
            </a:r>
            <a:endParaRPr lang="en-US" dirty="0"/>
          </a:p>
        </p:txBody>
      </p:sp>
    </p:spTree>
    <p:extLst>
      <p:ext uri="{BB962C8B-B14F-4D97-AF65-F5344CB8AC3E}">
        <p14:creationId xmlns:p14="http://schemas.microsoft.com/office/powerpoint/2010/main" val="30922404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27</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9.4 - </a:t>
            </a:r>
            <a:r>
              <a:rPr lang="en-CA" sz="1200" dirty="0" smtClean="0"/>
              <a:t>Working with Customer Support</a:t>
            </a:r>
          </a:p>
          <a:p>
            <a:pPr>
              <a:lnSpc>
                <a:spcPct val="80000"/>
              </a:lnSpc>
              <a:buFontTx/>
              <a:buNone/>
            </a:pPr>
            <a:r>
              <a:rPr lang="en-US" dirty="0" smtClean="0">
                <a:latin typeface="Arial" charset="0"/>
              </a:rPr>
              <a:t>9.4.2 – Keeping Good Records</a:t>
            </a:r>
            <a:endParaRPr lang="en-US" dirty="0"/>
          </a:p>
        </p:txBody>
      </p:sp>
    </p:spTree>
    <p:extLst>
      <p:ext uri="{BB962C8B-B14F-4D97-AF65-F5344CB8AC3E}">
        <p14:creationId xmlns:p14="http://schemas.microsoft.com/office/powerpoint/2010/main" val="5499703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2AC3B40C-7774-46A0-8FD7-D0857136B166}" type="slidenum">
              <a:rPr lang="en-US" smtClean="0"/>
              <a:pPr>
                <a:defRPr/>
              </a:pPr>
              <a:t>29</a:t>
            </a:fld>
            <a:endParaRPr lang="en-US"/>
          </a:p>
        </p:txBody>
      </p:sp>
    </p:spTree>
    <p:extLst>
      <p:ext uri="{BB962C8B-B14F-4D97-AF65-F5344CB8AC3E}">
        <p14:creationId xmlns:p14="http://schemas.microsoft.com/office/powerpoint/2010/main" val="11809928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1"/>
          <p:cNvSpPr>
            <a:spLocks noGrp="1" noChangeArrowheads="1"/>
          </p:cNvSpPr>
          <p:nvPr>
            <p:ph type="sldNum" sz="quarter" idx="5"/>
          </p:nvPr>
        </p:nvSpPr>
        <p:spPr/>
        <p:txBody>
          <a:bodyPr/>
          <a:lstStyle/>
          <a:p>
            <a:pPr>
              <a:defRPr/>
            </a:pPr>
            <a:fld id="{D897EDCD-494B-463B-94F5-50E6B57D71C3}" type="slidenum">
              <a:rPr lang="en-US" smtClean="0"/>
              <a:pPr>
                <a:defRPr/>
              </a:pPr>
              <a:t>3</a:t>
            </a:fld>
            <a:endParaRPr lang="en-US"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xfrm>
            <a:off x="404813" y="4378325"/>
            <a:ext cx="6121400" cy="42529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lgn="l" defTabSz="814388">
              <a:lnSpc>
                <a:spcPct val="90000"/>
              </a:lnSpc>
              <a:buNone/>
              <a:defRPr/>
            </a:pPr>
            <a:r>
              <a:rPr lang="en-US" sz="800" b="0" kern="0" dirty="0" smtClean="0">
                <a:solidFill>
                  <a:schemeClr val="bg1"/>
                </a:solidFill>
                <a:latin typeface="Arial" charset="0"/>
                <a:ea typeface="ＭＳ Ｐゴシック" charset="0"/>
                <a:cs typeface="ＭＳ Ｐゴシック" charset="0"/>
              </a:rPr>
              <a:t>Course Planning Guide</a:t>
            </a:r>
          </a:p>
          <a:p>
            <a:pPr>
              <a:buFontTx/>
              <a:buNone/>
            </a:pPr>
            <a:r>
              <a:rPr lang="en-US" sz="1300" b="0" dirty="0" smtClean="0"/>
              <a:t>Chapter </a:t>
            </a:r>
            <a:r>
              <a:rPr lang="en-US" sz="1400" dirty="0" smtClean="0">
                <a:latin typeface="Arial" charset="0"/>
              </a:rPr>
              <a:t>9: Testing and Troubleshooting</a:t>
            </a:r>
            <a:endParaRPr lang="en-GB" b="0" dirty="0" smtClean="0"/>
          </a:p>
          <a:p>
            <a:pPr marL="0" indent="0" algn="l" defTabSz="814388">
              <a:lnSpc>
                <a:spcPct val="90000"/>
              </a:lnSpc>
              <a:buNone/>
              <a:defRPr/>
            </a:pPr>
            <a:endParaRPr lang="en-GB" dirty="0" smtClean="0"/>
          </a:p>
        </p:txBody>
      </p:sp>
    </p:spTree>
    <p:extLst>
      <p:ext uri="{BB962C8B-B14F-4D97-AF65-F5344CB8AC3E}">
        <p14:creationId xmlns:p14="http://schemas.microsoft.com/office/powerpoint/2010/main" val="551885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0A313ED8-785B-4D16-9B17-4143385249B9}" type="slidenum">
              <a:rPr lang="en-US" sz="800" b="0"/>
              <a:pPr algn="r"/>
              <a:t>4</a:t>
            </a:fld>
            <a:endParaRPr lang="en-US" sz="800" b="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smtClean="0"/>
          </a:p>
        </p:txBody>
      </p:sp>
    </p:spTree>
    <p:extLst>
      <p:ext uri="{BB962C8B-B14F-4D97-AF65-F5344CB8AC3E}">
        <p14:creationId xmlns:p14="http://schemas.microsoft.com/office/powerpoint/2010/main" val="30571199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7" tIns="0" rIns="18817" bIns="0" anchor="b"/>
          <a:lstStyle>
            <a:lvl1pPr defTabSz="901700" eaLnBrk="0" hangingPunct="0">
              <a:defRPr sz="2400" b="1">
                <a:solidFill>
                  <a:schemeClr val="tx1"/>
                </a:solidFill>
                <a:latin typeface="Arial" charset="0"/>
                <a:cs typeface="Arial" charset="0"/>
              </a:defRPr>
            </a:lvl1pPr>
            <a:lvl2pPr marL="742950" indent="-285750" defTabSz="901700" eaLnBrk="0" hangingPunct="0">
              <a:defRPr sz="2400" b="1">
                <a:solidFill>
                  <a:schemeClr val="tx1"/>
                </a:solidFill>
                <a:latin typeface="Arial" charset="0"/>
                <a:cs typeface="Arial" charset="0"/>
              </a:defRPr>
            </a:lvl2pPr>
            <a:lvl3pPr marL="1143000" indent="-228600" defTabSz="901700" eaLnBrk="0" hangingPunct="0">
              <a:defRPr sz="2400" b="1">
                <a:solidFill>
                  <a:schemeClr val="tx1"/>
                </a:solidFill>
                <a:latin typeface="Arial" charset="0"/>
                <a:cs typeface="Arial" charset="0"/>
              </a:defRPr>
            </a:lvl3pPr>
            <a:lvl4pPr marL="1600200" indent="-228600" defTabSz="901700" eaLnBrk="0" hangingPunct="0">
              <a:defRPr sz="2400" b="1">
                <a:solidFill>
                  <a:schemeClr val="tx1"/>
                </a:solidFill>
                <a:latin typeface="Arial" charset="0"/>
                <a:cs typeface="Arial" charset="0"/>
              </a:defRPr>
            </a:lvl4pPr>
            <a:lvl5pPr marL="2057400" indent="-228600" defTabSz="901700" eaLnBrk="0" hangingPunct="0">
              <a:defRPr sz="2400" b="1">
                <a:solidFill>
                  <a:schemeClr val="tx1"/>
                </a:solidFill>
                <a:latin typeface="Arial" charset="0"/>
                <a:cs typeface="Arial" charset="0"/>
              </a:defRPr>
            </a:lvl5pPr>
            <a:lvl6pPr marL="2514600" indent="-228600" defTabSz="901700" eaLnBrk="0" fontAlgn="base" hangingPunct="0">
              <a:spcBef>
                <a:spcPct val="0"/>
              </a:spcBef>
              <a:spcAft>
                <a:spcPct val="0"/>
              </a:spcAft>
              <a:defRPr sz="2400" b="1">
                <a:solidFill>
                  <a:schemeClr val="tx1"/>
                </a:solidFill>
                <a:latin typeface="Arial" charset="0"/>
                <a:cs typeface="Arial" charset="0"/>
              </a:defRPr>
            </a:lvl6pPr>
            <a:lvl7pPr marL="2971800" indent="-228600" defTabSz="901700" eaLnBrk="0" fontAlgn="base" hangingPunct="0">
              <a:spcBef>
                <a:spcPct val="0"/>
              </a:spcBef>
              <a:spcAft>
                <a:spcPct val="0"/>
              </a:spcAft>
              <a:defRPr sz="2400" b="1">
                <a:solidFill>
                  <a:schemeClr val="tx1"/>
                </a:solidFill>
                <a:latin typeface="Arial" charset="0"/>
                <a:cs typeface="Arial" charset="0"/>
              </a:defRPr>
            </a:lvl7pPr>
            <a:lvl8pPr marL="3429000" indent="-228600" defTabSz="901700" eaLnBrk="0" fontAlgn="base" hangingPunct="0">
              <a:spcBef>
                <a:spcPct val="0"/>
              </a:spcBef>
              <a:spcAft>
                <a:spcPct val="0"/>
              </a:spcAft>
              <a:defRPr sz="2400" b="1">
                <a:solidFill>
                  <a:schemeClr val="tx1"/>
                </a:solidFill>
                <a:latin typeface="Arial" charset="0"/>
                <a:cs typeface="Arial" charset="0"/>
              </a:defRPr>
            </a:lvl8pPr>
            <a:lvl9pPr marL="3886200" indent="-228600" defTabSz="901700" eaLnBrk="0" fontAlgn="base" hangingPunct="0">
              <a:spcBef>
                <a:spcPct val="0"/>
              </a:spcBef>
              <a:spcAft>
                <a:spcPct val="0"/>
              </a:spcAft>
              <a:defRPr sz="2400" b="1">
                <a:solidFill>
                  <a:schemeClr val="tx1"/>
                </a:solidFill>
                <a:latin typeface="Arial" charset="0"/>
                <a:cs typeface="Arial" charset="0"/>
              </a:defRPr>
            </a:lvl9pPr>
          </a:lstStyle>
          <a:p>
            <a:pPr algn="r"/>
            <a:fld id="{ACE20BE7-F2F3-4E26-9454-50B18F790A4E}" type="slidenum">
              <a:rPr lang="en-US" sz="800" b="0">
                <a:ea typeface="ＭＳ Ｐゴシック" pitchFamily="34" charset="-128"/>
              </a:rPr>
              <a:pPr algn="r"/>
              <a:t>5</a:t>
            </a:fld>
            <a:endParaRPr lang="en-US" sz="800" b="0">
              <a:ea typeface="ＭＳ Ｐゴシック" pitchFamily="34" charset="-128"/>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Tree>
    <p:extLst>
      <p:ext uri="{BB962C8B-B14F-4D97-AF65-F5344CB8AC3E}">
        <p14:creationId xmlns:p14="http://schemas.microsoft.com/office/powerpoint/2010/main" val="17844004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7" tIns="0" rIns="18817" bIns="0" anchor="b"/>
          <a:lstStyle>
            <a:lvl1pPr defTabSz="901700" eaLnBrk="0" hangingPunct="0">
              <a:defRPr sz="2400" b="1">
                <a:solidFill>
                  <a:schemeClr val="tx1"/>
                </a:solidFill>
                <a:latin typeface="Arial" charset="0"/>
                <a:cs typeface="Arial" charset="0"/>
              </a:defRPr>
            </a:lvl1pPr>
            <a:lvl2pPr marL="742950" indent="-285750" defTabSz="901700" eaLnBrk="0" hangingPunct="0">
              <a:defRPr sz="2400" b="1">
                <a:solidFill>
                  <a:schemeClr val="tx1"/>
                </a:solidFill>
                <a:latin typeface="Arial" charset="0"/>
                <a:cs typeface="Arial" charset="0"/>
              </a:defRPr>
            </a:lvl2pPr>
            <a:lvl3pPr marL="1143000" indent="-228600" defTabSz="901700" eaLnBrk="0" hangingPunct="0">
              <a:defRPr sz="2400" b="1">
                <a:solidFill>
                  <a:schemeClr val="tx1"/>
                </a:solidFill>
                <a:latin typeface="Arial" charset="0"/>
                <a:cs typeface="Arial" charset="0"/>
              </a:defRPr>
            </a:lvl3pPr>
            <a:lvl4pPr marL="1600200" indent="-228600" defTabSz="901700" eaLnBrk="0" hangingPunct="0">
              <a:defRPr sz="2400" b="1">
                <a:solidFill>
                  <a:schemeClr val="tx1"/>
                </a:solidFill>
                <a:latin typeface="Arial" charset="0"/>
                <a:cs typeface="Arial" charset="0"/>
              </a:defRPr>
            </a:lvl4pPr>
            <a:lvl5pPr marL="2057400" indent="-228600" defTabSz="901700" eaLnBrk="0" hangingPunct="0">
              <a:defRPr sz="2400" b="1">
                <a:solidFill>
                  <a:schemeClr val="tx1"/>
                </a:solidFill>
                <a:latin typeface="Arial" charset="0"/>
                <a:cs typeface="Arial" charset="0"/>
              </a:defRPr>
            </a:lvl5pPr>
            <a:lvl6pPr marL="2514600" indent="-228600" defTabSz="901700" eaLnBrk="0" fontAlgn="base" hangingPunct="0">
              <a:spcBef>
                <a:spcPct val="0"/>
              </a:spcBef>
              <a:spcAft>
                <a:spcPct val="0"/>
              </a:spcAft>
              <a:defRPr sz="2400" b="1">
                <a:solidFill>
                  <a:schemeClr val="tx1"/>
                </a:solidFill>
                <a:latin typeface="Arial" charset="0"/>
                <a:cs typeface="Arial" charset="0"/>
              </a:defRPr>
            </a:lvl6pPr>
            <a:lvl7pPr marL="2971800" indent="-228600" defTabSz="901700" eaLnBrk="0" fontAlgn="base" hangingPunct="0">
              <a:spcBef>
                <a:spcPct val="0"/>
              </a:spcBef>
              <a:spcAft>
                <a:spcPct val="0"/>
              </a:spcAft>
              <a:defRPr sz="2400" b="1">
                <a:solidFill>
                  <a:schemeClr val="tx1"/>
                </a:solidFill>
                <a:latin typeface="Arial" charset="0"/>
                <a:cs typeface="Arial" charset="0"/>
              </a:defRPr>
            </a:lvl7pPr>
            <a:lvl8pPr marL="3429000" indent="-228600" defTabSz="901700" eaLnBrk="0" fontAlgn="base" hangingPunct="0">
              <a:spcBef>
                <a:spcPct val="0"/>
              </a:spcBef>
              <a:spcAft>
                <a:spcPct val="0"/>
              </a:spcAft>
              <a:defRPr sz="2400" b="1">
                <a:solidFill>
                  <a:schemeClr val="tx1"/>
                </a:solidFill>
                <a:latin typeface="Arial" charset="0"/>
                <a:cs typeface="Arial" charset="0"/>
              </a:defRPr>
            </a:lvl8pPr>
            <a:lvl9pPr marL="3886200" indent="-228600" defTabSz="901700" eaLnBrk="0" fontAlgn="base" hangingPunct="0">
              <a:spcBef>
                <a:spcPct val="0"/>
              </a:spcBef>
              <a:spcAft>
                <a:spcPct val="0"/>
              </a:spcAft>
              <a:defRPr sz="2400" b="1">
                <a:solidFill>
                  <a:schemeClr val="tx1"/>
                </a:solidFill>
                <a:latin typeface="Arial" charset="0"/>
                <a:cs typeface="Arial" charset="0"/>
              </a:defRPr>
            </a:lvl9pPr>
          </a:lstStyle>
          <a:p>
            <a:pPr algn="r"/>
            <a:fld id="{5F7D0146-1035-4865-8A5B-0B1E8578604B}" type="slidenum">
              <a:rPr lang="en-US" sz="800" b="0">
                <a:ea typeface="ＭＳ Ｐゴシック" pitchFamily="34" charset="-128"/>
              </a:rPr>
              <a:pPr algn="r"/>
              <a:t>6</a:t>
            </a:fld>
            <a:endParaRPr lang="en-US" sz="800" b="0">
              <a:ea typeface="ＭＳ Ｐゴシック" pitchFamily="34" charset="-128"/>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Tree>
    <p:extLst>
      <p:ext uri="{BB962C8B-B14F-4D97-AF65-F5344CB8AC3E}">
        <p14:creationId xmlns:p14="http://schemas.microsoft.com/office/powerpoint/2010/main" val="26352797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B8CB16DC-A265-4634-B8FE-A98AE8199390}" type="slidenum">
              <a:rPr lang="en-US" smtClean="0"/>
              <a:pPr>
                <a:defRPr/>
              </a:pPr>
              <a:t>7</a:t>
            </a:fld>
            <a:endParaRPr lang="en-US"/>
          </a:p>
        </p:txBody>
      </p:sp>
    </p:spTree>
    <p:extLst>
      <p:ext uri="{BB962C8B-B14F-4D97-AF65-F5344CB8AC3E}">
        <p14:creationId xmlns:p14="http://schemas.microsoft.com/office/powerpoint/2010/main" val="12503892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CD9030C1-C977-B14B-8EB7-BA2B30FCDB63}" type="slidenum">
              <a:rPr lang="en-US" sz="800"/>
              <a:pPr/>
              <a:t>8</a:t>
            </a:fld>
            <a:endParaRPr lang="en-US" sz="800"/>
          </a:p>
        </p:txBody>
      </p:sp>
      <p:sp>
        <p:nvSpPr>
          <p:cNvPr id="8194" name="Rectangle 2"/>
          <p:cNvSpPr>
            <a:spLocks noGrp="1" noRot="1" noChangeAspect="1" noChangeArrowheads="1" noTextEdit="1"/>
          </p:cNvSpPr>
          <p:nvPr>
            <p:ph type="sldImg"/>
          </p:nvPr>
        </p:nvSpPr>
        <p:spPr>
          <a:ln/>
        </p:spPr>
      </p:sp>
      <p:sp>
        <p:nvSpPr>
          <p:cNvPr id="8195" name="Rectangle 3"/>
          <p:cNvSpPr>
            <a:spLocks noGrp="1" noChangeArrowheads="1"/>
          </p:cNvSpPr>
          <p:nvPr>
            <p:ph type="body" idx="1"/>
          </p:nvPr>
        </p:nvSpPr>
        <p:spPr>
          <a:xfrm>
            <a:off x="404813" y="4378325"/>
            <a:ext cx="6121400" cy="42529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b="0" dirty="0" smtClean="0"/>
              <a:t>Cisco Networking Academy Program</a:t>
            </a:r>
          </a:p>
          <a:p>
            <a:pPr>
              <a:buFontTx/>
              <a:buNone/>
            </a:pPr>
            <a:r>
              <a:rPr lang="en-US" b="0" dirty="0" smtClean="0"/>
              <a:t>Networking</a:t>
            </a:r>
            <a:r>
              <a:rPr lang="en-US" b="0" baseline="0" dirty="0" smtClean="0"/>
              <a:t> Essentials 1.0</a:t>
            </a:r>
            <a:endParaRPr lang="en-US" b="0" dirty="0" smtClean="0"/>
          </a:p>
          <a:p>
            <a:pPr>
              <a:buFontTx/>
              <a:buNone/>
            </a:pPr>
            <a:r>
              <a:rPr lang="en-US" sz="1300" b="0" dirty="0" smtClean="0"/>
              <a:t>Chapter </a:t>
            </a:r>
            <a:r>
              <a:rPr lang="en-US" sz="1400" dirty="0" smtClean="0">
                <a:latin typeface="Arial" charset="0"/>
              </a:rPr>
              <a:t>9: Testing and Troubleshooting</a:t>
            </a:r>
            <a:endParaRPr lang="en-GB" b="0" dirty="0"/>
          </a:p>
        </p:txBody>
      </p:sp>
    </p:spTree>
    <p:extLst>
      <p:ext uri="{BB962C8B-B14F-4D97-AF65-F5344CB8AC3E}">
        <p14:creationId xmlns:p14="http://schemas.microsoft.com/office/powerpoint/2010/main" val="4769437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C839C26-801B-42B6-A101-60F37FE2B0A8}" type="slidenum">
              <a:rPr lang="en-US" sz="800" b="0"/>
              <a:pPr algn="r"/>
              <a:t>9</a:t>
            </a:fld>
            <a:endParaRPr lang="en-US" sz="800" b="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Tree>
    <p:extLst>
      <p:ext uri="{BB962C8B-B14F-4D97-AF65-F5344CB8AC3E}">
        <p14:creationId xmlns:p14="http://schemas.microsoft.com/office/powerpoint/2010/main" val="7238055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PPt_CoverArt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93888"/>
            <a:ext cx="9140825" cy="2449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
          <p:cNvSpPr>
            <a:spLocks noChangeArrowheads="1"/>
          </p:cNvSpPr>
          <p:nvPr/>
        </p:nvSpPr>
        <p:spPr bwMode="auto">
          <a:xfrm>
            <a:off x="4498975" y="6670675"/>
            <a:ext cx="2347913"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nchorCtr="1">
            <a:spAutoFit/>
          </a:bodyPr>
          <a:lstStyle/>
          <a:p>
            <a:pPr algn="l" defTabSz="814388">
              <a:lnSpc>
                <a:spcPct val="100000"/>
              </a:lnSpc>
            </a:pPr>
            <a:r>
              <a:rPr lang="en-US" sz="700">
                <a:solidFill>
                  <a:srgbClr val="D3D3D3"/>
                </a:solidFill>
              </a:rPr>
              <a:t>© 2007 – 2010, Cisco Systems, Inc. All rights reserved.</a:t>
            </a:r>
          </a:p>
        </p:txBody>
      </p:sp>
      <p:sp>
        <p:nvSpPr>
          <p:cNvPr id="6" name="Rectangle 4"/>
          <p:cNvSpPr>
            <a:spLocks noChangeArrowheads="1"/>
          </p:cNvSpPr>
          <p:nvPr/>
        </p:nvSpPr>
        <p:spPr bwMode="auto">
          <a:xfrm>
            <a:off x="7123113" y="6672263"/>
            <a:ext cx="65087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spAutoFit/>
          </a:bodyPr>
          <a:lstStyle/>
          <a:p>
            <a:pPr algn="r" defTabSz="814388">
              <a:lnSpc>
                <a:spcPct val="100000"/>
              </a:lnSpc>
            </a:pPr>
            <a:r>
              <a:rPr lang="en-US" sz="700">
                <a:solidFill>
                  <a:srgbClr val="D3D3D3"/>
                </a:solidFill>
              </a:rPr>
              <a:t>Cisco Public</a:t>
            </a:r>
          </a:p>
        </p:txBody>
      </p:sp>
      <p:sp>
        <p:nvSpPr>
          <p:cNvPr id="7" name="Rectangle 5"/>
          <p:cNvSpPr>
            <a:spLocks noChangeArrowheads="1"/>
          </p:cNvSpPr>
          <p:nvPr/>
        </p:nvSpPr>
        <p:spPr bwMode="auto">
          <a:xfrm>
            <a:off x="193675" y="6562725"/>
            <a:ext cx="962025"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nchor="b">
            <a:spAutoFit/>
          </a:bodyPr>
          <a:lstStyle/>
          <a:p>
            <a:pPr algn="l" defTabSz="814388">
              <a:lnSpc>
                <a:spcPct val="100000"/>
              </a:lnSpc>
            </a:pPr>
            <a:r>
              <a:rPr lang="en-US" sz="700">
                <a:solidFill>
                  <a:srgbClr val="D3D3D3"/>
                </a:solidFill>
              </a:rPr>
              <a:t>ITE PC v4.1</a:t>
            </a:r>
          </a:p>
          <a:p>
            <a:pPr algn="l" defTabSz="814388">
              <a:lnSpc>
                <a:spcPct val="100000"/>
              </a:lnSpc>
            </a:pPr>
            <a:r>
              <a:rPr lang="en-US" sz="700">
                <a:solidFill>
                  <a:srgbClr val="D3D3D3"/>
                </a:solidFill>
              </a:rPr>
              <a:t>Chapter 1</a:t>
            </a:r>
          </a:p>
        </p:txBody>
      </p:sp>
      <p:sp>
        <p:nvSpPr>
          <p:cNvPr id="8" name="Rectangle 6"/>
          <p:cNvSpPr>
            <a:spLocks noChangeArrowheads="1"/>
          </p:cNvSpPr>
          <p:nvPr/>
        </p:nvSpPr>
        <p:spPr bwMode="auto">
          <a:xfrm>
            <a:off x="8596313" y="6626225"/>
            <a:ext cx="320675"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spAutoFit/>
          </a:bodyPr>
          <a:lstStyle/>
          <a:p>
            <a:pPr algn="r" defTabSz="814388">
              <a:lnSpc>
                <a:spcPct val="100000"/>
              </a:lnSpc>
            </a:pPr>
            <a:fld id="{DC7FBAF0-BCF5-8741-945F-3C6763791038}" type="slidenum">
              <a:rPr lang="en-US" sz="1000">
                <a:solidFill>
                  <a:srgbClr val="D3D3D3"/>
                </a:solidFill>
              </a:rPr>
              <a:pPr algn="r" defTabSz="814388">
                <a:lnSpc>
                  <a:spcPct val="100000"/>
                </a:lnSpc>
              </a:pPr>
              <a:t>‹#›</a:t>
            </a:fld>
            <a:endParaRPr lang="en-US" sz="1000">
              <a:solidFill>
                <a:srgbClr val="D3D3D3"/>
              </a:solidFill>
            </a:endParaRPr>
          </a:p>
        </p:txBody>
      </p:sp>
      <p:pic>
        <p:nvPicPr>
          <p:cNvPr id="9" name="Picture 9" descr="Cisco_New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483225" y="5940425"/>
            <a:ext cx="3354388"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0" descr="Cisc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6063" y="119063"/>
            <a:ext cx="1171575"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90247" name="Rectangle 7"/>
          <p:cNvSpPr>
            <a:spLocks noGrp="1" noChangeArrowheads="1"/>
          </p:cNvSpPr>
          <p:nvPr>
            <p:ph type="ctrTitle"/>
          </p:nvPr>
        </p:nvSpPr>
        <p:spPr bwMode="white">
          <a:xfrm>
            <a:off x="311150" y="2671763"/>
            <a:ext cx="3768725" cy="830262"/>
          </a:xfrm>
          <a:ln/>
        </p:spPr>
        <p:txBody>
          <a:bodyPr anchor="ctr"/>
          <a:lstStyle>
            <a:lvl1pPr>
              <a:defRPr sz="3000" b="0">
                <a:solidFill>
                  <a:srgbClr val="FFFFFF"/>
                </a:solidFill>
              </a:defRPr>
            </a:lvl1pPr>
          </a:lstStyle>
          <a:p>
            <a:r>
              <a:rPr lang="en-US" smtClean="0"/>
              <a:t>Click to edit Master title style</a:t>
            </a:r>
            <a:endParaRPr lang="en-US" dirty="0"/>
          </a:p>
        </p:txBody>
      </p:sp>
      <p:sp>
        <p:nvSpPr>
          <p:cNvPr id="1290248" name="Rectangle 8"/>
          <p:cNvSpPr>
            <a:spLocks noGrp="1" noChangeArrowheads="1"/>
          </p:cNvSpPr>
          <p:nvPr>
            <p:ph type="subTitle" idx="1"/>
          </p:nvPr>
        </p:nvSpPr>
        <p:spPr>
          <a:xfrm>
            <a:off x="311150" y="4672013"/>
            <a:ext cx="4103688" cy="658812"/>
          </a:xfrm>
          <a:ln/>
        </p:spPr>
        <p:txBody>
          <a:bodyPr/>
          <a:lstStyle>
            <a:lvl1pPr marL="0" indent="0">
              <a:lnSpc>
                <a:spcPct val="90000"/>
              </a:lnSpc>
              <a:buFont typeface="Wingdings" pitchFamily="2" charset="2"/>
              <a:buNone/>
              <a:defRPr sz="2000" b="1">
                <a:solidFill>
                  <a:schemeClr val="bg2"/>
                </a:solidFill>
              </a:defRPr>
            </a:lvl1pPr>
          </a:lstStyle>
          <a:p>
            <a:r>
              <a:rPr lang="en-US" smtClean="0"/>
              <a:t>Click to edit Master subtitle style</a:t>
            </a:r>
            <a:endParaRPr lang="en-US"/>
          </a:p>
        </p:txBody>
      </p:sp>
    </p:spTree>
    <p:extLst>
      <p:ext uri="{BB962C8B-B14F-4D97-AF65-F5344CB8AC3E}">
        <p14:creationId xmlns:p14="http://schemas.microsoft.com/office/powerpoint/2010/main" val="38540273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875252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5925" y="798513"/>
            <a:ext cx="2035175" cy="4787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5638" y="798513"/>
            <a:ext cx="5957887" cy="4787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67663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55638" y="798513"/>
            <a:ext cx="8145462" cy="8382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55638" y="2014538"/>
            <a:ext cx="7940675" cy="3571875"/>
          </a:xfrm>
        </p:spPr>
        <p:txBody>
          <a:bodyPr/>
          <a:lstStyle/>
          <a:p>
            <a:pPr lvl="0"/>
            <a:r>
              <a:rPr lang="en-US" noProof="0" smtClean="0"/>
              <a:t>Click icon to add table</a:t>
            </a:r>
            <a:endParaRPr lang="en-US" noProof="0" dirty="0" smtClean="0"/>
          </a:p>
        </p:txBody>
      </p:sp>
    </p:spTree>
    <p:extLst>
      <p:ext uri="{BB962C8B-B14F-4D97-AF65-F5344CB8AC3E}">
        <p14:creationId xmlns:p14="http://schemas.microsoft.com/office/powerpoint/2010/main" val="39697481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descr="PPt_4face_021208.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911350"/>
            <a:ext cx="9144000" cy="243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78"/>
          <p:cNvSpPr>
            <a:spLocks noChangeArrowheads="1"/>
          </p:cNvSpPr>
          <p:nvPr/>
        </p:nvSpPr>
        <p:spPr bwMode="auto">
          <a:xfrm>
            <a:off x="4498975" y="6672263"/>
            <a:ext cx="202247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nchorCtr="1">
            <a:spAutoFit/>
          </a:bodyPr>
          <a:lstStyle/>
          <a:p>
            <a:pPr algn="l" defTabSz="814388">
              <a:lnSpc>
                <a:spcPct val="100000"/>
              </a:lnSpc>
            </a:pPr>
            <a:r>
              <a:rPr lang="en-US" sz="700">
                <a:solidFill>
                  <a:srgbClr val="D3D3D3"/>
                </a:solidFill>
              </a:rPr>
              <a:t>© 2008 Cisco Systems, Inc. All rights reserved.</a:t>
            </a:r>
          </a:p>
        </p:txBody>
      </p:sp>
      <p:sp>
        <p:nvSpPr>
          <p:cNvPr id="6" name="Rectangle 279"/>
          <p:cNvSpPr>
            <a:spLocks noChangeArrowheads="1"/>
          </p:cNvSpPr>
          <p:nvPr/>
        </p:nvSpPr>
        <p:spPr bwMode="auto">
          <a:xfrm>
            <a:off x="6896100" y="6672263"/>
            <a:ext cx="877888"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spAutoFit/>
          </a:bodyPr>
          <a:lstStyle/>
          <a:p>
            <a:pPr algn="r" defTabSz="814388">
              <a:lnSpc>
                <a:spcPct val="100000"/>
              </a:lnSpc>
            </a:pPr>
            <a:r>
              <a:rPr lang="en-US" sz="700">
                <a:solidFill>
                  <a:srgbClr val="D3D3D3"/>
                </a:solidFill>
              </a:rPr>
              <a:t>Cisco Confidential</a:t>
            </a:r>
          </a:p>
        </p:txBody>
      </p:sp>
      <p:sp>
        <p:nvSpPr>
          <p:cNvPr id="7" name="Rectangle 280"/>
          <p:cNvSpPr>
            <a:spLocks noChangeArrowheads="1"/>
          </p:cNvSpPr>
          <p:nvPr/>
        </p:nvSpPr>
        <p:spPr bwMode="auto">
          <a:xfrm>
            <a:off x="193675" y="6672263"/>
            <a:ext cx="96202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nchor="b">
            <a:spAutoFit/>
          </a:bodyPr>
          <a:lstStyle/>
          <a:p>
            <a:pPr algn="l" defTabSz="814388">
              <a:lnSpc>
                <a:spcPct val="100000"/>
              </a:lnSpc>
            </a:pPr>
            <a:r>
              <a:rPr lang="en-US" sz="700">
                <a:solidFill>
                  <a:srgbClr val="D3D3D3"/>
                </a:solidFill>
              </a:rPr>
              <a:t>Presentation_ID</a:t>
            </a:r>
          </a:p>
        </p:txBody>
      </p:sp>
      <p:sp>
        <p:nvSpPr>
          <p:cNvPr id="8" name="Rectangle 281"/>
          <p:cNvSpPr>
            <a:spLocks noChangeArrowheads="1"/>
          </p:cNvSpPr>
          <p:nvPr/>
        </p:nvSpPr>
        <p:spPr bwMode="auto">
          <a:xfrm>
            <a:off x="8596313" y="6626225"/>
            <a:ext cx="320675"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spAutoFit/>
          </a:bodyPr>
          <a:lstStyle/>
          <a:p>
            <a:pPr algn="r" defTabSz="814388">
              <a:lnSpc>
                <a:spcPct val="100000"/>
              </a:lnSpc>
            </a:pPr>
            <a:fld id="{7F1BC4EF-034A-F647-AA58-B71D58802FDB}" type="slidenum">
              <a:rPr lang="en-US" sz="1000">
                <a:solidFill>
                  <a:srgbClr val="D3D3D3"/>
                </a:solidFill>
              </a:rPr>
              <a:pPr algn="r" defTabSz="814388">
                <a:lnSpc>
                  <a:spcPct val="100000"/>
                </a:lnSpc>
              </a:pPr>
              <a:t>‹#›</a:t>
            </a:fld>
            <a:endParaRPr lang="en-US" sz="1000">
              <a:solidFill>
                <a:srgbClr val="D3D3D3"/>
              </a:solidFill>
            </a:endParaRPr>
          </a:p>
        </p:txBody>
      </p:sp>
      <p:pic>
        <p:nvPicPr>
          <p:cNvPr id="9" name="Picture 331" descr="Cisco_New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483225" y="5940425"/>
            <a:ext cx="3354388"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33" descr="Cisc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6063" y="119063"/>
            <a:ext cx="1171575"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9873" name="Rectangle 209"/>
          <p:cNvSpPr>
            <a:spLocks noGrp="1" noChangeArrowheads="1"/>
          </p:cNvSpPr>
          <p:nvPr>
            <p:ph type="ctrTitle"/>
          </p:nvPr>
        </p:nvSpPr>
        <p:spPr bwMode="white">
          <a:xfrm>
            <a:off x="311150" y="2671763"/>
            <a:ext cx="3768725" cy="830262"/>
          </a:xfrm>
          <a:ln/>
        </p:spPr>
        <p:txBody>
          <a:bodyPr anchor="ctr"/>
          <a:lstStyle>
            <a:lvl1pPr>
              <a:defRPr sz="3000" b="0">
                <a:solidFill>
                  <a:srgbClr val="FFFFFF"/>
                </a:solidFill>
              </a:defRPr>
            </a:lvl1pPr>
          </a:lstStyle>
          <a:p>
            <a:r>
              <a:rPr lang="en-US" dirty="0" smtClean="0"/>
              <a:t>Click to edit Master title style</a:t>
            </a:r>
            <a:endParaRPr lang="en-US" dirty="0"/>
          </a:p>
        </p:txBody>
      </p:sp>
      <p:sp>
        <p:nvSpPr>
          <p:cNvPr id="369874" name="Rectangle 210"/>
          <p:cNvSpPr>
            <a:spLocks noGrp="1" noChangeArrowheads="1"/>
          </p:cNvSpPr>
          <p:nvPr>
            <p:ph type="subTitle" idx="1"/>
          </p:nvPr>
        </p:nvSpPr>
        <p:spPr>
          <a:xfrm>
            <a:off x="311150" y="4672013"/>
            <a:ext cx="4103688" cy="658812"/>
          </a:xfrm>
          <a:ln/>
        </p:spPr>
        <p:txBody>
          <a:bodyPr/>
          <a:lstStyle>
            <a:lvl1pPr marL="0" indent="0">
              <a:lnSpc>
                <a:spcPct val="90000"/>
              </a:lnSpc>
              <a:buFont typeface="Wingdings" pitchFamily="2" charset="2"/>
              <a:buNone/>
              <a:defRPr sz="2000" b="1">
                <a:solidFill>
                  <a:schemeClr val="bg2"/>
                </a:solidFill>
              </a:defRPr>
            </a:lvl1pPr>
          </a:lstStyle>
          <a:p>
            <a:r>
              <a:rPr lang="en-US" dirty="0" smtClean="0"/>
              <a:t>Click to edit Master subtitle style</a:t>
            </a:r>
            <a:endParaRPr lang="en-US" dirty="0"/>
          </a:p>
        </p:txBody>
      </p:sp>
    </p:spTree>
    <p:extLst>
      <p:ext uri="{BB962C8B-B14F-4D97-AF65-F5344CB8AC3E}">
        <p14:creationId xmlns:p14="http://schemas.microsoft.com/office/powerpoint/2010/main" val="8848856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2pPr marL="457200" indent="-228600">
              <a:buFont typeface="Arial" panose="020B0604020202020204" pitchFamily="34" charset="0"/>
              <a:buChar char="•"/>
              <a:defRPr/>
            </a:lvl2pPr>
            <a:lvl3pPr marL="914400" indent="-225425">
              <a:buSzPct val="75000"/>
              <a:buFont typeface="Courier New" panose="02070309020205020404" pitchFamily="49" charset="0"/>
              <a:buChar char="o"/>
              <a:defRPr/>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610473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3228517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5638" y="2014538"/>
            <a:ext cx="3894137" cy="3571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02175" y="2014538"/>
            <a:ext cx="3894138" cy="3571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492319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643739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6408482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85695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5638" y="702293"/>
            <a:ext cx="8145462" cy="838200"/>
          </a:xfrm>
        </p:spPr>
        <p:txBody>
          <a:bodyPr/>
          <a:lstStyle/>
          <a:p>
            <a:r>
              <a:rPr lang="en-US" smtClean="0"/>
              <a:t>Click to edit Master title style</a:t>
            </a:r>
            <a:endParaRPr lang="en-US"/>
          </a:p>
        </p:txBody>
      </p:sp>
      <p:sp>
        <p:nvSpPr>
          <p:cNvPr id="3" name="Content Placeholder 2"/>
          <p:cNvSpPr>
            <a:spLocks noGrp="1"/>
          </p:cNvSpPr>
          <p:nvPr>
            <p:ph idx="1"/>
          </p:nvPr>
        </p:nvSpPr>
        <p:spPr>
          <a:xfrm>
            <a:off x="655638" y="1687390"/>
            <a:ext cx="7940675" cy="4720787"/>
          </a:xfrm>
        </p:spPr>
        <p:txBody>
          <a:bodyPr/>
          <a:lstStyle>
            <a:lvl2pPr marL="457200" indent="-228600">
              <a:buFont typeface="Arial" panose="020B0604020202020204" pitchFamily="34" charset="0"/>
              <a:buChar char="•"/>
              <a:defRPr/>
            </a:lvl2pPr>
            <a:lvl3pPr marL="914400" indent="-225425">
              <a:buSzPct val="75000"/>
              <a:buFont typeface="Courier New" panose="02070309020205020404" pitchFamily="49" charset="0"/>
              <a:buChar char="o"/>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9609755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8542533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1374911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986291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5925" y="798513"/>
            <a:ext cx="2035175" cy="4787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5638" y="798513"/>
            <a:ext cx="5957887" cy="4787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316079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7811502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5638" y="2014538"/>
            <a:ext cx="3894137" cy="3571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02175" y="2014538"/>
            <a:ext cx="3894138" cy="3571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389473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002792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883690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48584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7749952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2919012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5.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55638" y="798513"/>
            <a:ext cx="8145462"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82124" tIns="41061" rIns="82124" bIns="41061" numCol="1" anchor="b" anchorCtr="0" compatLnSpc="1">
            <a:prstTxWarp prst="textNoShape">
              <a:avLst/>
            </a:prstTxWarp>
          </a:bodyPr>
          <a:lstStyle/>
          <a:p>
            <a:pPr lvl="0"/>
            <a:r>
              <a:rPr lang="en-US"/>
              <a:t>Slide Title</a:t>
            </a:r>
          </a:p>
        </p:txBody>
      </p:sp>
      <p:sp>
        <p:nvSpPr>
          <p:cNvPr id="1027" name="Rectangle 4"/>
          <p:cNvSpPr>
            <a:spLocks noChangeArrowheads="1"/>
          </p:cNvSpPr>
          <p:nvPr/>
        </p:nvSpPr>
        <p:spPr bwMode="auto">
          <a:xfrm>
            <a:off x="193675" y="6562725"/>
            <a:ext cx="962025"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nchor="b">
            <a:spAutoFit/>
          </a:bodyPr>
          <a:lstStyle/>
          <a:p>
            <a:pPr algn="l" defTabSz="814388">
              <a:lnSpc>
                <a:spcPct val="100000"/>
              </a:lnSpc>
            </a:pPr>
            <a:r>
              <a:rPr lang="en-US" sz="700">
                <a:solidFill>
                  <a:srgbClr val="D3D3D3"/>
                </a:solidFill>
              </a:rPr>
              <a:t>ITE PC v4.1</a:t>
            </a:r>
          </a:p>
          <a:p>
            <a:pPr algn="l" defTabSz="814388">
              <a:lnSpc>
                <a:spcPct val="100000"/>
              </a:lnSpc>
            </a:pPr>
            <a:r>
              <a:rPr lang="en-US" sz="700">
                <a:solidFill>
                  <a:srgbClr val="D3D3D3"/>
                </a:solidFill>
              </a:rPr>
              <a:t>Chapter 1</a:t>
            </a:r>
          </a:p>
        </p:txBody>
      </p:sp>
      <p:sp>
        <p:nvSpPr>
          <p:cNvPr id="1028" name="Rectangle 5"/>
          <p:cNvSpPr>
            <a:spLocks noChangeArrowheads="1"/>
          </p:cNvSpPr>
          <p:nvPr/>
        </p:nvSpPr>
        <p:spPr bwMode="auto">
          <a:xfrm>
            <a:off x="8596313" y="6626225"/>
            <a:ext cx="320675"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spAutoFit/>
          </a:bodyPr>
          <a:lstStyle/>
          <a:p>
            <a:pPr algn="r" defTabSz="814388">
              <a:lnSpc>
                <a:spcPct val="100000"/>
              </a:lnSpc>
            </a:pPr>
            <a:fld id="{28856D66-2D7E-BA44-8BF8-F720D8CAD36C}" type="slidenum">
              <a:rPr lang="en-US" sz="1000">
                <a:solidFill>
                  <a:srgbClr val="D3D3D3"/>
                </a:solidFill>
              </a:rPr>
              <a:pPr algn="r" defTabSz="814388">
                <a:lnSpc>
                  <a:spcPct val="100000"/>
                </a:lnSpc>
              </a:pPr>
              <a:t>‹#›</a:t>
            </a:fld>
            <a:endParaRPr lang="en-US" sz="1000">
              <a:solidFill>
                <a:srgbClr val="D3D3D3"/>
              </a:solidFill>
            </a:endParaRPr>
          </a:p>
        </p:txBody>
      </p:sp>
      <p:sp>
        <p:nvSpPr>
          <p:cNvPr id="1029" name="Rectangle 6"/>
          <p:cNvSpPr>
            <a:spLocks noGrp="1" noChangeArrowheads="1"/>
          </p:cNvSpPr>
          <p:nvPr>
            <p:ph type="body" idx="1"/>
          </p:nvPr>
        </p:nvSpPr>
        <p:spPr bwMode="auto">
          <a:xfrm>
            <a:off x="636398" y="2078328"/>
            <a:ext cx="7940675" cy="3950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82124" tIns="41061" rIns="82124" bIns="41061" numCol="1" anchor="t" anchorCtr="0" compatLnSpc="1">
            <a:prstTxWarp prst="textNoShape">
              <a:avLst/>
            </a:prstTxWarp>
          </a:bodyPr>
          <a:lstStyle/>
          <a:p>
            <a:pPr lvl="0"/>
            <a:r>
              <a:rPr lang="en-US"/>
              <a:t>Body Text</a:t>
            </a:r>
          </a:p>
          <a:p>
            <a:pPr lvl="1"/>
            <a:r>
              <a:rPr lang="en-US"/>
              <a:t>Second Level</a:t>
            </a:r>
          </a:p>
          <a:p>
            <a:pPr lvl="2"/>
            <a:r>
              <a:rPr lang="en-US"/>
              <a:t>Third Level</a:t>
            </a:r>
          </a:p>
          <a:p>
            <a:pPr lvl="3"/>
            <a:r>
              <a:rPr lang="en-US"/>
              <a:t>Fourth Level</a:t>
            </a:r>
          </a:p>
          <a:p>
            <a:pPr lvl="4"/>
            <a:r>
              <a:rPr lang="en-US"/>
              <a:t>Fifth Level</a:t>
            </a:r>
          </a:p>
        </p:txBody>
      </p:sp>
      <p:pic>
        <p:nvPicPr>
          <p:cNvPr id="1030" name="Picture 7" descr="PPt_TopBand_Artwork"/>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1408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Rectangle 8"/>
          <p:cNvSpPr>
            <a:spLocks noChangeArrowheads="1"/>
          </p:cNvSpPr>
          <p:nvPr/>
        </p:nvSpPr>
        <p:spPr bwMode="auto">
          <a:xfrm>
            <a:off x="4498975" y="6670675"/>
            <a:ext cx="2347913"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nchorCtr="1">
            <a:spAutoFit/>
          </a:bodyPr>
          <a:lstStyle/>
          <a:p>
            <a:pPr algn="l" defTabSz="814388">
              <a:lnSpc>
                <a:spcPct val="100000"/>
              </a:lnSpc>
            </a:pPr>
            <a:r>
              <a:rPr lang="en-US" sz="700">
                <a:solidFill>
                  <a:srgbClr val="D3D3D3"/>
                </a:solidFill>
              </a:rPr>
              <a:t>© 2007 – 2010, Cisco Systems, Inc. All rights reserved.</a:t>
            </a:r>
          </a:p>
        </p:txBody>
      </p:sp>
      <p:sp>
        <p:nvSpPr>
          <p:cNvPr id="1032" name="Rectangle 9"/>
          <p:cNvSpPr>
            <a:spLocks noChangeArrowheads="1"/>
          </p:cNvSpPr>
          <p:nvPr/>
        </p:nvSpPr>
        <p:spPr bwMode="auto">
          <a:xfrm>
            <a:off x="7123113" y="6672263"/>
            <a:ext cx="65087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spAutoFit/>
          </a:bodyPr>
          <a:lstStyle/>
          <a:p>
            <a:pPr algn="r" defTabSz="814388">
              <a:lnSpc>
                <a:spcPct val="100000"/>
              </a:lnSpc>
            </a:pPr>
            <a:r>
              <a:rPr lang="en-US" sz="700">
                <a:solidFill>
                  <a:srgbClr val="D3D3D3"/>
                </a:solidFill>
              </a:rPr>
              <a:t>Cisco Public</a:t>
            </a:r>
          </a:p>
        </p:txBody>
      </p:sp>
    </p:spTree>
  </p:cSld>
  <p:clrMap bg1="lt1" tx1="dk1" bg2="lt2" tx2="dk2" accent1="accent1" accent2="accent2" accent3="accent3" accent4="accent4" accent5="accent5" accent6="accent6" hlink="hlink" folHlink="folHlink"/>
  <p:sldLayoutIdLst>
    <p:sldLayoutId id="2147484055"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 id="2147484044" r:id="rId12"/>
  </p:sldLayoutIdLst>
  <p:timing>
    <p:tnLst>
      <p:par>
        <p:cTn id="1" dur="indefinite" restart="never" nodeType="tmRoot"/>
      </p:par>
    </p:tnLst>
  </p:timing>
  <p:txStyles>
    <p:titleStyle>
      <a:lvl1pPr algn="l" defTabSz="814388" rtl="0" eaLnBrk="1" fontAlgn="base" hangingPunct="1">
        <a:lnSpc>
          <a:spcPct val="90000"/>
        </a:lnSpc>
        <a:spcBef>
          <a:spcPct val="0"/>
        </a:spcBef>
        <a:spcAft>
          <a:spcPct val="0"/>
        </a:spcAft>
        <a:defRPr sz="3200" b="1">
          <a:solidFill>
            <a:srgbClr val="708CA1"/>
          </a:solidFill>
          <a:latin typeface="+mj-lt"/>
          <a:ea typeface="ＭＳ Ｐゴシック" charset="0"/>
          <a:cs typeface="ＭＳ Ｐゴシック" charset="0"/>
        </a:defRPr>
      </a:lvl1pPr>
      <a:lvl2pPr algn="l" defTabSz="814388" rtl="0" eaLnBrk="1" fontAlgn="base" hangingPunct="1">
        <a:lnSpc>
          <a:spcPct val="90000"/>
        </a:lnSpc>
        <a:spcBef>
          <a:spcPct val="0"/>
        </a:spcBef>
        <a:spcAft>
          <a:spcPct val="0"/>
        </a:spcAft>
        <a:defRPr sz="3200" b="1">
          <a:solidFill>
            <a:srgbClr val="708CA1"/>
          </a:solidFill>
          <a:latin typeface="Arial" charset="0"/>
          <a:ea typeface="ＭＳ Ｐゴシック" charset="0"/>
          <a:cs typeface="ＭＳ Ｐゴシック" charset="0"/>
        </a:defRPr>
      </a:lvl2pPr>
      <a:lvl3pPr algn="l" defTabSz="814388" rtl="0" eaLnBrk="1" fontAlgn="base" hangingPunct="1">
        <a:lnSpc>
          <a:spcPct val="90000"/>
        </a:lnSpc>
        <a:spcBef>
          <a:spcPct val="0"/>
        </a:spcBef>
        <a:spcAft>
          <a:spcPct val="0"/>
        </a:spcAft>
        <a:defRPr sz="3200" b="1">
          <a:solidFill>
            <a:srgbClr val="708CA1"/>
          </a:solidFill>
          <a:latin typeface="Arial" charset="0"/>
          <a:ea typeface="ＭＳ Ｐゴシック" charset="0"/>
          <a:cs typeface="ＭＳ Ｐゴシック" charset="0"/>
        </a:defRPr>
      </a:lvl3pPr>
      <a:lvl4pPr algn="l" defTabSz="814388" rtl="0" eaLnBrk="1" fontAlgn="base" hangingPunct="1">
        <a:lnSpc>
          <a:spcPct val="90000"/>
        </a:lnSpc>
        <a:spcBef>
          <a:spcPct val="0"/>
        </a:spcBef>
        <a:spcAft>
          <a:spcPct val="0"/>
        </a:spcAft>
        <a:defRPr sz="3200" b="1">
          <a:solidFill>
            <a:srgbClr val="708CA1"/>
          </a:solidFill>
          <a:latin typeface="Arial" charset="0"/>
          <a:ea typeface="ＭＳ Ｐゴシック" charset="0"/>
          <a:cs typeface="ＭＳ Ｐゴシック" charset="0"/>
        </a:defRPr>
      </a:lvl4pPr>
      <a:lvl5pPr algn="l" defTabSz="814388" rtl="0" eaLnBrk="1" fontAlgn="base" hangingPunct="1">
        <a:lnSpc>
          <a:spcPct val="90000"/>
        </a:lnSpc>
        <a:spcBef>
          <a:spcPct val="0"/>
        </a:spcBef>
        <a:spcAft>
          <a:spcPct val="0"/>
        </a:spcAft>
        <a:defRPr sz="3200" b="1">
          <a:solidFill>
            <a:srgbClr val="708CA1"/>
          </a:solidFill>
          <a:latin typeface="Arial" charset="0"/>
          <a:ea typeface="ＭＳ Ｐゴシック" charset="0"/>
          <a:cs typeface="ＭＳ Ｐゴシック" charset="0"/>
        </a:defRPr>
      </a:lvl5pPr>
      <a:lvl6pPr marL="457200" algn="l" defTabSz="814388" rtl="0" eaLnBrk="1" fontAlgn="base" hangingPunct="1">
        <a:lnSpc>
          <a:spcPct val="90000"/>
        </a:lnSpc>
        <a:spcBef>
          <a:spcPct val="0"/>
        </a:spcBef>
        <a:spcAft>
          <a:spcPct val="0"/>
        </a:spcAft>
        <a:defRPr sz="3200" b="1">
          <a:solidFill>
            <a:srgbClr val="708CA1"/>
          </a:solidFill>
          <a:latin typeface="Arial" charset="0"/>
        </a:defRPr>
      </a:lvl6pPr>
      <a:lvl7pPr marL="914400" algn="l" defTabSz="814388" rtl="0" eaLnBrk="1" fontAlgn="base" hangingPunct="1">
        <a:lnSpc>
          <a:spcPct val="90000"/>
        </a:lnSpc>
        <a:spcBef>
          <a:spcPct val="0"/>
        </a:spcBef>
        <a:spcAft>
          <a:spcPct val="0"/>
        </a:spcAft>
        <a:defRPr sz="3200" b="1">
          <a:solidFill>
            <a:srgbClr val="708CA1"/>
          </a:solidFill>
          <a:latin typeface="Arial" charset="0"/>
        </a:defRPr>
      </a:lvl7pPr>
      <a:lvl8pPr marL="1371600" algn="l" defTabSz="814388" rtl="0" eaLnBrk="1" fontAlgn="base" hangingPunct="1">
        <a:lnSpc>
          <a:spcPct val="90000"/>
        </a:lnSpc>
        <a:spcBef>
          <a:spcPct val="0"/>
        </a:spcBef>
        <a:spcAft>
          <a:spcPct val="0"/>
        </a:spcAft>
        <a:defRPr sz="3200" b="1">
          <a:solidFill>
            <a:srgbClr val="708CA1"/>
          </a:solidFill>
          <a:latin typeface="Arial" charset="0"/>
        </a:defRPr>
      </a:lvl8pPr>
      <a:lvl9pPr marL="1828800" algn="l" defTabSz="814388" rtl="0" eaLnBrk="1" fontAlgn="base" hangingPunct="1">
        <a:lnSpc>
          <a:spcPct val="90000"/>
        </a:lnSpc>
        <a:spcBef>
          <a:spcPct val="0"/>
        </a:spcBef>
        <a:spcAft>
          <a:spcPct val="0"/>
        </a:spcAft>
        <a:defRPr sz="3200" b="1">
          <a:solidFill>
            <a:srgbClr val="708CA1"/>
          </a:solidFill>
          <a:latin typeface="Arial" charset="0"/>
        </a:defRPr>
      </a:lvl9pPr>
    </p:titleStyle>
    <p:bodyStyle>
      <a:lvl1pPr marL="236538" indent="-236538" algn="l" defTabSz="814388" rtl="0" eaLnBrk="1" fontAlgn="base" hangingPunct="1">
        <a:lnSpc>
          <a:spcPct val="95000"/>
        </a:lnSpc>
        <a:spcBef>
          <a:spcPct val="50000"/>
        </a:spcBef>
        <a:spcAft>
          <a:spcPct val="0"/>
        </a:spcAft>
        <a:buClr>
          <a:srgbClr val="708CA1"/>
        </a:buClr>
        <a:buFont typeface="Wingdings" charset="0"/>
        <a:buChar char="§"/>
        <a:defRPr sz="2400">
          <a:solidFill>
            <a:schemeClr val="tx1"/>
          </a:solidFill>
          <a:latin typeface="+mn-lt"/>
          <a:ea typeface="ＭＳ Ｐゴシック" charset="0"/>
          <a:cs typeface="ＭＳ Ｐゴシック" charset="0"/>
        </a:defRPr>
      </a:lvl1pPr>
      <a:lvl2pPr marL="574675" indent="-117475" algn="l" defTabSz="814388" rtl="0" eaLnBrk="1" fontAlgn="base" hangingPunct="1">
        <a:lnSpc>
          <a:spcPct val="95000"/>
        </a:lnSpc>
        <a:spcBef>
          <a:spcPct val="35000"/>
        </a:spcBef>
        <a:spcAft>
          <a:spcPct val="0"/>
        </a:spcAft>
        <a:buClr>
          <a:srgbClr val="708CA1"/>
        </a:buClr>
        <a:defRPr sz="2000">
          <a:solidFill>
            <a:schemeClr val="tx1"/>
          </a:solidFill>
          <a:latin typeface="+mn-lt"/>
          <a:ea typeface="ＭＳ Ｐゴシック" charset="0"/>
        </a:defRPr>
      </a:lvl2pPr>
      <a:lvl3pPr marL="914400" algn="l" defTabSz="814388" rtl="0" eaLnBrk="1" fontAlgn="base" hangingPunct="1">
        <a:lnSpc>
          <a:spcPct val="95000"/>
        </a:lnSpc>
        <a:spcBef>
          <a:spcPct val="35000"/>
        </a:spcBef>
        <a:spcAft>
          <a:spcPct val="0"/>
        </a:spcAft>
        <a:buClr>
          <a:srgbClr val="708CA1"/>
        </a:buClr>
        <a:defRPr sz="2000">
          <a:solidFill>
            <a:schemeClr val="tx1"/>
          </a:solidFill>
          <a:latin typeface="+mn-lt"/>
          <a:ea typeface="ＭＳ Ｐゴシック" charset="0"/>
        </a:defRPr>
      </a:lvl3pPr>
      <a:lvl4pPr marL="1254125" indent="117475" algn="l" defTabSz="814388" rtl="0" eaLnBrk="1" fontAlgn="base" hangingPunct="1">
        <a:lnSpc>
          <a:spcPct val="95000"/>
        </a:lnSpc>
        <a:spcBef>
          <a:spcPct val="35000"/>
        </a:spcBef>
        <a:spcAft>
          <a:spcPct val="0"/>
        </a:spcAft>
        <a:buClr>
          <a:srgbClr val="708CA1"/>
        </a:buClr>
        <a:defRPr sz="2000">
          <a:solidFill>
            <a:schemeClr val="tx1"/>
          </a:solidFill>
          <a:latin typeface="+mn-lt"/>
          <a:ea typeface="ＭＳ Ｐゴシック" charset="0"/>
        </a:defRPr>
      </a:lvl4pPr>
      <a:lvl5pPr marL="1604963" indent="223838" algn="l" defTabSz="814388" rtl="0" eaLnBrk="1" fontAlgn="base" hangingPunct="1">
        <a:lnSpc>
          <a:spcPct val="95000"/>
        </a:lnSpc>
        <a:spcBef>
          <a:spcPct val="35000"/>
        </a:spcBef>
        <a:spcAft>
          <a:spcPct val="0"/>
        </a:spcAft>
        <a:buClr>
          <a:srgbClr val="708CA1"/>
        </a:buClr>
        <a:defRPr sz="2000">
          <a:solidFill>
            <a:schemeClr val="tx1"/>
          </a:solidFill>
          <a:latin typeface="+mn-lt"/>
          <a:ea typeface="ＭＳ Ｐゴシック" charset="0"/>
        </a:defRPr>
      </a:lvl5pPr>
      <a:lvl6pPr marL="2062163" algn="l" defTabSz="814388" rtl="0" eaLnBrk="1" fontAlgn="base" hangingPunct="1">
        <a:lnSpc>
          <a:spcPct val="95000"/>
        </a:lnSpc>
        <a:spcBef>
          <a:spcPct val="35000"/>
        </a:spcBef>
        <a:spcAft>
          <a:spcPct val="0"/>
        </a:spcAft>
        <a:buClr>
          <a:srgbClr val="708CA1"/>
        </a:buClr>
        <a:defRPr sz="2000">
          <a:solidFill>
            <a:schemeClr val="tx1"/>
          </a:solidFill>
          <a:latin typeface="+mn-lt"/>
        </a:defRPr>
      </a:lvl6pPr>
      <a:lvl7pPr marL="2519363" algn="l" defTabSz="814388" rtl="0" eaLnBrk="1" fontAlgn="base" hangingPunct="1">
        <a:lnSpc>
          <a:spcPct val="95000"/>
        </a:lnSpc>
        <a:spcBef>
          <a:spcPct val="35000"/>
        </a:spcBef>
        <a:spcAft>
          <a:spcPct val="0"/>
        </a:spcAft>
        <a:buClr>
          <a:srgbClr val="708CA1"/>
        </a:buClr>
        <a:defRPr sz="2000">
          <a:solidFill>
            <a:schemeClr val="tx1"/>
          </a:solidFill>
          <a:latin typeface="+mn-lt"/>
        </a:defRPr>
      </a:lvl7pPr>
      <a:lvl8pPr marL="2976563" algn="l" defTabSz="814388" rtl="0" eaLnBrk="1" fontAlgn="base" hangingPunct="1">
        <a:lnSpc>
          <a:spcPct val="95000"/>
        </a:lnSpc>
        <a:spcBef>
          <a:spcPct val="35000"/>
        </a:spcBef>
        <a:spcAft>
          <a:spcPct val="0"/>
        </a:spcAft>
        <a:buClr>
          <a:srgbClr val="708CA1"/>
        </a:buClr>
        <a:defRPr sz="2000">
          <a:solidFill>
            <a:schemeClr val="tx1"/>
          </a:solidFill>
          <a:latin typeface="+mn-lt"/>
        </a:defRPr>
      </a:lvl8pPr>
      <a:lvl9pPr marL="3433763" algn="l" defTabSz="814388" rtl="0" eaLnBrk="1" fontAlgn="base" hangingPunct="1">
        <a:lnSpc>
          <a:spcPct val="95000"/>
        </a:lnSpc>
        <a:spcBef>
          <a:spcPct val="35000"/>
        </a:spcBef>
        <a:spcAft>
          <a:spcPct val="0"/>
        </a:spcAft>
        <a:buClr>
          <a:srgbClr val="708CA1"/>
        </a:buCl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6146"/>
          <p:cNvSpPr>
            <a:spLocks noGrp="1" noChangeArrowheads="1"/>
          </p:cNvSpPr>
          <p:nvPr>
            <p:ph type="title"/>
          </p:nvPr>
        </p:nvSpPr>
        <p:spPr bwMode="auto">
          <a:xfrm>
            <a:off x="193868" y="394392"/>
            <a:ext cx="8772157"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82124" tIns="41061" rIns="82124" bIns="41061" numCol="1" anchor="b" anchorCtr="0" compatLnSpc="1">
            <a:prstTxWarp prst="textNoShape">
              <a:avLst/>
            </a:prstTxWarp>
          </a:bodyPr>
          <a:lstStyle/>
          <a:p>
            <a:pPr lvl="0"/>
            <a:r>
              <a:rPr lang="en-US"/>
              <a:t>Slide Title</a:t>
            </a:r>
          </a:p>
        </p:txBody>
      </p:sp>
      <p:sp>
        <p:nvSpPr>
          <p:cNvPr id="3075" name="Rectangle 6281"/>
          <p:cNvSpPr>
            <a:spLocks noChangeArrowheads="1"/>
          </p:cNvSpPr>
          <p:nvPr/>
        </p:nvSpPr>
        <p:spPr bwMode="auto">
          <a:xfrm>
            <a:off x="193675" y="6672263"/>
            <a:ext cx="96202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nchor="b">
            <a:spAutoFit/>
          </a:bodyPr>
          <a:lstStyle/>
          <a:p>
            <a:pPr algn="l" defTabSz="814388">
              <a:lnSpc>
                <a:spcPct val="100000"/>
              </a:lnSpc>
            </a:pPr>
            <a:r>
              <a:rPr lang="en-US" sz="700">
                <a:solidFill>
                  <a:srgbClr val="D3D3D3"/>
                </a:solidFill>
              </a:rPr>
              <a:t>Presentation_ID</a:t>
            </a:r>
          </a:p>
        </p:txBody>
      </p:sp>
      <p:sp>
        <p:nvSpPr>
          <p:cNvPr id="3076" name="Rectangle 6282"/>
          <p:cNvSpPr>
            <a:spLocks noChangeArrowheads="1"/>
          </p:cNvSpPr>
          <p:nvPr/>
        </p:nvSpPr>
        <p:spPr bwMode="auto">
          <a:xfrm>
            <a:off x="8596313" y="6626225"/>
            <a:ext cx="320675"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spAutoFit/>
          </a:bodyPr>
          <a:lstStyle/>
          <a:p>
            <a:pPr algn="r" defTabSz="814388">
              <a:lnSpc>
                <a:spcPct val="100000"/>
              </a:lnSpc>
            </a:pPr>
            <a:fld id="{6084AB3D-AE30-934E-B0BC-A74C2CCEE444}" type="slidenum">
              <a:rPr lang="en-US" sz="1000">
                <a:solidFill>
                  <a:srgbClr val="D3D3D3"/>
                </a:solidFill>
              </a:rPr>
              <a:pPr algn="r" defTabSz="814388">
                <a:lnSpc>
                  <a:spcPct val="100000"/>
                </a:lnSpc>
              </a:pPr>
              <a:t>‹#›</a:t>
            </a:fld>
            <a:endParaRPr lang="en-US" sz="1000">
              <a:solidFill>
                <a:srgbClr val="D3D3D3"/>
              </a:solidFill>
            </a:endParaRPr>
          </a:p>
        </p:txBody>
      </p:sp>
      <p:sp>
        <p:nvSpPr>
          <p:cNvPr id="3077" name="Rectangle 6284"/>
          <p:cNvSpPr>
            <a:spLocks noGrp="1" noChangeArrowheads="1"/>
          </p:cNvSpPr>
          <p:nvPr>
            <p:ph type="body" idx="1"/>
          </p:nvPr>
        </p:nvSpPr>
        <p:spPr bwMode="auto">
          <a:xfrm>
            <a:off x="213109" y="1539502"/>
            <a:ext cx="8733677" cy="4926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82124" tIns="41061" rIns="82124" bIns="41061" numCol="1" anchor="t" anchorCtr="0" compatLnSpc="1">
            <a:prstTxWarp prst="textNoShape">
              <a:avLst/>
            </a:prstTxWarp>
          </a:bodyPr>
          <a:lstStyle/>
          <a:p>
            <a:pPr lvl="0"/>
            <a:r>
              <a:rPr lang="en-US" dirty="0"/>
              <a:t>Body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078" name="Rectangle 6312"/>
          <p:cNvSpPr>
            <a:spLocks noChangeArrowheads="1"/>
          </p:cNvSpPr>
          <p:nvPr/>
        </p:nvSpPr>
        <p:spPr bwMode="auto">
          <a:xfrm>
            <a:off x="4498975" y="6672263"/>
            <a:ext cx="202247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nchorCtr="1">
            <a:spAutoFit/>
          </a:bodyPr>
          <a:lstStyle/>
          <a:p>
            <a:pPr algn="l" defTabSz="814388">
              <a:lnSpc>
                <a:spcPct val="100000"/>
              </a:lnSpc>
            </a:pPr>
            <a:r>
              <a:rPr lang="en-US" sz="700">
                <a:solidFill>
                  <a:srgbClr val="D3D3D3"/>
                </a:solidFill>
              </a:rPr>
              <a:t>© 2008 Cisco Systems, Inc. All rights reserved.</a:t>
            </a:r>
          </a:p>
        </p:txBody>
      </p:sp>
      <p:sp>
        <p:nvSpPr>
          <p:cNvPr id="3079" name="Rectangle 6313"/>
          <p:cNvSpPr>
            <a:spLocks noChangeArrowheads="1"/>
          </p:cNvSpPr>
          <p:nvPr/>
        </p:nvSpPr>
        <p:spPr bwMode="auto">
          <a:xfrm>
            <a:off x="6896100" y="6672263"/>
            <a:ext cx="877888"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spAutoFit/>
          </a:bodyPr>
          <a:lstStyle/>
          <a:p>
            <a:pPr algn="r" defTabSz="814388">
              <a:lnSpc>
                <a:spcPct val="100000"/>
              </a:lnSpc>
            </a:pPr>
            <a:r>
              <a:rPr lang="en-US" sz="700">
                <a:solidFill>
                  <a:srgbClr val="D3D3D3"/>
                </a:solidFill>
              </a:rPr>
              <a:t>Cisco Confidential</a:t>
            </a:r>
          </a:p>
        </p:txBody>
      </p:sp>
      <p:pic>
        <p:nvPicPr>
          <p:cNvPr id="3080" name="Picture 8" descr="Rev08_Cisco_BrandBar10_060408.png"/>
          <p:cNvPicPr>
            <a:picLocks noChangeAspect="1"/>
          </p:cNvPicPr>
          <p:nvPr/>
        </p:nvPicPr>
        <p:blipFill>
          <a:blip r:embed="rId13" cstate="email">
            <a:extLst>
              <a:ext uri="{28A0092B-C50C-407E-A947-70E740481C1C}">
                <a14:useLocalDpi xmlns:a14="http://schemas.microsoft.com/office/drawing/2010/main" val="0"/>
              </a:ext>
            </a:extLst>
          </a:blip>
          <a:srcRect/>
          <a:stretch>
            <a:fillRect/>
          </a:stretch>
        </p:blipFill>
        <p:spPr bwMode="auto">
          <a:xfrm>
            <a:off x="0" y="0"/>
            <a:ext cx="9144000"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56" r:id="rId1"/>
    <p:sldLayoutId id="2147484045" r:id="rId2"/>
    <p:sldLayoutId id="2147484046" r:id="rId3"/>
    <p:sldLayoutId id="2147484047" r:id="rId4"/>
    <p:sldLayoutId id="2147484048" r:id="rId5"/>
    <p:sldLayoutId id="2147484049" r:id="rId6"/>
    <p:sldLayoutId id="2147484050" r:id="rId7"/>
    <p:sldLayoutId id="2147484051" r:id="rId8"/>
    <p:sldLayoutId id="2147484052" r:id="rId9"/>
    <p:sldLayoutId id="2147484053" r:id="rId10"/>
    <p:sldLayoutId id="2147484054" r:id="rId11"/>
  </p:sldLayoutIdLst>
  <p:timing>
    <p:tnLst>
      <p:par>
        <p:cTn id="1" dur="indefinite" restart="never" nodeType="tmRoot"/>
      </p:par>
    </p:tnLst>
  </p:timing>
  <p:txStyles>
    <p:titleStyle>
      <a:lvl1pPr algn="l" defTabSz="814388" rtl="0" eaLnBrk="0" fontAlgn="base" hangingPunct="0">
        <a:lnSpc>
          <a:spcPct val="90000"/>
        </a:lnSpc>
        <a:spcBef>
          <a:spcPct val="0"/>
        </a:spcBef>
        <a:spcAft>
          <a:spcPct val="0"/>
        </a:spcAft>
        <a:defRPr sz="3200" b="1">
          <a:solidFill>
            <a:srgbClr val="708CA1"/>
          </a:solidFill>
          <a:latin typeface="+mj-lt"/>
          <a:ea typeface="ＭＳ Ｐゴシック" charset="0"/>
          <a:cs typeface="ＭＳ Ｐゴシック" charset="0"/>
        </a:defRPr>
      </a:lvl1pPr>
      <a:lvl2pPr algn="l" defTabSz="814388" rtl="0" eaLnBrk="0" fontAlgn="base" hangingPunct="0">
        <a:lnSpc>
          <a:spcPct val="90000"/>
        </a:lnSpc>
        <a:spcBef>
          <a:spcPct val="0"/>
        </a:spcBef>
        <a:spcAft>
          <a:spcPct val="0"/>
        </a:spcAft>
        <a:defRPr sz="3200" b="1">
          <a:solidFill>
            <a:srgbClr val="708CA1"/>
          </a:solidFill>
          <a:latin typeface="Arial" charset="0"/>
          <a:ea typeface="ＭＳ Ｐゴシック" charset="0"/>
          <a:cs typeface="ＭＳ Ｐゴシック" charset="0"/>
        </a:defRPr>
      </a:lvl2pPr>
      <a:lvl3pPr algn="l" defTabSz="814388" rtl="0" eaLnBrk="0" fontAlgn="base" hangingPunct="0">
        <a:lnSpc>
          <a:spcPct val="90000"/>
        </a:lnSpc>
        <a:spcBef>
          <a:spcPct val="0"/>
        </a:spcBef>
        <a:spcAft>
          <a:spcPct val="0"/>
        </a:spcAft>
        <a:defRPr sz="3200" b="1">
          <a:solidFill>
            <a:srgbClr val="708CA1"/>
          </a:solidFill>
          <a:latin typeface="Arial" charset="0"/>
          <a:ea typeface="ＭＳ Ｐゴシック" charset="0"/>
          <a:cs typeface="ＭＳ Ｐゴシック" charset="0"/>
        </a:defRPr>
      </a:lvl3pPr>
      <a:lvl4pPr algn="l" defTabSz="814388" rtl="0" eaLnBrk="0" fontAlgn="base" hangingPunct="0">
        <a:lnSpc>
          <a:spcPct val="90000"/>
        </a:lnSpc>
        <a:spcBef>
          <a:spcPct val="0"/>
        </a:spcBef>
        <a:spcAft>
          <a:spcPct val="0"/>
        </a:spcAft>
        <a:defRPr sz="3200" b="1">
          <a:solidFill>
            <a:srgbClr val="708CA1"/>
          </a:solidFill>
          <a:latin typeface="Arial" charset="0"/>
          <a:ea typeface="ＭＳ Ｐゴシック" charset="0"/>
          <a:cs typeface="ＭＳ Ｐゴシック" charset="0"/>
        </a:defRPr>
      </a:lvl4pPr>
      <a:lvl5pPr algn="l" defTabSz="814388" rtl="0" eaLnBrk="0" fontAlgn="base" hangingPunct="0">
        <a:lnSpc>
          <a:spcPct val="90000"/>
        </a:lnSpc>
        <a:spcBef>
          <a:spcPct val="0"/>
        </a:spcBef>
        <a:spcAft>
          <a:spcPct val="0"/>
        </a:spcAft>
        <a:defRPr sz="3200" b="1">
          <a:solidFill>
            <a:srgbClr val="708CA1"/>
          </a:solidFill>
          <a:latin typeface="Arial" charset="0"/>
          <a:ea typeface="ＭＳ Ｐゴシック" charset="0"/>
          <a:cs typeface="ＭＳ Ｐゴシック" charset="0"/>
        </a:defRPr>
      </a:lvl5pPr>
      <a:lvl6pPr marL="457200" algn="l" defTabSz="814388" rtl="0" eaLnBrk="1" fontAlgn="base" hangingPunct="1">
        <a:lnSpc>
          <a:spcPct val="90000"/>
        </a:lnSpc>
        <a:spcBef>
          <a:spcPct val="0"/>
        </a:spcBef>
        <a:spcAft>
          <a:spcPct val="0"/>
        </a:spcAft>
        <a:defRPr sz="3200" b="1">
          <a:solidFill>
            <a:srgbClr val="708CA1"/>
          </a:solidFill>
          <a:latin typeface="Arial" charset="0"/>
        </a:defRPr>
      </a:lvl6pPr>
      <a:lvl7pPr marL="914400" algn="l" defTabSz="814388" rtl="0" eaLnBrk="1" fontAlgn="base" hangingPunct="1">
        <a:lnSpc>
          <a:spcPct val="90000"/>
        </a:lnSpc>
        <a:spcBef>
          <a:spcPct val="0"/>
        </a:spcBef>
        <a:spcAft>
          <a:spcPct val="0"/>
        </a:spcAft>
        <a:defRPr sz="3200" b="1">
          <a:solidFill>
            <a:srgbClr val="708CA1"/>
          </a:solidFill>
          <a:latin typeface="Arial" charset="0"/>
        </a:defRPr>
      </a:lvl7pPr>
      <a:lvl8pPr marL="1371600" algn="l" defTabSz="814388" rtl="0" eaLnBrk="1" fontAlgn="base" hangingPunct="1">
        <a:lnSpc>
          <a:spcPct val="90000"/>
        </a:lnSpc>
        <a:spcBef>
          <a:spcPct val="0"/>
        </a:spcBef>
        <a:spcAft>
          <a:spcPct val="0"/>
        </a:spcAft>
        <a:defRPr sz="3200" b="1">
          <a:solidFill>
            <a:srgbClr val="708CA1"/>
          </a:solidFill>
          <a:latin typeface="Arial" charset="0"/>
        </a:defRPr>
      </a:lvl8pPr>
      <a:lvl9pPr marL="1828800" algn="l" defTabSz="814388" rtl="0" eaLnBrk="1" fontAlgn="base" hangingPunct="1">
        <a:lnSpc>
          <a:spcPct val="90000"/>
        </a:lnSpc>
        <a:spcBef>
          <a:spcPct val="0"/>
        </a:spcBef>
        <a:spcAft>
          <a:spcPct val="0"/>
        </a:spcAft>
        <a:defRPr sz="3200" b="1">
          <a:solidFill>
            <a:srgbClr val="708CA1"/>
          </a:solidFill>
          <a:latin typeface="Arial" charset="0"/>
        </a:defRPr>
      </a:lvl9pPr>
    </p:titleStyle>
    <p:bodyStyle>
      <a:lvl1pPr marL="236538" indent="-236538" algn="l" defTabSz="814388" rtl="0" eaLnBrk="0" fontAlgn="base" hangingPunct="0">
        <a:lnSpc>
          <a:spcPct val="95000"/>
        </a:lnSpc>
        <a:spcBef>
          <a:spcPct val="50000"/>
        </a:spcBef>
        <a:spcAft>
          <a:spcPct val="0"/>
        </a:spcAft>
        <a:buClr>
          <a:srgbClr val="708CA1"/>
        </a:buClr>
        <a:buFont typeface="Wingdings" charset="0"/>
        <a:buChar char="§"/>
        <a:defRPr sz="2400">
          <a:solidFill>
            <a:schemeClr val="tx1"/>
          </a:solidFill>
          <a:latin typeface="+mn-lt"/>
          <a:ea typeface="ＭＳ Ｐゴシック" charset="0"/>
          <a:cs typeface="ＭＳ Ｐゴシック" charset="0"/>
        </a:defRPr>
      </a:lvl1pPr>
      <a:lvl2pPr marL="57467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2pPr>
      <a:lvl3pPr marL="914400"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3pPr>
      <a:lvl4pPr marL="125412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4pPr>
      <a:lvl5pPr marL="1604963" indent="223838"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5pPr>
      <a:lvl6pPr marL="2062163" algn="l" defTabSz="814388" rtl="0" eaLnBrk="1" fontAlgn="base" hangingPunct="1">
        <a:lnSpc>
          <a:spcPct val="95000"/>
        </a:lnSpc>
        <a:spcBef>
          <a:spcPct val="35000"/>
        </a:spcBef>
        <a:spcAft>
          <a:spcPct val="0"/>
        </a:spcAft>
        <a:buClr>
          <a:srgbClr val="708CA1"/>
        </a:buClr>
        <a:defRPr sz="2000">
          <a:solidFill>
            <a:schemeClr val="tx1"/>
          </a:solidFill>
          <a:latin typeface="+mn-lt"/>
        </a:defRPr>
      </a:lvl6pPr>
      <a:lvl7pPr marL="2519363" algn="l" defTabSz="814388" rtl="0" eaLnBrk="1" fontAlgn="base" hangingPunct="1">
        <a:lnSpc>
          <a:spcPct val="95000"/>
        </a:lnSpc>
        <a:spcBef>
          <a:spcPct val="35000"/>
        </a:spcBef>
        <a:spcAft>
          <a:spcPct val="0"/>
        </a:spcAft>
        <a:buClr>
          <a:srgbClr val="708CA1"/>
        </a:buClr>
        <a:defRPr sz="2000">
          <a:solidFill>
            <a:schemeClr val="tx1"/>
          </a:solidFill>
          <a:latin typeface="+mn-lt"/>
        </a:defRPr>
      </a:lvl7pPr>
      <a:lvl8pPr marL="2976563" algn="l" defTabSz="814388" rtl="0" eaLnBrk="1" fontAlgn="base" hangingPunct="1">
        <a:lnSpc>
          <a:spcPct val="95000"/>
        </a:lnSpc>
        <a:spcBef>
          <a:spcPct val="35000"/>
        </a:spcBef>
        <a:spcAft>
          <a:spcPct val="0"/>
        </a:spcAft>
        <a:buClr>
          <a:srgbClr val="708CA1"/>
        </a:buClr>
        <a:defRPr sz="2000">
          <a:solidFill>
            <a:schemeClr val="tx1"/>
          </a:solidFill>
          <a:latin typeface="+mn-lt"/>
        </a:defRPr>
      </a:lvl8pPr>
      <a:lvl9pPr marL="3433763" algn="l" defTabSz="814388" rtl="0" eaLnBrk="1" fontAlgn="base" hangingPunct="1">
        <a:lnSpc>
          <a:spcPct val="95000"/>
        </a:lnSpc>
        <a:spcBef>
          <a:spcPct val="35000"/>
        </a:spcBef>
        <a:spcAft>
          <a:spcPct val="0"/>
        </a:spcAft>
        <a:buClr>
          <a:srgbClr val="708CA1"/>
        </a:buCl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1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14.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8.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hyperlink" Target="http://www.facebook.com/cisconetworkingacademy" TargetMode="External"/><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1624384" y="800403"/>
            <a:ext cx="6788150" cy="1008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82124" tIns="41061" rIns="82124" bIns="41061" numCol="1" anchor="t" anchorCtr="0" compatLnSpc="1">
            <a:prstTxWarp prst="textNoShape">
              <a:avLst/>
            </a:prstTxWarp>
          </a:bodyPr>
          <a:lstStyle>
            <a:lvl1pPr marL="0" indent="0" algn="l" defTabSz="814388" rtl="0" eaLnBrk="0" fontAlgn="base" hangingPunct="0">
              <a:lnSpc>
                <a:spcPct val="90000"/>
              </a:lnSpc>
              <a:spcBef>
                <a:spcPct val="50000"/>
              </a:spcBef>
              <a:spcAft>
                <a:spcPct val="0"/>
              </a:spcAft>
              <a:buClr>
                <a:srgbClr val="708CA1"/>
              </a:buClr>
              <a:buFont typeface="Wingdings" pitchFamily="2" charset="2"/>
              <a:buNone/>
              <a:defRPr sz="2000" b="1">
                <a:solidFill>
                  <a:schemeClr val="bg2"/>
                </a:solidFill>
                <a:latin typeface="+mn-lt"/>
                <a:ea typeface="ＭＳ Ｐゴシック" charset="0"/>
                <a:cs typeface="ＭＳ Ｐゴシック" charset="0"/>
              </a:defRPr>
            </a:lvl1pPr>
            <a:lvl2pPr marL="57467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2pPr>
            <a:lvl3pPr marL="914400"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3pPr>
            <a:lvl4pPr marL="125412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4pPr>
            <a:lvl5pPr marL="1604963" indent="223838"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5pPr>
            <a:lvl6pPr marL="2062163" algn="l" defTabSz="814388" rtl="0" eaLnBrk="1" fontAlgn="base" hangingPunct="1">
              <a:lnSpc>
                <a:spcPct val="95000"/>
              </a:lnSpc>
              <a:spcBef>
                <a:spcPct val="35000"/>
              </a:spcBef>
              <a:spcAft>
                <a:spcPct val="0"/>
              </a:spcAft>
              <a:buClr>
                <a:srgbClr val="708CA1"/>
              </a:buClr>
              <a:defRPr sz="2000">
                <a:solidFill>
                  <a:schemeClr val="tx1"/>
                </a:solidFill>
                <a:latin typeface="+mn-lt"/>
              </a:defRPr>
            </a:lvl6pPr>
            <a:lvl7pPr marL="2519363" algn="l" defTabSz="814388" rtl="0" eaLnBrk="1" fontAlgn="base" hangingPunct="1">
              <a:lnSpc>
                <a:spcPct val="95000"/>
              </a:lnSpc>
              <a:spcBef>
                <a:spcPct val="35000"/>
              </a:spcBef>
              <a:spcAft>
                <a:spcPct val="0"/>
              </a:spcAft>
              <a:buClr>
                <a:srgbClr val="708CA1"/>
              </a:buClr>
              <a:defRPr sz="2000">
                <a:solidFill>
                  <a:schemeClr val="tx1"/>
                </a:solidFill>
                <a:latin typeface="+mn-lt"/>
              </a:defRPr>
            </a:lvl7pPr>
            <a:lvl8pPr marL="2976563" algn="l" defTabSz="814388" rtl="0" eaLnBrk="1" fontAlgn="base" hangingPunct="1">
              <a:lnSpc>
                <a:spcPct val="95000"/>
              </a:lnSpc>
              <a:spcBef>
                <a:spcPct val="35000"/>
              </a:spcBef>
              <a:spcAft>
                <a:spcPct val="0"/>
              </a:spcAft>
              <a:buClr>
                <a:srgbClr val="708CA1"/>
              </a:buClr>
              <a:defRPr sz="2000">
                <a:solidFill>
                  <a:schemeClr val="tx1"/>
                </a:solidFill>
                <a:latin typeface="+mn-lt"/>
              </a:defRPr>
            </a:lvl8pPr>
            <a:lvl9pPr marL="3433763" algn="l" defTabSz="814388" rtl="0" eaLnBrk="1" fontAlgn="base" hangingPunct="1">
              <a:lnSpc>
                <a:spcPct val="95000"/>
              </a:lnSpc>
              <a:spcBef>
                <a:spcPct val="35000"/>
              </a:spcBef>
              <a:spcAft>
                <a:spcPct val="0"/>
              </a:spcAft>
              <a:buClr>
                <a:srgbClr val="708CA1"/>
              </a:buClr>
              <a:defRPr sz="2000">
                <a:solidFill>
                  <a:schemeClr val="tx1"/>
                </a:solidFill>
                <a:latin typeface="+mn-lt"/>
              </a:defRPr>
            </a:lvl9pPr>
          </a:lstStyle>
          <a:p>
            <a:pPr eaLnBrk="1" hangingPunct="1">
              <a:buFont typeface="Wingdings" charset="0"/>
              <a:buNone/>
            </a:pPr>
            <a:endParaRPr lang="en-US" kern="0" dirty="0">
              <a:latin typeface="Arial" charset="0"/>
            </a:endParaRPr>
          </a:p>
        </p:txBody>
      </p:sp>
      <p:sp>
        <p:nvSpPr>
          <p:cNvPr id="7" name="Rectangle 2"/>
          <p:cNvSpPr>
            <a:spLocks noGrp="1" noChangeArrowheads="1"/>
          </p:cNvSpPr>
          <p:nvPr>
            <p:ph type="ctrTitle"/>
          </p:nvPr>
        </p:nvSpPr>
        <p:spPr/>
        <p:txBody>
          <a:bodyPr/>
          <a:lstStyle/>
          <a:p>
            <a:pPr eaLnBrk="1" hangingPunct="1"/>
            <a:r>
              <a:rPr lang="en-US" sz="2400" dirty="0" smtClean="0">
                <a:latin typeface="Arial" charset="0"/>
              </a:rPr>
              <a:t>Instructor Materials</a:t>
            </a:r>
            <a:br>
              <a:rPr lang="en-US" sz="2400" dirty="0" smtClean="0">
                <a:latin typeface="Arial" charset="0"/>
              </a:rPr>
            </a:br>
            <a:r>
              <a:rPr lang="en-US" sz="2400" dirty="0" smtClean="0">
                <a:latin typeface="Arial" charset="0"/>
              </a:rPr>
              <a:t>Chapter 9: Testing and Troubleshooting</a:t>
            </a:r>
            <a:endParaRPr lang="en-US" sz="2400" dirty="0">
              <a:solidFill>
                <a:srgbClr val="00B0F0"/>
              </a:solidFill>
              <a:latin typeface="Arial" charset="0"/>
            </a:endParaRPr>
          </a:p>
        </p:txBody>
      </p:sp>
      <p:sp>
        <p:nvSpPr>
          <p:cNvPr id="3" name="Subtitle 2"/>
          <p:cNvSpPr>
            <a:spLocks noGrp="1"/>
          </p:cNvSpPr>
          <p:nvPr>
            <p:ph type="subTitle" idx="1"/>
          </p:nvPr>
        </p:nvSpPr>
        <p:spPr>
          <a:xfrm>
            <a:off x="311150" y="4672012"/>
            <a:ext cx="4103688" cy="1061813"/>
          </a:xfrm>
        </p:spPr>
        <p:txBody>
          <a:bodyPr/>
          <a:lstStyle/>
          <a:p>
            <a:pPr eaLnBrk="1" hangingPunct="1"/>
            <a:r>
              <a:rPr lang="en-US" dirty="0" smtClean="0">
                <a:solidFill>
                  <a:schemeClr val="tx1"/>
                </a:solidFill>
                <a:latin typeface="Arial" charset="0"/>
              </a:rPr>
              <a:t>Networking Essentials 1.0</a:t>
            </a:r>
            <a:endParaRPr lang="en-US" dirty="0">
              <a:solidFill>
                <a:schemeClr val="tx1"/>
              </a:solidFill>
              <a:latin typeface="Arial" charset="0"/>
            </a:endParaRPr>
          </a:p>
          <a:p>
            <a:endParaRPr lang="en-US" dirty="0"/>
          </a:p>
        </p:txBody>
      </p:sp>
    </p:spTree>
    <p:extLst>
      <p:ext uri="{BB962C8B-B14F-4D97-AF65-F5344CB8AC3E}">
        <p14:creationId xmlns:p14="http://schemas.microsoft.com/office/powerpoint/2010/main" val="2515264652"/>
      </p:ext>
    </p:extLst>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311150" y="2263775"/>
            <a:ext cx="3854450" cy="1481138"/>
          </a:xfrm>
        </p:spPr>
        <p:txBody>
          <a:bodyPr/>
          <a:lstStyle/>
          <a:p>
            <a:r>
              <a:rPr lang="en-CA" sz="2400" dirty="0"/>
              <a:t>9.1 What To Do When It Does </a:t>
            </a:r>
            <a:r>
              <a:rPr lang="en-CA" sz="2400" dirty="0" smtClean="0"/>
              <a:t>Not </a:t>
            </a:r>
            <a:r>
              <a:rPr lang="en-CA" sz="2400" dirty="0"/>
              <a:t>Work</a:t>
            </a:r>
          </a:p>
        </p:txBody>
      </p:sp>
    </p:spTree>
    <p:extLst>
      <p:ext uri="{BB962C8B-B14F-4D97-AF65-F5344CB8AC3E}">
        <p14:creationId xmlns:p14="http://schemas.microsoft.com/office/powerpoint/2010/main" val="2753221210"/>
      </p:ext>
    </p:extLst>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213109" y="362119"/>
            <a:ext cx="8772157" cy="756676"/>
          </a:xfrm>
        </p:spPr>
        <p:txBody>
          <a:bodyPr/>
          <a:lstStyle/>
          <a:p>
            <a:r>
              <a:rPr lang="en-US" sz="1800" dirty="0" smtClean="0"/>
              <a:t>What to Do When it Does not Work</a:t>
            </a:r>
            <a:br>
              <a:rPr lang="en-US" sz="1800" dirty="0" smtClean="0"/>
            </a:br>
            <a:r>
              <a:rPr lang="en-US" dirty="0" smtClean="0"/>
              <a:t>The Troubleshooting Process</a:t>
            </a:r>
            <a:endParaRPr lang="en-US" dirty="0"/>
          </a:p>
        </p:txBody>
      </p:sp>
      <p:sp>
        <p:nvSpPr>
          <p:cNvPr id="2" name="Content Placeholder 1"/>
          <p:cNvSpPr>
            <a:spLocks noGrp="1"/>
          </p:cNvSpPr>
          <p:nvPr>
            <p:ph idx="1"/>
          </p:nvPr>
        </p:nvSpPr>
        <p:spPr>
          <a:xfrm>
            <a:off x="232348" y="1232592"/>
            <a:ext cx="8733677" cy="5313351"/>
          </a:xfrm>
        </p:spPr>
        <p:txBody>
          <a:bodyPr>
            <a:normAutofit/>
          </a:bodyPr>
          <a:lstStyle/>
          <a:p>
            <a:r>
              <a:rPr lang="en-US" dirty="0" smtClean="0"/>
              <a:t>What is Network Troubleshooting?</a:t>
            </a:r>
          </a:p>
          <a:p>
            <a:pPr lvl="1"/>
            <a:r>
              <a:rPr lang="en-US" dirty="0" smtClean="0"/>
              <a:t>Process of identifying, locating and correcting the problems.</a:t>
            </a:r>
          </a:p>
          <a:p>
            <a:pPr lvl="1"/>
            <a:r>
              <a:rPr lang="en-US" dirty="0" smtClean="0"/>
              <a:t>Maintain good documentation when </a:t>
            </a:r>
            <a:r>
              <a:rPr lang="en-US" dirty="0" smtClean="0"/>
              <a:t>troubleshooting.</a:t>
            </a:r>
            <a:endParaRPr lang="en-US" dirty="0" smtClean="0"/>
          </a:p>
          <a:p>
            <a:r>
              <a:rPr lang="en-US" dirty="0" smtClean="0"/>
              <a:t>Gathering Information</a:t>
            </a:r>
          </a:p>
          <a:p>
            <a:pPr lvl="1"/>
            <a:r>
              <a:rPr lang="en-US" dirty="0" smtClean="0"/>
              <a:t>Question </a:t>
            </a:r>
            <a:r>
              <a:rPr lang="en-US" dirty="0"/>
              <a:t>the individual who </a:t>
            </a:r>
            <a:r>
              <a:rPr lang="en-US" dirty="0" smtClean="0"/>
              <a:t>reported</a:t>
            </a:r>
          </a:p>
          <a:p>
            <a:pPr marL="228600" lvl="1" indent="0">
              <a:buNone/>
            </a:pPr>
            <a:r>
              <a:rPr lang="en-US" dirty="0"/>
              <a:t> </a:t>
            </a:r>
            <a:r>
              <a:rPr lang="en-US" dirty="0" smtClean="0"/>
              <a:t>   </a:t>
            </a:r>
            <a:r>
              <a:rPr lang="en-US" dirty="0"/>
              <a:t>the problem as well as any </a:t>
            </a:r>
            <a:r>
              <a:rPr lang="en-US" dirty="0" smtClean="0"/>
              <a:t>other</a:t>
            </a:r>
          </a:p>
          <a:p>
            <a:pPr marL="228600" lvl="1" indent="0">
              <a:buNone/>
            </a:pPr>
            <a:r>
              <a:rPr lang="en-US" dirty="0"/>
              <a:t> </a:t>
            </a:r>
            <a:r>
              <a:rPr lang="en-US" dirty="0" smtClean="0"/>
              <a:t>   affected </a:t>
            </a:r>
            <a:r>
              <a:rPr lang="en-US" dirty="0"/>
              <a:t>users. </a:t>
            </a:r>
            <a:endParaRPr lang="en-US" dirty="0" smtClean="0"/>
          </a:p>
          <a:p>
            <a:pPr lvl="1"/>
            <a:r>
              <a:rPr lang="en-US" dirty="0" smtClean="0"/>
              <a:t>Collect </a:t>
            </a:r>
            <a:r>
              <a:rPr lang="en-US" dirty="0"/>
              <a:t>information about </a:t>
            </a:r>
            <a:r>
              <a:rPr lang="en-US" dirty="0" smtClean="0"/>
              <a:t>any</a:t>
            </a:r>
          </a:p>
          <a:p>
            <a:pPr marL="228600" lvl="1" indent="0">
              <a:buNone/>
            </a:pPr>
            <a:r>
              <a:rPr lang="en-US" dirty="0"/>
              <a:t> </a:t>
            </a:r>
            <a:r>
              <a:rPr lang="en-US" dirty="0" smtClean="0"/>
              <a:t>   equipment </a:t>
            </a:r>
            <a:r>
              <a:rPr lang="en-US" dirty="0"/>
              <a:t>that may be </a:t>
            </a:r>
            <a:r>
              <a:rPr lang="en-US" dirty="0" smtClean="0"/>
              <a:t>affected</a:t>
            </a:r>
          </a:p>
          <a:p>
            <a:pPr lvl="1"/>
            <a:endParaRPr lang="en-US" dirty="0" smtClean="0"/>
          </a:p>
        </p:txBody>
      </p:sp>
      <p:pic>
        <p:nvPicPr>
          <p:cNvPr id="8" name="Picture 7"/>
          <p:cNvPicPr>
            <a:picLocks noChangeAspect="1"/>
          </p:cNvPicPr>
          <p:nvPr/>
        </p:nvPicPr>
        <p:blipFill>
          <a:blip r:embed="rId3"/>
          <a:stretch>
            <a:fillRect/>
          </a:stretch>
        </p:blipFill>
        <p:spPr>
          <a:xfrm>
            <a:off x="4991101" y="2909759"/>
            <a:ext cx="3994166" cy="3749981"/>
          </a:xfrm>
          <a:prstGeom prst="rect">
            <a:avLst/>
          </a:prstGeom>
        </p:spPr>
      </p:pic>
    </p:spTree>
    <p:extLst>
      <p:ext uri="{BB962C8B-B14F-4D97-AF65-F5344CB8AC3E}">
        <p14:creationId xmlns:p14="http://schemas.microsoft.com/office/powerpoint/2010/main" val="2189958124"/>
      </p:ext>
    </p:extLst>
  </p:cSld>
  <p:clrMapOvr>
    <a:masterClrMapping/>
  </p:clrMapOvr>
  <p:transition spd="med">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213109" y="362119"/>
            <a:ext cx="8772157" cy="756676"/>
          </a:xfrm>
        </p:spPr>
        <p:txBody>
          <a:bodyPr/>
          <a:lstStyle/>
          <a:p>
            <a:r>
              <a:rPr lang="en-US" sz="1800" dirty="0" smtClean="0"/>
              <a:t>What to Do When it Does not Work</a:t>
            </a:r>
            <a:br>
              <a:rPr lang="en-US" sz="1800" dirty="0" smtClean="0"/>
            </a:br>
            <a:r>
              <a:rPr lang="en-US" dirty="0" smtClean="0"/>
              <a:t>Approaches to Troubleshooting</a:t>
            </a:r>
            <a:endParaRPr lang="en-US" dirty="0"/>
          </a:p>
        </p:txBody>
      </p:sp>
      <p:sp>
        <p:nvSpPr>
          <p:cNvPr id="2" name="Content Placeholder 1"/>
          <p:cNvSpPr>
            <a:spLocks noGrp="1"/>
          </p:cNvSpPr>
          <p:nvPr>
            <p:ph idx="1"/>
          </p:nvPr>
        </p:nvSpPr>
        <p:spPr>
          <a:xfrm>
            <a:off x="232348" y="1232592"/>
            <a:ext cx="8733677" cy="5313351"/>
          </a:xfrm>
        </p:spPr>
        <p:txBody>
          <a:bodyPr>
            <a:normAutofit/>
          </a:bodyPr>
          <a:lstStyle/>
          <a:p>
            <a:pPr marL="236538" lvl="1" indent="-236538">
              <a:spcBef>
                <a:spcPct val="50000"/>
              </a:spcBef>
              <a:buFont typeface="Wingdings" charset="0"/>
              <a:buChar char="§"/>
            </a:pPr>
            <a:r>
              <a:rPr lang="en-US" sz="2400" dirty="0">
                <a:cs typeface="ＭＳ Ｐゴシック" charset="0"/>
              </a:rPr>
              <a:t>Choose a troubleshooting </a:t>
            </a:r>
            <a:r>
              <a:rPr lang="en-US" sz="2400" dirty="0" smtClean="0">
                <a:cs typeface="ＭＳ Ｐゴシック" charset="0"/>
              </a:rPr>
              <a:t>approach</a:t>
            </a:r>
          </a:p>
          <a:p>
            <a:pPr lvl="1"/>
            <a:r>
              <a:rPr lang="en-US" dirty="0"/>
              <a:t>Top-down</a:t>
            </a:r>
          </a:p>
          <a:p>
            <a:pPr lvl="1"/>
            <a:r>
              <a:rPr lang="en-US" dirty="0"/>
              <a:t>Divide-and conquer</a:t>
            </a:r>
          </a:p>
          <a:p>
            <a:pPr lvl="1"/>
            <a:r>
              <a:rPr lang="en-US" dirty="0" smtClean="0"/>
              <a:t>Bottom-up</a:t>
            </a:r>
          </a:p>
          <a:p>
            <a:r>
              <a:rPr lang="en-US" dirty="0" smtClean="0"/>
              <a:t>Other Good Approaches</a:t>
            </a:r>
          </a:p>
          <a:p>
            <a:pPr lvl="1"/>
            <a:r>
              <a:rPr lang="en-US" dirty="0" smtClean="0"/>
              <a:t>Trial and Error</a:t>
            </a:r>
          </a:p>
          <a:p>
            <a:pPr lvl="1"/>
            <a:r>
              <a:rPr lang="en-US" dirty="0" smtClean="0"/>
              <a:t>Substitution</a:t>
            </a:r>
            <a:endParaRPr lang="en-US" dirty="0"/>
          </a:p>
        </p:txBody>
      </p:sp>
    </p:spTree>
    <p:extLst>
      <p:ext uri="{BB962C8B-B14F-4D97-AF65-F5344CB8AC3E}">
        <p14:creationId xmlns:p14="http://schemas.microsoft.com/office/powerpoint/2010/main" val="1547229987"/>
      </p:ext>
    </p:extLst>
  </p:cSld>
  <p:clrMapOvr>
    <a:masterClrMapping/>
  </p:clrMapOvr>
  <p:transition spd="med">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311150" y="2263775"/>
            <a:ext cx="3854450" cy="1481138"/>
          </a:xfrm>
        </p:spPr>
        <p:txBody>
          <a:bodyPr/>
          <a:lstStyle/>
          <a:p>
            <a:r>
              <a:rPr lang="en-CA" sz="2400" dirty="0"/>
              <a:t>9.2 Troubleshooting Issues in Networks</a:t>
            </a:r>
          </a:p>
        </p:txBody>
      </p:sp>
    </p:spTree>
    <p:extLst>
      <p:ext uri="{BB962C8B-B14F-4D97-AF65-F5344CB8AC3E}">
        <p14:creationId xmlns:p14="http://schemas.microsoft.com/office/powerpoint/2010/main" val="110537757"/>
      </p:ext>
    </p:extLst>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213109" y="362119"/>
            <a:ext cx="8772157" cy="756676"/>
          </a:xfrm>
        </p:spPr>
        <p:txBody>
          <a:bodyPr/>
          <a:lstStyle/>
          <a:p>
            <a:r>
              <a:rPr lang="en-CA" sz="1800" dirty="0"/>
              <a:t>Troubleshooting Issues in </a:t>
            </a:r>
            <a:r>
              <a:rPr lang="en-CA" sz="1800" dirty="0" smtClean="0"/>
              <a:t>Networks</a:t>
            </a:r>
            <a:br>
              <a:rPr lang="en-CA" sz="1800" dirty="0" smtClean="0"/>
            </a:br>
            <a:r>
              <a:rPr lang="en-US" dirty="0"/>
              <a:t>Detecting Physical Layer </a:t>
            </a:r>
            <a:r>
              <a:rPr lang="en-US" dirty="0" smtClean="0"/>
              <a:t>Problems</a:t>
            </a:r>
            <a:endParaRPr lang="en-US" dirty="0"/>
          </a:p>
        </p:txBody>
      </p:sp>
      <p:sp>
        <p:nvSpPr>
          <p:cNvPr id="2" name="Content Placeholder 1"/>
          <p:cNvSpPr>
            <a:spLocks noGrp="1"/>
          </p:cNvSpPr>
          <p:nvPr>
            <p:ph idx="1"/>
          </p:nvPr>
        </p:nvSpPr>
        <p:spPr>
          <a:xfrm>
            <a:off x="232348" y="1232592"/>
            <a:ext cx="8733677" cy="5313351"/>
          </a:xfrm>
        </p:spPr>
        <p:txBody>
          <a:bodyPr>
            <a:normAutofit/>
          </a:bodyPr>
          <a:lstStyle/>
          <a:p>
            <a:r>
              <a:rPr lang="en-US" dirty="0" smtClean="0"/>
              <a:t>Using Your Senses</a:t>
            </a:r>
          </a:p>
          <a:p>
            <a:pPr lvl="1"/>
            <a:r>
              <a:rPr lang="en-US" dirty="0" smtClean="0"/>
              <a:t>Sight</a:t>
            </a:r>
          </a:p>
          <a:p>
            <a:pPr lvl="1"/>
            <a:r>
              <a:rPr lang="en-US" dirty="0" smtClean="0"/>
              <a:t>Smell</a:t>
            </a:r>
          </a:p>
          <a:p>
            <a:pPr lvl="1"/>
            <a:r>
              <a:rPr lang="en-US" dirty="0" smtClean="0"/>
              <a:t>Touch</a:t>
            </a:r>
          </a:p>
          <a:p>
            <a:pPr lvl="1"/>
            <a:r>
              <a:rPr lang="en-US" dirty="0" smtClean="0"/>
              <a:t>Hear</a:t>
            </a:r>
          </a:p>
          <a:p>
            <a:r>
              <a:rPr lang="en-US" dirty="0" smtClean="0"/>
              <a:t>Using Software Tools</a:t>
            </a:r>
            <a:endParaRPr lang="en-US" dirty="0"/>
          </a:p>
          <a:p>
            <a:pPr marL="0" indent="0">
              <a:buNone/>
            </a:pPr>
            <a:r>
              <a:rPr lang="en-US" dirty="0"/>
              <a:t> </a:t>
            </a:r>
            <a:r>
              <a:rPr lang="en-US" dirty="0" smtClean="0"/>
              <a:t>   and Utilities</a:t>
            </a:r>
          </a:p>
          <a:p>
            <a:pPr lvl="1">
              <a:lnSpc>
                <a:spcPct val="105000"/>
              </a:lnSpc>
            </a:pPr>
            <a:r>
              <a:rPr lang="en-US" dirty="0"/>
              <a:t>ipconfig</a:t>
            </a:r>
          </a:p>
          <a:p>
            <a:pPr lvl="1">
              <a:lnSpc>
                <a:spcPct val="105000"/>
              </a:lnSpc>
            </a:pPr>
            <a:r>
              <a:rPr lang="en-US" dirty="0"/>
              <a:t>ping</a:t>
            </a:r>
          </a:p>
          <a:p>
            <a:pPr lvl="1">
              <a:lnSpc>
                <a:spcPct val="105000"/>
              </a:lnSpc>
            </a:pPr>
            <a:r>
              <a:rPr lang="en-US" dirty="0" err="1"/>
              <a:t>netstat</a:t>
            </a:r>
            <a:endParaRPr lang="en-US" dirty="0"/>
          </a:p>
          <a:p>
            <a:pPr lvl="1">
              <a:lnSpc>
                <a:spcPct val="105000"/>
              </a:lnSpc>
            </a:pPr>
            <a:r>
              <a:rPr lang="en-US" dirty="0" err="1"/>
              <a:t>tracert</a:t>
            </a:r>
            <a:endParaRPr lang="en-US" dirty="0"/>
          </a:p>
          <a:p>
            <a:pPr lvl="1">
              <a:lnSpc>
                <a:spcPct val="105000"/>
              </a:lnSpc>
            </a:pPr>
            <a:r>
              <a:rPr lang="en-US" dirty="0" err="1"/>
              <a:t>nslookup</a:t>
            </a:r>
            <a:endParaRPr lang="en-US" dirty="0"/>
          </a:p>
        </p:txBody>
      </p:sp>
      <p:pic>
        <p:nvPicPr>
          <p:cNvPr id="4" name="Picture 3"/>
          <p:cNvPicPr>
            <a:picLocks noChangeAspect="1"/>
          </p:cNvPicPr>
          <p:nvPr/>
        </p:nvPicPr>
        <p:blipFill>
          <a:blip r:embed="rId3"/>
          <a:stretch>
            <a:fillRect/>
          </a:stretch>
        </p:blipFill>
        <p:spPr>
          <a:xfrm>
            <a:off x="4695713" y="1690592"/>
            <a:ext cx="1671332" cy="1422622"/>
          </a:xfrm>
          <a:prstGeom prst="rect">
            <a:avLst/>
          </a:prstGeom>
        </p:spPr>
      </p:pic>
      <p:pic>
        <p:nvPicPr>
          <p:cNvPr id="5" name="Picture 4"/>
          <p:cNvPicPr>
            <a:picLocks noChangeAspect="1"/>
          </p:cNvPicPr>
          <p:nvPr/>
        </p:nvPicPr>
        <p:blipFill>
          <a:blip r:embed="rId4"/>
          <a:stretch>
            <a:fillRect/>
          </a:stretch>
        </p:blipFill>
        <p:spPr>
          <a:xfrm>
            <a:off x="6511691" y="1705472"/>
            <a:ext cx="1512158" cy="1352984"/>
          </a:xfrm>
          <a:prstGeom prst="rect">
            <a:avLst/>
          </a:prstGeom>
        </p:spPr>
      </p:pic>
      <p:pic>
        <p:nvPicPr>
          <p:cNvPr id="6" name="Picture 5"/>
          <p:cNvPicPr>
            <a:picLocks noChangeAspect="1"/>
          </p:cNvPicPr>
          <p:nvPr/>
        </p:nvPicPr>
        <p:blipFill>
          <a:blip r:embed="rId5"/>
          <a:stretch>
            <a:fillRect/>
          </a:stretch>
        </p:blipFill>
        <p:spPr>
          <a:xfrm>
            <a:off x="4810028" y="3166654"/>
            <a:ext cx="1432570" cy="1581796"/>
          </a:xfrm>
          <a:prstGeom prst="rect">
            <a:avLst/>
          </a:prstGeom>
        </p:spPr>
      </p:pic>
      <p:pic>
        <p:nvPicPr>
          <p:cNvPr id="8" name="Picture 7"/>
          <p:cNvPicPr>
            <a:picLocks noChangeAspect="1"/>
          </p:cNvPicPr>
          <p:nvPr/>
        </p:nvPicPr>
        <p:blipFill>
          <a:blip r:embed="rId6"/>
          <a:stretch>
            <a:fillRect/>
          </a:stretch>
        </p:blipFill>
        <p:spPr>
          <a:xfrm>
            <a:off x="6597428" y="3223812"/>
            <a:ext cx="1422622" cy="1522106"/>
          </a:xfrm>
          <a:prstGeom prst="rect">
            <a:avLst/>
          </a:prstGeom>
        </p:spPr>
      </p:pic>
    </p:spTree>
    <p:extLst>
      <p:ext uri="{BB962C8B-B14F-4D97-AF65-F5344CB8AC3E}">
        <p14:creationId xmlns:p14="http://schemas.microsoft.com/office/powerpoint/2010/main" val="580520172"/>
      </p:ext>
    </p:extLst>
  </p:cSld>
  <p:clrMapOvr>
    <a:masterClrMapping/>
  </p:clrMapOvr>
  <p:transition spd="med">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213109" y="362119"/>
            <a:ext cx="8772157" cy="756676"/>
          </a:xfrm>
        </p:spPr>
        <p:txBody>
          <a:bodyPr/>
          <a:lstStyle/>
          <a:p>
            <a:r>
              <a:rPr lang="en-CA" sz="1800" dirty="0"/>
              <a:t>Troubleshooting Issues in </a:t>
            </a:r>
            <a:r>
              <a:rPr lang="en-CA" sz="1800" dirty="0" smtClean="0"/>
              <a:t>Networks</a:t>
            </a:r>
            <a:br>
              <a:rPr lang="en-CA" sz="1800" dirty="0" smtClean="0"/>
            </a:br>
            <a:r>
              <a:rPr lang="en-US" dirty="0" smtClean="0"/>
              <a:t>Troubleshooting Utilities</a:t>
            </a:r>
            <a:endParaRPr lang="en-US" dirty="0"/>
          </a:p>
        </p:txBody>
      </p:sp>
      <p:sp>
        <p:nvSpPr>
          <p:cNvPr id="2" name="Content Placeholder 1"/>
          <p:cNvSpPr>
            <a:spLocks noGrp="1"/>
          </p:cNvSpPr>
          <p:nvPr>
            <p:ph idx="1"/>
          </p:nvPr>
        </p:nvSpPr>
        <p:spPr>
          <a:xfrm>
            <a:off x="232348" y="1232592"/>
            <a:ext cx="8733677" cy="5313351"/>
          </a:xfrm>
        </p:spPr>
        <p:txBody>
          <a:bodyPr>
            <a:normAutofit/>
          </a:bodyPr>
          <a:lstStyle/>
          <a:p>
            <a:r>
              <a:rPr lang="en-US" dirty="0" smtClean="0"/>
              <a:t>Windows IP Information</a:t>
            </a:r>
          </a:p>
          <a:p>
            <a:pPr lvl="1"/>
            <a:r>
              <a:rPr lang="en-US" dirty="0" smtClean="0"/>
              <a:t>ipconfig</a:t>
            </a:r>
          </a:p>
          <a:p>
            <a:pPr lvl="1"/>
            <a:r>
              <a:rPr lang="en-US" dirty="0" smtClean="0"/>
              <a:t>ipconfig /all</a:t>
            </a:r>
          </a:p>
          <a:p>
            <a:pPr lvl="1"/>
            <a:r>
              <a:rPr lang="en-US" dirty="0" smtClean="0"/>
              <a:t>ipconfig /release and ipconfig /renew</a:t>
            </a:r>
            <a:endParaRPr lang="en-US" dirty="0"/>
          </a:p>
        </p:txBody>
      </p:sp>
      <p:pic>
        <p:nvPicPr>
          <p:cNvPr id="3" name="Picture 2"/>
          <p:cNvPicPr>
            <a:picLocks noChangeAspect="1"/>
          </p:cNvPicPr>
          <p:nvPr/>
        </p:nvPicPr>
        <p:blipFill>
          <a:blip r:embed="rId3"/>
          <a:stretch>
            <a:fillRect/>
          </a:stretch>
        </p:blipFill>
        <p:spPr>
          <a:xfrm>
            <a:off x="1415254" y="3019209"/>
            <a:ext cx="6367864" cy="3421539"/>
          </a:xfrm>
          <a:prstGeom prst="rect">
            <a:avLst/>
          </a:prstGeom>
        </p:spPr>
      </p:pic>
    </p:spTree>
    <p:extLst>
      <p:ext uri="{BB962C8B-B14F-4D97-AF65-F5344CB8AC3E}">
        <p14:creationId xmlns:p14="http://schemas.microsoft.com/office/powerpoint/2010/main" val="1466212982"/>
      </p:ext>
    </p:extLst>
  </p:cSld>
  <p:clrMapOvr>
    <a:masterClrMapping/>
  </p:clrMapOvr>
  <p:transition spd="med">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213109" y="362119"/>
            <a:ext cx="8772157" cy="756676"/>
          </a:xfrm>
        </p:spPr>
        <p:txBody>
          <a:bodyPr/>
          <a:lstStyle/>
          <a:p>
            <a:r>
              <a:rPr lang="en-CA" sz="1800" dirty="0"/>
              <a:t>Troubleshooting Issues in </a:t>
            </a:r>
            <a:r>
              <a:rPr lang="en-CA" sz="1800" dirty="0" smtClean="0"/>
              <a:t>Networks</a:t>
            </a:r>
            <a:br>
              <a:rPr lang="en-CA" sz="1800" dirty="0" smtClean="0"/>
            </a:br>
            <a:r>
              <a:rPr lang="en-US" dirty="0" smtClean="0"/>
              <a:t>Testing Network Connectivity</a:t>
            </a:r>
            <a:endParaRPr lang="en-US" dirty="0"/>
          </a:p>
        </p:txBody>
      </p:sp>
      <p:sp>
        <p:nvSpPr>
          <p:cNvPr id="2" name="Content Placeholder 1"/>
          <p:cNvSpPr>
            <a:spLocks noGrp="1"/>
          </p:cNvSpPr>
          <p:nvPr>
            <p:ph idx="1"/>
          </p:nvPr>
        </p:nvSpPr>
        <p:spPr>
          <a:xfrm>
            <a:off x="232348" y="1232592"/>
            <a:ext cx="8733677" cy="5313351"/>
          </a:xfrm>
        </p:spPr>
        <p:txBody>
          <a:bodyPr>
            <a:normAutofit/>
          </a:bodyPr>
          <a:lstStyle/>
          <a:p>
            <a:r>
              <a:rPr lang="en-US" dirty="0" smtClean="0"/>
              <a:t>Using the ping Command</a:t>
            </a:r>
          </a:p>
          <a:p>
            <a:pPr lvl="1"/>
            <a:r>
              <a:rPr lang="en-US" dirty="0"/>
              <a:t>Ping is used to test if a destination host is reachable</a:t>
            </a:r>
            <a:r>
              <a:rPr lang="en-US" dirty="0" smtClean="0"/>
              <a:t>.</a:t>
            </a:r>
          </a:p>
          <a:p>
            <a:pPr lvl="1"/>
            <a:r>
              <a:rPr lang="en-US" dirty="0"/>
              <a:t>The ping command can be followed by either an IP address or the name of a destination </a:t>
            </a:r>
            <a:r>
              <a:rPr lang="en-US" dirty="0" smtClean="0"/>
              <a:t>host.</a:t>
            </a:r>
          </a:p>
          <a:p>
            <a:pPr lvl="1"/>
            <a:endParaRPr lang="en-US" dirty="0"/>
          </a:p>
        </p:txBody>
      </p:sp>
      <p:pic>
        <p:nvPicPr>
          <p:cNvPr id="3" name="Picture 2"/>
          <p:cNvPicPr>
            <a:picLocks noChangeAspect="1"/>
          </p:cNvPicPr>
          <p:nvPr/>
        </p:nvPicPr>
        <p:blipFill>
          <a:blip r:embed="rId3"/>
          <a:stretch>
            <a:fillRect/>
          </a:stretch>
        </p:blipFill>
        <p:spPr>
          <a:xfrm>
            <a:off x="1185459" y="2914434"/>
            <a:ext cx="6585090" cy="3514941"/>
          </a:xfrm>
          <a:prstGeom prst="rect">
            <a:avLst/>
          </a:prstGeom>
        </p:spPr>
      </p:pic>
    </p:spTree>
    <p:extLst>
      <p:ext uri="{BB962C8B-B14F-4D97-AF65-F5344CB8AC3E}">
        <p14:creationId xmlns:p14="http://schemas.microsoft.com/office/powerpoint/2010/main" val="663998811"/>
      </p:ext>
    </p:extLst>
  </p:cSld>
  <p:clrMapOvr>
    <a:masterClrMapping/>
  </p:clrMapOvr>
  <p:transition spd="med">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213109" y="362119"/>
            <a:ext cx="8772157" cy="756676"/>
          </a:xfrm>
        </p:spPr>
        <p:txBody>
          <a:bodyPr/>
          <a:lstStyle/>
          <a:p>
            <a:r>
              <a:rPr lang="en-CA" sz="1800" dirty="0"/>
              <a:t>Troubleshooting Issues in </a:t>
            </a:r>
            <a:r>
              <a:rPr lang="en-CA" sz="1800" dirty="0" smtClean="0"/>
              <a:t>Networks</a:t>
            </a:r>
            <a:br>
              <a:rPr lang="en-CA" sz="1800" dirty="0" smtClean="0"/>
            </a:br>
            <a:r>
              <a:rPr lang="en-US" dirty="0" smtClean="0"/>
              <a:t>Testing Network </a:t>
            </a:r>
            <a:r>
              <a:rPr lang="en-US" dirty="0" smtClean="0"/>
              <a:t>Connectivity (Cont.)</a:t>
            </a:r>
            <a:endParaRPr lang="en-US" dirty="0"/>
          </a:p>
        </p:txBody>
      </p:sp>
      <p:sp>
        <p:nvSpPr>
          <p:cNvPr id="2" name="Content Placeholder 1"/>
          <p:cNvSpPr>
            <a:spLocks noGrp="1"/>
          </p:cNvSpPr>
          <p:nvPr>
            <p:ph idx="1"/>
          </p:nvPr>
        </p:nvSpPr>
        <p:spPr>
          <a:xfrm>
            <a:off x="232348" y="1232592"/>
            <a:ext cx="8733677" cy="5313351"/>
          </a:xfrm>
        </p:spPr>
        <p:txBody>
          <a:bodyPr>
            <a:normAutofit/>
          </a:bodyPr>
          <a:lstStyle/>
          <a:p>
            <a:r>
              <a:rPr lang="en-US" dirty="0" smtClean="0"/>
              <a:t>What do ping Results Tell Us?</a:t>
            </a:r>
          </a:p>
          <a:p>
            <a:pPr lvl="1"/>
            <a:r>
              <a:rPr lang="en-US" dirty="0"/>
              <a:t>If pings to both the name and IP address are successful, but the user is still unable to access the application, then the problem most likely resides in the application on the destination </a:t>
            </a:r>
            <a:r>
              <a:rPr lang="en-US" dirty="0" smtClean="0"/>
              <a:t>host</a:t>
            </a:r>
          </a:p>
          <a:p>
            <a:pPr lvl="1"/>
            <a:r>
              <a:rPr lang="en-US" dirty="0"/>
              <a:t>If neither ping is successful, then network connectivity along the path to the destination is most likely the </a:t>
            </a:r>
            <a:r>
              <a:rPr lang="en-US" dirty="0" smtClean="0"/>
              <a:t>problem</a:t>
            </a:r>
          </a:p>
          <a:p>
            <a:pPr lvl="1"/>
            <a:r>
              <a:rPr lang="en-US" dirty="0"/>
              <a:t>If the ping to the default gateway is successful, the problem is not local. If the ping to the default gateway fails, the problem resides on the local network</a:t>
            </a:r>
            <a:r>
              <a:rPr lang="en-US" dirty="0" smtClean="0"/>
              <a:t>.</a:t>
            </a:r>
          </a:p>
          <a:p>
            <a:pPr lvl="1"/>
            <a:r>
              <a:rPr lang="en-US" dirty="0"/>
              <a:t>A ping may fail due to the firewall on the sending or receiving device, or a router along the path blocking the pings.</a:t>
            </a:r>
            <a:endParaRPr lang="en-US" dirty="0" smtClean="0"/>
          </a:p>
          <a:p>
            <a:pPr lvl="1"/>
            <a:endParaRPr lang="en-US" dirty="0"/>
          </a:p>
        </p:txBody>
      </p:sp>
    </p:spTree>
    <p:extLst>
      <p:ext uri="{BB962C8B-B14F-4D97-AF65-F5344CB8AC3E}">
        <p14:creationId xmlns:p14="http://schemas.microsoft.com/office/powerpoint/2010/main" val="1835525052"/>
      </p:ext>
    </p:extLst>
  </p:cSld>
  <p:clrMapOvr>
    <a:masterClrMapping/>
  </p:clrMapOvr>
  <p:transition spd="med">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213109" y="362119"/>
            <a:ext cx="8772157" cy="756676"/>
          </a:xfrm>
        </p:spPr>
        <p:txBody>
          <a:bodyPr/>
          <a:lstStyle/>
          <a:p>
            <a:r>
              <a:rPr lang="en-CA" sz="1800" dirty="0"/>
              <a:t>Troubleshooting Issues in </a:t>
            </a:r>
            <a:r>
              <a:rPr lang="en-CA" sz="1800" dirty="0" smtClean="0"/>
              <a:t>Networks</a:t>
            </a:r>
            <a:br>
              <a:rPr lang="en-CA" sz="1800" dirty="0" smtClean="0"/>
            </a:br>
            <a:r>
              <a:rPr lang="en-US" dirty="0" smtClean="0"/>
              <a:t>Other Useful IP Utilities</a:t>
            </a:r>
            <a:endParaRPr lang="en-US" dirty="0"/>
          </a:p>
        </p:txBody>
      </p:sp>
      <p:sp>
        <p:nvSpPr>
          <p:cNvPr id="2" name="Content Placeholder 1"/>
          <p:cNvSpPr>
            <a:spLocks noGrp="1"/>
          </p:cNvSpPr>
          <p:nvPr>
            <p:ph idx="1"/>
          </p:nvPr>
        </p:nvSpPr>
        <p:spPr>
          <a:xfrm>
            <a:off x="232348" y="1232592"/>
            <a:ext cx="8733677" cy="5313351"/>
          </a:xfrm>
        </p:spPr>
        <p:txBody>
          <a:bodyPr>
            <a:normAutofit/>
          </a:bodyPr>
          <a:lstStyle/>
          <a:p>
            <a:r>
              <a:rPr lang="en-US" dirty="0" smtClean="0"/>
              <a:t>Can I Get to My Destination?</a:t>
            </a:r>
          </a:p>
          <a:p>
            <a:pPr lvl="1"/>
            <a:r>
              <a:rPr lang="en-US" dirty="0"/>
              <a:t>The </a:t>
            </a:r>
            <a:r>
              <a:rPr lang="en-US" dirty="0" err="1"/>
              <a:t>tracert</a:t>
            </a:r>
            <a:r>
              <a:rPr lang="en-US" dirty="0"/>
              <a:t> utility provides connectivity information about the path a packet takes to reach the destination and about every router (hop) along the way. </a:t>
            </a:r>
            <a:endParaRPr lang="en-US" dirty="0" smtClean="0"/>
          </a:p>
          <a:p>
            <a:r>
              <a:rPr lang="en-US" dirty="0" smtClean="0"/>
              <a:t>Identifying Active Connections</a:t>
            </a:r>
          </a:p>
          <a:p>
            <a:pPr lvl="1"/>
            <a:r>
              <a:rPr lang="en-US" dirty="0" err="1" smtClean="0"/>
              <a:t>netstat</a:t>
            </a:r>
            <a:r>
              <a:rPr lang="en-US" dirty="0" smtClean="0"/>
              <a:t> </a:t>
            </a:r>
            <a:r>
              <a:rPr lang="en-US" dirty="0"/>
              <a:t>lists the protocol in use, the local address and port number, the foreign address and port number, and the state of the connection</a:t>
            </a:r>
            <a:r>
              <a:rPr lang="en-US" dirty="0" smtClean="0"/>
              <a:t>.</a:t>
            </a:r>
          </a:p>
          <a:p>
            <a:r>
              <a:rPr lang="en-US" dirty="0" smtClean="0"/>
              <a:t>Troubleshooting DNS</a:t>
            </a:r>
          </a:p>
          <a:p>
            <a:pPr lvl="1"/>
            <a:r>
              <a:rPr lang="en-US" dirty="0"/>
              <a:t>The </a:t>
            </a:r>
            <a:r>
              <a:rPr lang="en-US" dirty="0" err="1"/>
              <a:t>nslookup</a:t>
            </a:r>
            <a:r>
              <a:rPr lang="en-US" dirty="0"/>
              <a:t> utility allows </a:t>
            </a:r>
            <a:endParaRPr lang="en-US" dirty="0" smtClean="0"/>
          </a:p>
          <a:p>
            <a:pPr marL="228600" lvl="1" indent="0">
              <a:buNone/>
            </a:pPr>
            <a:r>
              <a:rPr lang="en-US" dirty="0"/>
              <a:t> </a:t>
            </a:r>
            <a:r>
              <a:rPr lang="en-US" dirty="0" smtClean="0"/>
              <a:t>   an </a:t>
            </a:r>
            <a:r>
              <a:rPr lang="en-US" dirty="0"/>
              <a:t>end-user to look up information </a:t>
            </a:r>
            <a:endParaRPr lang="en-US" dirty="0" smtClean="0"/>
          </a:p>
          <a:p>
            <a:pPr marL="228600" lvl="1" indent="0">
              <a:buNone/>
            </a:pPr>
            <a:r>
              <a:rPr lang="en-US" dirty="0"/>
              <a:t> </a:t>
            </a:r>
            <a:r>
              <a:rPr lang="en-US" dirty="0" smtClean="0"/>
              <a:t>   about </a:t>
            </a:r>
            <a:r>
              <a:rPr lang="en-US" dirty="0"/>
              <a:t>a particular DNS name in </a:t>
            </a:r>
            <a:endParaRPr lang="en-US" dirty="0" smtClean="0"/>
          </a:p>
          <a:p>
            <a:pPr marL="228600" lvl="1" indent="0">
              <a:buNone/>
            </a:pPr>
            <a:r>
              <a:rPr lang="en-US" dirty="0"/>
              <a:t> </a:t>
            </a:r>
            <a:r>
              <a:rPr lang="en-US" dirty="0" smtClean="0"/>
              <a:t>   the </a:t>
            </a:r>
            <a:r>
              <a:rPr lang="en-US" dirty="0"/>
              <a:t>DNS </a:t>
            </a:r>
            <a:r>
              <a:rPr lang="en-US" dirty="0" smtClean="0"/>
              <a:t>server.</a:t>
            </a:r>
            <a:endParaRPr lang="en-US" dirty="0"/>
          </a:p>
        </p:txBody>
      </p:sp>
      <p:pic>
        <p:nvPicPr>
          <p:cNvPr id="3" name="Picture 2"/>
          <p:cNvPicPr>
            <a:picLocks noChangeAspect="1"/>
          </p:cNvPicPr>
          <p:nvPr/>
        </p:nvPicPr>
        <p:blipFill>
          <a:blip r:embed="rId3"/>
          <a:stretch>
            <a:fillRect/>
          </a:stretch>
        </p:blipFill>
        <p:spPr>
          <a:xfrm>
            <a:off x="4895694" y="4371912"/>
            <a:ext cx="3651677" cy="1466913"/>
          </a:xfrm>
          <a:prstGeom prst="rect">
            <a:avLst/>
          </a:prstGeom>
        </p:spPr>
      </p:pic>
    </p:spTree>
    <p:extLst>
      <p:ext uri="{BB962C8B-B14F-4D97-AF65-F5344CB8AC3E}">
        <p14:creationId xmlns:p14="http://schemas.microsoft.com/office/powerpoint/2010/main" val="1834930499"/>
      </p:ext>
    </p:extLst>
  </p:cSld>
  <p:clrMapOvr>
    <a:masterClrMapping/>
  </p:clrMapOvr>
  <p:transition spd="med">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311150" y="2263775"/>
            <a:ext cx="3854450" cy="1481138"/>
          </a:xfrm>
        </p:spPr>
        <p:txBody>
          <a:bodyPr/>
          <a:lstStyle/>
          <a:p>
            <a:r>
              <a:rPr lang="en-CA" sz="2400" dirty="0"/>
              <a:t>9.3 Identifying and Fixing Common Problems</a:t>
            </a:r>
          </a:p>
        </p:txBody>
      </p:sp>
    </p:spTree>
    <p:extLst>
      <p:ext uri="{BB962C8B-B14F-4D97-AF65-F5344CB8AC3E}">
        <p14:creationId xmlns:p14="http://schemas.microsoft.com/office/powerpoint/2010/main" val="853625417"/>
      </p:ext>
    </p:extLst>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8" name="Rectangle 33"/>
          <p:cNvSpPr>
            <a:spLocks noGrp="1" noChangeArrowheads="1"/>
          </p:cNvSpPr>
          <p:nvPr>
            <p:ph type="title" idx="4294967295"/>
          </p:nvPr>
        </p:nvSpPr>
        <p:spPr>
          <a:xfrm>
            <a:off x="450851" y="353959"/>
            <a:ext cx="8145462" cy="973395"/>
          </a:xfrm>
        </p:spPr>
        <p:txBody>
          <a:bodyPr/>
          <a:lstStyle/>
          <a:p>
            <a:pPr eaLnBrk="1" hangingPunct="1"/>
            <a:r>
              <a:rPr lang="en-US" dirty="0">
                <a:latin typeface="Arial" charset="0"/>
              </a:rPr>
              <a:t>Instructor </a:t>
            </a:r>
            <a:r>
              <a:rPr lang="en-US" dirty="0" smtClean="0">
                <a:latin typeface="Arial" charset="0"/>
              </a:rPr>
              <a:t>Materials – Chapter 9 Planning Guide</a:t>
            </a:r>
            <a:endParaRPr lang="en-US" dirty="0" smtClean="0"/>
          </a:p>
        </p:txBody>
      </p:sp>
      <p:sp>
        <p:nvSpPr>
          <p:cNvPr id="4099" name="Rectangle 34"/>
          <p:cNvSpPr>
            <a:spLocks noGrp="1" noChangeArrowheads="1"/>
          </p:cNvSpPr>
          <p:nvPr>
            <p:ph type="body" idx="4294967295"/>
          </p:nvPr>
        </p:nvSpPr>
        <p:spPr>
          <a:xfrm>
            <a:off x="450851" y="1327354"/>
            <a:ext cx="7940675" cy="4539803"/>
          </a:xfrm>
        </p:spPr>
        <p:txBody>
          <a:bodyPr/>
          <a:lstStyle/>
          <a:p>
            <a:pPr marL="0" indent="0">
              <a:buNone/>
            </a:pPr>
            <a:r>
              <a:rPr lang="en-CA" dirty="0" smtClean="0"/>
              <a:t>This PowerPoint deck is divided in two parts:</a:t>
            </a:r>
          </a:p>
          <a:p>
            <a:pPr marL="457200" indent="-457200">
              <a:buFont typeface="+mj-lt"/>
              <a:buAutoNum type="arabicPeriod"/>
            </a:pPr>
            <a:r>
              <a:rPr lang="en-US" sz="2000" dirty="0" smtClean="0"/>
              <a:t>Instructor Planning Guide</a:t>
            </a:r>
            <a:endParaRPr lang="en-CA" sz="2000" dirty="0" smtClean="0"/>
          </a:p>
          <a:p>
            <a:pPr lvl="1">
              <a:buFont typeface="Wingdings" charset="2"/>
              <a:buChar char="§"/>
            </a:pPr>
            <a:r>
              <a:rPr lang="en-CA" sz="1600" dirty="0" smtClean="0"/>
              <a:t>Information to help you become familiar with the chapter</a:t>
            </a:r>
          </a:p>
          <a:p>
            <a:pPr lvl="1">
              <a:buFont typeface="Wingdings" charset="2"/>
              <a:buChar char="§"/>
            </a:pPr>
            <a:r>
              <a:rPr lang="en-CA" sz="1600" dirty="0" smtClean="0"/>
              <a:t>Teaching aids</a:t>
            </a:r>
          </a:p>
          <a:p>
            <a:pPr marL="457200" indent="-457200">
              <a:buFont typeface="+mj-lt"/>
              <a:buAutoNum type="arabicPeriod"/>
            </a:pPr>
            <a:r>
              <a:rPr lang="en-CA" sz="2000" dirty="0" smtClean="0"/>
              <a:t>Instructor </a:t>
            </a:r>
            <a:r>
              <a:rPr lang="en-CA" sz="2000" dirty="0"/>
              <a:t>Class Presentation</a:t>
            </a:r>
          </a:p>
          <a:p>
            <a:pPr lvl="1">
              <a:buFont typeface="Wingdings" charset="2"/>
              <a:buChar char="§"/>
            </a:pPr>
            <a:r>
              <a:rPr lang="en-CA" sz="1600" dirty="0"/>
              <a:t>Optional slides that </a:t>
            </a:r>
            <a:r>
              <a:rPr lang="en-CA" sz="1600" dirty="0" smtClean="0"/>
              <a:t>you </a:t>
            </a:r>
            <a:r>
              <a:rPr lang="en-CA" sz="1600" dirty="0"/>
              <a:t>can use </a:t>
            </a:r>
            <a:r>
              <a:rPr lang="en-CA" sz="1600" dirty="0" smtClean="0"/>
              <a:t>in the classroom</a:t>
            </a:r>
            <a:endParaRPr lang="en-CA" sz="1600" dirty="0"/>
          </a:p>
          <a:p>
            <a:pPr lvl="1">
              <a:buFont typeface="Wingdings" charset="2"/>
              <a:buChar char="§"/>
            </a:pPr>
            <a:r>
              <a:rPr lang="en-CA" sz="1600" dirty="0"/>
              <a:t>Begins on slide </a:t>
            </a:r>
            <a:r>
              <a:rPr lang="en-CA" sz="1600" dirty="0" smtClean="0"/>
              <a:t>#8</a:t>
            </a:r>
            <a:endParaRPr lang="en-CA" sz="1600" b="1" dirty="0">
              <a:solidFill>
                <a:srgbClr val="00B0F0"/>
              </a:solidFill>
            </a:endParaRPr>
          </a:p>
          <a:p>
            <a:pPr marL="0" indent="0">
              <a:buNone/>
            </a:pPr>
            <a:r>
              <a:rPr lang="en-CA" sz="2000" dirty="0" smtClean="0"/>
              <a:t>Note: Remove the Planning Guide from this presentation before sharing with anyone.</a:t>
            </a:r>
            <a:endParaRPr lang="en-CA" dirty="0" smtClean="0"/>
          </a:p>
        </p:txBody>
      </p:sp>
    </p:spTree>
    <p:extLst>
      <p:ext uri="{BB962C8B-B14F-4D97-AF65-F5344CB8AC3E}">
        <p14:creationId xmlns:p14="http://schemas.microsoft.com/office/powerpoint/2010/main" val="1045761936"/>
      </p:ext>
    </p:extLst>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213109" y="362119"/>
            <a:ext cx="8772157" cy="756676"/>
          </a:xfrm>
        </p:spPr>
        <p:txBody>
          <a:bodyPr/>
          <a:lstStyle/>
          <a:p>
            <a:r>
              <a:rPr lang="en-CA" sz="1800" dirty="0"/>
              <a:t>Identifying and Fixing Common Problems</a:t>
            </a:r>
            <a:r>
              <a:rPr lang="en-CA" sz="1800" dirty="0" smtClean="0"/>
              <a:t/>
            </a:r>
            <a:br>
              <a:rPr lang="en-CA" sz="1800" dirty="0" smtClean="0"/>
            </a:br>
            <a:r>
              <a:rPr lang="en-US" dirty="0" smtClean="0"/>
              <a:t>Connectivity Issues</a:t>
            </a:r>
            <a:endParaRPr lang="en-US" dirty="0"/>
          </a:p>
        </p:txBody>
      </p:sp>
      <p:sp>
        <p:nvSpPr>
          <p:cNvPr id="2" name="Content Placeholder 1"/>
          <p:cNvSpPr>
            <a:spLocks noGrp="1"/>
          </p:cNvSpPr>
          <p:nvPr>
            <p:ph idx="1"/>
          </p:nvPr>
        </p:nvSpPr>
        <p:spPr>
          <a:xfrm>
            <a:off x="232348" y="1232592"/>
            <a:ext cx="8733677" cy="5313351"/>
          </a:xfrm>
        </p:spPr>
        <p:txBody>
          <a:bodyPr>
            <a:normAutofit/>
          </a:bodyPr>
          <a:lstStyle/>
          <a:p>
            <a:r>
              <a:rPr lang="en-US" dirty="0" smtClean="0"/>
              <a:t>Divide and Conquer</a:t>
            </a:r>
          </a:p>
          <a:p>
            <a:pPr lvl="1"/>
            <a:r>
              <a:rPr lang="en-US" dirty="0"/>
              <a:t>Ping from a wireless client </a:t>
            </a:r>
            <a:endParaRPr lang="en-US" dirty="0" smtClean="0"/>
          </a:p>
          <a:p>
            <a:pPr marL="228600" lvl="1" indent="0">
              <a:buNone/>
            </a:pPr>
            <a:r>
              <a:rPr lang="en-US" dirty="0"/>
              <a:t> </a:t>
            </a:r>
            <a:r>
              <a:rPr lang="en-US" dirty="0" smtClean="0"/>
              <a:t>  to </a:t>
            </a:r>
            <a:r>
              <a:rPr lang="en-US" dirty="0"/>
              <a:t>the default </a:t>
            </a:r>
            <a:r>
              <a:rPr lang="en-US" dirty="0" smtClean="0"/>
              <a:t>gateway</a:t>
            </a:r>
          </a:p>
          <a:p>
            <a:pPr lvl="1"/>
            <a:r>
              <a:rPr lang="en-US" dirty="0"/>
              <a:t>Ping from a wired client to </a:t>
            </a:r>
          </a:p>
          <a:p>
            <a:pPr marL="228600" lvl="1" indent="0">
              <a:buNone/>
            </a:pPr>
            <a:r>
              <a:rPr lang="en-US" dirty="0" smtClean="0"/>
              <a:t>   the </a:t>
            </a:r>
            <a:r>
              <a:rPr lang="en-US" dirty="0"/>
              <a:t>default </a:t>
            </a:r>
            <a:r>
              <a:rPr lang="en-US" dirty="0" smtClean="0"/>
              <a:t>gateway</a:t>
            </a:r>
          </a:p>
          <a:p>
            <a:pPr lvl="1"/>
            <a:r>
              <a:rPr lang="en-US" dirty="0"/>
              <a:t>Ping from the </a:t>
            </a:r>
            <a:r>
              <a:rPr lang="en-US" dirty="0" smtClean="0"/>
              <a:t>wireless</a:t>
            </a:r>
          </a:p>
          <a:p>
            <a:pPr marL="228600" lvl="1" indent="0">
              <a:buNone/>
            </a:pPr>
            <a:r>
              <a:rPr lang="en-US" dirty="0" smtClean="0"/>
              <a:t>   client </a:t>
            </a:r>
            <a:r>
              <a:rPr lang="en-US" dirty="0"/>
              <a:t>to a wired </a:t>
            </a:r>
            <a:r>
              <a:rPr lang="en-US" dirty="0" smtClean="0"/>
              <a:t>client</a:t>
            </a:r>
          </a:p>
          <a:p>
            <a:r>
              <a:rPr lang="en-US" dirty="0" smtClean="0"/>
              <a:t>Bottom Up</a:t>
            </a:r>
          </a:p>
          <a:p>
            <a:pPr lvl="1"/>
            <a:r>
              <a:rPr lang="en-US" dirty="0"/>
              <a:t>E</a:t>
            </a:r>
            <a:r>
              <a:rPr lang="en-US" dirty="0" smtClean="0"/>
              <a:t>xamine </a:t>
            </a:r>
            <a:r>
              <a:rPr lang="en-US" dirty="0"/>
              <a:t>the </a:t>
            </a:r>
            <a:r>
              <a:rPr lang="en-US" dirty="0" smtClean="0"/>
              <a:t>LEDs</a:t>
            </a:r>
          </a:p>
          <a:p>
            <a:pPr lvl="1"/>
            <a:r>
              <a:rPr lang="en-US" dirty="0"/>
              <a:t>LEDs may change color </a:t>
            </a:r>
            <a:r>
              <a:rPr lang="en-US" dirty="0" smtClean="0"/>
              <a:t>or</a:t>
            </a:r>
          </a:p>
          <a:p>
            <a:pPr marL="228600" lvl="1" indent="0">
              <a:buNone/>
            </a:pPr>
            <a:r>
              <a:rPr lang="en-US" dirty="0"/>
              <a:t> </a:t>
            </a:r>
            <a:r>
              <a:rPr lang="en-US" dirty="0" smtClean="0"/>
              <a:t>  flash </a:t>
            </a:r>
            <a:r>
              <a:rPr lang="en-US" dirty="0"/>
              <a:t>to convey information.</a:t>
            </a:r>
            <a:endParaRPr lang="en-US" dirty="0" smtClean="0"/>
          </a:p>
          <a:p>
            <a:pPr lvl="1"/>
            <a:endParaRPr lang="en-US" dirty="0"/>
          </a:p>
        </p:txBody>
      </p:sp>
      <p:pic>
        <p:nvPicPr>
          <p:cNvPr id="4" name="Picture 3"/>
          <p:cNvPicPr>
            <a:picLocks noChangeAspect="1"/>
          </p:cNvPicPr>
          <p:nvPr/>
        </p:nvPicPr>
        <p:blipFill>
          <a:blip r:embed="rId3"/>
          <a:stretch>
            <a:fillRect/>
          </a:stretch>
        </p:blipFill>
        <p:spPr>
          <a:xfrm>
            <a:off x="4091528" y="1409699"/>
            <a:ext cx="4874497" cy="4910471"/>
          </a:xfrm>
          <a:prstGeom prst="rect">
            <a:avLst/>
          </a:prstGeom>
        </p:spPr>
      </p:pic>
    </p:spTree>
    <p:extLst>
      <p:ext uri="{BB962C8B-B14F-4D97-AF65-F5344CB8AC3E}">
        <p14:creationId xmlns:p14="http://schemas.microsoft.com/office/powerpoint/2010/main" val="3807621031"/>
      </p:ext>
    </p:extLst>
  </p:cSld>
  <p:clrMapOvr>
    <a:masterClrMapping/>
  </p:clrMapOvr>
  <p:transition spd="med">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213109" y="362119"/>
            <a:ext cx="8772157" cy="756676"/>
          </a:xfrm>
        </p:spPr>
        <p:txBody>
          <a:bodyPr/>
          <a:lstStyle/>
          <a:p>
            <a:r>
              <a:rPr lang="en-CA" sz="1800" dirty="0"/>
              <a:t>Identifying and Fixing Common Problems</a:t>
            </a:r>
            <a:r>
              <a:rPr lang="en-CA" sz="1800" dirty="0" smtClean="0"/>
              <a:t/>
            </a:r>
            <a:br>
              <a:rPr lang="en-CA" sz="1800" dirty="0" smtClean="0"/>
            </a:br>
            <a:r>
              <a:rPr lang="en-US" dirty="0" smtClean="0"/>
              <a:t>How to Solve Common Issues</a:t>
            </a:r>
            <a:endParaRPr lang="en-US" dirty="0"/>
          </a:p>
        </p:txBody>
      </p:sp>
      <p:sp>
        <p:nvSpPr>
          <p:cNvPr id="2" name="Content Placeholder 1"/>
          <p:cNvSpPr>
            <a:spLocks noGrp="1"/>
          </p:cNvSpPr>
          <p:nvPr>
            <p:ph idx="1"/>
          </p:nvPr>
        </p:nvSpPr>
        <p:spPr>
          <a:xfrm>
            <a:off x="232348" y="1232592"/>
            <a:ext cx="8733677" cy="5313351"/>
          </a:xfrm>
        </p:spPr>
        <p:txBody>
          <a:bodyPr>
            <a:normAutofit/>
          </a:bodyPr>
          <a:lstStyle/>
          <a:p>
            <a:r>
              <a:rPr lang="en-US" dirty="0" smtClean="0"/>
              <a:t>Cabling Problems</a:t>
            </a:r>
          </a:p>
          <a:p>
            <a:pPr lvl="1"/>
            <a:r>
              <a:rPr lang="en-US" dirty="0"/>
              <a:t>Be sure to use the correct type of cable</a:t>
            </a:r>
            <a:r>
              <a:rPr lang="en-US" dirty="0" smtClean="0"/>
              <a:t>.</a:t>
            </a:r>
          </a:p>
          <a:p>
            <a:pPr lvl="1"/>
            <a:r>
              <a:rPr lang="fr-FR" dirty="0" err="1"/>
              <a:t>Terminate</a:t>
            </a:r>
            <a:r>
              <a:rPr lang="fr-FR" dirty="0"/>
              <a:t> </a:t>
            </a:r>
            <a:r>
              <a:rPr lang="fr-FR" dirty="0" err="1"/>
              <a:t>cables</a:t>
            </a:r>
            <a:r>
              <a:rPr lang="fr-FR" dirty="0"/>
              <a:t> via T568A or T568B </a:t>
            </a:r>
            <a:r>
              <a:rPr lang="fr-FR" dirty="0" err="1"/>
              <a:t>termination</a:t>
            </a:r>
            <a:r>
              <a:rPr lang="fr-FR" dirty="0"/>
              <a:t> standard. </a:t>
            </a:r>
            <a:endParaRPr lang="fr-FR" dirty="0" smtClean="0"/>
          </a:p>
          <a:p>
            <a:pPr lvl="1"/>
            <a:r>
              <a:rPr lang="fr-FR" dirty="0" smtClean="0"/>
              <a:t>Do not </a:t>
            </a:r>
            <a:r>
              <a:rPr lang="fr-FR" dirty="0" err="1" smtClean="0"/>
              <a:t>exceed</a:t>
            </a:r>
            <a:r>
              <a:rPr lang="fr-FR" dirty="0" smtClean="0"/>
              <a:t> </a:t>
            </a:r>
            <a:r>
              <a:rPr lang="en-US" dirty="0"/>
              <a:t>m</a:t>
            </a:r>
            <a:r>
              <a:rPr lang="en-US" dirty="0" smtClean="0"/>
              <a:t>aximum </a:t>
            </a:r>
            <a:r>
              <a:rPr lang="en-US" dirty="0"/>
              <a:t>cable run </a:t>
            </a:r>
            <a:r>
              <a:rPr lang="en-US" dirty="0" smtClean="0"/>
              <a:t>lengths.</a:t>
            </a:r>
          </a:p>
          <a:p>
            <a:pPr lvl="1"/>
            <a:r>
              <a:rPr lang="en-US" dirty="0" smtClean="0"/>
              <a:t>V</a:t>
            </a:r>
            <a:r>
              <a:rPr lang="en-US" dirty="0"/>
              <a:t>erify that the correct ports are being </a:t>
            </a:r>
            <a:r>
              <a:rPr lang="en-US" dirty="0" smtClean="0"/>
              <a:t>used.</a:t>
            </a:r>
          </a:p>
          <a:p>
            <a:pPr lvl="1"/>
            <a:r>
              <a:rPr lang="en-US" dirty="0"/>
              <a:t>Protect cables and connectors from physical </a:t>
            </a:r>
            <a:r>
              <a:rPr lang="en-US" dirty="0" smtClean="0"/>
              <a:t>damage.</a:t>
            </a:r>
            <a:endParaRPr lang="en-US" dirty="0"/>
          </a:p>
        </p:txBody>
      </p:sp>
      <p:pic>
        <p:nvPicPr>
          <p:cNvPr id="3" name="Picture 2"/>
          <p:cNvPicPr>
            <a:picLocks noChangeAspect="1"/>
          </p:cNvPicPr>
          <p:nvPr/>
        </p:nvPicPr>
        <p:blipFill>
          <a:blip r:embed="rId3"/>
          <a:stretch>
            <a:fillRect/>
          </a:stretch>
        </p:blipFill>
        <p:spPr>
          <a:xfrm>
            <a:off x="1996249" y="3772365"/>
            <a:ext cx="5205873" cy="2659278"/>
          </a:xfrm>
          <a:prstGeom prst="rect">
            <a:avLst/>
          </a:prstGeom>
        </p:spPr>
      </p:pic>
    </p:spTree>
    <p:extLst>
      <p:ext uri="{BB962C8B-B14F-4D97-AF65-F5344CB8AC3E}">
        <p14:creationId xmlns:p14="http://schemas.microsoft.com/office/powerpoint/2010/main" val="1520281484"/>
      </p:ext>
    </p:extLst>
  </p:cSld>
  <p:clrMapOvr>
    <a:masterClrMapping/>
  </p:clrMapOvr>
  <p:transition spd="med">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213109" y="362119"/>
            <a:ext cx="8772157" cy="756676"/>
          </a:xfrm>
        </p:spPr>
        <p:txBody>
          <a:bodyPr/>
          <a:lstStyle/>
          <a:p>
            <a:r>
              <a:rPr lang="en-CA" sz="1800" dirty="0"/>
              <a:t>Identifying and Fixing Common Problems</a:t>
            </a:r>
            <a:r>
              <a:rPr lang="en-CA" sz="1800" dirty="0" smtClean="0"/>
              <a:t/>
            </a:r>
            <a:br>
              <a:rPr lang="en-CA" sz="1800" dirty="0" smtClean="0"/>
            </a:br>
            <a:r>
              <a:rPr lang="en-US" dirty="0" smtClean="0"/>
              <a:t>Troubleshooting Wireless</a:t>
            </a:r>
            <a:endParaRPr lang="en-US" dirty="0"/>
          </a:p>
        </p:txBody>
      </p:sp>
      <p:sp>
        <p:nvSpPr>
          <p:cNvPr id="2" name="Content Placeholder 1"/>
          <p:cNvSpPr>
            <a:spLocks noGrp="1"/>
          </p:cNvSpPr>
          <p:nvPr>
            <p:ph idx="1"/>
          </p:nvPr>
        </p:nvSpPr>
        <p:spPr>
          <a:xfrm>
            <a:off x="232348" y="1232592"/>
            <a:ext cx="8733677" cy="5313351"/>
          </a:xfrm>
        </p:spPr>
        <p:txBody>
          <a:bodyPr>
            <a:normAutofit/>
          </a:bodyPr>
          <a:lstStyle/>
          <a:p>
            <a:r>
              <a:rPr lang="en-US" dirty="0" smtClean="0"/>
              <a:t>Causes of Wireless Issues</a:t>
            </a:r>
          </a:p>
          <a:p>
            <a:pPr lvl="1"/>
            <a:r>
              <a:rPr lang="en-US" dirty="0"/>
              <a:t>Not all wireless standards are </a:t>
            </a:r>
            <a:r>
              <a:rPr lang="en-US" dirty="0" smtClean="0"/>
              <a:t>compatible.</a:t>
            </a:r>
          </a:p>
          <a:p>
            <a:pPr lvl="1"/>
            <a:r>
              <a:rPr lang="en-US" dirty="0"/>
              <a:t>Each wireless conversation must </a:t>
            </a:r>
            <a:r>
              <a:rPr lang="en-US" dirty="0" smtClean="0"/>
              <a:t>occur on </a:t>
            </a:r>
            <a:r>
              <a:rPr lang="en-US" dirty="0"/>
              <a:t>a separate, non-overlapping </a:t>
            </a:r>
            <a:r>
              <a:rPr lang="en-US" dirty="0" smtClean="0"/>
              <a:t>channel.</a:t>
            </a:r>
          </a:p>
          <a:p>
            <a:pPr lvl="1"/>
            <a:r>
              <a:rPr lang="en-US" dirty="0"/>
              <a:t>The strength of an RF signal decreases with distance</a:t>
            </a:r>
            <a:r>
              <a:rPr lang="en-US" dirty="0" smtClean="0"/>
              <a:t>.</a:t>
            </a:r>
          </a:p>
          <a:p>
            <a:pPr lvl="1"/>
            <a:r>
              <a:rPr lang="en-US" dirty="0"/>
              <a:t>RF signals are susceptible to interference from outside </a:t>
            </a:r>
            <a:r>
              <a:rPr lang="en-US" dirty="0" smtClean="0"/>
              <a:t>sources</a:t>
            </a:r>
          </a:p>
          <a:p>
            <a:pPr lvl="1"/>
            <a:r>
              <a:rPr lang="en-US" dirty="0"/>
              <a:t>APs share the available bandwidth between devices</a:t>
            </a:r>
            <a:r>
              <a:rPr lang="en-US" dirty="0" smtClean="0"/>
              <a:t>.</a:t>
            </a:r>
            <a:endParaRPr lang="en-US" dirty="0"/>
          </a:p>
          <a:p>
            <a:r>
              <a:rPr lang="en-US" dirty="0" smtClean="0"/>
              <a:t>Authentication and Association Errors</a:t>
            </a:r>
          </a:p>
          <a:p>
            <a:pPr lvl="1"/>
            <a:r>
              <a:rPr lang="en-US" dirty="0" smtClean="0"/>
              <a:t>The SSID </a:t>
            </a:r>
            <a:r>
              <a:rPr lang="en-US" dirty="0"/>
              <a:t>must match on both the AP and client</a:t>
            </a:r>
            <a:r>
              <a:rPr lang="en-US" dirty="0" smtClean="0"/>
              <a:t>.</a:t>
            </a:r>
          </a:p>
          <a:p>
            <a:pPr lvl="1"/>
            <a:r>
              <a:rPr lang="en-US" dirty="0"/>
              <a:t>Both the client and the AP must be configured with the </a:t>
            </a:r>
            <a:r>
              <a:rPr lang="en-US" dirty="0" smtClean="0"/>
              <a:t>same authentication key.</a:t>
            </a:r>
          </a:p>
          <a:p>
            <a:pPr lvl="1"/>
            <a:r>
              <a:rPr lang="en-US" dirty="0" smtClean="0"/>
              <a:t>The </a:t>
            </a:r>
            <a:r>
              <a:rPr lang="en-US" dirty="0"/>
              <a:t>same encryption key must be configured on both the AP and the client.</a:t>
            </a:r>
            <a:endParaRPr lang="en-US" dirty="0" smtClean="0"/>
          </a:p>
        </p:txBody>
      </p:sp>
    </p:spTree>
    <p:extLst>
      <p:ext uri="{BB962C8B-B14F-4D97-AF65-F5344CB8AC3E}">
        <p14:creationId xmlns:p14="http://schemas.microsoft.com/office/powerpoint/2010/main" val="712527947"/>
      </p:ext>
    </p:extLst>
  </p:cSld>
  <p:clrMapOvr>
    <a:masterClrMapping/>
  </p:clrMapOvr>
  <p:transition spd="med">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213109" y="362119"/>
            <a:ext cx="8772157" cy="756676"/>
          </a:xfrm>
        </p:spPr>
        <p:txBody>
          <a:bodyPr/>
          <a:lstStyle/>
          <a:p>
            <a:r>
              <a:rPr lang="en-CA" sz="1800" dirty="0"/>
              <a:t>Identifying and Fixing Common Problems</a:t>
            </a:r>
            <a:r>
              <a:rPr lang="en-CA" sz="1800" dirty="0" smtClean="0"/>
              <a:t/>
            </a:r>
            <a:br>
              <a:rPr lang="en-CA" sz="1800" dirty="0" smtClean="0"/>
            </a:br>
            <a:r>
              <a:rPr lang="en-US" dirty="0" smtClean="0"/>
              <a:t>DHCP and IP Address Issues</a:t>
            </a:r>
            <a:endParaRPr lang="en-US" dirty="0"/>
          </a:p>
        </p:txBody>
      </p:sp>
      <p:sp>
        <p:nvSpPr>
          <p:cNvPr id="2" name="Content Placeholder 1"/>
          <p:cNvSpPr>
            <a:spLocks noGrp="1"/>
          </p:cNvSpPr>
          <p:nvPr>
            <p:ph idx="1"/>
          </p:nvPr>
        </p:nvSpPr>
        <p:spPr>
          <a:xfrm>
            <a:off x="232348" y="1232592"/>
            <a:ext cx="8733677" cy="5313351"/>
          </a:xfrm>
        </p:spPr>
        <p:txBody>
          <a:bodyPr>
            <a:normAutofit/>
          </a:bodyPr>
          <a:lstStyle/>
          <a:p>
            <a:r>
              <a:rPr lang="en-US" dirty="0" smtClean="0"/>
              <a:t>DHCP Server Configuration Errors</a:t>
            </a:r>
          </a:p>
          <a:p>
            <a:pPr lvl="1"/>
            <a:r>
              <a:rPr lang="en-US" dirty="0"/>
              <a:t>The client table information should match the local host </a:t>
            </a:r>
            <a:r>
              <a:rPr lang="en-US" dirty="0" smtClean="0"/>
              <a:t>information</a:t>
            </a:r>
          </a:p>
          <a:p>
            <a:pPr lvl="1"/>
            <a:r>
              <a:rPr lang="en-US" dirty="0"/>
              <a:t> Check to make sure that the router has an IP </a:t>
            </a:r>
            <a:r>
              <a:rPr lang="en-US" dirty="0" smtClean="0"/>
              <a:t>address</a:t>
            </a:r>
          </a:p>
          <a:p>
            <a:pPr lvl="1"/>
            <a:r>
              <a:rPr lang="en-US" dirty="0"/>
              <a:t>The LAN interface of the wireless router should be set as the default gateway.</a:t>
            </a:r>
          </a:p>
        </p:txBody>
      </p:sp>
      <p:pic>
        <p:nvPicPr>
          <p:cNvPr id="3" name="Picture 2"/>
          <p:cNvPicPr>
            <a:picLocks noChangeAspect="1"/>
          </p:cNvPicPr>
          <p:nvPr/>
        </p:nvPicPr>
        <p:blipFill>
          <a:blip r:embed="rId3"/>
          <a:stretch>
            <a:fillRect/>
          </a:stretch>
        </p:blipFill>
        <p:spPr>
          <a:xfrm>
            <a:off x="2634431" y="3118570"/>
            <a:ext cx="3929510" cy="3427373"/>
          </a:xfrm>
          <a:prstGeom prst="rect">
            <a:avLst/>
          </a:prstGeom>
        </p:spPr>
      </p:pic>
    </p:spTree>
    <p:extLst>
      <p:ext uri="{BB962C8B-B14F-4D97-AF65-F5344CB8AC3E}">
        <p14:creationId xmlns:p14="http://schemas.microsoft.com/office/powerpoint/2010/main" val="496105375"/>
      </p:ext>
    </p:extLst>
  </p:cSld>
  <p:clrMapOvr>
    <a:masterClrMapping/>
  </p:clrMapOvr>
  <p:transition spd="med">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213109" y="362119"/>
            <a:ext cx="8772157" cy="756676"/>
          </a:xfrm>
        </p:spPr>
        <p:txBody>
          <a:bodyPr/>
          <a:lstStyle/>
          <a:p>
            <a:r>
              <a:rPr lang="en-CA" sz="1800" dirty="0"/>
              <a:t>Identifying and Fixing Common Problems</a:t>
            </a:r>
            <a:r>
              <a:rPr lang="en-CA" sz="1800" dirty="0" smtClean="0"/>
              <a:t/>
            </a:r>
            <a:br>
              <a:rPr lang="en-CA" sz="1800" dirty="0" smtClean="0"/>
            </a:br>
            <a:r>
              <a:rPr lang="en-US" dirty="0" smtClean="0"/>
              <a:t>DHCP and IP Address </a:t>
            </a:r>
            <a:r>
              <a:rPr lang="en-US" dirty="0" smtClean="0"/>
              <a:t>Issues (Cont.)</a:t>
            </a:r>
            <a:endParaRPr lang="en-US" dirty="0"/>
          </a:p>
        </p:txBody>
      </p:sp>
      <p:sp>
        <p:nvSpPr>
          <p:cNvPr id="2" name="Content Placeholder 1"/>
          <p:cNvSpPr>
            <a:spLocks noGrp="1"/>
          </p:cNvSpPr>
          <p:nvPr>
            <p:ph idx="1"/>
          </p:nvPr>
        </p:nvSpPr>
        <p:spPr>
          <a:xfrm>
            <a:off x="232348" y="1232592"/>
            <a:ext cx="8733677" cy="5313351"/>
          </a:xfrm>
        </p:spPr>
        <p:txBody>
          <a:bodyPr>
            <a:normAutofit lnSpcReduction="10000"/>
          </a:bodyPr>
          <a:lstStyle/>
          <a:p>
            <a:r>
              <a:rPr lang="en-US" dirty="0" smtClean="0"/>
              <a:t>Why Can’t We Get to the Internet?</a:t>
            </a:r>
          </a:p>
          <a:p>
            <a:pPr lvl="1"/>
            <a:r>
              <a:rPr lang="en-US" dirty="0"/>
              <a:t>E</a:t>
            </a:r>
            <a:r>
              <a:rPr lang="en-US" dirty="0" smtClean="0"/>
              <a:t>xamine </a:t>
            </a:r>
            <a:r>
              <a:rPr lang="en-US" dirty="0"/>
              <a:t>the router status page</a:t>
            </a:r>
            <a:r>
              <a:rPr lang="en-US" dirty="0" smtClean="0"/>
              <a:t>.</a:t>
            </a:r>
          </a:p>
          <a:p>
            <a:pPr lvl="1"/>
            <a:r>
              <a:rPr lang="en-US" dirty="0"/>
              <a:t>Check all physical connections and LED indicators</a:t>
            </a:r>
            <a:r>
              <a:rPr lang="en-US" dirty="0" smtClean="0"/>
              <a:t>.</a:t>
            </a:r>
          </a:p>
          <a:p>
            <a:pPr lvl="1"/>
            <a:r>
              <a:rPr lang="en-US" dirty="0" smtClean="0"/>
              <a:t>Try </a:t>
            </a:r>
            <a:r>
              <a:rPr lang="en-US" dirty="0"/>
              <a:t>to re-establish </a:t>
            </a:r>
            <a:r>
              <a:rPr lang="en-US" dirty="0" smtClean="0"/>
              <a:t>connectivity</a:t>
            </a:r>
          </a:p>
          <a:p>
            <a:r>
              <a:rPr lang="en-US" dirty="0" smtClean="0"/>
              <a:t>Could it be the Firewall?</a:t>
            </a:r>
          </a:p>
          <a:p>
            <a:pPr lvl="1"/>
            <a:r>
              <a:rPr lang="en-US" dirty="0" smtClean="0"/>
              <a:t>Check </a:t>
            </a:r>
            <a:r>
              <a:rPr lang="en-US" dirty="0"/>
              <a:t>that the </a:t>
            </a:r>
            <a:r>
              <a:rPr lang="en-US" dirty="0" smtClean="0"/>
              <a:t>application</a:t>
            </a:r>
          </a:p>
          <a:p>
            <a:pPr marL="228600" lvl="1" indent="0">
              <a:buNone/>
            </a:pPr>
            <a:r>
              <a:rPr lang="en-US" dirty="0" smtClean="0"/>
              <a:t>   TCP </a:t>
            </a:r>
            <a:r>
              <a:rPr lang="en-US" dirty="0"/>
              <a:t>or UDP port is open </a:t>
            </a:r>
            <a:endParaRPr lang="en-US" dirty="0" smtClean="0"/>
          </a:p>
          <a:p>
            <a:pPr marL="228600" lvl="1" indent="0">
              <a:buNone/>
            </a:pPr>
            <a:r>
              <a:rPr lang="en-US" dirty="0"/>
              <a:t> </a:t>
            </a:r>
            <a:r>
              <a:rPr lang="en-US" dirty="0" smtClean="0"/>
              <a:t>  and no </a:t>
            </a:r>
            <a:r>
              <a:rPr lang="en-US" dirty="0"/>
              <a:t>filter lists are </a:t>
            </a:r>
            <a:endParaRPr lang="en-US" dirty="0" smtClean="0"/>
          </a:p>
          <a:p>
            <a:pPr marL="228600" lvl="1" indent="0">
              <a:buNone/>
            </a:pPr>
            <a:r>
              <a:rPr lang="en-US" dirty="0"/>
              <a:t> </a:t>
            </a:r>
            <a:r>
              <a:rPr lang="en-US" dirty="0" smtClean="0"/>
              <a:t>  blocking traffic to </a:t>
            </a:r>
            <a:r>
              <a:rPr lang="en-US" dirty="0"/>
              <a:t>that port</a:t>
            </a:r>
            <a:r>
              <a:rPr lang="en-US" dirty="0" smtClean="0"/>
              <a:t>.</a:t>
            </a:r>
          </a:p>
          <a:p>
            <a:pPr lvl="1"/>
            <a:r>
              <a:rPr lang="en-US" dirty="0"/>
              <a:t>Check all settings on </a:t>
            </a:r>
            <a:r>
              <a:rPr lang="en-US" dirty="0" smtClean="0"/>
              <a:t>the</a:t>
            </a:r>
          </a:p>
          <a:p>
            <a:pPr marL="228600" lvl="1" indent="0">
              <a:buNone/>
            </a:pPr>
            <a:r>
              <a:rPr lang="en-US" dirty="0"/>
              <a:t> </a:t>
            </a:r>
            <a:r>
              <a:rPr lang="en-US" dirty="0" smtClean="0"/>
              <a:t>  router </a:t>
            </a:r>
            <a:r>
              <a:rPr lang="en-US" dirty="0"/>
              <a:t> to ensure no </a:t>
            </a:r>
            <a:endParaRPr lang="en-US" dirty="0" smtClean="0"/>
          </a:p>
          <a:p>
            <a:pPr marL="228600" lvl="1" indent="0">
              <a:buNone/>
            </a:pPr>
            <a:r>
              <a:rPr lang="en-US" dirty="0"/>
              <a:t> </a:t>
            </a:r>
            <a:r>
              <a:rPr lang="en-US" dirty="0" smtClean="0"/>
              <a:t>  security </a:t>
            </a:r>
            <a:r>
              <a:rPr lang="en-US" dirty="0"/>
              <a:t>restrictions </a:t>
            </a:r>
            <a:r>
              <a:rPr lang="en-US" dirty="0" smtClean="0"/>
              <a:t>could</a:t>
            </a:r>
          </a:p>
          <a:p>
            <a:pPr marL="228600" lvl="1" indent="0">
              <a:buNone/>
            </a:pPr>
            <a:r>
              <a:rPr lang="en-US" dirty="0" smtClean="0"/>
              <a:t>   be </a:t>
            </a:r>
            <a:r>
              <a:rPr lang="en-US" dirty="0"/>
              <a:t>causing the issue.</a:t>
            </a:r>
          </a:p>
        </p:txBody>
      </p:sp>
      <p:pic>
        <p:nvPicPr>
          <p:cNvPr id="4" name="Picture 3"/>
          <p:cNvPicPr>
            <a:picLocks noChangeAspect="1"/>
          </p:cNvPicPr>
          <p:nvPr/>
        </p:nvPicPr>
        <p:blipFill>
          <a:blip r:embed="rId3"/>
          <a:stretch>
            <a:fillRect/>
          </a:stretch>
        </p:blipFill>
        <p:spPr>
          <a:xfrm>
            <a:off x="3933826" y="3055876"/>
            <a:ext cx="5032200" cy="3354801"/>
          </a:xfrm>
          <a:prstGeom prst="rect">
            <a:avLst/>
          </a:prstGeom>
        </p:spPr>
      </p:pic>
    </p:spTree>
    <p:extLst>
      <p:ext uri="{BB962C8B-B14F-4D97-AF65-F5344CB8AC3E}">
        <p14:creationId xmlns:p14="http://schemas.microsoft.com/office/powerpoint/2010/main" val="2311753452"/>
      </p:ext>
    </p:extLst>
  </p:cSld>
  <p:clrMapOvr>
    <a:masterClrMapping/>
  </p:clrMapOvr>
  <p:transition spd="med">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311150" y="2263775"/>
            <a:ext cx="3854450" cy="1481138"/>
          </a:xfrm>
        </p:spPr>
        <p:txBody>
          <a:bodyPr/>
          <a:lstStyle/>
          <a:p>
            <a:r>
              <a:rPr lang="en-CA" sz="2400" dirty="0"/>
              <a:t>9.4 Working with Customer Support</a:t>
            </a:r>
          </a:p>
        </p:txBody>
      </p:sp>
    </p:spTree>
    <p:extLst>
      <p:ext uri="{BB962C8B-B14F-4D97-AF65-F5344CB8AC3E}">
        <p14:creationId xmlns:p14="http://schemas.microsoft.com/office/powerpoint/2010/main" val="593728577"/>
      </p:ext>
    </p:extLst>
  </p:cSld>
  <p:clrMapOvr>
    <a:masterClrMapping/>
  </p:clrMapOvr>
  <p:transition>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213109" y="362119"/>
            <a:ext cx="8772157" cy="756676"/>
          </a:xfrm>
        </p:spPr>
        <p:txBody>
          <a:bodyPr/>
          <a:lstStyle/>
          <a:p>
            <a:r>
              <a:rPr lang="en-CA" sz="1800" dirty="0"/>
              <a:t>Working with Customer Support</a:t>
            </a:r>
            <a:r>
              <a:rPr lang="en-CA" sz="1800" dirty="0" smtClean="0"/>
              <a:t/>
            </a:r>
            <a:br>
              <a:rPr lang="en-CA" sz="1800" dirty="0" smtClean="0"/>
            </a:br>
            <a:r>
              <a:rPr lang="en-US" dirty="0" smtClean="0"/>
              <a:t>Using Outside Sources for Help</a:t>
            </a:r>
            <a:endParaRPr lang="en-US" dirty="0"/>
          </a:p>
        </p:txBody>
      </p:sp>
      <p:sp>
        <p:nvSpPr>
          <p:cNvPr id="2" name="Content Placeholder 1"/>
          <p:cNvSpPr>
            <a:spLocks noGrp="1"/>
          </p:cNvSpPr>
          <p:nvPr>
            <p:ph idx="1"/>
          </p:nvPr>
        </p:nvSpPr>
        <p:spPr>
          <a:xfrm>
            <a:off x="232348" y="1232592"/>
            <a:ext cx="8733677" cy="5313351"/>
          </a:xfrm>
        </p:spPr>
        <p:txBody>
          <a:bodyPr>
            <a:normAutofit lnSpcReduction="10000"/>
          </a:bodyPr>
          <a:lstStyle/>
          <a:p>
            <a:r>
              <a:rPr lang="en-US" dirty="0" smtClean="0"/>
              <a:t>Where Can I Get Help?</a:t>
            </a:r>
          </a:p>
          <a:p>
            <a:pPr lvl="1"/>
            <a:r>
              <a:rPr lang="en-US" dirty="0"/>
              <a:t>I</a:t>
            </a:r>
            <a:r>
              <a:rPr lang="en-US" dirty="0" smtClean="0"/>
              <a:t>t </a:t>
            </a:r>
            <a:r>
              <a:rPr lang="en-US" dirty="0"/>
              <a:t>might be necessary to obtain assistance from outside sources</a:t>
            </a:r>
            <a:r>
              <a:rPr lang="en-US" dirty="0" smtClean="0"/>
              <a:t>.</a:t>
            </a:r>
          </a:p>
          <a:p>
            <a:pPr lvl="1"/>
            <a:endParaRPr lang="en-US" dirty="0"/>
          </a:p>
          <a:p>
            <a:pPr lvl="1"/>
            <a:endParaRPr lang="en-US" dirty="0" smtClean="0"/>
          </a:p>
          <a:p>
            <a:pPr lvl="1"/>
            <a:endParaRPr lang="en-US" dirty="0"/>
          </a:p>
          <a:p>
            <a:pPr lvl="1"/>
            <a:endParaRPr lang="en-US" dirty="0" smtClean="0"/>
          </a:p>
          <a:p>
            <a:pPr lvl="1"/>
            <a:endParaRPr lang="en-US" dirty="0"/>
          </a:p>
          <a:p>
            <a:pPr lvl="1"/>
            <a:endParaRPr lang="en-US" dirty="0" smtClean="0"/>
          </a:p>
          <a:p>
            <a:r>
              <a:rPr lang="en-US" dirty="0" smtClean="0"/>
              <a:t>When to Call for Help</a:t>
            </a:r>
          </a:p>
          <a:p>
            <a:pPr lvl="1"/>
            <a:r>
              <a:rPr lang="en-US" dirty="0" smtClean="0"/>
              <a:t>It </a:t>
            </a:r>
            <a:r>
              <a:rPr lang="en-US" dirty="0"/>
              <a:t>may be necessary to contact the vendor or ISP support desk for assistance. </a:t>
            </a:r>
            <a:endParaRPr lang="en-US" dirty="0" smtClean="0"/>
          </a:p>
          <a:p>
            <a:r>
              <a:rPr lang="en-US" dirty="0" smtClean="0"/>
              <a:t>Using the Support Desk</a:t>
            </a:r>
          </a:p>
          <a:p>
            <a:pPr lvl="1"/>
            <a:r>
              <a:rPr lang="en-US" dirty="0" smtClean="0"/>
              <a:t>I</a:t>
            </a:r>
            <a:r>
              <a:rPr lang="en-US" dirty="0"/>
              <a:t>t is important to give the support desk as much information as possible.</a:t>
            </a:r>
          </a:p>
        </p:txBody>
      </p:sp>
      <p:grpSp>
        <p:nvGrpSpPr>
          <p:cNvPr id="8" name="Group 7"/>
          <p:cNvGrpSpPr/>
          <p:nvPr/>
        </p:nvGrpSpPr>
        <p:grpSpPr>
          <a:xfrm>
            <a:off x="1242909" y="2081071"/>
            <a:ext cx="6709422" cy="2029108"/>
            <a:chOff x="804759" y="2109646"/>
            <a:chExt cx="6709422" cy="2029108"/>
          </a:xfrm>
        </p:grpSpPr>
        <p:pic>
          <p:nvPicPr>
            <p:cNvPr id="4" name="Picture 3"/>
            <p:cNvPicPr>
              <a:picLocks noChangeAspect="1"/>
            </p:cNvPicPr>
            <p:nvPr/>
          </p:nvPicPr>
          <p:blipFill>
            <a:blip r:embed="rId3"/>
            <a:stretch>
              <a:fillRect/>
            </a:stretch>
          </p:blipFill>
          <p:spPr>
            <a:xfrm>
              <a:off x="804759" y="2109646"/>
              <a:ext cx="1476581" cy="2029108"/>
            </a:xfrm>
            <a:prstGeom prst="rect">
              <a:avLst/>
            </a:prstGeom>
          </p:spPr>
        </p:pic>
        <p:pic>
          <p:nvPicPr>
            <p:cNvPr id="5" name="Picture 4"/>
            <p:cNvPicPr>
              <a:picLocks noChangeAspect="1"/>
            </p:cNvPicPr>
            <p:nvPr/>
          </p:nvPicPr>
          <p:blipFill>
            <a:blip r:embed="rId4"/>
            <a:stretch>
              <a:fillRect/>
            </a:stretch>
          </p:blipFill>
          <p:spPr>
            <a:xfrm>
              <a:off x="2514500" y="2109646"/>
              <a:ext cx="1442493" cy="2029108"/>
            </a:xfrm>
            <a:prstGeom prst="rect">
              <a:avLst/>
            </a:prstGeom>
          </p:spPr>
        </p:pic>
        <p:pic>
          <p:nvPicPr>
            <p:cNvPr id="6" name="Picture 5"/>
            <p:cNvPicPr>
              <a:picLocks noChangeAspect="1"/>
            </p:cNvPicPr>
            <p:nvPr/>
          </p:nvPicPr>
          <p:blipFill>
            <a:blip r:embed="rId5"/>
            <a:stretch>
              <a:fillRect/>
            </a:stretch>
          </p:blipFill>
          <p:spPr>
            <a:xfrm>
              <a:off x="4190153" y="2109646"/>
              <a:ext cx="1382146" cy="2029108"/>
            </a:xfrm>
            <a:prstGeom prst="rect">
              <a:avLst/>
            </a:prstGeom>
          </p:spPr>
        </p:pic>
        <p:pic>
          <p:nvPicPr>
            <p:cNvPr id="7" name="Picture 6"/>
            <p:cNvPicPr>
              <a:picLocks noChangeAspect="1"/>
            </p:cNvPicPr>
            <p:nvPr/>
          </p:nvPicPr>
          <p:blipFill>
            <a:blip r:embed="rId6"/>
            <a:stretch>
              <a:fillRect/>
            </a:stretch>
          </p:blipFill>
          <p:spPr>
            <a:xfrm>
              <a:off x="5805459" y="2109646"/>
              <a:ext cx="1708722" cy="2029108"/>
            </a:xfrm>
            <a:prstGeom prst="rect">
              <a:avLst/>
            </a:prstGeom>
          </p:spPr>
        </p:pic>
      </p:grpSp>
    </p:spTree>
    <p:extLst>
      <p:ext uri="{BB962C8B-B14F-4D97-AF65-F5344CB8AC3E}">
        <p14:creationId xmlns:p14="http://schemas.microsoft.com/office/powerpoint/2010/main" val="273106413"/>
      </p:ext>
    </p:extLst>
  </p:cSld>
  <p:clrMapOvr>
    <a:masterClrMapping/>
  </p:clrMapOvr>
  <p:transition spd="med">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213109" y="362119"/>
            <a:ext cx="8772157" cy="756676"/>
          </a:xfrm>
        </p:spPr>
        <p:txBody>
          <a:bodyPr/>
          <a:lstStyle/>
          <a:p>
            <a:r>
              <a:rPr lang="en-CA" sz="1800" dirty="0"/>
              <a:t>Working with Customer Support</a:t>
            </a:r>
            <a:r>
              <a:rPr lang="en-CA" sz="1800" dirty="0" smtClean="0"/>
              <a:t/>
            </a:r>
            <a:br>
              <a:rPr lang="en-CA" sz="1800" dirty="0" smtClean="0"/>
            </a:br>
            <a:r>
              <a:rPr lang="en-US" dirty="0" smtClean="0"/>
              <a:t>Keeping Good Records</a:t>
            </a:r>
            <a:endParaRPr lang="en-US" dirty="0"/>
          </a:p>
        </p:txBody>
      </p:sp>
      <p:sp>
        <p:nvSpPr>
          <p:cNvPr id="2" name="Content Placeholder 1"/>
          <p:cNvSpPr>
            <a:spLocks noGrp="1"/>
          </p:cNvSpPr>
          <p:nvPr>
            <p:ph idx="1"/>
          </p:nvPr>
        </p:nvSpPr>
        <p:spPr>
          <a:xfrm>
            <a:off x="232348" y="1232592"/>
            <a:ext cx="8733677" cy="5313351"/>
          </a:xfrm>
        </p:spPr>
        <p:txBody>
          <a:bodyPr>
            <a:normAutofit lnSpcReduction="10000"/>
          </a:bodyPr>
          <a:lstStyle/>
          <a:p>
            <a:r>
              <a:rPr lang="en-US" dirty="0" smtClean="0"/>
              <a:t>Resolving the Issue</a:t>
            </a:r>
          </a:p>
          <a:p>
            <a:pPr lvl="1"/>
            <a:r>
              <a:rPr lang="en-US" dirty="0" smtClean="0"/>
              <a:t>They </a:t>
            </a:r>
            <a:r>
              <a:rPr lang="en-US" dirty="0"/>
              <a:t>may escalate the problem to a higher level. </a:t>
            </a:r>
            <a:endParaRPr lang="en-US" dirty="0" smtClean="0"/>
          </a:p>
          <a:p>
            <a:pPr lvl="1"/>
            <a:r>
              <a:rPr lang="en-US" dirty="0"/>
              <a:t>Record all information regarding the interaction with the support </a:t>
            </a:r>
            <a:r>
              <a:rPr lang="en-US" dirty="0" smtClean="0"/>
              <a:t>desk.</a:t>
            </a:r>
          </a:p>
          <a:p>
            <a:r>
              <a:rPr lang="en-US" dirty="0" smtClean="0"/>
              <a:t>Tickets and Work Orders</a:t>
            </a:r>
          </a:p>
          <a:p>
            <a:pPr lvl="1"/>
            <a:r>
              <a:rPr lang="en-US" dirty="0"/>
              <a:t>When the customer identifies </a:t>
            </a:r>
            <a:endParaRPr lang="en-US" dirty="0" smtClean="0"/>
          </a:p>
          <a:p>
            <a:pPr marL="228600" lvl="1" indent="0">
              <a:buNone/>
            </a:pPr>
            <a:r>
              <a:rPr lang="en-US" dirty="0"/>
              <a:t> </a:t>
            </a:r>
            <a:r>
              <a:rPr lang="en-US" dirty="0" smtClean="0"/>
              <a:t>  who </a:t>
            </a:r>
            <a:r>
              <a:rPr lang="en-US" dirty="0"/>
              <a:t>they are, the </a:t>
            </a:r>
            <a:r>
              <a:rPr lang="en-US" dirty="0" smtClean="0"/>
              <a:t>technician</a:t>
            </a:r>
          </a:p>
          <a:p>
            <a:pPr marL="228600" lvl="1" indent="0">
              <a:buNone/>
            </a:pPr>
            <a:r>
              <a:rPr lang="en-US" dirty="0"/>
              <a:t> </a:t>
            </a:r>
            <a:r>
              <a:rPr lang="en-US" dirty="0" smtClean="0"/>
              <a:t>  accesses </a:t>
            </a:r>
            <a:r>
              <a:rPr lang="en-US" dirty="0"/>
              <a:t>the relevant customer </a:t>
            </a:r>
            <a:endParaRPr lang="en-US" dirty="0" smtClean="0"/>
          </a:p>
          <a:p>
            <a:pPr marL="228600" lvl="1" indent="0">
              <a:buNone/>
            </a:pPr>
            <a:r>
              <a:rPr lang="en-US" dirty="0"/>
              <a:t> </a:t>
            </a:r>
            <a:r>
              <a:rPr lang="en-US" dirty="0" smtClean="0"/>
              <a:t>  information.</a:t>
            </a:r>
          </a:p>
          <a:p>
            <a:pPr lvl="1"/>
            <a:r>
              <a:rPr lang="en-US" dirty="0"/>
              <a:t>The information is transferred to </a:t>
            </a:r>
            <a:endParaRPr lang="en-US" dirty="0" smtClean="0"/>
          </a:p>
          <a:p>
            <a:pPr marL="228600" lvl="1" indent="0">
              <a:buNone/>
            </a:pPr>
            <a:r>
              <a:rPr lang="en-US" dirty="0"/>
              <a:t> </a:t>
            </a:r>
            <a:r>
              <a:rPr lang="en-US" dirty="0" smtClean="0"/>
              <a:t>  a </a:t>
            </a:r>
            <a:r>
              <a:rPr lang="en-US" dirty="0"/>
              <a:t>trouble ticket, or incident </a:t>
            </a:r>
            <a:r>
              <a:rPr lang="en-US" dirty="0" smtClean="0"/>
              <a:t>report.</a:t>
            </a:r>
          </a:p>
          <a:p>
            <a:pPr lvl="1"/>
            <a:r>
              <a:rPr lang="en-US" dirty="0"/>
              <a:t>When an on-site call is required, </a:t>
            </a:r>
            <a:endParaRPr lang="en-US" dirty="0" smtClean="0"/>
          </a:p>
          <a:p>
            <a:pPr marL="228600" lvl="1" indent="0">
              <a:buNone/>
            </a:pPr>
            <a:r>
              <a:rPr lang="en-US" dirty="0"/>
              <a:t> </a:t>
            </a:r>
            <a:r>
              <a:rPr lang="en-US" dirty="0" smtClean="0"/>
              <a:t>  the </a:t>
            </a:r>
            <a:r>
              <a:rPr lang="en-US" dirty="0"/>
              <a:t>trouble ticket information </a:t>
            </a:r>
            <a:r>
              <a:rPr lang="en-US" dirty="0" smtClean="0"/>
              <a:t>can</a:t>
            </a:r>
          </a:p>
          <a:p>
            <a:pPr marL="228600" lvl="1" indent="0">
              <a:buNone/>
            </a:pPr>
            <a:r>
              <a:rPr lang="en-US" dirty="0"/>
              <a:t> </a:t>
            </a:r>
            <a:r>
              <a:rPr lang="en-US" dirty="0" smtClean="0"/>
              <a:t>  be </a:t>
            </a:r>
            <a:r>
              <a:rPr lang="en-US" dirty="0"/>
              <a:t>converted to a work </a:t>
            </a:r>
            <a:r>
              <a:rPr lang="en-US" dirty="0" smtClean="0"/>
              <a:t>order.</a:t>
            </a:r>
            <a:endParaRPr lang="en-US" dirty="0"/>
          </a:p>
        </p:txBody>
      </p:sp>
      <p:pic>
        <p:nvPicPr>
          <p:cNvPr id="3" name="Picture 2"/>
          <p:cNvPicPr>
            <a:picLocks noChangeAspect="1"/>
          </p:cNvPicPr>
          <p:nvPr/>
        </p:nvPicPr>
        <p:blipFill>
          <a:blip r:embed="rId3"/>
          <a:stretch>
            <a:fillRect/>
          </a:stretch>
        </p:blipFill>
        <p:spPr>
          <a:xfrm>
            <a:off x="4943475" y="2485219"/>
            <a:ext cx="3689366" cy="4060724"/>
          </a:xfrm>
          <a:prstGeom prst="rect">
            <a:avLst/>
          </a:prstGeom>
        </p:spPr>
      </p:pic>
    </p:spTree>
    <p:extLst>
      <p:ext uri="{BB962C8B-B14F-4D97-AF65-F5344CB8AC3E}">
        <p14:creationId xmlns:p14="http://schemas.microsoft.com/office/powerpoint/2010/main" val="163254970"/>
      </p:ext>
    </p:extLst>
  </p:cSld>
  <p:clrMapOvr>
    <a:masterClrMapping/>
  </p:clrMapOvr>
  <p:transition spd="med">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2"/>
          <p:cNvSpPr>
            <a:spLocks noChangeArrowheads="1"/>
          </p:cNvSpPr>
          <p:nvPr/>
        </p:nvSpPr>
        <p:spPr bwMode="auto">
          <a:xfrm>
            <a:off x="0" y="0"/>
            <a:ext cx="9144000" cy="6858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ctr"/>
          <a:lstStyle/>
          <a:p>
            <a:endParaRPr lang="en-US"/>
          </a:p>
        </p:txBody>
      </p:sp>
      <p:pic>
        <p:nvPicPr>
          <p:cNvPr id="121858" name="Picture 3" descr="CNA_largo-onwhite"/>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508125" y="2741613"/>
            <a:ext cx="6097588"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17036819"/>
      </p:ext>
    </p:extLst>
  </p:cSld>
  <p:clrMapOvr>
    <a:masterClrMapping/>
  </p:clrMapOvr>
  <p:transition spd="med">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9" descr="Cisco_WHT_Logo.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2619375"/>
            <a:ext cx="2400300"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70"/>
          <p:cNvSpPr>
            <a:spLocks noChangeArrowheads="1"/>
          </p:cNvSpPr>
          <p:nvPr/>
        </p:nvSpPr>
        <p:spPr bwMode="auto">
          <a:xfrm>
            <a:off x="0" y="0"/>
            <a:ext cx="9144000" cy="6858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82124" tIns="41061" rIns="82124" bIns="41061" anchor="ctr"/>
          <a:lstStyle/>
          <a:p>
            <a:pPr algn="ctr" eaLnBrk="0" hangingPunct="0">
              <a:lnSpc>
                <a:spcPct val="90000"/>
              </a:lnSpc>
            </a:pPr>
            <a:endParaRPr lang="en-US" b="0"/>
          </a:p>
        </p:txBody>
      </p:sp>
    </p:spTree>
    <p:extLst>
      <p:ext uri="{BB962C8B-B14F-4D97-AF65-F5344CB8AC3E}">
        <p14:creationId xmlns:p14="http://schemas.microsoft.com/office/powerpoint/2010/main" val="725382621"/>
      </p:ext>
    </p:extLst>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Rectangle 33"/>
          <p:cNvSpPr txBox="1">
            <a:spLocks noChangeArrowheads="1"/>
          </p:cNvSpPr>
          <p:nvPr/>
        </p:nvSpPr>
        <p:spPr bwMode="white">
          <a:xfrm>
            <a:off x="311148" y="2155592"/>
            <a:ext cx="4189413" cy="1838248"/>
          </a:xfrm>
          <a:prstGeom prst="rect">
            <a:avLst/>
          </a:prstGeom>
          <a:noFill/>
          <a:ln w="9525" algn="ctr">
            <a:noFill/>
            <a:miter lim="800000"/>
            <a:headEnd/>
            <a:tailEnd/>
          </a:ln>
        </p:spPr>
        <p:txBody>
          <a:bodyPr lIns="82124" tIns="41061" rIns="82124" bIns="41061" anchor="ctr"/>
          <a:lstStyle/>
          <a:p>
            <a:pPr algn="l" defTabSz="814388">
              <a:lnSpc>
                <a:spcPct val="90000"/>
              </a:lnSpc>
              <a:defRPr/>
            </a:pPr>
            <a:r>
              <a:rPr lang="en-US" b="0" kern="0" dirty="0" smtClean="0">
                <a:solidFill>
                  <a:schemeClr val="bg1"/>
                </a:solidFill>
                <a:latin typeface="+mj-lt"/>
                <a:ea typeface="+mj-ea"/>
                <a:cs typeface="+mj-cs"/>
              </a:rPr>
              <a:t>Networking Essentials</a:t>
            </a:r>
            <a:r>
              <a:rPr lang="en-US" b="0" kern="0" dirty="0">
                <a:solidFill>
                  <a:schemeClr val="bg1"/>
                </a:solidFill>
                <a:latin typeface="+mj-lt"/>
                <a:ea typeface="+mj-ea"/>
                <a:cs typeface="+mj-cs"/>
              </a:rPr>
              <a:t/>
            </a:r>
            <a:br>
              <a:rPr lang="en-US" b="0" kern="0" dirty="0">
                <a:solidFill>
                  <a:schemeClr val="bg1"/>
                </a:solidFill>
                <a:latin typeface="+mj-lt"/>
                <a:ea typeface="+mj-ea"/>
                <a:cs typeface="+mj-cs"/>
              </a:rPr>
            </a:br>
            <a:r>
              <a:rPr lang="en-US" b="0" kern="0" dirty="0" smtClean="0">
                <a:solidFill>
                  <a:schemeClr val="bg1"/>
                </a:solidFill>
                <a:latin typeface="+mj-lt"/>
                <a:ea typeface="+mj-ea"/>
                <a:cs typeface="+mj-cs"/>
              </a:rPr>
              <a:t>Planning Guide</a:t>
            </a:r>
          </a:p>
          <a:p>
            <a:pPr algn="l" defTabSz="814388">
              <a:lnSpc>
                <a:spcPct val="90000"/>
              </a:lnSpc>
              <a:defRPr/>
            </a:pPr>
            <a:r>
              <a:rPr lang="en-US" b="0" dirty="0" smtClean="0">
                <a:solidFill>
                  <a:schemeClr val="bg1"/>
                </a:solidFill>
                <a:latin typeface="Arial" pitchFamily="34" charset="0"/>
                <a:cs typeface="Arial" pitchFamily="34" charset="0"/>
              </a:rPr>
              <a:t>Chapter </a:t>
            </a:r>
            <a:r>
              <a:rPr lang="en-US" dirty="0" smtClean="0">
                <a:solidFill>
                  <a:schemeClr val="bg1"/>
                </a:solidFill>
                <a:latin typeface="Arial" pitchFamily="34" charset="0"/>
                <a:cs typeface="Arial" pitchFamily="34" charset="0"/>
              </a:rPr>
              <a:t>9: Testing and Troubleshooting</a:t>
            </a:r>
            <a:endParaRPr lang="en-US" b="0" kern="0" dirty="0">
              <a:solidFill>
                <a:schemeClr val="bg1"/>
              </a:solidFill>
              <a:latin typeface="+mj-lt"/>
              <a:ea typeface="+mj-ea"/>
              <a:cs typeface="+mj-cs"/>
            </a:endParaRPr>
          </a:p>
        </p:txBody>
      </p:sp>
    </p:spTree>
    <p:extLst>
      <p:ext uri="{BB962C8B-B14F-4D97-AF65-F5344CB8AC3E}">
        <p14:creationId xmlns:p14="http://schemas.microsoft.com/office/powerpoint/2010/main" val="3725981340"/>
      </p:ext>
    </p:extLst>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6" name="Rectangle 33"/>
          <p:cNvSpPr>
            <a:spLocks noGrp="1" noChangeArrowheads="1"/>
          </p:cNvSpPr>
          <p:nvPr>
            <p:ph type="title" idx="4294967295"/>
          </p:nvPr>
        </p:nvSpPr>
        <p:spPr>
          <a:xfrm>
            <a:off x="497150" y="352583"/>
            <a:ext cx="8145462" cy="838200"/>
          </a:xfrm>
        </p:spPr>
        <p:txBody>
          <a:bodyPr/>
          <a:lstStyle/>
          <a:p>
            <a:pPr eaLnBrk="1" hangingPunct="1"/>
            <a:r>
              <a:rPr lang="en-US" dirty="0" smtClean="0"/>
              <a:t>Chapter 9: Activities</a:t>
            </a:r>
          </a:p>
        </p:txBody>
      </p:sp>
      <p:sp>
        <p:nvSpPr>
          <p:cNvPr id="6147" name="Rectangle 34"/>
          <p:cNvSpPr>
            <a:spLocks noGrp="1" noChangeArrowheads="1"/>
          </p:cNvSpPr>
          <p:nvPr>
            <p:ph type="body" idx="4294967295"/>
          </p:nvPr>
        </p:nvSpPr>
        <p:spPr>
          <a:xfrm>
            <a:off x="497150" y="1190783"/>
            <a:ext cx="7940675" cy="511734"/>
          </a:xfrm>
        </p:spPr>
        <p:txBody>
          <a:bodyPr/>
          <a:lstStyle/>
          <a:p>
            <a:pPr marL="0" indent="0" eaLnBrk="1" hangingPunct="1">
              <a:spcBef>
                <a:spcPct val="30000"/>
              </a:spcBef>
              <a:buNone/>
            </a:pPr>
            <a:r>
              <a:rPr lang="en-US" sz="2000" dirty="0" smtClean="0"/>
              <a:t>What activities are associated with this chapter?</a:t>
            </a:r>
            <a:endParaRPr lang="en-US" sz="2000" dirty="0">
              <a:solidFill>
                <a:srgbClr val="00B0F0"/>
              </a:solidFill>
            </a:endParaRPr>
          </a:p>
          <a:p>
            <a:pPr marL="0" indent="0" eaLnBrk="1" hangingPunct="1">
              <a:spcBef>
                <a:spcPct val="30000"/>
              </a:spcBef>
              <a:buNone/>
            </a:pPr>
            <a:endParaRPr lang="en-US" sz="2000" dirty="0" smtClean="0"/>
          </a:p>
          <a:p>
            <a:pPr marL="119063" indent="0" eaLnBrk="1" hangingPunct="1">
              <a:spcBef>
                <a:spcPct val="30000"/>
              </a:spcBef>
              <a:buNone/>
            </a:pPr>
            <a:endParaRPr lang="en-US" sz="2000" dirty="0" smtClean="0"/>
          </a:p>
          <a:p>
            <a:pPr marL="119063" indent="0" eaLnBrk="1" hangingPunct="1">
              <a:spcBef>
                <a:spcPct val="30000"/>
              </a:spcBef>
              <a:buNone/>
            </a:pPr>
            <a:endParaRPr lang="en-US" sz="2000" dirty="0" smtClean="0"/>
          </a:p>
        </p:txBody>
      </p:sp>
      <p:graphicFrame>
        <p:nvGraphicFramePr>
          <p:cNvPr id="2" name="Table 1"/>
          <p:cNvGraphicFramePr>
            <a:graphicFrameLocks noGrp="1"/>
          </p:cNvGraphicFramePr>
          <p:nvPr>
            <p:extLst>
              <p:ext uri="{D42A27DB-BD31-4B8C-83A1-F6EECF244321}">
                <p14:modId xmlns:p14="http://schemas.microsoft.com/office/powerpoint/2010/main" val="1914230105"/>
              </p:ext>
            </p:extLst>
          </p:nvPr>
        </p:nvGraphicFramePr>
        <p:xfrm>
          <a:off x="497149" y="1702517"/>
          <a:ext cx="8145462" cy="3337560"/>
        </p:xfrm>
        <a:graphic>
          <a:graphicData uri="http://schemas.openxmlformats.org/drawingml/2006/table">
            <a:tbl>
              <a:tblPr firstRow="1" bandRow="1">
                <a:tableStyleId>{5C22544A-7EE6-4342-B048-85BDC9FD1C3A}</a:tableStyleId>
              </a:tblPr>
              <a:tblGrid>
                <a:gridCol w="1439983"/>
                <a:gridCol w="2251040"/>
                <a:gridCol w="4454439"/>
              </a:tblGrid>
              <a:tr h="370840">
                <a:tc>
                  <a:txBody>
                    <a:bodyPr/>
                    <a:lstStyle/>
                    <a:p>
                      <a:pPr algn="ctr"/>
                      <a:r>
                        <a:rPr lang="en-US" dirty="0" smtClean="0"/>
                        <a:t>Page #</a:t>
                      </a:r>
                      <a:endParaRPr lang="en-US" dirty="0"/>
                    </a:p>
                  </a:txBody>
                  <a:tcPr/>
                </a:tc>
                <a:tc>
                  <a:txBody>
                    <a:bodyPr/>
                    <a:lstStyle/>
                    <a:p>
                      <a:pPr algn="ctr"/>
                      <a:r>
                        <a:rPr lang="en-US" dirty="0" smtClean="0"/>
                        <a:t>Activity Type</a:t>
                      </a:r>
                      <a:endParaRPr lang="en-US" dirty="0"/>
                    </a:p>
                  </a:txBody>
                  <a:tcPr/>
                </a:tc>
                <a:tc>
                  <a:txBody>
                    <a:bodyPr/>
                    <a:lstStyle/>
                    <a:p>
                      <a:pPr algn="ctr"/>
                      <a:r>
                        <a:rPr lang="en-US" dirty="0" smtClean="0"/>
                        <a:t>Activity Name</a:t>
                      </a:r>
                      <a:endParaRPr lang="en-US" dirty="0"/>
                    </a:p>
                  </a:txBody>
                  <a:tcPr/>
                </a:tc>
              </a:tr>
              <a:tr h="370840">
                <a:tc>
                  <a:txBody>
                    <a:bodyPr/>
                    <a:lstStyle/>
                    <a:p>
                      <a:r>
                        <a:rPr lang="en-US" sz="1400" dirty="0" smtClean="0">
                          <a:solidFill>
                            <a:schemeClr val="tx1"/>
                          </a:solidFill>
                        </a:rPr>
                        <a:t>9.1.2.3</a:t>
                      </a:r>
                      <a:endParaRPr lang="en-US" sz="1400" dirty="0">
                        <a:solidFill>
                          <a:schemeClr val="tx1"/>
                        </a:solidFill>
                      </a:endParaRPr>
                    </a:p>
                  </a:txBody>
                  <a:tcPr/>
                </a:tc>
                <a:tc>
                  <a:txBody>
                    <a:bodyPr/>
                    <a:lstStyle/>
                    <a:p>
                      <a:r>
                        <a:rPr lang="en-US" sz="1400" dirty="0" smtClean="0">
                          <a:solidFill>
                            <a:schemeClr val="tx1"/>
                          </a:solidFill>
                        </a:rPr>
                        <a:t>Interactive Activity</a:t>
                      </a:r>
                      <a:endParaRPr lang="en-US" sz="1400" dirty="0">
                        <a:solidFill>
                          <a:schemeClr val="tx1"/>
                        </a:solidFill>
                      </a:endParaRPr>
                    </a:p>
                  </a:txBody>
                  <a:tcPr/>
                </a:tc>
                <a:tc>
                  <a:txBody>
                    <a:bodyPr/>
                    <a:lstStyle/>
                    <a:p>
                      <a:r>
                        <a:rPr lang="en-US" sz="1400" dirty="0" smtClean="0">
                          <a:solidFill>
                            <a:schemeClr val="tx1"/>
                          </a:solidFill>
                        </a:rPr>
                        <a:t>Select a Troubleshooting Approach</a:t>
                      </a:r>
                      <a:endParaRPr lang="en-US" sz="1400" dirty="0">
                        <a:solidFill>
                          <a:schemeClr val="tx1"/>
                        </a:solidFill>
                      </a:endParaRPr>
                    </a:p>
                  </a:txBody>
                  <a:tcPr/>
                </a:tc>
              </a:tr>
              <a:tr h="370840">
                <a:tc>
                  <a:txBody>
                    <a:bodyPr/>
                    <a:lstStyle/>
                    <a:p>
                      <a:r>
                        <a:rPr lang="en-US" sz="1400" dirty="0" smtClean="0">
                          <a:solidFill>
                            <a:schemeClr val="tx1"/>
                          </a:solidFill>
                        </a:rPr>
                        <a:t>9.2.2.2</a:t>
                      </a:r>
                      <a:endParaRPr lang="en-US" sz="1400" dirty="0">
                        <a:solidFill>
                          <a:schemeClr val="tx1"/>
                        </a:solidFill>
                      </a:endParaRPr>
                    </a:p>
                  </a:txBody>
                  <a:tcPr/>
                </a:tc>
                <a:tc>
                  <a:txBody>
                    <a:bodyPr/>
                    <a:lstStyle/>
                    <a:p>
                      <a:r>
                        <a:rPr lang="en-US" sz="1400" dirty="0" smtClean="0">
                          <a:solidFill>
                            <a:schemeClr val="tx1"/>
                          </a:solidFill>
                        </a:rPr>
                        <a:t>Packet Tracer</a:t>
                      </a:r>
                      <a:endParaRPr lang="en-US" sz="1400" dirty="0">
                        <a:solidFill>
                          <a:schemeClr val="tx1"/>
                        </a:solidFill>
                      </a:endParaRPr>
                    </a:p>
                  </a:txBody>
                  <a:tcPr/>
                </a:tc>
                <a:tc>
                  <a:txBody>
                    <a:bodyPr/>
                    <a:lstStyle/>
                    <a:p>
                      <a:r>
                        <a:rPr lang="en-US" sz="1400" dirty="0" smtClean="0">
                          <a:solidFill>
                            <a:schemeClr val="tx1"/>
                          </a:solidFill>
                        </a:rPr>
                        <a:t>Using the ipconfig Command</a:t>
                      </a:r>
                      <a:endParaRPr lang="en-US" sz="1400" dirty="0">
                        <a:solidFill>
                          <a:schemeClr val="tx1"/>
                        </a:solidFill>
                      </a:endParaRPr>
                    </a:p>
                  </a:txBody>
                  <a:tcPr/>
                </a:tc>
              </a:tr>
              <a:tr h="370840">
                <a:tc>
                  <a:txBody>
                    <a:bodyPr/>
                    <a:lstStyle/>
                    <a:p>
                      <a:r>
                        <a:rPr lang="en-US" sz="1400" dirty="0" smtClean="0">
                          <a:solidFill>
                            <a:schemeClr val="tx1"/>
                          </a:solidFill>
                        </a:rPr>
                        <a:t>9.2.3.3</a:t>
                      </a:r>
                      <a:endParaRPr lang="en-US" sz="1400" dirty="0">
                        <a:solidFill>
                          <a:schemeClr val="tx1"/>
                        </a:solidFill>
                      </a:endParaRPr>
                    </a:p>
                  </a:txBody>
                  <a:tcPr/>
                </a:tc>
                <a:tc>
                  <a:txBody>
                    <a:bodyPr/>
                    <a:lstStyle/>
                    <a:p>
                      <a:r>
                        <a:rPr lang="en-US" sz="1400" dirty="0" smtClean="0">
                          <a:solidFill>
                            <a:schemeClr val="tx1"/>
                          </a:solidFill>
                        </a:rPr>
                        <a:t>Packet Tracer</a:t>
                      </a:r>
                      <a:endParaRPr lang="en-US" sz="1400" dirty="0">
                        <a:solidFill>
                          <a:schemeClr val="tx1"/>
                        </a:solidFill>
                      </a:endParaRPr>
                    </a:p>
                  </a:txBody>
                  <a:tcPr/>
                </a:tc>
                <a:tc>
                  <a:txBody>
                    <a:bodyPr/>
                    <a:lstStyle/>
                    <a:p>
                      <a:r>
                        <a:rPr lang="en-US" sz="1400" dirty="0" smtClean="0">
                          <a:solidFill>
                            <a:schemeClr val="tx1"/>
                          </a:solidFill>
                        </a:rPr>
                        <a:t>Using the ping command</a:t>
                      </a:r>
                      <a:endParaRPr lang="en-US" sz="1400" dirty="0">
                        <a:solidFill>
                          <a:schemeClr val="tx1"/>
                        </a:solidFill>
                      </a:endParaRPr>
                    </a:p>
                  </a:txBody>
                  <a:tcPr/>
                </a:tc>
              </a:tr>
              <a:tr h="370840">
                <a:tc>
                  <a:txBody>
                    <a:bodyPr/>
                    <a:lstStyle/>
                    <a:p>
                      <a:r>
                        <a:rPr lang="en-US" sz="1400" dirty="0" smtClean="0">
                          <a:solidFill>
                            <a:schemeClr val="tx1"/>
                          </a:solidFill>
                        </a:rPr>
                        <a:t>9.2.4.4</a:t>
                      </a:r>
                      <a:endParaRPr lang="en-US" sz="1400" dirty="0">
                        <a:solidFill>
                          <a:schemeClr val="tx1"/>
                        </a:solidFill>
                      </a:endParaRPr>
                    </a:p>
                  </a:txBody>
                  <a:tcPr/>
                </a:tc>
                <a:tc>
                  <a:txBody>
                    <a:bodyPr/>
                    <a:lstStyle/>
                    <a:p>
                      <a:r>
                        <a:rPr lang="en-US" sz="1400" dirty="0" smtClean="0">
                          <a:solidFill>
                            <a:schemeClr val="tx1"/>
                          </a:solidFill>
                        </a:rPr>
                        <a:t>Lab</a:t>
                      </a:r>
                      <a:endParaRPr lang="en-US" sz="1400" dirty="0">
                        <a:solidFill>
                          <a:schemeClr val="tx1"/>
                        </a:solidFill>
                      </a:endParaRPr>
                    </a:p>
                  </a:txBody>
                  <a:tcPr/>
                </a:tc>
                <a:tc>
                  <a:txBody>
                    <a:bodyPr/>
                    <a:lstStyle/>
                    <a:p>
                      <a:r>
                        <a:rPr lang="en-US" sz="1400" dirty="0" smtClean="0">
                          <a:solidFill>
                            <a:schemeClr val="tx1"/>
                          </a:solidFill>
                        </a:rPr>
                        <a:t>Troubleshooting Using</a:t>
                      </a:r>
                      <a:r>
                        <a:rPr lang="en-US" sz="1400" baseline="0" dirty="0" smtClean="0">
                          <a:solidFill>
                            <a:schemeClr val="tx1"/>
                          </a:solidFill>
                        </a:rPr>
                        <a:t> Network Utilities</a:t>
                      </a:r>
                      <a:endParaRPr lang="en-US" sz="1400" dirty="0">
                        <a:solidFill>
                          <a:schemeClr val="tx1"/>
                        </a:solidFill>
                      </a:endParaRPr>
                    </a:p>
                  </a:txBody>
                  <a:tcPr/>
                </a:tc>
              </a:tr>
              <a:tr h="370840">
                <a:tc>
                  <a:txBody>
                    <a:bodyPr/>
                    <a:lstStyle/>
                    <a:p>
                      <a:r>
                        <a:rPr lang="en-US" sz="1400" dirty="0" smtClean="0">
                          <a:solidFill>
                            <a:schemeClr val="tx1"/>
                          </a:solidFill>
                        </a:rPr>
                        <a:t>9.3.2.2</a:t>
                      </a:r>
                      <a:endParaRPr lang="en-US" sz="1400" dirty="0">
                        <a:solidFill>
                          <a:schemeClr val="tx1"/>
                        </a:solidFill>
                      </a:endParaRPr>
                    </a:p>
                  </a:txBody>
                  <a:tcPr/>
                </a:tc>
                <a:tc>
                  <a:txBody>
                    <a:bodyPr/>
                    <a:lstStyle/>
                    <a:p>
                      <a:r>
                        <a:rPr lang="en-US" sz="1400" dirty="0" smtClean="0">
                          <a:solidFill>
                            <a:schemeClr val="tx1"/>
                          </a:solidFill>
                        </a:rPr>
                        <a:t>Lab</a:t>
                      </a:r>
                      <a:endParaRPr lang="en-US" sz="1400" dirty="0">
                        <a:solidFill>
                          <a:schemeClr val="tx1"/>
                        </a:solidFill>
                      </a:endParaRPr>
                    </a:p>
                  </a:txBody>
                  <a:tcPr/>
                </a:tc>
                <a:tc>
                  <a:txBody>
                    <a:bodyPr/>
                    <a:lstStyle/>
                    <a:p>
                      <a:r>
                        <a:rPr lang="en-US" sz="1400" dirty="0" smtClean="0">
                          <a:solidFill>
                            <a:schemeClr val="tx1"/>
                          </a:solidFill>
                        </a:rPr>
                        <a:t>Troubleshooting Physical Connectivity</a:t>
                      </a:r>
                      <a:endParaRPr lang="en-US" sz="1400" dirty="0">
                        <a:solidFill>
                          <a:schemeClr val="tx1"/>
                        </a:solidFill>
                      </a:endParaRPr>
                    </a:p>
                  </a:txBody>
                  <a:tcPr/>
                </a:tc>
              </a:tr>
              <a:tr h="370840">
                <a:tc>
                  <a:txBody>
                    <a:bodyPr/>
                    <a:lstStyle/>
                    <a:p>
                      <a:r>
                        <a:rPr lang="en-US" sz="1400" dirty="0" smtClean="0">
                          <a:solidFill>
                            <a:schemeClr val="tx1"/>
                          </a:solidFill>
                        </a:rPr>
                        <a:t>9.3.3.3</a:t>
                      </a:r>
                      <a:endParaRPr lang="en-US" sz="1400" dirty="0">
                        <a:solidFill>
                          <a:schemeClr val="tx1"/>
                        </a:solidFill>
                      </a:endParaRPr>
                    </a:p>
                  </a:txBody>
                  <a:tcPr/>
                </a:tc>
                <a:tc>
                  <a:txBody>
                    <a:bodyPr/>
                    <a:lstStyle/>
                    <a:p>
                      <a:r>
                        <a:rPr lang="en-US" sz="1400" dirty="0" smtClean="0">
                          <a:solidFill>
                            <a:schemeClr val="tx1"/>
                          </a:solidFill>
                        </a:rPr>
                        <a:t>Packet Tracer</a:t>
                      </a:r>
                      <a:endParaRPr lang="en-US" sz="1400" dirty="0">
                        <a:solidFill>
                          <a:schemeClr val="tx1"/>
                        </a:solidFill>
                      </a:endParaRPr>
                    </a:p>
                  </a:txBody>
                  <a:tcPr/>
                </a:tc>
                <a:tc>
                  <a:txBody>
                    <a:bodyPr/>
                    <a:lstStyle/>
                    <a:p>
                      <a:r>
                        <a:rPr lang="en-US" sz="1400" dirty="0" smtClean="0">
                          <a:solidFill>
                            <a:schemeClr val="tx1"/>
                          </a:solidFill>
                        </a:rPr>
                        <a:t>Troubleshooting a Wireless Connection</a:t>
                      </a:r>
                      <a:endParaRPr lang="en-US" sz="1400" dirty="0">
                        <a:solidFill>
                          <a:schemeClr val="tx1"/>
                        </a:solidFill>
                      </a:endParaRPr>
                    </a:p>
                  </a:txBody>
                  <a:tcPr/>
                </a:tc>
              </a:tr>
              <a:tr h="370840">
                <a:tc>
                  <a:txBody>
                    <a:bodyPr/>
                    <a:lstStyle/>
                    <a:p>
                      <a:r>
                        <a:rPr lang="en-US" sz="1400" dirty="0" smtClean="0">
                          <a:solidFill>
                            <a:schemeClr val="tx1"/>
                          </a:solidFill>
                        </a:rPr>
                        <a:t>9.3.4.4</a:t>
                      </a:r>
                      <a:endParaRPr lang="en-US" sz="1400" dirty="0">
                        <a:solidFill>
                          <a:schemeClr val="tx1"/>
                        </a:solidFill>
                      </a:endParaRPr>
                    </a:p>
                  </a:txBody>
                  <a:tcPr/>
                </a:tc>
                <a:tc>
                  <a:txBody>
                    <a:bodyPr/>
                    <a:lstStyle/>
                    <a:p>
                      <a:r>
                        <a:rPr lang="en-US" sz="1400" dirty="0" smtClean="0">
                          <a:solidFill>
                            <a:schemeClr val="tx1"/>
                          </a:solidFill>
                        </a:rPr>
                        <a:t>Interactive</a:t>
                      </a:r>
                      <a:r>
                        <a:rPr lang="en-US" sz="1400" baseline="0" dirty="0" smtClean="0">
                          <a:solidFill>
                            <a:schemeClr val="tx1"/>
                          </a:solidFill>
                        </a:rPr>
                        <a:t> Activity</a:t>
                      </a:r>
                      <a:endParaRPr lang="en-US" sz="1400" dirty="0">
                        <a:solidFill>
                          <a:schemeClr val="tx1"/>
                        </a:solidFill>
                      </a:endParaRPr>
                    </a:p>
                  </a:txBody>
                  <a:tcPr/>
                </a:tc>
                <a:tc>
                  <a:txBody>
                    <a:bodyPr/>
                    <a:lstStyle/>
                    <a:p>
                      <a:r>
                        <a:rPr lang="en-US" sz="1400" dirty="0" smtClean="0">
                          <a:solidFill>
                            <a:schemeClr val="tx1"/>
                          </a:solidFill>
                        </a:rPr>
                        <a:t>The Troubleshooting Process</a:t>
                      </a:r>
                      <a:endParaRPr lang="en-US" sz="1400" dirty="0">
                        <a:solidFill>
                          <a:schemeClr val="tx1"/>
                        </a:solidFill>
                      </a:endParaRPr>
                    </a:p>
                  </a:txBody>
                  <a:tcPr/>
                </a:tc>
              </a:tr>
              <a:tr h="370840">
                <a:tc>
                  <a:txBody>
                    <a:bodyPr/>
                    <a:lstStyle/>
                    <a:p>
                      <a:r>
                        <a:rPr lang="en-US" sz="1400" dirty="0" smtClean="0">
                          <a:solidFill>
                            <a:schemeClr val="tx1"/>
                          </a:solidFill>
                        </a:rPr>
                        <a:t>9.5.1.2</a:t>
                      </a:r>
                      <a:endParaRPr lang="en-US" sz="1400" dirty="0">
                        <a:solidFill>
                          <a:schemeClr val="tx1"/>
                        </a:solidFill>
                      </a:endParaRPr>
                    </a:p>
                  </a:txBody>
                  <a:tcPr/>
                </a:tc>
                <a:tc>
                  <a:txBody>
                    <a:bodyPr/>
                    <a:lstStyle/>
                    <a:p>
                      <a:r>
                        <a:rPr lang="en-US" sz="1400" dirty="0" smtClean="0">
                          <a:solidFill>
                            <a:schemeClr val="tx1"/>
                          </a:solidFill>
                        </a:rPr>
                        <a:t>Packet Tracer </a:t>
                      </a:r>
                      <a:endParaRPr lang="en-US" sz="1400" dirty="0">
                        <a:solidFill>
                          <a:schemeClr val="tx1"/>
                        </a:solidFill>
                      </a:endParaRPr>
                    </a:p>
                  </a:txBody>
                  <a:tcPr/>
                </a:tc>
                <a:tc>
                  <a:txBody>
                    <a:bodyPr/>
                    <a:lstStyle/>
                    <a:p>
                      <a:r>
                        <a:rPr lang="en-US" sz="1400" dirty="0" smtClean="0">
                          <a:solidFill>
                            <a:schemeClr val="tx1"/>
                          </a:solidFill>
                        </a:rPr>
                        <a:t>Putting It</a:t>
                      </a:r>
                      <a:r>
                        <a:rPr lang="en-US" sz="1400" baseline="0" dirty="0" smtClean="0">
                          <a:solidFill>
                            <a:schemeClr val="tx1"/>
                          </a:solidFill>
                        </a:rPr>
                        <a:t> All Together</a:t>
                      </a:r>
                      <a:endParaRPr lang="en-US" sz="1400" dirty="0">
                        <a:solidFill>
                          <a:schemeClr val="tx1"/>
                        </a:solidFill>
                      </a:endParaRPr>
                    </a:p>
                  </a:txBody>
                  <a:tcPr/>
                </a:tc>
              </a:tr>
            </a:tbl>
          </a:graphicData>
        </a:graphic>
      </p:graphicFrame>
      <p:sp>
        <p:nvSpPr>
          <p:cNvPr id="3" name="Rectangle 2"/>
          <p:cNvSpPr/>
          <p:nvPr/>
        </p:nvSpPr>
        <p:spPr>
          <a:xfrm>
            <a:off x="497149" y="6307971"/>
            <a:ext cx="8145462" cy="326466"/>
          </a:xfrm>
          <a:prstGeom prst="rect">
            <a:avLst/>
          </a:prstGeom>
        </p:spPr>
        <p:txBody>
          <a:bodyPr wrap="square">
            <a:normAutofit fontScale="70000" lnSpcReduction="20000"/>
          </a:bodyPr>
          <a:lstStyle/>
          <a:p>
            <a:pPr marL="0" indent="0" algn="l" eaLnBrk="1" hangingPunct="1">
              <a:spcBef>
                <a:spcPct val="30000"/>
              </a:spcBef>
              <a:buNone/>
            </a:pPr>
            <a:r>
              <a:rPr lang="en-US" dirty="0"/>
              <a:t>The password used in the Packet Tracer activities in this chapter is</a:t>
            </a:r>
            <a:r>
              <a:rPr lang="en-US" dirty="0" smtClean="0"/>
              <a:t>: PT_net1</a:t>
            </a:r>
            <a:endParaRPr lang="en-US" dirty="0"/>
          </a:p>
        </p:txBody>
      </p:sp>
    </p:spTree>
    <p:extLst>
      <p:ext uri="{BB962C8B-B14F-4D97-AF65-F5344CB8AC3E}">
        <p14:creationId xmlns:p14="http://schemas.microsoft.com/office/powerpoint/2010/main" val="3307004754"/>
      </p:ext>
    </p:extLst>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170" name="Rectangle 33"/>
          <p:cNvSpPr>
            <a:spLocks noGrp="1" noChangeArrowheads="1"/>
          </p:cNvSpPr>
          <p:nvPr>
            <p:ph type="title" idx="4294967295"/>
          </p:nvPr>
        </p:nvSpPr>
        <p:spPr>
          <a:xfrm>
            <a:off x="543719" y="334297"/>
            <a:ext cx="8145462" cy="838200"/>
          </a:xfrm>
        </p:spPr>
        <p:txBody>
          <a:bodyPr/>
          <a:lstStyle/>
          <a:p>
            <a:pPr eaLnBrk="1" hangingPunct="1"/>
            <a:r>
              <a:rPr lang="en-US" dirty="0" smtClean="0"/>
              <a:t>Chapter 9: Assessment</a:t>
            </a:r>
          </a:p>
        </p:txBody>
      </p:sp>
      <p:sp>
        <p:nvSpPr>
          <p:cNvPr id="7171" name="Rectangle 34"/>
          <p:cNvSpPr>
            <a:spLocks noGrp="1" noChangeArrowheads="1"/>
          </p:cNvSpPr>
          <p:nvPr>
            <p:ph type="body" idx="4294967295"/>
          </p:nvPr>
        </p:nvSpPr>
        <p:spPr>
          <a:xfrm>
            <a:off x="543719" y="1289050"/>
            <a:ext cx="7940675" cy="3571875"/>
          </a:xfrm>
        </p:spPr>
        <p:txBody>
          <a:bodyPr/>
          <a:lstStyle/>
          <a:p>
            <a:pPr eaLnBrk="1" hangingPunct="1">
              <a:spcBef>
                <a:spcPct val="30000"/>
              </a:spcBef>
            </a:pPr>
            <a:r>
              <a:rPr lang="en-US" sz="2000" dirty="0" smtClean="0"/>
              <a:t>Students should complete Chapter 9, “Assessment” after completing Chapter 9.</a:t>
            </a:r>
          </a:p>
          <a:p>
            <a:pPr eaLnBrk="1" hangingPunct="1">
              <a:spcBef>
                <a:spcPct val="30000"/>
              </a:spcBef>
            </a:pPr>
            <a:r>
              <a:rPr lang="en-US" sz="2000" dirty="0" smtClean="0"/>
              <a:t>Quizzes, labs, Packet </a:t>
            </a:r>
            <a:r>
              <a:rPr lang="en-US" sz="2000" dirty="0"/>
              <a:t>T</a:t>
            </a:r>
            <a:r>
              <a:rPr lang="en-US" sz="2000" dirty="0" smtClean="0"/>
              <a:t>racers and other activities can be used to informally assess student progress.</a:t>
            </a:r>
          </a:p>
          <a:p>
            <a:pPr marL="0" indent="0" eaLnBrk="1" hangingPunct="1">
              <a:spcBef>
                <a:spcPct val="30000"/>
              </a:spcBef>
              <a:buNone/>
            </a:pPr>
            <a:endParaRPr lang="en-US" sz="1600" dirty="0" smtClean="0"/>
          </a:p>
        </p:txBody>
      </p:sp>
    </p:spTree>
    <p:extLst>
      <p:ext uri="{BB962C8B-B14F-4D97-AF65-F5344CB8AC3E}">
        <p14:creationId xmlns:p14="http://schemas.microsoft.com/office/powerpoint/2010/main" val="3303044919"/>
      </p:ext>
    </p:extLst>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4" name="Rectangle 33"/>
          <p:cNvSpPr>
            <a:spLocks noGrp="1" noChangeArrowheads="1"/>
          </p:cNvSpPr>
          <p:nvPr>
            <p:ph type="title" idx="4294967295"/>
          </p:nvPr>
        </p:nvSpPr>
        <p:spPr>
          <a:xfrm>
            <a:off x="488489" y="349347"/>
            <a:ext cx="8145462" cy="842815"/>
          </a:xfrm>
        </p:spPr>
        <p:txBody>
          <a:bodyPr/>
          <a:lstStyle/>
          <a:p>
            <a:pPr eaLnBrk="1" hangingPunct="1"/>
            <a:r>
              <a:rPr lang="en-US" dirty="0" smtClean="0"/>
              <a:t>Chapter 9: Additional Help</a:t>
            </a:r>
          </a:p>
        </p:txBody>
      </p:sp>
      <p:sp>
        <p:nvSpPr>
          <p:cNvPr id="20483" name="Rectangle 34"/>
          <p:cNvSpPr>
            <a:spLocks noGrp="1" noChangeArrowheads="1"/>
          </p:cNvSpPr>
          <p:nvPr>
            <p:ph type="body" idx="4294967295"/>
          </p:nvPr>
        </p:nvSpPr>
        <p:spPr>
          <a:xfrm>
            <a:off x="488489" y="1406013"/>
            <a:ext cx="7940675" cy="3739025"/>
          </a:xfrm>
        </p:spPr>
        <p:txBody>
          <a:bodyPr/>
          <a:lstStyle/>
          <a:p>
            <a:pPr eaLnBrk="1" hangingPunct="1">
              <a:spcBef>
                <a:spcPct val="30000"/>
              </a:spcBef>
              <a:defRPr/>
            </a:pPr>
            <a:r>
              <a:rPr lang="en-US" sz="2000" dirty="0"/>
              <a:t>For additional help with teaching strategies, including lesson plans, analogies for difficult concepts, and discussion topics, visit the Facebook page for community and peer support at the following: </a:t>
            </a:r>
            <a:r>
              <a:rPr lang="en-US" sz="2000" dirty="0">
                <a:hlinkClick r:id="rId3"/>
              </a:rPr>
              <a:t>www.facebook.com/cisconetworkingacademy</a:t>
            </a:r>
            <a:r>
              <a:rPr lang="en-US" sz="2000" dirty="0"/>
              <a:t>.</a:t>
            </a:r>
          </a:p>
          <a:p>
            <a:pPr eaLnBrk="1" hangingPunct="1">
              <a:lnSpc>
                <a:spcPct val="85000"/>
              </a:lnSpc>
              <a:spcBef>
                <a:spcPct val="30000"/>
              </a:spcBef>
              <a:defRPr/>
            </a:pPr>
            <a:endParaRPr lang="en-US" sz="2000" dirty="0" smtClean="0"/>
          </a:p>
        </p:txBody>
      </p:sp>
    </p:spTree>
    <p:extLst>
      <p:ext uri="{BB962C8B-B14F-4D97-AF65-F5344CB8AC3E}">
        <p14:creationId xmlns:p14="http://schemas.microsoft.com/office/powerpoint/2010/main" val="1402589301"/>
      </p:ext>
    </p:extLst>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338" name="Rectangle 70"/>
          <p:cNvSpPr>
            <a:spLocks noChangeArrowheads="1"/>
          </p:cNvSpPr>
          <p:nvPr/>
        </p:nvSpPr>
        <p:spPr bwMode="auto">
          <a:xfrm>
            <a:off x="0" y="0"/>
            <a:ext cx="9144000" cy="6858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82124" tIns="41061" rIns="82124" bIns="41061" anchor="ctr"/>
          <a:lstStyle/>
          <a:p>
            <a:pPr algn="ctr" eaLnBrk="0" hangingPunct="0">
              <a:lnSpc>
                <a:spcPct val="90000"/>
              </a:lnSpc>
            </a:pPr>
            <a:endParaRPr lang="en-US" b="0"/>
          </a:p>
        </p:txBody>
      </p:sp>
      <p:pic>
        <p:nvPicPr>
          <p:cNvPr id="14339" name="Picture 100" descr="CNA_largo-onwhite"/>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508125" y="2741613"/>
            <a:ext cx="6097588"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39297878"/>
      </p:ext>
    </p:extLst>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p:cNvSpPr>
            <a:spLocks noGrp="1" noChangeArrowheads="1"/>
          </p:cNvSpPr>
          <p:nvPr>
            <p:ph type="ctrTitle"/>
          </p:nvPr>
        </p:nvSpPr>
        <p:spPr>
          <a:xfrm>
            <a:off x="311150" y="2263775"/>
            <a:ext cx="3854450" cy="1481138"/>
          </a:xfrm>
        </p:spPr>
        <p:txBody>
          <a:bodyPr/>
          <a:lstStyle/>
          <a:p>
            <a:pPr eaLnBrk="1" hangingPunct="1"/>
            <a:r>
              <a:rPr lang="en-US" sz="2400" dirty="0" smtClean="0">
                <a:latin typeface="Arial" charset="0"/>
              </a:rPr>
              <a:t>Chapter 9: Testing and Troubleshooting</a:t>
            </a:r>
            <a:endParaRPr lang="en-US" sz="2400" dirty="0">
              <a:solidFill>
                <a:srgbClr val="00B0F0"/>
              </a:solidFill>
              <a:latin typeface="Arial" charset="0"/>
            </a:endParaRPr>
          </a:p>
        </p:txBody>
      </p:sp>
      <p:sp>
        <p:nvSpPr>
          <p:cNvPr id="7170" name="Rectangle 3"/>
          <p:cNvSpPr>
            <a:spLocks noGrp="1" noChangeArrowheads="1"/>
          </p:cNvSpPr>
          <p:nvPr>
            <p:ph type="subTitle" idx="1"/>
          </p:nvPr>
        </p:nvSpPr>
        <p:spPr>
          <a:xfrm>
            <a:off x="311150" y="4672013"/>
            <a:ext cx="6788150" cy="658812"/>
          </a:xfrm>
        </p:spPr>
        <p:txBody>
          <a:bodyPr/>
          <a:lstStyle/>
          <a:p>
            <a:pPr eaLnBrk="1" hangingPunct="1">
              <a:buFont typeface="Wingdings" charset="0"/>
              <a:buNone/>
            </a:pPr>
            <a:r>
              <a:rPr lang="en-US" dirty="0" smtClean="0">
                <a:solidFill>
                  <a:schemeClr val="tx1"/>
                </a:solidFill>
                <a:latin typeface="Arial" charset="0"/>
              </a:rPr>
              <a:t>Networking Essentials 1.0</a:t>
            </a:r>
            <a:endParaRPr lang="en-US" dirty="0">
              <a:solidFill>
                <a:schemeClr val="tx1"/>
              </a:solidFill>
              <a:latin typeface="Arial" charset="0"/>
            </a:endParaRPr>
          </a:p>
        </p:txBody>
      </p:sp>
    </p:spTree>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3"/>
          <p:cNvSpPr>
            <a:spLocks noGrp="1" noChangeArrowheads="1"/>
          </p:cNvSpPr>
          <p:nvPr>
            <p:ph type="title"/>
          </p:nvPr>
        </p:nvSpPr>
        <p:spPr/>
        <p:txBody>
          <a:bodyPr/>
          <a:lstStyle/>
          <a:p>
            <a:r>
              <a:rPr lang="en-US" smtClean="0"/>
              <a:t>Chapter 9 - Sections &amp; Objectives</a:t>
            </a:r>
            <a:endParaRPr lang="en-US" dirty="0" smtClean="0"/>
          </a:p>
        </p:txBody>
      </p:sp>
      <p:sp>
        <p:nvSpPr>
          <p:cNvPr id="4099" name="Rectangle 34"/>
          <p:cNvSpPr>
            <a:spLocks noGrp="1" noChangeArrowheads="1"/>
          </p:cNvSpPr>
          <p:nvPr>
            <p:ph idx="1"/>
          </p:nvPr>
        </p:nvSpPr>
        <p:spPr/>
        <p:txBody>
          <a:bodyPr/>
          <a:lstStyle/>
          <a:p>
            <a:r>
              <a:rPr lang="en-CA" dirty="0" smtClean="0"/>
              <a:t>9.1 What to Do When It Does not Work</a:t>
            </a:r>
          </a:p>
          <a:p>
            <a:pPr lvl="1"/>
            <a:r>
              <a:rPr lang="en-CA" dirty="0" smtClean="0"/>
              <a:t>Explain the steps to take when a new configuration does not work as expected.</a:t>
            </a:r>
          </a:p>
          <a:p>
            <a:r>
              <a:rPr lang="en-CA" dirty="0" smtClean="0"/>
              <a:t>9.2 Troubleshooting Issues in Networks</a:t>
            </a:r>
          </a:p>
          <a:p>
            <a:pPr lvl="1"/>
            <a:r>
              <a:rPr lang="en-CA" dirty="0" smtClean="0"/>
              <a:t>Troubleshoot network problems with common network utilities.</a:t>
            </a:r>
          </a:p>
          <a:p>
            <a:r>
              <a:rPr lang="en-CA" dirty="0" smtClean="0"/>
              <a:t>9.3 Identifying and Fixing Common Problems</a:t>
            </a:r>
          </a:p>
          <a:p>
            <a:pPr lvl="1"/>
            <a:r>
              <a:rPr lang="en-CA" dirty="0" smtClean="0"/>
              <a:t>Troubleshoot a network connectivity problem.</a:t>
            </a:r>
          </a:p>
          <a:p>
            <a:r>
              <a:rPr lang="en-CA" dirty="0" smtClean="0"/>
              <a:t>9.4 Working with Customer Support</a:t>
            </a:r>
          </a:p>
          <a:p>
            <a:pPr lvl="1"/>
            <a:r>
              <a:rPr lang="en-CA" dirty="0" smtClean="0"/>
              <a:t>Explain how to work with customer support.</a:t>
            </a:r>
          </a:p>
        </p:txBody>
      </p:sp>
    </p:spTree>
    <p:extLst>
      <p:ext uri="{BB962C8B-B14F-4D97-AF65-F5344CB8AC3E}">
        <p14:creationId xmlns:p14="http://schemas.microsoft.com/office/powerpoint/2010/main" val="1065710895"/>
      </p:ext>
    </p:extLst>
  </p:cSld>
  <p:clrMapOvr>
    <a:masterClrMapping/>
  </p:clrMapOvr>
  <p:transition>
    <p:wipe dir="r"/>
  </p:transition>
  <p:timing>
    <p:tnLst>
      <p:par>
        <p:cTn id="1" dur="indefinite" restart="never" nodeType="tmRoot"/>
      </p:par>
    </p:tnLst>
  </p:timing>
</p:sld>
</file>

<file path=ppt/theme/theme1.xml><?xml version="1.0" encoding="utf-8"?>
<a:theme xmlns:a="http://schemas.openxmlformats.org/drawingml/2006/main" name="PPT-TMPLT-WHT_C">
  <a:themeElements>
    <a:clrScheme name="PPT-TMPLT-WHT_C 1">
      <a:dk1>
        <a:srgbClr val="000000"/>
      </a:dk1>
      <a:lt1>
        <a:srgbClr val="FFFFFF"/>
      </a:lt1>
      <a:dk2>
        <a:srgbClr val="0183B7"/>
      </a:dk2>
      <a:lt2>
        <a:srgbClr val="000000"/>
      </a:lt2>
      <a:accent1>
        <a:srgbClr val="0183B7"/>
      </a:accent1>
      <a:accent2>
        <a:srgbClr val="B21A1A"/>
      </a:accent2>
      <a:accent3>
        <a:srgbClr val="FFFFFF"/>
      </a:accent3>
      <a:accent4>
        <a:srgbClr val="000000"/>
      </a:accent4>
      <a:accent5>
        <a:srgbClr val="AAC1D8"/>
      </a:accent5>
      <a:accent6>
        <a:srgbClr val="A11616"/>
      </a:accent6>
      <a:hlink>
        <a:srgbClr val="83A2CF"/>
      </a:hlink>
      <a:folHlink>
        <a:srgbClr val="EFB525"/>
      </a:folHlink>
    </a:clrScheme>
    <a:fontScheme name="PPT-TMPLT-WHT_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82124" tIns="41061" rIns="82124" bIns="41061" numCol="1" anchor="ctr" anchorCtr="0" compatLnSpc="1">
        <a:prstTxWarp prst="textNoShape">
          <a:avLst/>
        </a:prstTxWarp>
        <a:spAutoFit/>
      </a:bodyPr>
      <a:lstStyle>
        <a:defPPr marL="0" marR="0" indent="0" algn="ctr" defTabSz="814388" rtl="0" eaLnBrk="0" fontAlgn="base" latinLnBrk="0" hangingPunct="0">
          <a:lnSpc>
            <a:spcPct val="9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82124" tIns="41061" rIns="82124" bIns="41061" numCol="1" anchor="ctr" anchorCtr="0" compatLnSpc="1">
        <a:prstTxWarp prst="textNoShape">
          <a:avLst/>
        </a:prstTxWarp>
        <a:spAutoFit/>
      </a:bodyPr>
      <a:lstStyle>
        <a:defPPr marL="0" marR="0" indent="0" algn="ctr" defTabSz="814388" rtl="0" eaLnBrk="0" fontAlgn="base" latinLnBrk="0" hangingPunct="0">
          <a:lnSpc>
            <a:spcPct val="9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PPT-TMPLT-WHT_C 1">
        <a:dk1>
          <a:srgbClr val="000000"/>
        </a:dk1>
        <a:lt1>
          <a:srgbClr val="FFFFFF"/>
        </a:lt1>
        <a:dk2>
          <a:srgbClr val="0183B7"/>
        </a:dk2>
        <a:lt2>
          <a:srgbClr val="000000"/>
        </a:lt2>
        <a:accent1>
          <a:srgbClr val="0183B7"/>
        </a:accent1>
        <a:accent2>
          <a:srgbClr val="B21A1A"/>
        </a:accent2>
        <a:accent3>
          <a:srgbClr val="FFFFFF"/>
        </a:accent3>
        <a:accent4>
          <a:srgbClr val="000000"/>
        </a:accent4>
        <a:accent5>
          <a:srgbClr val="AAC1D8"/>
        </a:accent5>
        <a:accent6>
          <a:srgbClr val="A11616"/>
        </a:accent6>
        <a:hlink>
          <a:srgbClr val="83A2CF"/>
        </a:hlink>
        <a:folHlink>
          <a:srgbClr val="EFB525"/>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Instructor_Supplemental_Material_Template.pptx" id="{3198E07C-115F-418B-A9A8-BF9053302A35}" vid="{198B02FE-59AF-4313-B2FA-B9A3F3C1E378}"/>
    </a:ext>
  </a:extLst>
</a:theme>
</file>

<file path=ppt/theme/theme2.xml><?xml version="1.0" encoding="utf-8"?>
<a:theme xmlns:a="http://schemas.openxmlformats.org/drawingml/2006/main" name="NetAcad-4F_PPT-WHT_060408">
  <a:themeElements>
    <a:clrScheme name="Oct_2006_Cisco White Template 1">
      <a:dk1>
        <a:srgbClr val="000000"/>
      </a:dk1>
      <a:lt1>
        <a:srgbClr val="FFFFFF"/>
      </a:lt1>
      <a:dk2>
        <a:srgbClr val="0183B7"/>
      </a:dk2>
      <a:lt2>
        <a:srgbClr val="000000"/>
      </a:lt2>
      <a:accent1>
        <a:srgbClr val="0183B7"/>
      </a:accent1>
      <a:accent2>
        <a:srgbClr val="B21A1A"/>
      </a:accent2>
      <a:accent3>
        <a:srgbClr val="FFFFFF"/>
      </a:accent3>
      <a:accent4>
        <a:srgbClr val="000000"/>
      </a:accent4>
      <a:accent5>
        <a:srgbClr val="AAC1D8"/>
      </a:accent5>
      <a:accent6>
        <a:srgbClr val="A11616"/>
      </a:accent6>
      <a:hlink>
        <a:srgbClr val="83A2CF"/>
      </a:hlink>
      <a:folHlink>
        <a:srgbClr val="EFB525"/>
      </a:folHlink>
    </a:clrScheme>
    <a:fontScheme name="Oct_2006_Cisco White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82124" tIns="41061" rIns="82124" bIns="41061" numCol="1" anchor="ctr" anchorCtr="0" compatLnSpc="1">
        <a:prstTxWarp prst="textNoShape">
          <a:avLst/>
        </a:prstTxWarp>
        <a:spAutoFit/>
      </a:bodyPr>
      <a:lstStyle>
        <a:defPPr marL="0" marR="0" indent="0" algn="ctr" defTabSz="814388" rtl="0" eaLnBrk="0" fontAlgn="base" latinLnBrk="0" hangingPunct="0">
          <a:lnSpc>
            <a:spcPct val="9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82124" tIns="41061" rIns="82124" bIns="41061" numCol="1" anchor="ctr" anchorCtr="0" compatLnSpc="1">
        <a:prstTxWarp prst="textNoShape">
          <a:avLst/>
        </a:prstTxWarp>
        <a:spAutoFit/>
      </a:bodyPr>
      <a:lstStyle>
        <a:defPPr marL="0" marR="0" indent="0" algn="ctr" defTabSz="814388" rtl="0" eaLnBrk="0" fontAlgn="base" latinLnBrk="0" hangingPunct="0">
          <a:lnSpc>
            <a:spcPct val="9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Oct_2006_Cisco White Template 1">
        <a:dk1>
          <a:srgbClr val="000000"/>
        </a:dk1>
        <a:lt1>
          <a:srgbClr val="FFFFFF"/>
        </a:lt1>
        <a:dk2>
          <a:srgbClr val="0183B7"/>
        </a:dk2>
        <a:lt2>
          <a:srgbClr val="000000"/>
        </a:lt2>
        <a:accent1>
          <a:srgbClr val="0183B7"/>
        </a:accent1>
        <a:accent2>
          <a:srgbClr val="B21A1A"/>
        </a:accent2>
        <a:accent3>
          <a:srgbClr val="FFFFFF"/>
        </a:accent3>
        <a:accent4>
          <a:srgbClr val="000000"/>
        </a:accent4>
        <a:accent5>
          <a:srgbClr val="AAC1D8"/>
        </a:accent5>
        <a:accent6>
          <a:srgbClr val="A11616"/>
        </a:accent6>
        <a:hlink>
          <a:srgbClr val="83A2CF"/>
        </a:hlink>
        <a:folHlink>
          <a:srgbClr val="EFB525"/>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Instructor_Supplemental_Material_Template.pptx" id="{3198E07C-115F-418B-A9A8-BF9053302A35}" vid="{C5585B68-2BDF-41F6-9912-6E7821961829}"/>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Instructor_Supplemental_Material_Template</Template>
  <TotalTime>1891</TotalTime>
  <Pages>28</Pages>
  <Words>1249</Words>
  <Application>Microsoft Office PowerPoint</Application>
  <PresentationFormat>On-screen Show (4:3)</PresentationFormat>
  <Paragraphs>272</Paragraphs>
  <Slides>29</Slides>
  <Notes>28</Notes>
  <HiddenSlides>6</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29</vt:i4>
      </vt:variant>
    </vt:vector>
  </HeadingPairs>
  <TitlesOfParts>
    <vt:vector size="35" baseType="lpstr">
      <vt:lpstr>ＭＳ Ｐゴシック</vt:lpstr>
      <vt:lpstr>Arial</vt:lpstr>
      <vt:lpstr>Courier New</vt:lpstr>
      <vt:lpstr>Wingdings</vt:lpstr>
      <vt:lpstr>PPT-TMPLT-WHT_C</vt:lpstr>
      <vt:lpstr>NetAcad-4F_PPT-WHT_060408</vt:lpstr>
      <vt:lpstr>Instructor Materials Chapter 9: Testing and Troubleshooting</vt:lpstr>
      <vt:lpstr>Instructor Materials – Chapter 9 Planning Guide</vt:lpstr>
      <vt:lpstr>PowerPoint Presentation</vt:lpstr>
      <vt:lpstr>Chapter 9: Activities</vt:lpstr>
      <vt:lpstr>Chapter 9: Assessment</vt:lpstr>
      <vt:lpstr>Chapter 9: Additional Help</vt:lpstr>
      <vt:lpstr>PowerPoint Presentation</vt:lpstr>
      <vt:lpstr>Chapter 9: Testing and Troubleshooting</vt:lpstr>
      <vt:lpstr>Chapter 9 - Sections &amp; Objectives</vt:lpstr>
      <vt:lpstr>9.1 What To Do When It Does Not Work</vt:lpstr>
      <vt:lpstr>What to Do When it Does not Work The Troubleshooting Process</vt:lpstr>
      <vt:lpstr>What to Do When it Does not Work Approaches to Troubleshooting</vt:lpstr>
      <vt:lpstr>9.2 Troubleshooting Issues in Networks</vt:lpstr>
      <vt:lpstr>Troubleshooting Issues in Networks Detecting Physical Layer Problems</vt:lpstr>
      <vt:lpstr>Troubleshooting Issues in Networks Troubleshooting Utilities</vt:lpstr>
      <vt:lpstr>Troubleshooting Issues in Networks Testing Network Connectivity</vt:lpstr>
      <vt:lpstr>Troubleshooting Issues in Networks Testing Network Connectivity (Cont.)</vt:lpstr>
      <vt:lpstr>Troubleshooting Issues in Networks Other Useful IP Utilities</vt:lpstr>
      <vt:lpstr>9.3 Identifying and Fixing Common Problems</vt:lpstr>
      <vt:lpstr>Identifying and Fixing Common Problems Connectivity Issues</vt:lpstr>
      <vt:lpstr>Identifying and Fixing Common Problems How to Solve Common Issues</vt:lpstr>
      <vt:lpstr>Identifying and Fixing Common Problems Troubleshooting Wireless</vt:lpstr>
      <vt:lpstr>Identifying and Fixing Common Problems DHCP and IP Address Issues</vt:lpstr>
      <vt:lpstr>Identifying and Fixing Common Problems DHCP and IP Address Issues (Cont.)</vt:lpstr>
      <vt:lpstr>9.4 Working with Customer Support</vt:lpstr>
      <vt:lpstr>Working with Customer Support Using Outside Sources for Help</vt:lpstr>
      <vt:lpstr>Working with Customer Support Keeping Good Records</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Instructor Materials Chapter 9: Testing and Troubleshooting</dc:title>
  <dc:creator>Suk-yi Pennock</dc:creator>
  <cp:lastModifiedBy>Jane Gibbons -X (jagibbon - DEL ORO CONSULTING INC at Cisco)</cp:lastModifiedBy>
  <cp:revision>89</cp:revision>
  <cp:lastPrinted>1999-01-27T00:54:54Z</cp:lastPrinted>
  <dcterms:created xsi:type="dcterms:W3CDTF">2016-09-20T15:31:44Z</dcterms:created>
  <dcterms:modified xsi:type="dcterms:W3CDTF">2016-09-28T13:36:33Z</dcterms:modified>
</cp:coreProperties>
</file>