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3" r:id="rId4"/>
    <p:sldId id="261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0" r:id="rId13"/>
    <p:sldId id="272" r:id="rId14"/>
    <p:sldId id="273" r:id="rId15"/>
    <p:sldId id="274" r:id="rId16"/>
    <p:sldId id="310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0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7CCA-DD1A-408C-8D90-B10ED50CF9A6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FEBF-CE9A-4BF5-9B14-9E7ED16B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7872FC-0249-4352-A0FE-878699CE5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34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2" b="26308"/>
          <a:stretch/>
        </p:blipFill>
        <p:spPr>
          <a:xfrm>
            <a:off x="249854" y="1385229"/>
            <a:ext cx="11608453" cy="454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96005-D892-47C4-BD5E-3DA1E80C8B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61B51-C957-4606-B6B6-B22F17607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28606" r="7380" b="32333"/>
          <a:stretch/>
        </p:blipFill>
        <p:spPr>
          <a:xfrm>
            <a:off x="654844" y="247136"/>
            <a:ext cx="2147350" cy="1017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567E5-43A8-4A38-8C89-7F0D0F0AD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6" t="55730" r="-1" b="16314"/>
          <a:stretch/>
        </p:blipFill>
        <p:spPr>
          <a:xfrm>
            <a:off x="2865359" y="163920"/>
            <a:ext cx="1962521" cy="1622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7605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69789"/>
            <a:ext cx="57605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59D9-70E5-4D67-9D2A-2074323EEE82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5C8-F582-4751-985C-F9E8E66FED75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AF5E-3C6D-4CE8-A81F-9F5B05EA5380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38456"/>
            <a:ext cx="2743200" cy="365125"/>
          </a:xfrm>
        </p:spPr>
        <p:txBody>
          <a:bodyPr/>
          <a:lstStyle/>
          <a:p>
            <a:fld id="{66B83B47-31DE-49F1-8932-2EBFAEBDB340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5396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8457"/>
            <a:ext cx="2743200" cy="365125"/>
          </a:xfrm>
        </p:spPr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2A5D-7343-4012-AE48-FDA45C7B43DF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B6F1-4263-4E53-BB1E-839CF492B77F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61C5-5963-4ED2-9B63-67026B40D33F}" type="datetime1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94D9-36E7-460F-B52F-747C1A3FC113}" type="datetime1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BDC8-C5B7-4D22-A9F7-95C5CD85ED47}" type="datetime1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AA15-BA7E-45A3-85AC-79AA0C3803A8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90F1-649E-4844-A3F1-45489B228506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363"/>
            <a:ext cx="10515600" cy="459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D02B-2828-4895-98AD-1B6E02D27111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1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884817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Selamat</a:t>
            </a:r>
            <a:r>
              <a:rPr lang="en-US" b="1" dirty="0" smtClean="0"/>
              <a:t> </a:t>
            </a:r>
            <a:r>
              <a:rPr lang="en-US" b="1" dirty="0" err="1" smtClean="0"/>
              <a:t>Datang</a:t>
            </a:r>
            <a:r>
              <a:rPr lang="en-US" b="1" dirty="0" smtClean="0"/>
              <a:t> di “Programming Essentials in Python”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Instruktur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Hendi Hermawan, S.T., M.T.I.</a:t>
            </a:r>
          </a:p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If-else Statement</a:t>
            </a:r>
            <a:r>
              <a:rPr lang="en-US" dirty="0"/>
              <a:t>, </a:t>
            </a:r>
            <a:r>
              <a:rPr lang="en-US" dirty="0" err="1"/>
              <a:t>sintax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                                                                   Output: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1393888"/>
            <a:ext cx="2233232" cy="155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3212502"/>
            <a:ext cx="5467350" cy="277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439" y="3212502"/>
            <a:ext cx="2907077" cy="106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If-</a:t>
            </a:r>
            <a:r>
              <a:rPr lang="en-US" dirty="0" err="1" smtClean="0"/>
              <a:t>elif</a:t>
            </a:r>
            <a:r>
              <a:rPr lang="en-US" dirty="0" smtClean="0"/>
              <a:t>-else statement, </a:t>
            </a:r>
            <a:r>
              <a:rPr lang="en-US" dirty="0" err="1" smtClean="0"/>
              <a:t>sintax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10" y="1818840"/>
            <a:ext cx="2685098" cy="273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statement, </a:t>
            </a:r>
            <a:r>
              <a:rPr lang="en-US" dirty="0" smtClean="0"/>
              <a:t>example:                Output: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32" y="1782044"/>
            <a:ext cx="5438775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052" y="1782044"/>
            <a:ext cx="2605123" cy="102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391" y="3083253"/>
            <a:ext cx="2608784" cy="102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052" y="4344952"/>
            <a:ext cx="2659303" cy="106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7098792" cy="4590389"/>
          </a:xfrm>
        </p:spPr>
        <p:txBody>
          <a:bodyPr>
            <a:normAutofit/>
          </a:bodyPr>
          <a:lstStyle/>
          <a:p>
            <a:r>
              <a:rPr lang="en-US" dirty="0" err="1" smtClean="0"/>
              <a:t>Sintax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 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 loop statement repeatedly executes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target statement as long as a given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condition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is true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When the condition becomes false,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control passes to the line immediately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following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the loop.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57" y="1762886"/>
            <a:ext cx="2727106" cy="687705"/>
          </a:xfrm>
          <a:prstGeom prst="rect">
            <a:avLst/>
          </a:prstGeom>
        </p:spPr>
      </p:pic>
      <p:pic>
        <p:nvPicPr>
          <p:cNvPr id="2050" name="Picture 2" descr="Python while 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12" y="1206192"/>
            <a:ext cx="3462528" cy="53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795"/>
            <a:ext cx="10515600" cy="4590389"/>
          </a:xfrm>
        </p:spPr>
        <p:txBody>
          <a:bodyPr/>
          <a:lstStyle/>
          <a:p>
            <a:r>
              <a:rPr lang="en-US" dirty="0" smtClean="0"/>
              <a:t>Example:                 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Infinite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, example: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24" y="1790509"/>
            <a:ext cx="47244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705" y="1790509"/>
            <a:ext cx="188595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Infinite </a:t>
            </a:r>
            <a:r>
              <a:rPr lang="en-US" dirty="0" smtClean="0"/>
              <a:t>Loop</a:t>
            </a:r>
          </a:p>
          <a:p>
            <a:r>
              <a:rPr lang="en-US" dirty="0"/>
              <a:t>A loop becomes infinite loop if a condition never becomes FALSE.</a:t>
            </a:r>
          </a:p>
          <a:p>
            <a:r>
              <a:rPr lang="en-US" dirty="0"/>
              <a:t>This results in a loop that never ends</a:t>
            </a:r>
            <a:r>
              <a:rPr lang="en-US" dirty="0" smtClean="0"/>
              <a:t>.</a:t>
            </a:r>
          </a:p>
          <a:p>
            <a:r>
              <a:rPr lang="en-US" dirty="0"/>
              <a:t>An infinite loop might be useful in client/server programming where the server needs to run continuously so that client programs can communicate with it as and when required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6" y="4680172"/>
            <a:ext cx="6188879" cy="6690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1119"/>
            <a:ext cx="112776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7812024" cy="496227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Sintax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statement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ability to iterate over the items of any sequence, such as a list or a string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a sequence contains an expression list, it is evaluated first.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the first item in the sequence is assigned to the iterating variable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iterating_var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the statements block is executed.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item in the list is assigned 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iterating_var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and the statement(s) block is executed until the entire sequence is exhausted.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79" y="1301363"/>
            <a:ext cx="5644227" cy="732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pic>
        <p:nvPicPr>
          <p:cNvPr id="4" name="Picture 2" descr="Python for 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70" y="1472185"/>
            <a:ext cx="5605474" cy="50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range()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built-in function range() is the right function to iterate over a sequence of numbers.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generates an iterator of arithmetic progressions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range() generates an iterator to progress integers starting with 0 </a:t>
            </a:r>
            <a:r>
              <a:rPr lang="en-US" dirty="0" err="1"/>
              <a:t>upto</a:t>
            </a:r>
            <a:r>
              <a:rPr lang="en-US" dirty="0"/>
              <a:t> n-1. </a:t>
            </a:r>
          </a:p>
          <a:p>
            <a:r>
              <a:rPr lang="en-US" dirty="0"/>
              <a:t>To obtain a list object of the sequence, it is </a:t>
            </a:r>
            <a:r>
              <a:rPr lang="en-US" dirty="0" err="1"/>
              <a:t>typecasted</a:t>
            </a:r>
            <a:r>
              <a:rPr lang="en-US" dirty="0"/>
              <a:t> to list(). </a:t>
            </a:r>
          </a:p>
          <a:p>
            <a:r>
              <a:rPr lang="en-US" dirty="0"/>
              <a:t>Now this list can be iterated using the for statement.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97" y="2496883"/>
            <a:ext cx="3181952" cy="15447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Profil</a:t>
            </a:r>
            <a:r>
              <a:rPr lang="en-US" dirty="0" smtClean="0"/>
              <a:t> Hendi Hermawan, S.T., M.T.I.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</a:p>
          <a:p>
            <a:r>
              <a:rPr lang="en-US" dirty="0" smtClean="0"/>
              <a:t>Dosen:</a:t>
            </a:r>
          </a:p>
          <a:p>
            <a:pPr lvl="1"/>
            <a:r>
              <a:rPr lang="en-US" dirty="0" smtClean="0"/>
              <a:t>Teknik Informatika, UMB, 2004-2010</a:t>
            </a:r>
          </a:p>
          <a:p>
            <a:pPr lvl="1"/>
            <a:r>
              <a:rPr lang="en-US" dirty="0" smtClean="0"/>
              <a:t>Multimedia, STDI </a:t>
            </a:r>
            <a:r>
              <a:rPr lang="en-US" dirty="0" err="1" smtClean="0"/>
              <a:t>Interstudi</a:t>
            </a:r>
            <a:r>
              <a:rPr lang="en-US" dirty="0" smtClean="0"/>
              <a:t>, 2010-2014</a:t>
            </a:r>
          </a:p>
          <a:p>
            <a:pPr lvl="1"/>
            <a:r>
              <a:rPr lang="en-US" dirty="0" smtClean="0"/>
              <a:t>Teknik Informatika, STTI NIIT I-Tech, 2005-2014</a:t>
            </a:r>
          </a:p>
          <a:p>
            <a:pPr lvl="1"/>
            <a:r>
              <a:rPr lang="en-US" dirty="0" smtClean="0"/>
              <a:t>Teknik Informatika, Univ. Pembangunan Jaya, 2014-skg</a:t>
            </a:r>
          </a:p>
          <a:p>
            <a:r>
              <a:rPr lang="en-US" dirty="0" err="1" smtClean="0"/>
              <a:t>Instruktur</a:t>
            </a:r>
            <a:r>
              <a:rPr lang="en-US" dirty="0"/>
              <a:t> </a:t>
            </a:r>
            <a:r>
              <a:rPr lang="en-US" dirty="0" smtClean="0"/>
              <a:t>Cisco Academy Indonesia</a:t>
            </a:r>
          </a:p>
          <a:p>
            <a:r>
              <a:rPr lang="en-US" dirty="0" smtClean="0"/>
              <a:t>Founder depokhosting.com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</a:t>
            </a:r>
            <a:r>
              <a:rPr lang="en-US" dirty="0"/>
              <a:t> </a:t>
            </a:r>
            <a:r>
              <a:rPr lang="en-US" dirty="0" smtClean="0"/>
              <a:t>                                        Output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23" y="1798701"/>
            <a:ext cx="4318445" cy="661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872" y="1136369"/>
            <a:ext cx="363492" cy="167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23" y="3239434"/>
            <a:ext cx="3586925" cy="612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17" y="3239433"/>
            <a:ext cx="1356772" cy="40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523" y="4798694"/>
            <a:ext cx="4032099" cy="609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6638" y="4843842"/>
            <a:ext cx="4445159" cy="36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25851" y="5407709"/>
            <a:ext cx="7971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 range() function defaults to increment the sequence by 1, 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however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it is possible to specify the increment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by adding a third parameter: range(2, 30, 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                                                      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13" y="1669922"/>
            <a:ext cx="5461645" cy="110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71" y="1788794"/>
            <a:ext cx="950355" cy="86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08" y="3263430"/>
            <a:ext cx="5467350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366" y="3320332"/>
            <a:ext cx="2592117" cy="34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break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 break statement we can stop the loop before it has looped through all the </a:t>
            </a:r>
            <a:r>
              <a:rPr lang="en-US" dirty="0" smtClean="0"/>
              <a:t>items</a:t>
            </a:r>
          </a:p>
          <a:p>
            <a:r>
              <a:rPr lang="en-US" dirty="0" smtClean="0"/>
              <a:t>Example:                                                             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70" y="2637282"/>
            <a:ext cx="540067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34" y="2637282"/>
            <a:ext cx="1151864" cy="62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continue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 continue statement we can stop the current iteration of the loop, and continue with the </a:t>
            </a:r>
            <a:r>
              <a:rPr lang="en-US" dirty="0" smtClean="0"/>
              <a:t>next</a:t>
            </a:r>
          </a:p>
          <a:p>
            <a:r>
              <a:rPr lang="en-US" dirty="0" smtClean="0"/>
              <a:t>Example:                                                                Output: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70" y="2654046"/>
            <a:ext cx="5724716" cy="1817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45" y="2654046"/>
            <a:ext cx="956427" cy="59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else Statement with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 </a:t>
            </a:r>
            <a:r>
              <a:rPr lang="en-US" b="1" dirty="0"/>
              <a:t>else</a:t>
            </a:r>
            <a:r>
              <a:rPr lang="en-US" dirty="0"/>
              <a:t> statement is used with a </a:t>
            </a:r>
            <a:r>
              <a:rPr lang="en-US" b="1" dirty="0"/>
              <a:t>for</a:t>
            </a:r>
            <a:r>
              <a:rPr lang="en-US" dirty="0"/>
              <a:t> loop, the </a:t>
            </a:r>
            <a:r>
              <a:rPr lang="en-US" b="1" dirty="0"/>
              <a:t>else</a:t>
            </a:r>
            <a:r>
              <a:rPr lang="en-US" dirty="0"/>
              <a:t> statement is executed when the loop has exhausted iterating the list.</a:t>
            </a:r>
          </a:p>
          <a:p>
            <a:r>
              <a:rPr lang="en-US" dirty="0"/>
              <a:t>If the </a:t>
            </a:r>
            <a:r>
              <a:rPr lang="en-US" b="1" dirty="0"/>
              <a:t>else</a:t>
            </a:r>
            <a:r>
              <a:rPr lang="en-US" dirty="0"/>
              <a:t> statement is used with a </a:t>
            </a:r>
            <a:r>
              <a:rPr lang="en-US" b="1" dirty="0"/>
              <a:t>while</a:t>
            </a:r>
            <a:r>
              <a:rPr lang="en-US" dirty="0"/>
              <a:t> loop, the </a:t>
            </a:r>
            <a:r>
              <a:rPr lang="en-US" b="1" dirty="0"/>
              <a:t>else</a:t>
            </a:r>
            <a:r>
              <a:rPr lang="en-US" dirty="0"/>
              <a:t> statement is executed when the condition becomes false.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else Statement with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loop, example:                                       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73" y="1772221"/>
            <a:ext cx="5868648" cy="178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33" y="1772220"/>
            <a:ext cx="2988994" cy="178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297"/>
            <a:ext cx="10515600" cy="841066"/>
          </a:xfrm>
        </p:spPr>
        <p:txBody>
          <a:bodyPr/>
          <a:lstStyle/>
          <a:p>
            <a:r>
              <a:rPr lang="en-US" dirty="0"/>
              <a:t>Using else Statement with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loop, example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02" y="1779270"/>
            <a:ext cx="3628795" cy="125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2" y="3765407"/>
            <a:ext cx="1251014" cy="196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else Statement with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loop,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46" y="1816417"/>
            <a:ext cx="6848475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02" y="4860103"/>
            <a:ext cx="5479162" cy="35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smtClean="0"/>
              <a:t>expressions - 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statement, example: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while statement, example:                         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22"/>
          <a:stretch/>
        </p:blipFill>
        <p:spPr>
          <a:xfrm>
            <a:off x="1144905" y="1828800"/>
            <a:ext cx="5238750" cy="1386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61" y="1828800"/>
            <a:ext cx="3644988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05" y="3810952"/>
            <a:ext cx="37147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061" y="3810952"/>
            <a:ext cx="1897702" cy="35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5" y="1775442"/>
            <a:ext cx="6981825" cy="138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smtClean="0"/>
              <a:t>expressions -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statement, example: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while statement, example:                         output: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99" y="3828668"/>
            <a:ext cx="3066272" cy="36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05" y="3754124"/>
            <a:ext cx="3875598" cy="1787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330" y="1770071"/>
            <a:ext cx="5184175" cy="30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values, Conditional execution, loop, lists and list processing, logical and bitwise operators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1363"/>
            <a:ext cx="10509912" cy="40478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itwise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use bitwise operators to manipulate single bits of data. The following sample data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x = 15, which is 0000 1111 in binary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y = 16, which is 0001 0000 in binary</a:t>
            </a:r>
            <a:r>
              <a:rPr lang="en-US" dirty="0" smtClean="0"/>
              <a:t>.</a:t>
            </a:r>
          </a:p>
          <a:p>
            <a:r>
              <a:rPr lang="en-US" dirty="0"/>
              <a:t>will be used to illustrate the meaning of bitwise operators in Python. Analyze the examples below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&amp; does a bitwise and, e.g., x &amp; y = 0, which is 0000 0000 in binary,</a:t>
            </a:r>
          </a:p>
          <a:p>
            <a:pPr lvl="1"/>
            <a:r>
              <a:rPr lang="en-US" dirty="0"/>
              <a:t>| does a bitwise or, e.g., x | y = 31, which is 0001 1111 in binary,</a:t>
            </a:r>
          </a:p>
          <a:p>
            <a:pPr lvl="1"/>
            <a:r>
              <a:rPr lang="en-US" dirty="0"/>
              <a:t>˜ does a bitwise not, e.g., ˜ x = 240, which is 1111 0000 in binary,</a:t>
            </a:r>
          </a:p>
          <a:p>
            <a:pPr lvl="1"/>
            <a:r>
              <a:rPr lang="en-US" dirty="0"/>
              <a:t>^ does a bitwise </a:t>
            </a:r>
            <a:r>
              <a:rPr lang="en-US" dirty="0" err="1"/>
              <a:t>xor</a:t>
            </a:r>
            <a:r>
              <a:rPr lang="en-US" dirty="0"/>
              <a:t>, e.g., x ^ y = 31, which is 0001 1111 in binary,</a:t>
            </a:r>
          </a:p>
          <a:p>
            <a:pPr lvl="1"/>
            <a:r>
              <a:rPr lang="en-US" dirty="0"/>
              <a:t>&gt;&gt; does a bitwise right shift, e.g., y &gt;&gt; 1 = 8, which is 0000 1000 in binary,</a:t>
            </a:r>
          </a:p>
          <a:p>
            <a:pPr lvl="1"/>
            <a:r>
              <a:rPr lang="en-US" dirty="0"/>
              <a:t>&lt;&lt; does a bitwise left shift, e.g., y &lt;&lt; 3 = , which is 1000 0000 in binary,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Collections (Arrays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four collection data types in the Python programming language:</a:t>
            </a:r>
          </a:p>
          <a:p>
            <a:pPr lvl="1"/>
            <a:r>
              <a:rPr lang="en-US" b="1" dirty="0"/>
              <a:t>List</a:t>
            </a:r>
            <a:r>
              <a:rPr lang="en-US" dirty="0"/>
              <a:t> is a collection which is ordered and changeable. Allows duplicate members.</a:t>
            </a:r>
          </a:p>
          <a:p>
            <a:pPr lvl="1"/>
            <a:r>
              <a:rPr lang="en-US" b="1" dirty="0"/>
              <a:t>Tuple</a:t>
            </a:r>
            <a:r>
              <a:rPr lang="en-US" dirty="0"/>
              <a:t> is a collection which is ordered and unchangeable. Allows duplicate members.</a:t>
            </a:r>
          </a:p>
          <a:p>
            <a:pPr lvl="1"/>
            <a:r>
              <a:rPr lang="en-US" b="1" dirty="0"/>
              <a:t>Set</a:t>
            </a:r>
            <a:r>
              <a:rPr lang="en-US" dirty="0"/>
              <a:t> is a collection which is unordered and unindexed. No duplicate members.</a:t>
            </a:r>
          </a:p>
          <a:p>
            <a:pPr lvl="1"/>
            <a:r>
              <a:rPr lang="en-US" b="1" dirty="0"/>
              <a:t>Dictionary</a:t>
            </a:r>
            <a:r>
              <a:rPr lang="en-US" dirty="0"/>
              <a:t> is a collection which is unordered, changeable and indexed. No duplicate members.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is a collection which is ordered and changeable. In Python lists are written with square </a:t>
            </a:r>
            <a:r>
              <a:rPr lang="en-US" dirty="0" smtClean="0"/>
              <a:t>brackets,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42" y="2117598"/>
            <a:ext cx="6380739" cy="256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41" y="5226500"/>
            <a:ext cx="3804775" cy="66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– remove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of the list's elements may be removed at any time - this is done with an instruction named del (delete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Example:                                                           Output: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43" y="2681748"/>
            <a:ext cx="6143625" cy="3305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751" y="2681748"/>
            <a:ext cx="4179572" cy="219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</a:t>
            </a:r>
            <a:r>
              <a:rPr lang="en-US" dirty="0" smtClean="0"/>
              <a:t>Negative </a:t>
            </a:r>
            <a:r>
              <a:rPr lang="en-US" dirty="0"/>
              <a:t>indices are legal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 with an index equal to -1 is </a:t>
            </a:r>
            <a:r>
              <a:rPr lang="en-US" b="1" dirty="0"/>
              <a:t>the last one in the list</a:t>
            </a:r>
            <a:r>
              <a:rPr lang="en-US" dirty="0" smtClean="0"/>
              <a:t>.</a:t>
            </a:r>
          </a:p>
          <a:p>
            <a:r>
              <a:rPr lang="en-US" dirty="0"/>
              <a:t>Similarly, the element with an index equal to -2 is </a:t>
            </a:r>
            <a:r>
              <a:rPr lang="en-US" b="1" dirty="0"/>
              <a:t>the one before last in the list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29" y="3182219"/>
            <a:ext cx="4212693" cy="93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29" y="4769913"/>
            <a:ext cx="39052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</a:t>
            </a:r>
            <a:r>
              <a:rPr lang="en-US" dirty="0" smtClean="0"/>
              <a:t>– Add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an item to the end of the list, use the </a:t>
            </a:r>
            <a:r>
              <a:rPr lang="en-US" b="1" dirty="0"/>
              <a:t>append()</a:t>
            </a:r>
            <a:r>
              <a:rPr lang="en-US" dirty="0"/>
              <a:t> </a:t>
            </a:r>
            <a:r>
              <a:rPr lang="en-US" dirty="0" smtClean="0"/>
              <a:t>method.</a:t>
            </a:r>
          </a:p>
          <a:p>
            <a:r>
              <a:rPr lang="en-US" dirty="0" smtClean="0"/>
              <a:t>Example:                   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To add an item at the specified index, use the </a:t>
            </a:r>
            <a:r>
              <a:rPr lang="en-US" b="1" dirty="0"/>
              <a:t>insert()</a:t>
            </a:r>
            <a:r>
              <a:rPr lang="en-US" dirty="0"/>
              <a:t> </a:t>
            </a:r>
            <a:r>
              <a:rPr lang="en-US" dirty="0" smtClean="0"/>
              <a:t>method.</a:t>
            </a:r>
          </a:p>
          <a:p>
            <a:r>
              <a:rPr lang="en-US" dirty="0"/>
              <a:t>Example:                                                            output: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99" y="2296668"/>
            <a:ext cx="565785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48" y="2296668"/>
            <a:ext cx="47529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848" y="4291203"/>
            <a:ext cx="47529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099" y="4336161"/>
            <a:ext cx="5591175" cy="8096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Loop Through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loop through the list items by using a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Example:                   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                                                         output: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04" y="2283523"/>
            <a:ext cx="5591175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065" y="1883664"/>
            <a:ext cx="976578" cy="87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232"/>
          <a:stretch/>
        </p:blipFill>
        <p:spPr>
          <a:xfrm>
            <a:off x="1179004" y="3822192"/>
            <a:ext cx="4067175" cy="1927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852" y="3738562"/>
            <a:ext cx="3524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</a:t>
            </a:r>
            <a:r>
              <a:rPr lang="en-US" dirty="0"/>
              <a:t>the values of two </a:t>
            </a:r>
            <a:r>
              <a:rPr lang="en-US" dirty="0" smtClean="0"/>
              <a:t>variables?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                       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27835"/>
            <a:ext cx="61722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93" y="1793176"/>
            <a:ext cx="188595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Swap the values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                                                              Output: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5" y="1722501"/>
            <a:ext cx="60007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3" y="1759077"/>
            <a:ext cx="2028825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65" y="3847290"/>
            <a:ext cx="5724525" cy="220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43" y="3830177"/>
            <a:ext cx="198120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3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module, you will learn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values;</a:t>
            </a:r>
          </a:p>
          <a:p>
            <a:r>
              <a:rPr lang="en-US" dirty="0" smtClean="0"/>
              <a:t>If-</a:t>
            </a:r>
            <a:r>
              <a:rPr lang="en-US" dirty="0" err="1" smtClean="0"/>
              <a:t>elif</a:t>
            </a:r>
            <a:r>
              <a:rPr lang="en-US" dirty="0" smtClean="0"/>
              <a:t>-else </a:t>
            </a:r>
            <a:r>
              <a:rPr lang="en-US" dirty="0"/>
              <a:t>instructions;</a:t>
            </a:r>
          </a:p>
          <a:p>
            <a:r>
              <a:rPr lang="en-US" dirty="0" smtClean="0"/>
              <a:t>The while and for loops;</a:t>
            </a:r>
          </a:p>
          <a:p>
            <a:r>
              <a:rPr lang="en-US" dirty="0" smtClean="0"/>
              <a:t>Flow control;</a:t>
            </a:r>
          </a:p>
          <a:p>
            <a:r>
              <a:rPr lang="en-US" dirty="0" smtClean="0"/>
              <a:t>Logical and bitwise operations;</a:t>
            </a:r>
          </a:p>
          <a:p>
            <a:r>
              <a:rPr lang="en-US" dirty="0" smtClean="0"/>
              <a:t>Lists and 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– The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you can effectively juggle the elements of lists, it's time to learn how to </a:t>
            </a:r>
            <a:r>
              <a:rPr lang="en-US" b="1" dirty="0"/>
              <a:t>sort</a:t>
            </a:r>
            <a:r>
              <a:rPr lang="en-US" dirty="0"/>
              <a:t> </a:t>
            </a:r>
            <a:r>
              <a:rPr lang="en-US" dirty="0" smtClean="0"/>
              <a:t>them</a:t>
            </a:r>
          </a:p>
          <a:p>
            <a:r>
              <a:rPr lang="en-US" dirty="0"/>
              <a:t>Let's say that a list can be sorted in two ways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increasing (or more precisely - non-decreasing) - if in every pair of adjacent elements, the former element is not greater than the latter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decreasing (or more precisely - non-increasing) - if in every pair of adjacent elements, the former element is not less than the latter.</a:t>
            </a:r>
          </a:p>
          <a:p>
            <a:r>
              <a:rPr lang="en-US" dirty="0"/>
              <a:t>In the following sections, we'll sort the list in increasing order, so that the numbers will be ordered from the smallest to the largest.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The 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096303"/>
          </a:xfrm>
        </p:spPr>
        <p:txBody>
          <a:bodyPr>
            <a:normAutofit/>
          </a:bodyPr>
          <a:lstStyle/>
          <a:p>
            <a:r>
              <a:rPr lang="en-US" dirty="0"/>
              <a:t>Here's the list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Now look at the second and the third elements. They're in the wrong positions. We have to swap them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We go further, and look at the third and the fourth elements. Again, this is not what it's supposed to be like. We have to swap them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Now we check the fourth and the fifth elements. Yes, they too are in the wrong positions. Another swap occurs: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701355"/>
            <a:ext cx="972502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3100387"/>
            <a:ext cx="97250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7" y="4496069"/>
            <a:ext cx="972502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6" y="5904410"/>
            <a:ext cx="97250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The 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start with the second pass through the list. We look at the first and second elements - a swap is necessary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Time for the second and third elements: we have to swap them too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Now the third and fourth elements, and the second pass is finished, as 8 is already in place: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103691"/>
            <a:ext cx="972502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3100387"/>
            <a:ext cx="972502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6" y="4496069"/>
            <a:ext cx="97250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The 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026285"/>
          </a:xfrm>
        </p:spPr>
        <p:txBody>
          <a:bodyPr>
            <a:normAutofit/>
          </a:bodyPr>
          <a:lstStyle/>
          <a:p>
            <a:r>
              <a:rPr lang="en-US" dirty="0"/>
              <a:t>We start the next pass immediately. Watch the first and the second elements carefully - another swap is needed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Now 6 needs to go into place. We swap the second and the third elements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The list is already sorted. We have nothing more to do. This is exactly what we want.</a:t>
            </a:r>
          </a:p>
          <a:p>
            <a:r>
              <a:rPr lang="en-US" dirty="0"/>
              <a:t>As you can see, the essence of this algorithm is simple: </a:t>
            </a:r>
            <a:r>
              <a:rPr lang="en-US" b="1" dirty="0"/>
              <a:t>we compare the adjacent elements, and by swapping some of them, we achieve our goal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057971"/>
            <a:ext cx="97250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6" y="3471804"/>
            <a:ext cx="97250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The 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code in </a:t>
            </a:r>
            <a:r>
              <a:rPr lang="en-US" dirty="0" smtClean="0"/>
              <a:t>Python: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69" y="1731645"/>
            <a:ext cx="9839325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69" y="5260466"/>
            <a:ext cx="2196566" cy="35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5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</a:t>
            </a:r>
            <a:r>
              <a:rPr lang="en-US" dirty="0" smtClean="0"/>
              <a:t>– </a:t>
            </a:r>
            <a:r>
              <a:rPr lang="en-US" dirty="0"/>
              <a:t>Copy a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cannot copy a list simply by typing list2 = list1, because: list2 will only be a reference to list1, and changes made in list1 will automatically also be made in list2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There are ways to make a copy, one way is to use the built-in List method </a:t>
            </a:r>
            <a:r>
              <a:rPr lang="en-US" b="1" dirty="0"/>
              <a:t>copy</a:t>
            </a:r>
            <a:r>
              <a:rPr lang="en-US" b="1" dirty="0" smtClean="0"/>
              <a:t>()</a:t>
            </a:r>
          </a:p>
          <a:p>
            <a:r>
              <a:rPr lang="en-US" dirty="0" smtClean="0"/>
              <a:t>Example:     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9" y="4063936"/>
            <a:ext cx="3842171" cy="118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15" y="4063936"/>
            <a:ext cx="131445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2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Copy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Powerful slices</a:t>
            </a:r>
          </a:p>
          <a:p>
            <a:r>
              <a:rPr lang="en-US" dirty="0"/>
              <a:t>A slice is an element of Python syntax that allows you to </a:t>
            </a:r>
            <a:r>
              <a:rPr lang="en-US" b="1" dirty="0"/>
              <a:t>make a brand new copy of a list, or parts of a list</a:t>
            </a:r>
            <a:r>
              <a:rPr lang="en-US" dirty="0" smtClean="0"/>
              <a:t>.</a:t>
            </a:r>
          </a:p>
          <a:p>
            <a:r>
              <a:rPr lang="en-US" dirty="0"/>
              <a:t>It actually copies the list's contents, not the list's name</a:t>
            </a:r>
            <a:r>
              <a:rPr lang="en-US" dirty="0" smtClean="0"/>
              <a:t>.</a:t>
            </a:r>
          </a:p>
          <a:p>
            <a:r>
              <a:rPr lang="en-US" dirty="0"/>
              <a:t>A slice of this form makes a new (target) list, taking elements from the source list - the elements of the indices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end - 1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3607"/>
          <a:stretch/>
        </p:blipFill>
        <p:spPr>
          <a:xfrm>
            <a:off x="1176528" y="4571999"/>
            <a:ext cx="2490430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Copy a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8851"/>
              </p:ext>
            </p:extLst>
          </p:nvPr>
        </p:nvGraphicFramePr>
        <p:xfrm>
          <a:off x="1009904" y="1382528"/>
          <a:ext cx="10172192" cy="4077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5488">
                  <a:extLst>
                    <a:ext uri="{9D8B030D-6E8A-4147-A177-3AD203B41FA5}">
                      <a16:colId xmlns:a16="http://schemas.microsoft.com/office/drawing/2014/main" val="3942404976"/>
                    </a:ext>
                  </a:extLst>
                </a:gridCol>
                <a:gridCol w="4616704">
                  <a:extLst>
                    <a:ext uri="{9D8B030D-6E8A-4147-A177-3AD203B41FA5}">
                      <a16:colId xmlns:a16="http://schemas.microsoft.com/office/drawing/2014/main" val="744892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72069"/>
                  </a:ext>
                </a:extLst>
              </a:tr>
              <a:tr h="160845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42729"/>
                  </a:ext>
                </a:extLst>
              </a:tr>
              <a:tr h="160845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3032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5" y="1903073"/>
            <a:ext cx="391477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88" y="1967081"/>
            <a:ext cx="21621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85" y="3596557"/>
            <a:ext cx="523875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688" y="3596557"/>
            <a:ext cx="173355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8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Copy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807633"/>
            <a:ext cx="66294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4344991"/>
            <a:ext cx="3086816" cy="107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0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Copy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Output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95" y="1759479"/>
            <a:ext cx="7000875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95" y="4268259"/>
            <a:ext cx="3279965" cy="9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 supports the usual logical conditions from mathematics</a:t>
            </a:r>
            <a:r>
              <a:rPr lang="en-US" dirty="0" smtClean="0"/>
              <a:t>:</a:t>
            </a:r>
          </a:p>
          <a:p>
            <a:r>
              <a:rPr lang="en-US" dirty="0"/>
              <a:t>Equals: a == b</a:t>
            </a:r>
          </a:p>
          <a:p>
            <a:r>
              <a:rPr lang="en-US" dirty="0"/>
              <a:t>Not Equals: a != b</a:t>
            </a:r>
          </a:p>
          <a:p>
            <a:r>
              <a:rPr lang="en-US" dirty="0"/>
              <a:t>Less than: a &lt; b</a:t>
            </a:r>
          </a:p>
          <a:p>
            <a:r>
              <a:rPr lang="en-US" dirty="0"/>
              <a:t>Less than or equal to: a &lt;= b</a:t>
            </a:r>
          </a:p>
          <a:p>
            <a:r>
              <a:rPr lang="en-US" dirty="0"/>
              <a:t>Greater than: a &gt; b</a:t>
            </a:r>
          </a:p>
          <a:p>
            <a:r>
              <a:rPr lang="en-US" dirty="0"/>
              <a:t>Greater than or equal to: a &gt;=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– remove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       Output: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     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45" y="1715559"/>
            <a:ext cx="4493155" cy="85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20" y="1715558"/>
            <a:ext cx="1190625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45" y="3320520"/>
            <a:ext cx="4867275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020" y="3320520"/>
            <a:ext cx="44386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018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en-US" dirty="0"/>
              <a:t>– The in and not in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                                  Output: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733021"/>
            <a:ext cx="3657600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2207154"/>
            <a:ext cx="684742" cy="93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60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301363"/>
            <a:ext cx="10515600" cy="4590389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5"/>
          <a:stretch/>
        </p:blipFill>
        <p:spPr>
          <a:xfrm>
            <a:off x="2790444" y="1301363"/>
            <a:ext cx="4343400" cy="2730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32" y="4210812"/>
            <a:ext cx="799148" cy="230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 m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24" y="950976"/>
            <a:ext cx="3759829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8168640" cy="4590389"/>
          </a:xfrm>
        </p:spPr>
        <p:txBody>
          <a:bodyPr/>
          <a:lstStyle/>
          <a:p>
            <a:r>
              <a:rPr lang="en-US" dirty="0"/>
              <a:t>Decision-making is the anticipation of conditions occurring during the execution of a program and specified actions taken according to the conditions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Decision structures evaluate multiple expressions, which produce TRUE or FALSE as the outcome.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need to determine which action to take and which statements to execute if the outcome is TRUE or FALSE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Statement, </a:t>
            </a:r>
            <a:r>
              <a:rPr lang="en-US" dirty="0" err="1" smtClean="0"/>
              <a:t>sintax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                                                                       Output: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87" y="3355848"/>
            <a:ext cx="6197346" cy="272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416" y="3348577"/>
            <a:ext cx="4436307" cy="89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87" y="1766630"/>
            <a:ext cx="2455240" cy="693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7614" y="1766630"/>
            <a:ext cx="8352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If the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boolean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expression evaluates to TRUE, 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then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block of statement(s) inside the if statement is executed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relies on indentation, using whitespace, to define scope in the code. </a:t>
            </a:r>
            <a:r>
              <a:rPr lang="en-US" dirty="0" smtClean="0"/>
              <a:t>Other </a:t>
            </a:r>
            <a:r>
              <a:rPr lang="en-US" dirty="0"/>
              <a:t>programming languages often use curly-brackets for this purpose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34" y="2642040"/>
            <a:ext cx="6657235" cy="2200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34" y="5143533"/>
            <a:ext cx="7428244" cy="135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1490</Words>
  <Application>Microsoft Office PowerPoint</Application>
  <PresentationFormat>Widescreen</PresentationFormat>
  <Paragraphs>349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Selamat Datang di “Programming Essentials in Python”</vt:lpstr>
      <vt:lpstr>Profil Hendi Hermawan, S.T., M.T.I.</vt:lpstr>
      <vt:lpstr>Boolean values, Conditional execution, loop, lists and list processing, logical and bitwise operators</vt:lpstr>
      <vt:lpstr>In this module, you will learn about:</vt:lpstr>
      <vt:lpstr>Boolean Values</vt:lpstr>
      <vt:lpstr>Boolean Values</vt:lpstr>
      <vt:lpstr>If-elif-else instructions</vt:lpstr>
      <vt:lpstr>If-elif-else instructions</vt:lpstr>
      <vt:lpstr>Indentation</vt:lpstr>
      <vt:lpstr>If-elif-else instructions</vt:lpstr>
      <vt:lpstr>If-elif-else instructions</vt:lpstr>
      <vt:lpstr>If-elif-else instructions</vt:lpstr>
      <vt:lpstr>While Loops</vt:lpstr>
      <vt:lpstr>While Loops</vt:lpstr>
      <vt:lpstr>While Loops</vt:lpstr>
      <vt:lpstr>While Loops</vt:lpstr>
      <vt:lpstr>For Loop</vt:lpstr>
      <vt:lpstr>For Loop</vt:lpstr>
      <vt:lpstr>The range() function</vt:lpstr>
      <vt:lpstr>For Loop</vt:lpstr>
      <vt:lpstr>For Loop</vt:lpstr>
      <vt:lpstr>The break statement</vt:lpstr>
      <vt:lpstr>The continue statement</vt:lpstr>
      <vt:lpstr>Using else Statement with Loops</vt:lpstr>
      <vt:lpstr>Using else Statement with Loops</vt:lpstr>
      <vt:lpstr>Using else Statement with Loops</vt:lpstr>
      <vt:lpstr>Using else Statement with Loops</vt:lpstr>
      <vt:lpstr>Logical expressions - and</vt:lpstr>
      <vt:lpstr>Logical expressions - or</vt:lpstr>
      <vt:lpstr>Bitwise Operators</vt:lpstr>
      <vt:lpstr>Bitwise Operators</vt:lpstr>
      <vt:lpstr>Python Collections (Arrays)</vt:lpstr>
      <vt:lpstr>List</vt:lpstr>
      <vt:lpstr>List – remove element</vt:lpstr>
      <vt:lpstr>List – Negative indices are legal</vt:lpstr>
      <vt:lpstr>List – Add Items</vt:lpstr>
      <vt:lpstr>List – Loop Through a List</vt:lpstr>
      <vt:lpstr>Swap the values of two variables?</vt:lpstr>
      <vt:lpstr>List – Swap the values  </vt:lpstr>
      <vt:lpstr>List – The Bubble Sort</vt:lpstr>
      <vt:lpstr>List – The Bubble Sort</vt:lpstr>
      <vt:lpstr>List – The Bubble Sort</vt:lpstr>
      <vt:lpstr>List – The Bubble Sort</vt:lpstr>
      <vt:lpstr>List – The Bubble Sort</vt:lpstr>
      <vt:lpstr>List – Copy a List</vt:lpstr>
      <vt:lpstr>List – Copy a List</vt:lpstr>
      <vt:lpstr>List – Copy a List</vt:lpstr>
      <vt:lpstr>List – Copy a List</vt:lpstr>
      <vt:lpstr>List – Copy a List</vt:lpstr>
      <vt:lpstr>List – remove element</vt:lpstr>
      <vt:lpstr>List – The in and not in operators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Programming Essentials in Python</dc:title>
  <dc:creator>Hendi Hermawan</dc:creator>
  <cp:lastModifiedBy>Hendi Hermawan</cp:lastModifiedBy>
  <cp:revision>143</cp:revision>
  <dcterms:created xsi:type="dcterms:W3CDTF">2019-06-27T04:35:07Z</dcterms:created>
  <dcterms:modified xsi:type="dcterms:W3CDTF">2019-07-09T06:36:37Z</dcterms:modified>
</cp:coreProperties>
</file>