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5" r:id="rId1"/>
  </p:sldMasterIdLst>
  <p:sldIdLst>
    <p:sldId id="256" r:id="rId2"/>
    <p:sldId id="275" r:id="rId3"/>
    <p:sldId id="276" r:id="rId4"/>
    <p:sldId id="277" r:id="rId5"/>
    <p:sldId id="278" r:id="rId6"/>
    <p:sldId id="257" r:id="rId7"/>
    <p:sldId id="258" r:id="rId8"/>
    <p:sldId id="259" r:id="rId9"/>
    <p:sldId id="260" r:id="rId10"/>
    <p:sldId id="279" r:id="rId11"/>
    <p:sldId id="280" r:id="rId12"/>
    <p:sldId id="281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13152C-080C-4376-92DE-4957DB272EE3}" type="doc">
      <dgm:prSet loTypeId="urn:microsoft.com/office/officeart/2005/8/layout/hProcess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D"/>
        </a:p>
      </dgm:t>
    </dgm:pt>
    <dgm:pt modelId="{575B4A1F-43C0-4EA5-ADBC-7CE1705424B9}">
      <dgm:prSet phldrT="[Text]"/>
      <dgm:spPr/>
      <dgm:t>
        <a:bodyPr/>
        <a:lstStyle/>
        <a:p>
          <a:r>
            <a:rPr lang="en-US" dirty="0" smtClean="0"/>
            <a:t>Initiating</a:t>
          </a:r>
          <a:endParaRPr lang="en-ID" dirty="0"/>
        </a:p>
      </dgm:t>
    </dgm:pt>
    <dgm:pt modelId="{306C370C-8E2E-477E-A3ED-79CC227F75EC}" type="parTrans" cxnId="{F0888201-D913-4E02-AB00-FEBAA4834048}">
      <dgm:prSet/>
      <dgm:spPr/>
      <dgm:t>
        <a:bodyPr/>
        <a:lstStyle/>
        <a:p>
          <a:endParaRPr lang="en-ID"/>
        </a:p>
      </dgm:t>
    </dgm:pt>
    <dgm:pt modelId="{F5DF459D-999E-457D-841A-F302A6AC93A5}" type="sibTrans" cxnId="{F0888201-D913-4E02-AB00-FEBAA4834048}">
      <dgm:prSet/>
      <dgm:spPr/>
      <dgm:t>
        <a:bodyPr/>
        <a:lstStyle/>
        <a:p>
          <a:endParaRPr lang="en-ID"/>
        </a:p>
      </dgm:t>
    </dgm:pt>
    <dgm:pt modelId="{872F0468-35B9-4AA4-A2A9-F4D8755C0E34}">
      <dgm:prSet phldrT="[Text]"/>
      <dgm:spPr/>
      <dgm:t>
        <a:bodyPr/>
        <a:lstStyle/>
        <a:p>
          <a:r>
            <a:rPr lang="en-US" i="1" dirty="0" smtClean="0"/>
            <a:t>Strategic Planning</a:t>
          </a:r>
          <a:endParaRPr lang="en-ID" i="1" dirty="0"/>
        </a:p>
      </dgm:t>
    </dgm:pt>
    <dgm:pt modelId="{1515100F-270D-4A5F-B49F-CD8C6BAA4629}" type="parTrans" cxnId="{F27DAFF8-B04B-4AD7-8E83-8610007C43D4}">
      <dgm:prSet/>
      <dgm:spPr/>
      <dgm:t>
        <a:bodyPr/>
        <a:lstStyle/>
        <a:p>
          <a:endParaRPr lang="en-ID"/>
        </a:p>
      </dgm:t>
    </dgm:pt>
    <dgm:pt modelId="{3264C9EA-B583-4C7E-8D73-4DA49ECC24B3}" type="sibTrans" cxnId="{F27DAFF8-B04B-4AD7-8E83-8610007C43D4}">
      <dgm:prSet/>
      <dgm:spPr/>
      <dgm:t>
        <a:bodyPr/>
        <a:lstStyle/>
        <a:p>
          <a:endParaRPr lang="en-ID"/>
        </a:p>
      </dgm:t>
    </dgm:pt>
    <dgm:pt modelId="{AFC83E2E-622E-4A46-84FE-3239A93D09A0}">
      <dgm:prSet phldrT="[Text]"/>
      <dgm:spPr/>
      <dgm:t>
        <a:bodyPr/>
        <a:lstStyle/>
        <a:p>
          <a:r>
            <a:rPr lang="en-US" i="1" dirty="0" smtClean="0"/>
            <a:t>Project Selection</a:t>
          </a:r>
          <a:endParaRPr lang="en-ID" i="1" dirty="0"/>
        </a:p>
      </dgm:t>
    </dgm:pt>
    <dgm:pt modelId="{F07327FD-A370-4762-8CF5-AE96A3C26347}" type="parTrans" cxnId="{F1244A7C-B4F4-45FD-AEA8-666CACA72123}">
      <dgm:prSet/>
      <dgm:spPr/>
      <dgm:t>
        <a:bodyPr/>
        <a:lstStyle/>
        <a:p>
          <a:endParaRPr lang="en-ID"/>
        </a:p>
      </dgm:t>
    </dgm:pt>
    <dgm:pt modelId="{B91DE9B1-458D-4DB1-B3D4-B4A703F7A42F}" type="sibTrans" cxnId="{F1244A7C-B4F4-45FD-AEA8-666CACA72123}">
      <dgm:prSet/>
      <dgm:spPr/>
      <dgm:t>
        <a:bodyPr/>
        <a:lstStyle/>
        <a:p>
          <a:endParaRPr lang="en-ID"/>
        </a:p>
      </dgm:t>
    </dgm:pt>
    <dgm:pt modelId="{B4BB9718-045C-42E9-93B1-5DFB7B4BBCF3}">
      <dgm:prSet phldrT="[Text]"/>
      <dgm:spPr/>
      <dgm:t>
        <a:bodyPr/>
        <a:lstStyle/>
        <a:p>
          <a:r>
            <a:rPr lang="en-US" dirty="0" smtClean="0"/>
            <a:t>Planning</a:t>
          </a:r>
          <a:endParaRPr lang="en-ID" dirty="0"/>
        </a:p>
      </dgm:t>
    </dgm:pt>
    <dgm:pt modelId="{539618E6-F2C9-4BE1-8266-0724F27608E8}" type="parTrans" cxnId="{55E2853B-56D9-4678-9BC9-78B054E87887}">
      <dgm:prSet/>
      <dgm:spPr/>
      <dgm:t>
        <a:bodyPr/>
        <a:lstStyle/>
        <a:p>
          <a:endParaRPr lang="en-ID"/>
        </a:p>
      </dgm:t>
    </dgm:pt>
    <dgm:pt modelId="{ED522451-F3E3-4320-B987-7CDB2263A8A8}" type="sibTrans" cxnId="{55E2853B-56D9-4678-9BC9-78B054E87887}">
      <dgm:prSet/>
      <dgm:spPr/>
      <dgm:t>
        <a:bodyPr/>
        <a:lstStyle/>
        <a:p>
          <a:endParaRPr lang="en-ID"/>
        </a:p>
      </dgm:t>
    </dgm:pt>
    <dgm:pt modelId="{B3CADC14-B3AF-4D44-BA22-E7167AEFD753}">
      <dgm:prSet phldrT="[Text]"/>
      <dgm:spPr/>
      <dgm:t>
        <a:bodyPr/>
        <a:lstStyle/>
        <a:p>
          <a:r>
            <a:rPr lang="en-US" i="1" dirty="0" smtClean="0"/>
            <a:t>Scope Planning</a:t>
          </a:r>
          <a:endParaRPr lang="en-ID" i="1" dirty="0"/>
        </a:p>
      </dgm:t>
    </dgm:pt>
    <dgm:pt modelId="{97EDC68D-B352-41B0-B420-9AA78F017F18}" type="parTrans" cxnId="{8BCE2909-CCA1-411A-BBAB-EC8505642E69}">
      <dgm:prSet/>
      <dgm:spPr/>
      <dgm:t>
        <a:bodyPr/>
        <a:lstStyle/>
        <a:p>
          <a:endParaRPr lang="en-ID"/>
        </a:p>
      </dgm:t>
    </dgm:pt>
    <dgm:pt modelId="{4626A97D-2919-43D2-9F71-C49BCB809D27}" type="sibTrans" cxnId="{8BCE2909-CCA1-411A-BBAB-EC8505642E69}">
      <dgm:prSet/>
      <dgm:spPr/>
      <dgm:t>
        <a:bodyPr/>
        <a:lstStyle/>
        <a:p>
          <a:endParaRPr lang="en-ID"/>
        </a:p>
      </dgm:t>
    </dgm:pt>
    <dgm:pt modelId="{A4B5B211-0E98-4FFC-B680-71FEF9372C24}">
      <dgm:prSet phldrT="[Text]"/>
      <dgm:spPr/>
      <dgm:t>
        <a:bodyPr/>
        <a:lstStyle/>
        <a:p>
          <a:r>
            <a:rPr lang="en-US" i="1" dirty="0" smtClean="0"/>
            <a:t>Scope Definition</a:t>
          </a:r>
          <a:endParaRPr lang="en-ID" i="1" dirty="0"/>
        </a:p>
      </dgm:t>
    </dgm:pt>
    <dgm:pt modelId="{1F23BA03-F4BB-4175-8517-BB59EE87641A}" type="parTrans" cxnId="{AC3B654D-0CC9-47DB-853F-39AB7C890506}">
      <dgm:prSet/>
      <dgm:spPr/>
      <dgm:t>
        <a:bodyPr/>
        <a:lstStyle/>
        <a:p>
          <a:endParaRPr lang="en-ID"/>
        </a:p>
      </dgm:t>
    </dgm:pt>
    <dgm:pt modelId="{1BC3776F-1F3F-49E2-B4F6-5286DBB174EC}" type="sibTrans" cxnId="{AC3B654D-0CC9-47DB-853F-39AB7C890506}">
      <dgm:prSet/>
      <dgm:spPr/>
      <dgm:t>
        <a:bodyPr/>
        <a:lstStyle/>
        <a:p>
          <a:endParaRPr lang="en-ID"/>
        </a:p>
      </dgm:t>
    </dgm:pt>
    <dgm:pt modelId="{9EA79752-A074-41D0-B4D2-1095B740EEA0}">
      <dgm:prSet phldrT="[Text]"/>
      <dgm:spPr/>
      <dgm:t>
        <a:bodyPr/>
        <a:lstStyle/>
        <a:p>
          <a:r>
            <a:rPr lang="en-US" dirty="0" smtClean="0"/>
            <a:t>Executing</a:t>
          </a:r>
          <a:endParaRPr lang="en-ID" dirty="0"/>
        </a:p>
      </dgm:t>
    </dgm:pt>
    <dgm:pt modelId="{687695E0-B5F0-4CA1-BFB8-29AAA7F0DE43}" type="parTrans" cxnId="{C46D53CA-C766-44E3-B6AB-7B7803D1BEE2}">
      <dgm:prSet/>
      <dgm:spPr/>
      <dgm:t>
        <a:bodyPr/>
        <a:lstStyle/>
        <a:p>
          <a:endParaRPr lang="en-ID"/>
        </a:p>
      </dgm:t>
    </dgm:pt>
    <dgm:pt modelId="{B61BBA0E-E65F-4474-ACDF-BA85F138A24D}" type="sibTrans" cxnId="{C46D53CA-C766-44E3-B6AB-7B7803D1BEE2}">
      <dgm:prSet/>
      <dgm:spPr/>
      <dgm:t>
        <a:bodyPr/>
        <a:lstStyle/>
        <a:p>
          <a:endParaRPr lang="en-ID"/>
        </a:p>
      </dgm:t>
    </dgm:pt>
    <dgm:pt modelId="{F1D06353-2C3E-4B49-B6AF-A6680C7E35CD}">
      <dgm:prSet phldrT="[Text]" phldr="1"/>
      <dgm:spPr/>
      <dgm:t>
        <a:bodyPr/>
        <a:lstStyle/>
        <a:p>
          <a:endParaRPr lang="en-ID" dirty="0"/>
        </a:p>
      </dgm:t>
    </dgm:pt>
    <dgm:pt modelId="{79696F18-8647-497D-8366-869F27B82300}" type="parTrans" cxnId="{8061529D-C96E-46FC-841C-F2C36A82F41E}">
      <dgm:prSet/>
      <dgm:spPr/>
      <dgm:t>
        <a:bodyPr/>
        <a:lstStyle/>
        <a:p>
          <a:endParaRPr lang="en-ID"/>
        </a:p>
      </dgm:t>
    </dgm:pt>
    <dgm:pt modelId="{EA14EBB4-ED93-4298-863D-2EA422DF2C68}" type="sibTrans" cxnId="{8061529D-C96E-46FC-841C-F2C36A82F41E}">
      <dgm:prSet/>
      <dgm:spPr/>
      <dgm:t>
        <a:bodyPr/>
        <a:lstStyle/>
        <a:p>
          <a:endParaRPr lang="en-ID"/>
        </a:p>
      </dgm:t>
    </dgm:pt>
    <dgm:pt modelId="{C759DDE2-82E6-485C-9699-0CEDF7312A19}">
      <dgm:prSet phldrT="[Text]"/>
      <dgm:spPr/>
      <dgm:t>
        <a:bodyPr/>
        <a:lstStyle/>
        <a:p>
          <a:r>
            <a:rPr lang="en-US" dirty="0" smtClean="0"/>
            <a:t>Controlling</a:t>
          </a:r>
          <a:endParaRPr lang="en-ID" dirty="0"/>
        </a:p>
      </dgm:t>
    </dgm:pt>
    <dgm:pt modelId="{0D79A428-1DA9-455D-85E4-28B58FA2F46B}" type="parTrans" cxnId="{11B16AAA-EDA6-46B3-B5D1-D739123D7832}">
      <dgm:prSet/>
      <dgm:spPr/>
      <dgm:t>
        <a:bodyPr/>
        <a:lstStyle/>
        <a:p>
          <a:endParaRPr lang="en-ID"/>
        </a:p>
      </dgm:t>
    </dgm:pt>
    <dgm:pt modelId="{302422AF-73E1-417D-BD5C-081603A74877}" type="sibTrans" cxnId="{11B16AAA-EDA6-46B3-B5D1-D739123D7832}">
      <dgm:prSet/>
      <dgm:spPr/>
      <dgm:t>
        <a:bodyPr/>
        <a:lstStyle/>
        <a:p>
          <a:endParaRPr lang="en-ID"/>
        </a:p>
      </dgm:t>
    </dgm:pt>
    <dgm:pt modelId="{F2A0450B-2666-49FA-BE78-5CB29B08F1C7}">
      <dgm:prSet phldrT="[Text]"/>
      <dgm:spPr/>
      <dgm:t>
        <a:bodyPr/>
        <a:lstStyle/>
        <a:p>
          <a:r>
            <a:rPr lang="en-US" dirty="0" smtClean="0"/>
            <a:t>Closing</a:t>
          </a:r>
          <a:endParaRPr lang="en-ID" dirty="0"/>
        </a:p>
      </dgm:t>
    </dgm:pt>
    <dgm:pt modelId="{54E4BD45-BE7E-47C8-9631-A3F46456CC04}" type="parTrans" cxnId="{BA4C4A8C-D7BF-480C-8AE6-1FFCF3B2456B}">
      <dgm:prSet/>
      <dgm:spPr/>
      <dgm:t>
        <a:bodyPr/>
        <a:lstStyle/>
        <a:p>
          <a:endParaRPr lang="en-ID"/>
        </a:p>
      </dgm:t>
    </dgm:pt>
    <dgm:pt modelId="{07246A9F-2FB9-43C0-BF1A-B48BBB7EF1E1}" type="sibTrans" cxnId="{BA4C4A8C-D7BF-480C-8AE6-1FFCF3B2456B}">
      <dgm:prSet/>
      <dgm:spPr/>
      <dgm:t>
        <a:bodyPr/>
        <a:lstStyle/>
        <a:p>
          <a:endParaRPr lang="en-ID"/>
        </a:p>
      </dgm:t>
    </dgm:pt>
    <dgm:pt modelId="{6A2C3889-49A7-4C5E-B716-ED2DA934A66B}">
      <dgm:prSet phldrT="[Text]"/>
      <dgm:spPr/>
      <dgm:t>
        <a:bodyPr/>
        <a:lstStyle/>
        <a:p>
          <a:r>
            <a:rPr lang="en-US" i="1" dirty="0" smtClean="0"/>
            <a:t>Scope Verification</a:t>
          </a:r>
          <a:endParaRPr lang="en-ID" i="1" dirty="0"/>
        </a:p>
      </dgm:t>
    </dgm:pt>
    <dgm:pt modelId="{17BBBF28-B55A-41B5-A393-3EC2BC99544E}" type="parTrans" cxnId="{1A0E38D2-1287-40C1-8DF0-3348DD77F92B}">
      <dgm:prSet/>
      <dgm:spPr/>
      <dgm:t>
        <a:bodyPr/>
        <a:lstStyle/>
        <a:p>
          <a:endParaRPr lang="en-ID"/>
        </a:p>
      </dgm:t>
    </dgm:pt>
    <dgm:pt modelId="{2CDF2854-18D5-4FBA-8D96-56C2C9EA3D29}" type="sibTrans" cxnId="{1A0E38D2-1287-40C1-8DF0-3348DD77F92B}">
      <dgm:prSet/>
      <dgm:spPr/>
      <dgm:t>
        <a:bodyPr/>
        <a:lstStyle/>
        <a:p>
          <a:endParaRPr lang="en-ID"/>
        </a:p>
      </dgm:t>
    </dgm:pt>
    <dgm:pt modelId="{BD836551-6BE9-4772-8E3A-A3431AA186F9}">
      <dgm:prSet phldrT="[Text]"/>
      <dgm:spPr/>
      <dgm:t>
        <a:bodyPr/>
        <a:lstStyle/>
        <a:p>
          <a:r>
            <a:rPr lang="en-US" i="1" dirty="0" smtClean="0"/>
            <a:t>Scope Change Control </a:t>
          </a:r>
          <a:endParaRPr lang="en-ID" i="1" dirty="0"/>
        </a:p>
      </dgm:t>
    </dgm:pt>
    <dgm:pt modelId="{2DBBA67D-89EB-42E6-91E7-4FA1FCC08778}" type="parTrans" cxnId="{48F77C59-897A-47F2-9C10-A19B38F08C8F}">
      <dgm:prSet/>
      <dgm:spPr/>
      <dgm:t>
        <a:bodyPr/>
        <a:lstStyle/>
        <a:p>
          <a:endParaRPr lang="en-ID"/>
        </a:p>
      </dgm:t>
    </dgm:pt>
    <dgm:pt modelId="{F02E4ACE-3641-422A-AFDA-76AA9AAFC765}" type="sibTrans" cxnId="{48F77C59-897A-47F2-9C10-A19B38F08C8F}">
      <dgm:prSet/>
      <dgm:spPr/>
      <dgm:t>
        <a:bodyPr/>
        <a:lstStyle/>
        <a:p>
          <a:endParaRPr lang="en-ID"/>
        </a:p>
      </dgm:t>
    </dgm:pt>
    <dgm:pt modelId="{E5085B29-8175-46D5-AB46-AC6EA7F7D9FE}" type="pres">
      <dgm:prSet presAssocID="{5E13152C-080C-4376-92DE-4957DB272EE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D"/>
        </a:p>
      </dgm:t>
    </dgm:pt>
    <dgm:pt modelId="{030500A2-AFAE-4507-B0AF-A28ADACA8B70}" type="pres">
      <dgm:prSet presAssocID="{5E13152C-080C-4376-92DE-4957DB272EE3}" presName="tSp" presStyleCnt="0"/>
      <dgm:spPr/>
    </dgm:pt>
    <dgm:pt modelId="{7706EF26-94C7-419D-A33A-0A14664E46C6}" type="pres">
      <dgm:prSet presAssocID="{5E13152C-080C-4376-92DE-4957DB272EE3}" presName="bSp" presStyleCnt="0"/>
      <dgm:spPr/>
    </dgm:pt>
    <dgm:pt modelId="{8589788C-88CF-4410-A9E6-FA2D94CA29BD}" type="pres">
      <dgm:prSet presAssocID="{5E13152C-080C-4376-92DE-4957DB272EE3}" presName="process" presStyleCnt="0"/>
      <dgm:spPr/>
    </dgm:pt>
    <dgm:pt modelId="{E09C58D9-E1BA-405F-BBF8-EA14F56B20C4}" type="pres">
      <dgm:prSet presAssocID="{575B4A1F-43C0-4EA5-ADBC-7CE1705424B9}" presName="composite1" presStyleCnt="0"/>
      <dgm:spPr/>
    </dgm:pt>
    <dgm:pt modelId="{CD9E4449-DA2C-49C6-A143-34AA6E9C766F}" type="pres">
      <dgm:prSet presAssocID="{575B4A1F-43C0-4EA5-ADBC-7CE1705424B9}" presName="dummyNode1" presStyleLbl="node1" presStyleIdx="0" presStyleCnt="5"/>
      <dgm:spPr/>
    </dgm:pt>
    <dgm:pt modelId="{A40CB38D-97C9-433D-99E4-DA5C14DCACBA}" type="pres">
      <dgm:prSet presAssocID="{575B4A1F-43C0-4EA5-ADBC-7CE1705424B9}" presName="childNode1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ID"/>
        </a:p>
      </dgm:t>
    </dgm:pt>
    <dgm:pt modelId="{300C27FD-D8BE-4023-B4E5-51CEA50EA763}" type="pres">
      <dgm:prSet presAssocID="{575B4A1F-43C0-4EA5-ADBC-7CE1705424B9}" presName="childNode1tx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ID"/>
        </a:p>
      </dgm:t>
    </dgm:pt>
    <dgm:pt modelId="{BFC0C637-CA67-4E21-A28F-6E3B4D7A6D80}" type="pres">
      <dgm:prSet presAssocID="{575B4A1F-43C0-4EA5-ADBC-7CE1705424B9}" presName="parentNode1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ID"/>
        </a:p>
      </dgm:t>
    </dgm:pt>
    <dgm:pt modelId="{2DB6B31B-40C9-429C-B21C-70CCCB704DF6}" type="pres">
      <dgm:prSet presAssocID="{575B4A1F-43C0-4EA5-ADBC-7CE1705424B9}" presName="connSite1" presStyleCnt="0"/>
      <dgm:spPr/>
    </dgm:pt>
    <dgm:pt modelId="{61356B2B-429E-448E-A54A-7BC936FB7CBA}" type="pres">
      <dgm:prSet presAssocID="{F5DF459D-999E-457D-841A-F302A6AC93A5}" presName="Name9" presStyleLbl="sibTrans2D1" presStyleIdx="0" presStyleCnt="4"/>
      <dgm:spPr/>
      <dgm:t>
        <a:bodyPr/>
        <a:lstStyle/>
        <a:p>
          <a:endParaRPr lang="en-ID"/>
        </a:p>
      </dgm:t>
    </dgm:pt>
    <dgm:pt modelId="{6F2251BB-832A-4957-A25D-A57A4388123E}" type="pres">
      <dgm:prSet presAssocID="{B4BB9718-045C-42E9-93B1-5DFB7B4BBCF3}" presName="composite2" presStyleCnt="0"/>
      <dgm:spPr/>
    </dgm:pt>
    <dgm:pt modelId="{B03BE102-32E7-48A8-961D-A8F91427EF6E}" type="pres">
      <dgm:prSet presAssocID="{B4BB9718-045C-42E9-93B1-5DFB7B4BBCF3}" presName="dummyNode2" presStyleLbl="node1" presStyleIdx="0" presStyleCnt="5"/>
      <dgm:spPr/>
    </dgm:pt>
    <dgm:pt modelId="{42C17710-ACC8-433B-86FC-641CF1292D56}" type="pres">
      <dgm:prSet presAssocID="{B4BB9718-045C-42E9-93B1-5DFB7B4BBCF3}" presName="childNode2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ID"/>
        </a:p>
      </dgm:t>
    </dgm:pt>
    <dgm:pt modelId="{EC8D8457-F6C2-4C32-8BB6-C0B142EC56CA}" type="pres">
      <dgm:prSet presAssocID="{B4BB9718-045C-42E9-93B1-5DFB7B4BBCF3}" presName="childNode2tx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ID"/>
        </a:p>
      </dgm:t>
    </dgm:pt>
    <dgm:pt modelId="{AEB67C7E-1C2B-4E27-9E9E-AE168DA173FF}" type="pres">
      <dgm:prSet presAssocID="{B4BB9718-045C-42E9-93B1-5DFB7B4BBCF3}" presName="parentNode2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ID"/>
        </a:p>
      </dgm:t>
    </dgm:pt>
    <dgm:pt modelId="{3F4AA13E-4279-472A-A38D-6F3C27C7570E}" type="pres">
      <dgm:prSet presAssocID="{B4BB9718-045C-42E9-93B1-5DFB7B4BBCF3}" presName="connSite2" presStyleCnt="0"/>
      <dgm:spPr/>
    </dgm:pt>
    <dgm:pt modelId="{23A5B609-372F-48EA-878E-2F9B464EB7F3}" type="pres">
      <dgm:prSet presAssocID="{ED522451-F3E3-4320-B987-7CDB2263A8A8}" presName="Name18" presStyleLbl="sibTrans2D1" presStyleIdx="1" presStyleCnt="4"/>
      <dgm:spPr/>
      <dgm:t>
        <a:bodyPr/>
        <a:lstStyle/>
        <a:p>
          <a:endParaRPr lang="en-ID"/>
        </a:p>
      </dgm:t>
    </dgm:pt>
    <dgm:pt modelId="{CC2FED1F-9203-4A88-99AE-669236B40D95}" type="pres">
      <dgm:prSet presAssocID="{9EA79752-A074-41D0-B4D2-1095B740EEA0}" presName="composite1" presStyleCnt="0"/>
      <dgm:spPr/>
    </dgm:pt>
    <dgm:pt modelId="{0434FF60-5847-43B4-9089-ECA477ED3319}" type="pres">
      <dgm:prSet presAssocID="{9EA79752-A074-41D0-B4D2-1095B740EEA0}" presName="dummyNode1" presStyleLbl="node1" presStyleIdx="1" presStyleCnt="5"/>
      <dgm:spPr/>
    </dgm:pt>
    <dgm:pt modelId="{9D5A17C3-4CD7-4D25-9F79-068D99F1DEFD}" type="pres">
      <dgm:prSet presAssocID="{9EA79752-A074-41D0-B4D2-1095B740EEA0}" presName="childNode1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ID"/>
        </a:p>
      </dgm:t>
    </dgm:pt>
    <dgm:pt modelId="{BB270C0C-7C59-4CF4-AB2A-03915D55D1A7}" type="pres">
      <dgm:prSet presAssocID="{9EA79752-A074-41D0-B4D2-1095B740EEA0}" presName="childNode1tx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ID"/>
        </a:p>
      </dgm:t>
    </dgm:pt>
    <dgm:pt modelId="{12778AB9-C3E4-4698-8061-C1E22A67F8D9}" type="pres">
      <dgm:prSet presAssocID="{9EA79752-A074-41D0-B4D2-1095B740EEA0}" presName="parentNode1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ID"/>
        </a:p>
      </dgm:t>
    </dgm:pt>
    <dgm:pt modelId="{1F1C9BBD-FDE8-4160-937F-EE88BA38C6C9}" type="pres">
      <dgm:prSet presAssocID="{9EA79752-A074-41D0-B4D2-1095B740EEA0}" presName="connSite1" presStyleCnt="0"/>
      <dgm:spPr/>
    </dgm:pt>
    <dgm:pt modelId="{978490BD-7F0A-45A6-9099-355B8A41D960}" type="pres">
      <dgm:prSet presAssocID="{B61BBA0E-E65F-4474-ACDF-BA85F138A24D}" presName="Name9" presStyleLbl="sibTrans2D1" presStyleIdx="2" presStyleCnt="4"/>
      <dgm:spPr/>
      <dgm:t>
        <a:bodyPr/>
        <a:lstStyle/>
        <a:p>
          <a:endParaRPr lang="en-ID"/>
        </a:p>
      </dgm:t>
    </dgm:pt>
    <dgm:pt modelId="{9F5937CC-6BEC-448B-81AD-FED44A9C7257}" type="pres">
      <dgm:prSet presAssocID="{C759DDE2-82E6-485C-9699-0CEDF7312A19}" presName="composite2" presStyleCnt="0"/>
      <dgm:spPr/>
    </dgm:pt>
    <dgm:pt modelId="{26EFF5B5-5125-4C71-849A-E23C9255E785}" type="pres">
      <dgm:prSet presAssocID="{C759DDE2-82E6-485C-9699-0CEDF7312A19}" presName="dummyNode2" presStyleLbl="node1" presStyleIdx="2" presStyleCnt="5"/>
      <dgm:spPr/>
    </dgm:pt>
    <dgm:pt modelId="{50EC658C-96D1-43EB-9B1D-192AD86613A5}" type="pres">
      <dgm:prSet presAssocID="{C759DDE2-82E6-485C-9699-0CEDF7312A19}" presName="childNode2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ID"/>
        </a:p>
      </dgm:t>
    </dgm:pt>
    <dgm:pt modelId="{BE0B371D-F778-4958-87A1-DC55F6B18C31}" type="pres">
      <dgm:prSet presAssocID="{C759DDE2-82E6-485C-9699-0CEDF7312A19}" presName="childNode2tx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ID"/>
        </a:p>
      </dgm:t>
    </dgm:pt>
    <dgm:pt modelId="{80A117E2-9398-4EF4-AC46-833CED4E73D3}" type="pres">
      <dgm:prSet presAssocID="{C759DDE2-82E6-485C-9699-0CEDF7312A19}" presName="parentNode2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ID"/>
        </a:p>
      </dgm:t>
    </dgm:pt>
    <dgm:pt modelId="{F4BA4AC8-EBB5-4D8F-A640-FCDC75379DE9}" type="pres">
      <dgm:prSet presAssocID="{C759DDE2-82E6-485C-9699-0CEDF7312A19}" presName="connSite2" presStyleCnt="0"/>
      <dgm:spPr/>
    </dgm:pt>
    <dgm:pt modelId="{1D081B3D-FD62-4A24-B414-6F47C16F1E90}" type="pres">
      <dgm:prSet presAssocID="{302422AF-73E1-417D-BD5C-081603A74877}" presName="Name18" presStyleLbl="sibTrans2D1" presStyleIdx="3" presStyleCnt="4"/>
      <dgm:spPr/>
      <dgm:t>
        <a:bodyPr/>
        <a:lstStyle/>
        <a:p>
          <a:endParaRPr lang="en-ID"/>
        </a:p>
      </dgm:t>
    </dgm:pt>
    <dgm:pt modelId="{BF6D8D85-12E7-4A59-969C-9DB8FA35DE01}" type="pres">
      <dgm:prSet presAssocID="{F2A0450B-2666-49FA-BE78-5CB29B08F1C7}" presName="composite1" presStyleCnt="0"/>
      <dgm:spPr/>
    </dgm:pt>
    <dgm:pt modelId="{E5F870DF-54AC-478D-A82D-0A3B7B74F11E}" type="pres">
      <dgm:prSet presAssocID="{F2A0450B-2666-49FA-BE78-5CB29B08F1C7}" presName="dummyNode1" presStyleLbl="node1" presStyleIdx="3" presStyleCnt="5"/>
      <dgm:spPr/>
    </dgm:pt>
    <dgm:pt modelId="{8C109ECF-F085-4B47-BA32-C7BBACB6D2D2}" type="pres">
      <dgm:prSet presAssocID="{F2A0450B-2666-49FA-BE78-5CB29B08F1C7}" presName="childNode1" presStyleLbl="bgAcc1" presStyleIdx="4" presStyleCnt="5">
        <dgm:presLayoutVars>
          <dgm:bulletEnabled val="1"/>
        </dgm:presLayoutVars>
      </dgm:prSet>
      <dgm:spPr/>
    </dgm:pt>
    <dgm:pt modelId="{93F3CB2F-61BF-4B8E-A9C2-B5146FF4959A}" type="pres">
      <dgm:prSet presAssocID="{F2A0450B-2666-49FA-BE78-5CB29B08F1C7}" presName="childNode1tx" presStyleLbl="bgAcc1" presStyleIdx="4" presStyleCnt="5">
        <dgm:presLayoutVars>
          <dgm:bulletEnabled val="1"/>
        </dgm:presLayoutVars>
      </dgm:prSet>
      <dgm:spPr/>
    </dgm:pt>
    <dgm:pt modelId="{9523F63B-A8F0-4DC6-BFE3-0219B4EE6A93}" type="pres">
      <dgm:prSet presAssocID="{F2A0450B-2666-49FA-BE78-5CB29B08F1C7}" presName="parentNode1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ID"/>
        </a:p>
      </dgm:t>
    </dgm:pt>
    <dgm:pt modelId="{60E06C53-C89E-44D4-A5B2-5288B315633E}" type="pres">
      <dgm:prSet presAssocID="{F2A0450B-2666-49FA-BE78-5CB29B08F1C7}" presName="connSite1" presStyleCnt="0"/>
      <dgm:spPr/>
    </dgm:pt>
  </dgm:ptLst>
  <dgm:cxnLst>
    <dgm:cxn modelId="{0F621819-A96C-441E-8525-83F02BF7770A}" type="presOf" srcId="{B4BB9718-045C-42E9-93B1-5DFB7B4BBCF3}" destId="{AEB67C7E-1C2B-4E27-9E9E-AE168DA173FF}" srcOrd="0" destOrd="0" presId="urn:microsoft.com/office/officeart/2005/8/layout/hProcess4"/>
    <dgm:cxn modelId="{BA4C4A8C-D7BF-480C-8AE6-1FFCF3B2456B}" srcId="{5E13152C-080C-4376-92DE-4957DB272EE3}" destId="{F2A0450B-2666-49FA-BE78-5CB29B08F1C7}" srcOrd="4" destOrd="0" parTransId="{54E4BD45-BE7E-47C8-9631-A3F46456CC04}" sibTransId="{07246A9F-2FB9-43C0-BF1A-B48BBB7EF1E1}"/>
    <dgm:cxn modelId="{C46D53CA-C766-44E3-B6AB-7B7803D1BEE2}" srcId="{5E13152C-080C-4376-92DE-4957DB272EE3}" destId="{9EA79752-A074-41D0-B4D2-1095B740EEA0}" srcOrd="2" destOrd="0" parTransId="{687695E0-B5F0-4CA1-BFB8-29AAA7F0DE43}" sibTransId="{B61BBA0E-E65F-4474-ACDF-BA85F138A24D}"/>
    <dgm:cxn modelId="{55E2853B-56D9-4678-9BC9-78B054E87887}" srcId="{5E13152C-080C-4376-92DE-4957DB272EE3}" destId="{B4BB9718-045C-42E9-93B1-5DFB7B4BBCF3}" srcOrd="1" destOrd="0" parTransId="{539618E6-F2C9-4BE1-8266-0724F27608E8}" sibTransId="{ED522451-F3E3-4320-B987-7CDB2263A8A8}"/>
    <dgm:cxn modelId="{B7DB147E-2F57-4D32-A84D-0D2EC7A80798}" type="presOf" srcId="{872F0468-35B9-4AA4-A2A9-F4D8755C0E34}" destId="{A40CB38D-97C9-433D-99E4-DA5C14DCACBA}" srcOrd="0" destOrd="0" presId="urn:microsoft.com/office/officeart/2005/8/layout/hProcess4"/>
    <dgm:cxn modelId="{86FD1E5C-13E0-4644-8793-6B3E8C8DE771}" type="presOf" srcId="{B61BBA0E-E65F-4474-ACDF-BA85F138A24D}" destId="{978490BD-7F0A-45A6-9099-355B8A41D960}" srcOrd="0" destOrd="0" presId="urn:microsoft.com/office/officeart/2005/8/layout/hProcess4"/>
    <dgm:cxn modelId="{48F77C59-897A-47F2-9C10-A19B38F08C8F}" srcId="{C759DDE2-82E6-485C-9699-0CEDF7312A19}" destId="{BD836551-6BE9-4772-8E3A-A3431AA186F9}" srcOrd="1" destOrd="0" parTransId="{2DBBA67D-89EB-42E6-91E7-4FA1FCC08778}" sibTransId="{F02E4ACE-3641-422A-AFDA-76AA9AAFC765}"/>
    <dgm:cxn modelId="{94A0407B-2FA3-40A5-B69E-AA15C4D87E57}" type="presOf" srcId="{C759DDE2-82E6-485C-9699-0CEDF7312A19}" destId="{80A117E2-9398-4EF4-AC46-833CED4E73D3}" srcOrd="0" destOrd="0" presId="urn:microsoft.com/office/officeart/2005/8/layout/hProcess4"/>
    <dgm:cxn modelId="{4283E5E9-F050-4039-9F71-3A602FF650C5}" type="presOf" srcId="{F1D06353-2C3E-4B49-B6AF-A6680C7E35CD}" destId="{9D5A17C3-4CD7-4D25-9F79-068D99F1DEFD}" srcOrd="0" destOrd="0" presId="urn:microsoft.com/office/officeart/2005/8/layout/hProcess4"/>
    <dgm:cxn modelId="{E50FA6BD-1EF7-43A4-B199-32EF2C052CD0}" type="presOf" srcId="{A4B5B211-0E98-4FFC-B680-71FEF9372C24}" destId="{42C17710-ACC8-433B-86FC-641CF1292D56}" srcOrd="0" destOrd="1" presId="urn:microsoft.com/office/officeart/2005/8/layout/hProcess4"/>
    <dgm:cxn modelId="{8061529D-C96E-46FC-841C-F2C36A82F41E}" srcId="{9EA79752-A074-41D0-B4D2-1095B740EEA0}" destId="{F1D06353-2C3E-4B49-B6AF-A6680C7E35CD}" srcOrd="0" destOrd="0" parTransId="{79696F18-8647-497D-8366-869F27B82300}" sibTransId="{EA14EBB4-ED93-4298-863D-2EA422DF2C68}"/>
    <dgm:cxn modelId="{D14A8CD7-9663-42BA-A301-0876A5E483D3}" type="presOf" srcId="{BD836551-6BE9-4772-8E3A-A3431AA186F9}" destId="{BE0B371D-F778-4958-87A1-DC55F6B18C31}" srcOrd="1" destOrd="1" presId="urn:microsoft.com/office/officeart/2005/8/layout/hProcess4"/>
    <dgm:cxn modelId="{4F429C27-3793-47D4-A67D-4C3EF6D3263A}" type="presOf" srcId="{BD836551-6BE9-4772-8E3A-A3431AA186F9}" destId="{50EC658C-96D1-43EB-9B1D-192AD86613A5}" srcOrd="0" destOrd="1" presId="urn:microsoft.com/office/officeart/2005/8/layout/hProcess4"/>
    <dgm:cxn modelId="{F27DAFF8-B04B-4AD7-8E83-8610007C43D4}" srcId="{575B4A1F-43C0-4EA5-ADBC-7CE1705424B9}" destId="{872F0468-35B9-4AA4-A2A9-F4D8755C0E34}" srcOrd="0" destOrd="0" parTransId="{1515100F-270D-4A5F-B49F-CD8C6BAA4629}" sibTransId="{3264C9EA-B583-4C7E-8D73-4DA49ECC24B3}"/>
    <dgm:cxn modelId="{BA7FA380-FF44-4C90-9FD0-4EA3800C88AF}" type="presOf" srcId="{575B4A1F-43C0-4EA5-ADBC-7CE1705424B9}" destId="{BFC0C637-CA67-4E21-A28F-6E3B4D7A6D80}" srcOrd="0" destOrd="0" presId="urn:microsoft.com/office/officeart/2005/8/layout/hProcess4"/>
    <dgm:cxn modelId="{867CB56A-AE60-4041-8A0C-1DCC6CEFAA6A}" type="presOf" srcId="{B3CADC14-B3AF-4D44-BA22-E7167AEFD753}" destId="{EC8D8457-F6C2-4C32-8BB6-C0B142EC56CA}" srcOrd="1" destOrd="0" presId="urn:microsoft.com/office/officeart/2005/8/layout/hProcess4"/>
    <dgm:cxn modelId="{D79E44B2-B6E0-48BE-B835-5A2AF31F5282}" type="presOf" srcId="{5E13152C-080C-4376-92DE-4957DB272EE3}" destId="{E5085B29-8175-46D5-AB46-AC6EA7F7D9FE}" srcOrd="0" destOrd="0" presId="urn:microsoft.com/office/officeart/2005/8/layout/hProcess4"/>
    <dgm:cxn modelId="{9EB069E3-B6A1-4C31-A1A1-F5CAB9AB7426}" type="presOf" srcId="{F5DF459D-999E-457D-841A-F302A6AC93A5}" destId="{61356B2B-429E-448E-A54A-7BC936FB7CBA}" srcOrd="0" destOrd="0" presId="urn:microsoft.com/office/officeart/2005/8/layout/hProcess4"/>
    <dgm:cxn modelId="{8BCE2909-CCA1-411A-BBAB-EC8505642E69}" srcId="{B4BB9718-045C-42E9-93B1-5DFB7B4BBCF3}" destId="{B3CADC14-B3AF-4D44-BA22-E7167AEFD753}" srcOrd="0" destOrd="0" parTransId="{97EDC68D-B352-41B0-B420-9AA78F017F18}" sibTransId="{4626A97D-2919-43D2-9F71-C49BCB809D27}"/>
    <dgm:cxn modelId="{86361467-8B2E-4B75-9150-F48533A313D9}" type="presOf" srcId="{AFC83E2E-622E-4A46-84FE-3239A93D09A0}" destId="{A40CB38D-97C9-433D-99E4-DA5C14DCACBA}" srcOrd="0" destOrd="1" presId="urn:microsoft.com/office/officeart/2005/8/layout/hProcess4"/>
    <dgm:cxn modelId="{34BDA89B-D5C0-4BCC-9284-D7D8893F0BC0}" type="presOf" srcId="{F1D06353-2C3E-4B49-B6AF-A6680C7E35CD}" destId="{BB270C0C-7C59-4CF4-AB2A-03915D55D1A7}" srcOrd="1" destOrd="0" presId="urn:microsoft.com/office/officeart/2005/8/layout/hProcess4"/>
    <dgm:cxn modelId="{1A0E38D2-1287-40C1-8DF0-3348DD77F92B}" srcId="{C759DDE2-82E6-485C-9699-0CEDF7312A19}" destId="{6A2C3889-49A7-4C5E-B716-ED2DA934A66B}" srcOrd="0" destOrd="0" parTransId="{17BBBF28-B55A-41B5-A393-3EC2BC99544E}" sibTransId="{2CDF2854-18D5-4FBA-8D96-56C2C9EA3D29}"/>
    <dgm:cxn modelId="{237B2141-E147-489F-9BE9-00487AC282C1}" type="presOf" srcId="{F2A0450B-2666-49FA-BE78-5CB29B08F1C7}" destId="{9523F63B-A8F0-4DC6-BFE3-0219B4EE6A93}" srcOrd="0" destOrd="0" presId="urn:microsoft.com/office/officeart/2005/8/layout/hProcess4"/>
    <dgm:cxn modelId="{4EDA4409-167D-43C4-8F97-4854348986D5}" type="presOf" srcId="{6A2C3889-49A7-4C5E-B716-ED2DA934A66B}" destId="{BE0B371D-F778-4958-87A1-DC55F6B18C31}" srcOrd="1" destOrd="0" presId="urn:microsoft.com/office/officeart/2005/8/layout/hProcess4"/>
    <dgm:cxn modelId="{0EFB5BF8-8D25-433E-9840-CD9361A6CACD}" type="presOf" srcId="{ED522451-F3E3-4320-B987-7CDB2263A8A8}" destId="{23A5B609-372F-48EA-878E-2F9B464EB7F3}" srcOrd="0" destOrd="0" presId="urn:microsoft.com/office/officeart/2005/8/layout/hProcess4"/>
    <dgm:cxn modelId="{AC3B654D-0CC9-47DB-853F-39AB7C890506}" srcId="{B4BB9718-045C-42E9-93B1-5DFB7B4BBCF3}" destId="{A4B5B211-0E98-4FFC-B680-71FEF9372C24}" srcOrd="1" destOrd="0" parTransId="{1F23BA03-F4BB-4175-8517-BB59EE87641A}" sibTransId="{1BC3776F-1F3F-49E2-B4F6-5286DBB174EC}"/>
    <dgm:cxn modelId="{B46161FE-46EB-420D-9161-ED7CF1FDC202}" type="presOf" srcId="{A4B5B211-0E98-4FFC-B680-71FEF9372C24}" destId="{EC8D8457-F6C2-4C32-8BB6-C0B142EC56CA}" srcOrd="1" destOrd="1" presId="urn:microsoft.com/office/officeart/2005/8/layout/hProcess4"/>
    <dgm:cxn modelId="{66A10CD9-8A6A-4E83-9E00-685FD67F9A78}" type="presOf" srcId="{9EA79752-A074-41D0-B4D2-1095B740EEA0}" destId="{12778AB9-C3E4-4698-8061-C1E22A67F8D9}" srcOrd="0" destOrd="0" presId="urn:microsoft.com/office/officeart/2005/8/layout/hProcess4"/>
    <dgm:cxn modelId="{4E260664-62E1-42AC-94B8-7F9CF2941650}" type="presOf" srcId="{6A2C3889-49A7-4C5E-B716-ED2DA934A66B}" destId="{50EC658C-96D1-43EB-9B1D-192AD86613A5}" srcOrd="0" destOrd="0" presId="urn:microsoft.com/office/officeart/2005/8/layout/hProcess4"/>
    <dgm:cxn modelId="{11B16AAA-EDA6-46B3-B5D1-D739123D7832}" srcId="{5E13152C-080C-4376-92DE-4957DB272EE3}" destId="{C759DDE2-82E6-485C-9699-0CEDF7312A19}" srcOrd="3" destOrd="0" parTransId="{0D79A428-1DA9-455D-85E4-28B58FA2F46B}" sibTransId="{302422AF-73E1-417D-BD5C-081603A74877}"/>
    <dgm:cxn modelId="{BB57FE94-DFCA-4E01-8375-9EFD87CA27DB}" type="presOf" srcId="{B3CADC14-B3AF-4D44-BA22-E7167AEFD753}" destId="{42C17710-ACC8-433B-86FC-641CF1292D56}" srcOrd="0" destOrd="0" presId="urn:microsoft.com/office/officeart/2005/8/layout/hProcess4"/>
    <dgm:cxn modelId="{F1244A7C-B4F4-45FD-AEA8-666CACA72123}" srcId="{575B4A1F-43C0-4EA5-ADBC-7CE1705424B9}" destId="{AFC83E2E-622E-4A46-84FE-3239A93D09A0}" srcOrd="1" destOrd="0" parTransId="{F07327FD-A370-4762-8CF5-AE96A3C26347}" sibTransId="{B91DE9B1-458D-4DB1-B3D4-B4A703F7A42F}"/>
    <dgm:cxn modelId="{C82A32DD-3A60-415C-8DF5-6297223242A7}" type="presOf" srcId="{872F0468-35B9-4AA4-A2A9-F4D8755C0E34}" destId="{300C27FD-D8BE-4023-B4E5-51CEA50EA763}" srcOrd="1" destOrd="0" presId="urn:microsoft.com/office/officeart/2005/8/layout/hProcess4"/>
    <dgm:cxn modelId="{DEF9EF71-9891-4A7F-8FD0-C94AE360B764}" type="presOf" srcId="{302422AF-73E1-417D-BD5C-081603A74877}" destId="{1D081B3D-FD62-4A24-B414-6F47C16F1E90}" srcOrd="0" destOrd="0" presId="urn:microsoft.com/office/officeart/2005/8/layout/hProcess4"/>
    <dgm:cxn modelId="{F0888201-D913-4E02-AB00-FEBAA4834048}" srcId="{5E13152C-080C-4376-92DE-4957DB272EE3}" destId="{575B4A1F-43C0-4EA5-ADBC-7CE1705424B9}" srcOrd="0" destOrd="0" parTransId="{306C370C-8E2E-477E-A3ED-79CC227F75EC}" sibTransId="{F5DF459D-999E-457D-841A-F302A6AC93A5}"/>
    <dgm:cxn modelId="{0F16AA5F-309E-4940-A50E-451335C7176C}" type="presOf" srcId="{AFC83E2E-622E-4A46-84FE-3239A93D09A0}" destId="{300C27FD-D8BE-4023-B4E5-51CEA50EA763}" srcOrd="1" destOrd="1" presId="urn:microsoft.com/office/officeart/2005/8/layout/hProcess4"/>
    <dgm:cxn modelId="{ED848262-CE91-4B94-A092-A3B85EECF3D0}" type="presParOf" srcId="{E5085B29-8175-46D5-AB46-AC6EA7F7D9FE}" destId="{030500A2-AFAE-4507-B0AF-A28ADACA8B70}" srcOrd="0" destOrd="0" presId="urn:microsoft.com/office/officeart/2005/8/layout/hProcess4"/>
    <dgm:cxn modelId="{5B0645CC-A95E-4C98-AA29-1DED440737A9}" type="presParOf" srcId="{E5085B29-8175-46D5-AB46-AC6EA7F7D9FE}" destId="{7706EF26-94C7-419D-A33A-0A14664E46C6}" srcOrd="1" destOrd="0" presId="urn:microsoft.com/office/officeart/2005/8/layout/hProcess4"/>
    <dgm:cxn modelId="{B29EA8E5-DAB5-4FF6-84BC-0301693E84A9}" type="presParOf" srcId="{E5085B29-8175-46D5-AB46-AC6EA7F7D9FE}" destId="{8589788C-88CF-4410-A9E6-FA2D94CA29BD}" srcOrd="2" destOrd="0" presId="urn:microsoft.com/office/officeart/2005/8/layout/hProcess4"/>
    <dgm:cxn modelId="{F2448986-5860-4602-BDAD-07DCA82D27DE}" type="presParOf" srcId="{8589788C-88CF-4410-A9E6-FA2D94CA29BD}" destId="{E09C58D9-E1BA-405F-BBF8-EA14F56B20C4}" srcOrd="0" destOrd="0" presId="urn:microsoft.com/office/officeart/2005/8/layout/hProcess4"/>
    <dgm:cxn modelId="{157D0EBD-CC87-40ED-A230-AA6BB816E6E3}" type="presParOf" srcId="{E09C58D9-E1BA-405F-BBF8-EA14F56B20C4}" destId="{CD9E4449-DA2C-49C6-A143-34AA6E9C766F}" srcOrd="0" destOrd="0" presId="urn:microsoft.com/office/officeart/2005/8/layout/hProcess4"/>
    <dgm:cxn modelId="{6A458E7F-BDF9-41B9-93A5-A5841510548C}" type="presParOf" srcId="{E09C58D9-E1BA-405F-BBF8-EA14F56B20C4}" destId="{A40CB38D-97C9-433D-99E4-DA5C14DCACBA}" srcOrd="1" destOrd="0" presId="urn:microsoft.com/office/officeart/2005/8/layout/hProcess4"/>
    <dgm:cxn modelId="{EF494B07-06EF-448B-B7B8-5ED9D51A67D4}" type="presParOf" srcId="{E09C58D9-E1BA-405F-BBF8-EA14F56B20C4}" destId="{300C27FD-D8BE-4023-B4E5-51CEA50EA763}" srcOrd="2" destOrd="0" presId="urn:microsoft.com/office/officeart/2005/8/layout/hProcess4"/>
    <dgm:cxn modelId="{26AC9D53-5328-47A8-AD68-A411BE8BD8B0}" type="presParOf" srcId="{E09C58D9-E1BA-405F-BBF8-EA14F56B20C4}" destId="{BFC0C637-CA67-4E21-A28F-6E3B4D7A6D80}" srcOrd="3" destOrd="0" presId="urn:microsoft.com/office/officeart/2005/8/layout/hProcess4"/>
    <dgm:cxn modelId="{4E8FD89D-4CA2-4C58-B056-8846E94937F7}" type="presParOf" srcId="{E09C58D9-E1BA-405F-BBF8-EA14F56B20C4}" destId="{2DB6B31B-40C9-429C-B21C-70CCCB704DF6}" srcOrd="4" destOrd="0" presId="urn:microsoft.com/office/officeart/2005/8/layout/hProcess4"/>
    <dgm:cxn modelId="{2672A46A-23C0-468C-A21D-7302B5033B78}" type="presParOf" srcId="{8589788C-88CF-4410-A9E6-FA2D94CA29BD}" destId="{61356B2B-429E-448E-A54A-7BC936FB7CBA}" srcOrd="1" destOrd="0" presId="urn:microsoft.com/office/officeart/2005/8/layout/hProcess4"/>
    <dgm:cxn modelId="{60226269-ADA2-4735-94A4-FD2869A13E26}" type="presParOf" srcId="{8589788C-88CF-4410-A9E6-FA2D94CA29BD}" destId="{6F2251BB-832A-4957-A25D-A57A4388123E}" srcOrd="2" destOrd="0" presId="urn:microsoft.com/office/officeart/2005/8/layout/hProcess4"/>
    <dgm:cxn modelId="{A7294668-8307-4DC9-99E2-DDAA0E84888B}" type="presParOf" srcId="{6F2251BB-832A-4957-A25D-A57A4388123E}" destId="{B03BE102-32E7-48A8-961D-A8F91427EF6E}" srcOrd="0" destOrd="0" presId="urn:microsoft.com/office/officeart/2005/8/layout/hProcess4"/>
    <dgm:cxn modelId="{9BD24B77-5ABA-4EF6-9C43-8C146A6970AD}" type="presParOf" srcId="{6F2251BB-832A-4957-A25D-A57A4388123E}" destId="{42C17710-ACC8-433B-86FC-641CF1292D56}" srcOrd="1" destOrd="0" presId="urn:microsoft.com/office/officeart/2005/8/layout/hProcess4"/>
    <dgm:cxn modelId="{E7999D81-2A73-461F-B56C-5F43784E1233}" type="presParOf" srcId="{6F2251BB-832A-4957-A25D-A57A4388123E}" destId="{EC8D8457-F6C2-4C32-8BB6-C0B142EC56CA}" srcOrd="2" destOrd="0" presId="urn:microsoft.com/office/officeart/2005/8/layout/hProcess4"/>
    <dgm:cxn modelId="{D81C1696-B63A-45EE-B538-DD36E9E6BB4E}" type="presParOf" srcId="{6F2251BB-832A-4957-A25D-A57A4388123E}" destId="{AEB67C7E-1C2B-4E27-9E9E-AE168DA173FF}" srcOrd="3" destOrd="0" presId="urn:microsoft.com/office/officeart/2005/8/layout/hProcess4"/>
    <dgm:cxn modelId="{3BE15A3F-7610-4CF3-ADFD-2537B63175B9}" type="presParOf" srcId="{6F2251BB-832A-4957-A25D-A57A4388123E}" destId="{3F4AA13E-4279-472A-A38D-6F3C27C7570E}" srcOrd="4" destOrd="0" presId="urn:microsoft.com/office/officeart/2005/8/layout/hProcess4"/>
    <dgm:cxn modelId="{631259E8-5296-4BFB-9950-882F71F30283}" type="presParOf" srcId="{8589788C-88CF-4410-A9E6-FA2D94CA29BD}" destId="{23A5B609-372F-48EA-878E-2F9B464EB7F3}" srcOrd="3" destOrd="0" presId="urn:microsoft.com/office/officeart/2005/8/layout/hProcess4"/>
    <dgm:cxn modelId="{A2AF001A-E52E-4869-8FF5-65848505EA32}" type="presParOf" srcId="{8589788C-88CF-4410-A9E6-FA2D94CA29BD}" destId="{CC2FED1F-9203-4A88-99AE-669236B40D95}" srcOrd="4" destOrd="0" presId="urn:microsoft.com/office/officeart/2005/8/layout/hProcess4"/>
    <dgm:cxn modelId="{7F52D585-2213-4D86-93B2-7C5D7C7A12C0}" type="presParOf" srcId="{CC2FED1F-9203-4A88-99AE-669236B40D95}" destId="{0434FF60-5847-43B4-9089-ECA477ED3319}" srcOrd="0" destOrd="0" presId="urn:microsoft.com/office/officeart/2005/8/layout/hProcess4"/>
    <dgm:cxn modelId="{2EA9C846-2991-421E-8161-EB63FF545EF1}" type="presParOf" srcId="{CC2FED1F-9203-4A88-99AE-669236B40D95}" destId="{9D5A17C3-4CD7-4D25-9F79-068D99F1DEFD}" srcOrd="1" destOrd="0" presId="urn:microsoft.com/office/officeart/2005/8/layout/hProcess4"/>
    <dgm:cxn modelId="{4B5B54DF-AD5A-4A51-924B-1DB364F333A5}" type="presParOf" srcId="{CC2FED1F-9203-4A88-99AE-669236B40D95}" destId="{BB270C0C-7C59-4CF4-AB2A-03915D55D1A7}" srcOrd="2" destOrd="0" presId="urn:microsoft.com/office/officeart/2005/8/layout/hProcess4"/>
    <dgm:cxn modelId="{DCDB4047-6744-4FC7-BBBC-8A10B9466CC3}" type="presParOf" srcId="{CC2FED1F-9203-4A88-99AE-669236B40D95}" destId="{12778AB9-C3E4-4698-8061-C1E22A67F8D9}" srcOrd="3" destOrd="0" presId="urn:microsoft.com/office/officeart/2005/8/layout/hProcess4"/>
    <dgm:cxn modelId="{79F21197-7BC2-4A0C-91DE-6AC19C4D6C55}" type="presParOf" srcId="{CC2FED1F-9203-4A88-99AE-669236B40D95}" destId="{1F1C9BBD-FDE8-4160-937F-EE88BA38C6C9}" srcOrd="4" destOrd="0" presId="urn:microsoft.com/office/officeart/2005/8/layout/hProcess4"/>
    <dgm:cxn modelId="{5DF8CB78-5810-4820-A397-1AA4179DF6D7}" type="presParOf" srcId="{8589788C-88CF-4410-A9E6-FA2D94CA29BD}" destId="{978490BD-7F0A-45A6-9099-355B8A41D960}" srcOrd="5" destOrd="0" presId="urn:microsoft.com/office/officeart/2005/8/layout/hProcess4"/>
    <dgm:cxn modelId="{67AD773F-CBD6-4F4F-AEE5-8D4AF9B5F2DF}" type="presParOf" srcId="{8589788C-88CF-4410-A9E6-FA2D94CA29BD}" destId="{9F5937CC-6BEC-448B-81AD-FED44A9C7257}" srcOrd="6" destOrd="0" presId="urn:microsoft.com/office/officeart/2005/8/layout/hProcess4"/>
    <dgm:cxn modelId="{2F76E15B-9C53-41AD-82CF-809214508C31}" type="presParOf" srcId="{9F5937CC-6BEC-448B-81AD-FED44A9C7257}" destId="{26EFF5B5-5125-4C71-849A-E23C9255E785}" srcOrd="0" destOrd="0" presId="urn:microsoft.com/office/officeart/2005/8/layout/hProcess4"/>
    <dgm:cxn modelId="{E21D687D-279D-4A03-A35D-3BF02DFC6443}" type="presParOf" srcId="{9F5937CC-6BEC-448B-81AD-FED44A9C7257}" destId="{50EC658C-96D1-43EB-9B1D-192AD86613A5}" srcOrd="1" destOrd="0" presId="urn:microsoft.com/office/officeart/2005/8/layout/hProcess4"/>
    <dgm:cxn modelId="{2128CD73-BF47-4D49-AF5A-1D3A017F4F12}" type="presParOf" srcId="{9F5937CC-6BEC-448B-81AD-FED44A9C7257}" destId="{BE0B371D-F778-4958-87A1-DC55F6B18C31}" srcOrd="2" destOrd="0" presId="urn:microsoft.com/office/officeart/2005/8/layout/hProcess4"/>
    <dgm:cxn modelId="{B0C18979-3E23-4E58-82B1-59E864BB3319}" type="presParOf" srcId="{9F5937CC-6BEC-448B-81AD-FED44A9C7257}" destId="{80A117E2-9398-4EF4-AC46-833CED4E73D3}" srcOrd="3" destOrd="0" presId="urn:microsoft.com/office/officeart/2005/8/layout/hProcess4"/>
    <dgm:cxn modelId="{76EC3636-6806-41C3-8740-78B8F0B80998}" type="presParOf" srcId="{9F5937CC-6BEC-448B-81AD-FED44A9C7257}" destId="{F4BA4AC8-EBB5-4D8F-A640-FCDC75379DE9}" srcOrd="4" destOrd="0" presId="urn:microsoft.com/office/officeart/2005/8/layout/hProcess4"/>
    <dgm:cxn modelId="{60658C00-4BBE-4F03-AD8A-164792F7AE40}" type="presParOf" srcId="{8589788C-88CF-4410-A9E6-FA2D94CA29BD}" destId="{1D081B3D-FD62-4A24-B414-6F47C16F1E90}" srcOrd="7" destOrd="0" presId="urn:microsoft.com/office/officeart/2005/8/layout/hProcess4"/>
    <dgm:cxn modelId="{E8D900DA-3E5F-4F3F-98A6-18B6A427A10D}" type="presParOf" srcId="{8589788C-88CF-4410-A9E6-FA2D94CA29BD}" destId="{BF6D8D85-12E7-4A59-969C-9DB8FA35DE01}" srcOrd="8" destOrd="0" presId="urn:microsoft.com/office/officeart/2005/8/layout/hProcess4"/>
    <dgm:cxn modelId="{67B4B96B-C317-4494-801B-200E7533D09A}" type="presParOf" srcId="{BF6D8D85-12E7-4A59-969C-9DB8FA35DE01}" destId="{E5F870DF-54AC-478D-A82D-0A3B7B74F11E}" srcOrd="0" destOrd="0" presId="urn:microsoft.com/office/officeart/2005/8/layout/hProcess4"/>
    <dgm:cxn modelId="{CD2347A8-DA7A-4003-BA7B-93E80A701DD1}" type="presParOf" srcId="{BF6D8D85-12E7-4A59-969C-9DB8FA35DE01}" destId="{8C109ECF-F085-4B47-BA32-C7BBACB6D2D2}" srcOrd="1" destOrd="0" presId="urn:microsoft.com/office/officeart/2005/8/layout/hProcess4"/>
    <dgm:cxn modelId="{6D5BD27E-8B93-45B6-AD18-0FA84672D66C}" type="presParOf" srcId="{BF6D8D85-12E7-4A59-969C-9DB8FA35DE01}" destId="{93F3CB2F-61BF-4B8E-A9C2-B5146FF4959A}" srcOrd="2" destOrd="0" presId="urn:microsoft.com/office/officeart/2005/8/layout/hProcess4"/>
    <dgm:cxn modelId="{1814186E-6F75-48F7-8A0D-CFD81A43C10F}" type="presParOf" srcId="{BF6D8D85-12E7-4A59-969C-9DB8FA35DE01}" destId="{9523F63B-A8F0-4DC6-BFE3-0219B4EE6A93}" srcOrd="3" destOrd="0" presId="urn:microsoft.com/office/officeart/2005/8/layout/hProcess4"/>
    <dgm:cxn modelId="{C3910408-CDA3-4E37-AA63-6E48B77669F9}" type="presParOf" srcId="{BF6D8D85-12E7-4A59-969C-9DB8FA35DE01}" destId="{60E06C53-C89E-44D4-A5B2-5288B315633E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0CB38D-97C9-433D-99E4-DA5C14DCACBA}">
      <dsp:nvSpPr>
        <dsp:cNvPr id="0" name=""/>
        <dsp:cNvSpPr/>
      </dsp:nvSpPr>
      <dsp:spPr>
        <a:xfrm>
          <a:off x="2387" y="1339345"/>
          <a:ext cx="1529231" cy="12612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i="1" kern="1200" dirty="0" smtClean="0"/>
            <a:t>Strategic Planning</a:t>
          </a:r>
          <a:endParaRPr lang="en-ID" sz="1600" i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i="1" kern="1200" dirty="0" smtClean="0"/>
            <a:t>Project Selection</a:t>
          </a:r>
          <a:endParaRPr lang="en-ID" sz="1600" i="1" kern="1200" dirty="0"/>
        </a:p>
      </dsp:txBody>
      <dsp:txXfrm>
        <a:off x="31413" y="1368371"/>
        <a:ext cx="1471179" cy="932966"/>
      </dsp:txXfrm>
    </dsp:sp>
    <dsp:sp modelId="{61356B2B-429E-448E-A54A-7BC936FB7CBA}">
      <dsp:nvSpPr>
        <dsp:cNvPr id="0" name=""/>
        <dsp:cNvSpPr/>
      </dsp:nvSpPr>
      <dsp:spPr>
        <a:xfrm>
          <a:off x="841782" y="1567939"/>
          <a:ext cx="1792540" cy="1792540"/>
        </a:xfrm>
        <a:prstGeom prst="leftCircularArrow">
          <a:avLst>
            <a:gd name="adj1" fmla="val 3742"/>
            <a:gd name="adj2" fmla="val 466994"/>
            <a:gd name="adj3" fmla="val 2242504"/>
            <a:gd name="adj4" fmla="val 9024489"/>
            <a:gd name="adj5" fmla="val 4366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C0C637-CA67-4E21-A28F-6E3B4D7A6D80}">
      <dsp:nvSpPr>
        <dsp:cNvPr id="0" name=""/>
        <dsp:cNvSpPr/>
      </dsp:nvSpPr>
      <dsp:spPr>
        <a:xfrm>
          <a:off x="342217" y="2330364"/>
          <a:ext cx="1359317" cy="54055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Initiating</a:t>
          </a:r>
          <a:endParaRPr lang="en-ID" sz="2200" kern="1200" dirty="0"/>
        </a:p>
      </dsp:txBody>
      <dsp:txXfrm>
        <a:off x="358049" y="2346196"/>
        <a:ext cx="1327653" cy="508891"/>
      </dsp:txXfrm>
    </dsp:sp>
    <dsp:sp modelId="{42C17710-ACC8-433B-86FC-641CF1292D56}">
      <dsp:nvSpPr>
        <dsp:cNvPr id="0" name=""/>
        <dsp:cNvSpPr/>
      </dsp:nvSpPr>
      <dsp:spPr>
        <a:xfrm>
          <a:off x="2020947" y="1339345"/>
          <a:ext cx="1529231" cy="12612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622316"/>
              <a:satOff val="-2205"/>
              <a:lumOff val="-29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i="1" kern="1200" dirty="0" smtClean="0"/>
            <a:t>Scope Planning</a:t>
          </a:r>
          <a:endParaRPr lang="en-ID" sz="1600" i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i="1" kern="1200" dirty="0" smtClean="0"/>
            <a:t>Scope Definition</a:t>
          </a:r>
          <a:endParaRPr lang="en-ID" sz="1600" i="1" kern="1200" dirty="0"/>
        </a:p>
      </dsp:txBody>
      <dsp:txXfrm>
        <a:off x="2049973" y="1638649"/>
        <a:ext cx="1471179" cy="932966"/>
      </dsp:txXfrm>
    </dsp:sp>
    <dsp:sp modelId="{23A5B609-372F-48EA-878E-2F9B464EB7F3}">
      <dsp:nvSpPr>
        <dsp:cNvPr id="0" name=""/>
        <dsp:cNvSpPr/>
      </dsp:nvSpPr>
      <dsp:spPr>
        <a:xfrm>
          <a:off x="2847598" y="530053"/>
          <a:ext cx="1987942" cy="1987942"/>
        </a:xfrm>
        <a:prstGeom prst="circularArrow">
          <a:avLst>
            <a:gd name="adj1" fmla="val 3374"/>
            <a:gd name="adj2" fmla="val 417406"/>
            <a:gd name="adj3" fmla="val 19407083"/>
            <a:gd name="adj4" fmla="val 12575511"/>
            <a:gd name="adj5" fmla="val 3937"/>
          </a:avLst>
        </a:prstGeom>
        <a:solidFill>
          <a:schemeClr val="accent5">
            <a:hueOff val="829754"/>
            <a:satOff val="-2939"/>
            <a:lumOff val="-398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B67C7E-1C2B-4E27-9E9E-AE168DA173FF}">
      <dsp:nvSpPr>
        <dsp:cNvPr id="0" name=""/>
        <dsp:cNvSpPr/>
      </dsp:nvSpPr>
      <dsp:spPr>
        <a:xfrm>
          <a:off x="2360777" y="1069068"/>
          <a:ext cx="1359317" cy="540555"/>
        </a:xfrm>
        <a:prstGeom prst="roundRect">
          <a:avLst>
            <a:gd name="adj" fmla="val 10000"/>
          </a:avLst>
        </a:prstGeom>
        <a:solidFill>
          <a:schemeClr val="accent5">
            <a:hueOff val="622316"/>
            <a:satOff val="-2205"/>
            <a:lumOff val="-299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Planning</a:t>
          </a:r>
          <a:endParaRPr lang="en-ID" sz="2200" kern="1200" dirty="0"/>
        </a:p>
      </dsp:txBody>
      <dsp:txXfrm>
        <a:off x="2376609" y="1084900"/>
        <a:ext cx="1327653" cy="508891"/>
      </dsp:txXfrm>
    </dsp:sp>
    <dsp:sp modelId="{9D5A17C3-4CD7-4D25-9F79-068D99F1DEFD}">
      <dsp:nvSpPr>
        <dsp:cNvPr id="0" name=""/>
        <dsp:cNvSpPr/>
      </dsp:nvSpPr>
      <dsp:spPr>
        <a:xfrm>
          <a:off x="4039507" y="1339345"/>
          <a:ext cx="1529231" cy="12612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1244632"/>
              <a:satOff val="-4409"/>
              <a:lumOff val="-59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ID" sz="1600" kern="1200" dirty="0"/>
        </a:p>
      </dsp:txBody>
      <dsp:txXfrm>
        <a:off x="4068533" y="1368371"/>
        <a:ext cx="1471179" cy="932966"/>
      </dsp:txXfrm>
    </dsp:sp>
    <dsp:sp modelId="{978490BD-7F0A-45A6-9099-355B8A41D960}">
      <dsp:nvSpPr>
        <dsp:cNvPr id="0" name=""/>
        <dsp:cNvSpPr/>
      </dsp:nvSpPr>
      <dsp:spPr>
        <a:xfrm>
          <a:off x="4878902" y="1567939"/>
          <a:ext cx="1792540" cy="1792540"/>
        </a:xfrm>
        <a:prstGeom prst="leftCircularArrow">
          <a:avLst>
            <a:gd name="adj1" fmla="val 3742"/>
            <a:gd name="adj2" fmla="val 466994"/>
            <a:gd name="adj3" fmla="val 2242504"/>
            <a:gd name="adj4" fmla="val 9024489"/>
            <a:gd name="adj5" fmla="val 4366"/>
          </a:avLst>
        </a:prstGeom>
        <a:solidFill>
          <a:schemeClr val="accent5">
            <a:hueOff val="1659509"/>
            <a:satOff val="-5879"/>
            <a:lumOff val="-797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778AB9-C3E4-4698-8061-C1E22A67F8D9}">
      <dsp:nvSpPr>
        <dsp:cNvPr id="0" name=""/>
        <dsp:cNvSpPr/>
      </dsp:nvSpPr>
      <dsp:spPr>
        <a:xfrm>
          <a:off x="4379337" y="2330364"/>
          <a:ext cx="1359317" cy="540555"/>
        </a:xfrm>
        <a:prstGeom prst="roundRect">
          <a:avLst>
            <a:gd name="adj" fmla="val 10000"/>
          </a:avLst>
        </a:prstGeom>
        <a:solidFill>
          <a:schemeClr val="accent5">
            <a:hueOff val="1244632"/>
            <a:satOff val="-4409"/>
            <a:lumOff val="-598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Executing</a:t>
          </a:r>
          <a:endParaRPr lang="en-ID" sz="2200" kern="1200" dirty="0"/>
        </a:p>
      </dsp:txBody>
      <dsp:txXfrm>
        <a:off x="4395169" y="2346196"/>
        <a:ext cx="1327653" cy="508891"/>
      </dsp:txXfrm>
    </dsp:sp>
    <dsp:sp modelId="{50EC658C-96D1-43EB-9B1D-192AD86613A5}">
      <dsp:nvSpPr>
        <dsp:cNvPr id="0" name=""/>
        <dsp:cNvSpPr/>
      </dsp:nvSpPr>
      <dsp:spPr>
        <a:xfrm>
          <a:off x="6058067" y="1339345"/>
          <a:ext cx="1529231" cy="12612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1866947"/>
              <a:satOff val="-6614"/>
              <a:lumOff val="-89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i="1" kern="1200" dirty="0" smtClean="0"/>
            <a:t>Scope Verification</a:t>
          </a:r>
          <a:endParaRPr lang="en-ID" sz="1600" i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i="1" kern="1200" dirty="0" smtClean="0"/>
            <a:t>Scope Change Control </a:t>
          </a:r>
          <a:endParaRPr lang="en-ID" sz="1600" i="1" kern="1200" dirty="0"/>
        </a:p>
      </dsp:txBody>
      <dsp:txXfrm>
        <a:off x="6087093" y="1638649"/>
        <a:ext cx="1471179" cy="932966"/>
      </dsp:txXfrm>
    </dsp:sp>
    <dsp:sp modelId="{1D081B3D-FD62-4A24-B414-6F47C16F1E90}">
      <dsp:nvSpPr>
        <dsp:cNvPr id="0" name=""/>
        <dsp:cNvSpPr/>
      </dsp:nvSpPr>
      <dsp:spPr>
        <a:xfrm>
          <a:off x="6884718" y="530053"/>
          <a:ext cx="1987942" cy="1987942"/>
        </a:xfrm>
        <a:prstGeom prst="circularArrow">
          <a:avLst>
            <a:gd name="adj1" fmla="val 3374"/>
            <a:gd name="adj2" fmla="val 417406"/>
            <a:gd name="adj3" fmla="val 19407083"/>
            <a:gd name="adj4" fmla="val 12575511"/>
            <a:gd name="adj5" fmla="val 3937"/>
          </a:avLst>
        </a:prstGeom>
        <a:solidFill>
          <a:schemeClr val="accent5">
            <a:hueOff val="2489263"/>
            <a:satOff val="-8818"/>
            <a:lumOff val="-1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A117E2-9398-4EF4-AC46-833CED4E73D3}">
      <dsp:nvSpPr>
        <dsp:cNvPr id="0" name=""/>
        <dsp:cNvSpPr/>
      </dsp:nvSpPr>
      <dsp:spPr>
        <a:xfrm>
          <a:off x="6397897" y="1069068"/>
          <a:ext cx="1359317" cy="540555"/>
        </a:xfrm>
        <a:prstGeom prst="roundRect">
          <a:avLst>
            <a:gd name="adj" fmla="val 10000"/>
          </a:avLst>
        </a:prstGeom>
        <a:solidFill>
          <a:schemeClr val="accent5">
            <a:hueOff val="1866947"/>
            <a:satOff val="-6614"/>
            <a:lumOff val="-897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Controlling</a:t>
          </a:r>
          <a:endParaRPr lang="en-ID" sz="2200" kern="1200" dirty="0"/>
        </a:p>
      </dsp:txBody>
      <dsp:txXfrm>
        <a:off x="6413729" y="1084900"/>
        <a:ext cx="1327653" cy="508891"/>
      </dsp:txXfrm>
    </dsp:sp>
    <dsp:sp modelId="{8C109ECF-F085-4B47-BA32-C7BBACB6D2D2}">
      <dsp:nvSpPr>
        <dsp:cNvPr id="0" name=""/>
        <dsp:cNvSpPr/>
      </dsp:nvSpPr>
      <dsp:spPr>
        <a:xfrm>
          <a:off x="8076627" y="1339345"/>
          <a:ext cx="1529231" cy="12612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2489263"/>
              <a:satOff val="-8818"/>
              <a:lumOff val="-119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23F63B-A8F0-4DC6-BFE3-0219B4EE6A93}">
      <dsp:nvSpPr>
        <dsp:cNvPr id="0" name=""/>
        <dsp:cNvSpPr/>
      </dsp:nvSpPr>
      <dsp:spPr>
        <a:xfrm>
          <a:off x="8416457" y="2330364"/>
          <a:ext cx="1359317" cy="540555"/>
        </a:xfrm>
        <a:prstGeom prst="roundRect">
          <a:avLst>
            <a:gd name="adj" fmla="val 10000"/>
          </a:avLst>
        </a:prstGeom>
        <a:solidFill>
          <a:schemeClr val="accent5">
            <a:hueOff val="2489263"/>
            <a:satOff val="-8818"/>
            <a:lumOff val="-1196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Closing</a:t>
          </a:r>
          <a:endParaRPr lang="en-ID" sz="2200" kern="1200" dirty="0"/>
        </a:p>
      </dsp:txBody>
      <dsp:txXfrm>
        <a:off x="8432289" y="2346196"/>
        <a:ext cx="1327653" cy="5088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10/13/2019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932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638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7008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4055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4640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6682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96173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96758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742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723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4493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535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2289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1634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395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7013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727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10/13/2019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003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err="1" smtClean="0"/>
              <a:t>Manajemen</a:t>
            </a:r>
            <a:r>
              <a:rPr lang="en-US" sz="4800" dirty="0" smtClean="0"/>
              <a:t> </a:t>
            </a:r>
            <a:r>
              <a:rPr lang="en-US" sz="4800" dirty="0" err="1" smtClean="0"/>
              <a:t>Proyek</a:t>
            </a:r>
            <a:r>
              <a:rPr lang="en-US" sz="4800" dirty="0" smtClean="0"/>
              <a:t> </a:t>
            </a:r>
            <a:r>
              <a:rPr lang="en-US" sz="4800" dirty="0" err="1" smtClean="0"/>
              <a:t>Perangkat</a:t>
            </a:r>
            <a:r>
              <a:rPr lang="en-US" sz="4800" dirty="0" smtClean="0"/>
              <a:t> </a:t>
            </a:r>
            <a:r>
              <a:rPr lang="en-US" sz="4800" dirty="0" err="1" smtClean="0"/>
              <a:t>Lunak</a:t>
            </a:r>
            <a:endParaRPr lang="en-ID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Safitri</a:t>
            </a:r>
            <a:r>
              <a:rPr lang="en-US" dirty="0" smtClean="0">
                <a:solidFill>
                  <a:schemeClr val="tx1"/>
                </a:solidFill>
              </a:rPr>
              <a:t> Jaya</a:t>
            </a:r>
            <a:endParaRPr lang="en-ID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80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l"/>
            <a:r>
              <a:rPr lang="en-US" b="1" dirty="0" err="1" smtClean="0"/>
              <a:t>Atribut</a:t>
            </a:r>
            <a:r>
              <a:rPr lang="en-US" b="1" dirty="0" smtClean="0"/>
              <a:t> </a:t>
            </a:r>
            <a:r>
              <a:rPr lang="en-US" b="1" dirty="0" err="1" smtClean="0"/>
              <a:t>Proyek</a:t>
            </a:r>
            <a:endParaRPr lang="en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ID" dirty="0" err="1"/>
              <a:t>Mempunyai</a:t>
            </a:r>
            <a:r>
              <a:rPr lang="en-ID" dirty="0"/>
              <a:t> </a:t>
            </a:r>
            <a:r>
              <a:rPr lang="en-ID" dirty="0" err="1"/>
              <a:t>tujuan</a:t>
            </a:r>
            <a:r>
              <a:rPr lang="en-ID" dirty="0"/>
              <a:t> yang </a:t>
            </a:r>
            <a:r>
              <a:rPr lang="en-ID" dirty="0" err="1"/>
              <a:t>unik</a:t>
            </a:r>
            <a:r>
              <a:rPr lang="en-ID" dirty="0"/>
              <a:t> </a:t>
            </a:r>
            <a:endParaRPr lang="en-ID" dirty="0" smtClean="0"/>
          </a:p>
          <a:p>
            <a:pPr marL="457200" indent="-457200">
              <a:buFont typeface="+mj-lt"/>
              <a:buAutoNum type="arabicPeriod"/>
            </a:pPr>
            <a:r>
              <a:rPr lang="en-ID" dirty="0" err="1" smtClean="0"/>
              <a:t>Setiap</a:t>
            </a:r>
            <a:r>
              <a:rPr lang="en-ID" dirty="0" smtClean="0"/>
              <a:t> </a:t>
            </a:r>
            <a:r>
              <a:rPr lang="en-ID" dirty="0" err="1"/>
              <a:t>proyek</a:t>
            </a:r>
            <a:r>
              <a:rPr lang="en-ID" dirty="0"/>
              <a:t>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mempunyai</a:t>
            </a:r>
            <a:r>
              <a:rPr lang="en-ID" dirty="0"/>
              <a:t> </a:t>
            </a:r>
            <a:r>
              <a:rPr lang="en-ID" dirty="0" err="1"/>
              <a:t>tujuan</a:t>
            </a:r>
            <a:r>
              <a:rPr lang="en-ID" dirty="0"/>
              <a:t> (objective) yang </a:t>
            </a:r>
            <a:r>
              <a:rPr lang="en-ID" dirty="0" err="1"/>
              <a:t>terdefinisi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baik</a:t>
            </a:r>
            <a:r>
              <a:rPr lang="en-ID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ID" dirty="0" err="1" smtClean="0"/>
              <a:t>Bersifat</a:t>
            </a:r>
            <a:r>
              <a:rPr lang="en-ID" dirty="0" smtClean="0"/>
              <a:t> </a:t>
            </a:r>
            <a:r>
              <a:rPr lang="en-ID" dirty="0" err="1"/>
              <a:t>sementara</a:t>
            </a:r>
            <a:r>
              <a:rPr lang="en-ID" dirty="0"/>
              <a:t> </a:t>
            </a:r>
            <a:endParaRPr lang="en-ID" dirty="0" smtClean="0"/>
          </a:p>
          <a:p>
            <a:pPr marL="457200" indent="-457200">
              <a:buFont typeface="+mj-lt"/>
              <a:buAutoNum type="arabicPeriod"/>
            </a:pPr>
            <a:r>
              <a:rPr lang="en-ID" dirty="0" err="1" smtClean="0"/>
              <a:t>Dibangun</a:t>
            </a:r>
            <a:r>
              <a:rPr lang="en-ID" dirty="0" smtClean="0"/>
              <a:t> </a:t>
            </a:r>
            <a:r>
              <a:rPr lang="en-ID" dirty="0" err="1"/>
              <a:t>berdasarkan</a:t>
            </a:r>
            <a:r>
              <a:rPr lang="en-ID" dirty="0"/>
              <a:t> progressive elaboration </a:t>
            </a:r>
            <a:endParaRPr lang="en-ID" dirty="0" smtClean="0"/>
          </a:p>
          <a:p>
            <a:pPr marL="457200" indent="-457200">
              <a:buFont typeface="+mj-lt"/>
              <a:buAutoNum type="arabicPeriod"/>
            </a:pPr>
            <a:r>
              <a:rPr lang="en-ID" dirty="0" err="1" smtClean="0"/>
              <a:t>Membutuhkan</a:t>
            </a:r>
            <a:r>
              <a:rPr lang="en-ID" dirty="0" smtClean="0"/>
              <a:t> </a:t>
            </a:r>
            <a:r>
              <a:rPr lang="en-ID" dirty="0" err="1"/>
              <a:t>sumber</a:t>
            </a:r>
            <a:r>
              <a:rPr lang="en-ID" dirty="0"/>
              <a:t> </a:t>
            </a:r>
            <a:r>
              <a:rPr lang="en-ID" dirty="0" err="1"/>
              <a:t>daya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berbagai</a:t>
            </a:r>
            <a:r>
              <a:rPr lang="en-ID" dirty="0"/>
              <a:t> area </a:t>
            </a:r>
            <a:endParaRPr lang="en-ID" dirty="0" smtClean="0"/>
          </a:p>
          <a:p>
            <a:pPr marL="457200" indent="-457200">
              <a:buFont typeface="+mj-lt"/>
              <a:buAutoNum type="arabicPeriod"/>
            </a:pPr>
            <a:r>
              <a:rPr lang="en-ID" dirty="0" err="1" smtClean="0"/>
              <a:t>Mempunyai</a:t>
            </a:r>
            <a:r>
              <a:rPr lang="en-ID" dirty="0" smtClean="0"/>
              <a:t> </a:t>
            </a:r>
            <a:r>
              <a:rPr lang="en-ID" dirty="0" err="1"/>
              <a:t>pelanggan</a:t>
            </a:r>
            <a:r>
              <a:rPr lang="en-ID" dirty="0"/>
              <a:t> </a:t>
            </a:r>
            <a:r>
              <a:rPr lang="en-ID" dirty="0" err="1"/>
              <a:t>utama</a:t>
            </a:r>
            <a:r>
              <a:rPr lang="en-ID" dirty="0"/>
              <a:t>/sponsor </a:t>
            </a:r>
            <a:r>
              <a:rPr lang="en-ID" dirty="0" err="1"/>
              <a:t>proyek</a:t>
            </a:r>
            <a:r>
              <a:rPr lang="en-ID" dirty="0"/>
              <a:t> </a:t>
            </a:r>
            <a:endParaRPr lang="en-ID" dirty="0" smtClean="0"/>
          </a:p>
          <a:p>
            <a:pPr marL="457200" indent="-457200">
              <a:buFont typeface="+mj-lt"/>
              <a:buAutoNum type="arabicPeriod"/>
            </a:pPr>
            <a:r>
              <a:rPr lang="en-ID" dirty="0" err="1" smtClean="0"/>
              <a:t>Bersifat</a:t>
            </a:r>
            <a:r>
              <a:rPr lang="en-ID" dirty="0" smtClean="0"/>
              <a:t> </a:t>
            </a:r>
            <a:r>
              <a:rPr lang="en-ID" i="1" dirty="0"/>
              <a:t>uncertainty </a:t>
            </a:r>
          </a:p>
        </p:txBody>
      </p:sp>
    </p:spTree>
    <p:extLst>
      <p:ext uri="{BB962C8B-B14F-4D97-AF65-F5344CB8AC3E}">
        <p14:creationId xmlns:p14="http://schemas.microsoft.com/office/powerpoint/2010/main" val="641335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l"/>
            <a:r>
              <a:rPr lang="en-ID" sz="4000" b="1" dirty="0" err="1"/>
              <a:t>Karakteristik</a:t>
            </a:r>
            <a:r>
              <a:rPr lang="en-ID" sz="4000" b="1" dirty="0"/>
              <a:t> </a:t>
            </a:r>
            <a:r>
              <a:rPr lang="en-ID" sz="4000" b="1" dirty="0" err="1"/>
              <a:t>Proyek</a:t>
            </a:r>
            <a:r>
              <a:rPr lang="en-ID" sz="4000" b="1" dirty="0"/>
              <a:t> 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38163" indent="-538163">
              <a:buFont typeface="+mj-lt"/>
              <a:buAutoNum type="arabicPeriod"/>
            </a:pPr>
            <a:r>
              <a:rPr lang="en-ID" sz="3200" dirty="0" err="1"/>
              <a:t>Risiko</a:t>
            </a:r>
            <a:r>
              <a:rPr lang="en-ID" sz="3200" dirty="0"/>
              <a:t> </a:t>
            </a:r>
            <a:r>
              <a:rPr lang="en-ID" sz="3200" dirty="0" err="1"/>
              <a:t>dan</a:t>
            </a:r>
            <a:r>
              <a:rPr lang="en-ID" sz="3200" dirty="0"/>
              <a:t> </a:t>
            </a:r>
            <a:r>
              <a:rPr lang="en-ID" sz="3200" dirty="0" err="1"/>
              <a:t>ketidakpastian</a:t>
            </a:r>
            <a:r>
              <a:rPr lang="en-ID" sz="3200" dirty="0"/>
              <a:t> </a:t>
            </a:r>
            <a:r>
              <a:rPr lang="en-ID" sz="3200" dirty="0" err="1"/>
              <a:t>tertinggi</a:t>
            </a:r>
            <a:r>
              <a:rPr lang="en-ID" sz="3200" dirty="0"/>
              <a:t> </a:t>
            </a:r>
            <a:r>
              <a:rPr lang="en-ID" sz="3200" dirty="0" err="1"/>
              <a:t>terjadi</a:t>
            </a:r>
            <a:r>
              <a:rPr lang="en-ID" sz="3200" dirty="0"/>
              <a:t> di </a:t>
            </a:r>
            <a:r>
              <a:rPr lang="en-ID" sz="3200" dirty="0" err="1"/>
              <a:t>awal</a:t>
            </a:r>
            <a:r>
              <a:rPr lang="en-ID" sz="3200" dirty="0"/>
              <a:t> </a:t>
            </a:r>
            <a:r>
              <a:rPr lang="en-ID" sz="3200" dirty="0" err="1"/>
              <a:t>proyek</a:t>
            </a:r>
            <a:r>
              <a:rPr lang="en-ID" sz="3200" dirty="0"/>
              <a:t> </a:t>
            </a:r>
            <a:endParaRPr lang="en-ID" sz="3200" dirty="0" smtClean="0"/>
          </a:p>
          <a:p>
            <a:pPr marL="538163" indent="-538163">
              <a:buFont typeface="+mj-lt"/>
              <a:buAutoNum type="arabicPeriod"/>
            </a:pPr>
            <a:r>
              <a:rPr lang="en-ID" sz="3200" dirty="0" err="1" smtClean="0"/>
              <a:t>Kemampuan</a:t>
            </a:r>
            <a:r>
              <a:rPr lang="en-ID" sz="3200" dirty="0" smtClean="0"/>
              <a:t> </a:t>
            </a:r>
            <a:r>
              <a:rPr lang="en-ID" sz="3200" dirty="0" err="1"/>
              <a:t>terbesar</a:t>
            </a:r>
            <a:r>
              <a:rPr lang="en-ID" sz="3200" dirty="0"/>
              <a:t> stakeholder </a:t>
            </a:r>
            <a:r>
              <a:rPr lang="en-ID" sz="3200" dirty="0" err="1"/>
              <a:t>untuk</a:t>
            </a:r>
            <a:r>
              <a:rPr lang="en-ID" sz="3200" dirty="0"/>
              <a:t> </a:t>
            </a:r>
            <a:r>
              <a:rPr lang="en-ID" sz="3200" dirty="0" err="1"/>
              <a:t>mempengaruhi</a:t>
            </a:r>
            <a:r>
              <a:rPr lang="en-ID" sz="3200" dirty="0"/>
              <a:t> </a:t>
            </a:r>
            <a:r>
              <a:rPr lang="en-ID" sz="3200" dirty="0" err="1"/>
              <a:t>proyek</a:t>
            </a:r>
            <a:r>
              <a:rPr lang="en-ID" sz="3200" dirty="0"/>
              <a:t> </a:t>
            </a:r>
            <a:r>
              <a:rPr lang="en-ID" sz="3200" dirty="0" err="1"/>
              <a:t>terjadi</a:t>
            </a:r>
            <a:r>
              <a:rPr lang="en-ID" sz="3200" dirty="0"/>
              <a:t> di </a:t>
            </a:r>
            <a:r>
              <a:rPr lang="en-ID" sz="3200" dirty="0" err="1"/>
              <a:t>awal</a:t>
            </a:r>
            <a:r>
              <a:rPr lang="en-ID" sz="3200" dirty="0"/>
              <a:t> </a:t>
            </a:r>
            <a:r>
              <a:rPr lang="en-ID" sz="3200" dirty="0" err="1"/>
              <a:t>proyek</a:t>
            </a:r>
            <a:r>
              <a:rPr lang="en-ID" sz="3200" dirty="0"/>
              <a:t> </a:t>
            </a:r>
            <a:endParaRPr lang="en-ID" sz="3200" dirty="0" smtClean="0"/>
          </a:p>
          <a:p>
            <a:pPr marL="538163" indent="-538163">
              <a:buFont typeface="+mj-lt"/>
              <a:buAutoNum type="arabicPeriod"/>
            </a:pPr>
            <a:r>
              <a:rPr lang="en-ID" sz="3200" dirty="0" err="1" smtClean="0"/>
              <a:t>Biaya</a:t>
            </a:r>
            <a:r>
              <a:rPr lang="en-ID" sz="3200" dirty="0" smtClean="0"/>
              <a:t> </a:t>
            </a:r>
            <a:r>
              <a:rPr lang="en-ID" sz="3200" dirty="0" err="1"/>
              <a:t>dan</a:t>
            </a:r>
            <a:r>
              <a:rPr lang="en-ID" sz="3200" dirty="0"/>
              <a:t> level </a:t>
            </a:r>
            <a:r>
              <a:rPr lang="en-ID" sz="3200" dirty="0" err="1"/>
              <a:t>staf</a:t>
            </a:r>
            <a:r>
              <a:rPr lang="en-ID" sz="3200" dirty="0"/>
              <a:t> yang </a:t>
            </a:r>
            <a:r>
              <a:rPr lang="en-ID" sz="3200" dirty="0" err="1"/>
              <a:t>lebih</a:t>
            </a:r>
            <a:r>
              <a:rPr lang="en-ID" sz="3200" dirty="0"/>
              <a:t> </a:t>
            </a:r>
            <a:r>
              <a:rPr lang="en-ID" sz="3200" dirty="0" err="1"/>
              <a:t>rendah</a:t>
            </a:r>
            <a:r>
              <a:rPr lang="en-ID" sz="3200" dirty="0"/>
              <a:t> di </a:t>
            </a:r>
            <a:r>
              <a:rPr lang="en-ID" sz="3200" dirty="0" err="1"/>
              <a:t>awal</a:t>
            </a:r>
            <a:r>
              <a:rPr lang="en-ID" sz="3200" dirty="0"/>
              <a:t> </a:t>
            </a:r>
            <a:r>
              <a:rPr lang="en-ID" sz="3200" dirty="0" err="1"/>
              <a:t>proyek</a:t>
            </a:r>
            <a:r>
              <a:rPr lang="en-ID" sz="3200" dirty="0"/>
              <a:t> </a:t>
            </a:r>
            <a:r>
              <a:rPr lang="en-ID" sz="3200" dirty="0" err="1"/>
              <a:t>dan</a:t>
            </a:r>
            <a:r>
              <a:rPr lang="en-ID" sz="3200" dirty="0"/>
              <a:t> </a:t>
            </a:r>
            <a:r>
              <a:rPr lang="en-ID" sz="3200" dirty="0" err="1"/>
              <a:t>meningkat</a:t>
            </a:r>
            <a:r>
              <a:rPr lang="en-ID" sz="3200" dirty="0"/>
              <a:t> </a:t>
            </a:r>
            <a:r>
              <a:rPr lang="en-ID" sz="3200" dirty="0" err="1"/>
              <a:t>semakin</a:t>
            </a:r>
            <a:r>
              <a:rPr lang="en-ID" sz="3200" dirty="0"/>
              <a:t> </a:t>
            </a:r>
            <a:r>
              <a:rPr lang="en-ID" sz="3200" dirty="0" err="1"/>
              <a:t>tinggi</a:t>
            </a:r>
            <a:r>
              <a:rPr lang="en-ID" sz="3200" dirty="0"/>
              <a:t> </a:t>
            </a:r>
            <a:r>
              <a:rPr lang="en-ID" sz="3200" dirty="0" err="1"/>
              <a:t>menuju</a:t>
            </a:r>
            <a:r>
              <a:rPr lang="en-ID" sz="3200" dirty="0"/>
              <a:t> </a:t>
            </a:r>
            <a:r>
              <a:rPr lang="en-ID" sz="3200" dirty="0" err="1"/>
              <a:t>akhir</a:t>
            </a:r>
            <a:r>
              <a:rPr lang="en-ID" sz="3200" dirty="0"/>
              <a:t> </a:t>
            </a:r>
            <a:r>
              <a:rPr lang="en-ID" sz="3200" dirty="0" err="1"/>
              <a:t>proyek</a:t>
            </a:r>
            <a:endParaRPr lang="en-ID" sz="3200" dirty="0"/>
          </a:p>
        </p:txBody>
      </p:sp>
    </p:spTree>
    <p:extLst>
      <p:ext uri="{BB962C8B-B14F-4D97-AF65-F5344CB8AC3E}">
        <p14:creationId xmlns:p14="http://schemas.microsoft.com/office/powerpoint/2010/main" val="3735284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l"/>
            <a:r>
              <a:rPr lang="en-US" sz="4000" b="1" dirty="0" err="1" smtClean="0"/>
              <a:t>Proyek</a:t>
            </a:r>
            <a:r>
              <a:rPr lang="en-US" sz="4000" b="1" dirty="0" smtClean="0"/>
              <a:t> Yang </a:t>
            </a:r>
            <a:r>
              <a:rPr lang="en-US" sz="4000" b="1" dirty="0" err="1" smtClean="0"/>
              <a:t>Baik</a:t>
            </a:r>
            <a:endParaRPr lang="en-ID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D" sz="3200" dirty="0" err="1"/>
              <a:t>Idealnya</a:t>
            </a:r>
            <a:r>
              <a:rPr lang="en-ID" sz="3200" dirty="0"/>
              <a:t>, </a:t>
            </a:r>
            <a:r>
              <a:rPr lang="en-ID" sz="3200" dirty="0" err="1"/>
              <a:t>Suatu</a:t>
            </a:r>
            <a:r>
              <a:rPr lang="en-ID" sz="3200" dirty="0"/>
              <a:t> </a:t>
            </a:r>
            <a:r>
              <a:rPr lang="en-ID" sz="3200" dirty="0" err="1"/>
              <a:t>proyek</a:t>
            </a:r>
            <a:r>
              <a:rPr lang="en-ID" sz="3200" dirty="0"/>
              <a:t> yang </a:t>
            </a:r>
            <a:r>
              <a:rPr lang="en-ID" sz="3200" dirty="0" err="1"/>
              <a:t>baik</a:t>
            </a:r>
            <a:r>
              <a:rPr lang="en-ID" sz="3200" dirty="0"/>
              <a:t> </a:t>
            </a:r>
            <a:r>
              <a:rPr lang="en-ID" sz="3200" dirty="0" err="1"/>
              <a:t>adalah</a:t>
            </a:r>
            <a:r>
              <a:rPr lang="en-ID" sz="3200" dirty="0"/>
              <a:t> </a:t>
            </a:r>
            <a:r>
              <a:rPr lang="en-ID" sz="3200" dirty="0" err="1"/>
              <a:t>proyek</a:t>
            </a:r>
            <a:r>
              <a:rPr lang="en-ID" sz="3200" dirty="0"/>
              <a:t> yang </a:t>
            </a:r>
            <a:r>
              <a:rPr lang="en-ID" sz="3200" dirty="0" err="1"/>
              <a:t>dapat</a:t>
            </a:r>
            <a:r>
              <a:rPr lang="en-ID" sz="3200" dirty="0"/>
              <a:t> </a:t>
            </a:r>
            <a:r>
              <a:rPr lang="en-ID" sz="3200" dirty="0" err="1"/>
              <a:t>selesai</a:t>
            </a:r>
            <a:r>
              <a:rPr lang="en-ID" sz="3200" dirty="0"/>
              <a:t> </a:t>
            </a:r>
            <a:r>
              <a:rPr lang="en-ID" sz="3200" dirty="0" err="1"/>
              <a:t>tepat</a:t>
            </a:r>
            <a:r>
              <a:rPr lang="en-ID" sz="3200" dirty="0"/>
              <a:t> </a:t>
            </a:r>
            <a:r>
              <a:rPr lang="en-ID" sz="3200" dirty="0" err="1"/>
              <a:t>waktu</a:t>
            </a:r>
            <a:r>
              <a:rPr lang="en-ID" sz="3200" dirty="0"/>
              <a:t> (</a:t>
            </a:r>
            <a:r>
              <a:rPr lang="en-ID" sz="3200" i="1" dirty="0"/>
              <a:t>time</a:t>
            </a:r>
            <a:r>
              <a:rPr lang="en-ID" sz="3200" dirty="0"/>
              <a:t>) </a:t>
            </a:r>
            <a:r>
              <a:rPr lang="en-ID" sz="3200" dirty="0" err="1"/>
              <a:t>dengan</a:t>
            </a:r>
            <a:r>
              <a:rPr lang="en-ID" sz="3200" dirty="0"/>
              <a:t> budget yang </a:t>
            </a:r>
            <a:r>
              <a:rPr lang="en-ID" sz="3200" dirty="0" err="1"/>
              <a:t>telah</a:t>
            </a:r>
            <a:r>
              <a:rPr lang="en-ID" sz="3200" dirty="0"/>
              <a:t> </a:t>
            </a:r>
            <a:r>
              <a:rPr lang="en-ID" sz="3200" dirty="0" err="1"/>
              <a:t>direncanakan</a:t>
            </a:r>
            <a:r>
              <a:rPr lang="en-ID" sz="3200" dirty="0"/>
              <a:t> </a:t>
            </a:r>
            <a:r>
              <a:rPr lang="en-ID" sz="3200" dirty="0" err="1"/>
              <a:t>sebelumnya</a:t>
            </a:r>
            <a:r>
              <a:rPr lang="en-ID" sz="3200" dirty="0"/>
              <a:t> (</a:t>
            </a:r>
            <a:r>
              <a:rPr lang="en-ID" sz="3200" i="1" dirty="0"/>
              <a:t>cost</a:t>
            </a:r>
            <a:r>
              <a:rPr lang="en-ID" sz="3200" dirty="0"/>
              <a:t>) </a:t>
            </a:r>
            <a:r>
              <a:rPr lang="en-ID" sz="3200" dirty="0" err="1"/>
              <a:t>sesuai</a:t>
            </a:r>
            <a:r>
              <a:rPr lang="en-ID" sz="3200" dirty="0"/>
              <a:t> </a:t>
            </a:r>
            <a:r>
              <a:rPr lang="en-ID" sz="3200" dirty="0" err="1"/>
              <a:t>dengan</a:t>
            </a:r>
            <a:r>
              <a:rPr lang="en-ID" sz="3200" dirty="0"/>
              <a:t> </a:t>
            </a:r>
            <a:r>
              <a:rPr lang="en-ID" sz="3200" dirty="0" err="1"/>
              <a:t>cakupan</a:t>
            </a:r>
            <a:r>
              <a:rPr lang="en-ID" sz="3200" dirty="0"/>
              <a:t> </a:t>
            </a:r>
            <a:r>
              <a:rPr lang="en-ID" sz="3200" dirty="0" err="1"/>
              <a:t>pekerjaan</a:t>
            </a:r>
            <a:r>
              <a:rPr lang="en-ID" sz="3200" dirty="0"/>
              <a:t> yang </a:t>
            </a:r>
            <a:r>
              <a:rPr lang="en-ID" sz="3200" dirty="0" err="1"/>
              <a:t>disetujui</a:t>
            </a:r>
            <a:r>
              <a:rPr lang="en-ID" sz="3200" dirty="0"/>
              <a:t> (</a:t>
            </a:r>
            <a:r>
              <a:rPr lang="en-ID" sz="3200" i="1" dirty="0"/>
              <a:t>scope</a:t>
            </a:r>
            <a:r>
              <a:rPr lang="en-ID" sz="3200" dirty="0"/>
              <a:t>) </a:t>
            </a:r>
            <a:r>
              <a:rPr lang="en-ID" sz="3200" dirty="0" err="1"/>
              <a:t>dengan</a:t>
            </a:r>
            <a:r>
              <a:rPr lang="en-ID" sz="3200" dirty="0"/>
              <a:t> </a:t>
            </a:r>
            <a:r>
              <a:rPr lang="en-ID" sz="3200" dirty="0" err="1"/>
              <a:t>kualitas</a:t>
            </a:r>
            <a:r>
              <a:rPr lang="en-ID" sz="3200" dirty="0"/>
              <a:t> yang </a:t>
            </a:r>
            <a:r>
              <a:rPr lang="en-ID" sz="3200" dirty="0" err="1"/>
              <a:t>diharapkan</a:t>
            </a:r>
            <a:r>
              <a:rPr lang="en-ID" sz="3200" dirty="0"/>
              <a:t> / </a:t>
            </a:r>
            <a:r>
              <a:rPr lang="en-ID" sz="3200" dirty="0" err="1"/>
              <a:t>ditentukan</a:t>
            </a:r>
            <a:r>
              <a:rPr lang="en-ID" sz="3200" dirty="0"/>
              <a:t> </a:t>
            </a:r>
            <a:r>
              <a:rPr lang="en-ID" sz="3200" dirty="0" err="1"/>
              <a:t>sebelumnya</a:t>
            </a:r>
            <a:r>
              <a:rPr lang="en-ID" sz="3200" dirty="0"/>
              <a:t> (</a:t>
            </a:r>
            <a:r>
              <a:rPr lang="en-ID" sz="3200" i="1" dirty="0"/>
              <a:t>quality</a:t>
            </a:r>
            <a:r>
              <a:rPr lang="en-ID" sz="3200" dirty="0" smtClean="0"/>
              <a:t>)</a:t>
            </a:r>
            <a:endParaRPr lang="en-ID" sz="3200" dirty="0"/>
          </a:p>
        </p:txBody>
      </p:sp>
    </p:spTree>
    <p:extLst>
      <p:ext uri="{BB962C8B-B14F-4D97-AF65-F5344CB8AC3E}">
        <p14:creationId xmlns:p14="http://schemas.microsoft.com/office/powerpoint/2010/main" val="2146164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l"/>
            <a:r>
              <a:rPr lang="en-US" b="1" i="1" dirty="0"/>
              <a:t>Project Stakeholders</a:t>
            </a:r>
            <a:r>
              <a:rPr lang="en-US" dirty="0"/>
              <a:t/>
            </a:r>
            <a:br>
              <a:rPr lang="en-US" dirty="0"/>
            </a:br>
            <a:r>
              <a:rPr lang="en-US" sz="2700" dirty="0" err="1"/>
              <a:t>adalah</a:t>
            </a:r>
            <a:r>
              <a:rPr lang="en-US" sz="2700" dirty="0"/>
              <a:t> orang-orang yang </a:t>
            </a:r>
            <a:r>
              <a:rPr lang="en-US" sz="2700" dirty="0" err="1"/>
              <a:t>terlibat</a:t>
            </a:r>
            <a:r>
              <a:rPr lang="en-US" sz="2700" dirty="0"/>
              <a:t> </a:t>
            </a:r>
            <a:r>
              <a:rPr lang="en-US" sz="2700" dirty="0" err="1"/>
              <a:t>atau</a:t>
            </a:r>
            <a:r>
              <a:rPr lang="en-US" sz="2700" dirty="0"/>
              <a:t> </a:t>
            </a:r>
            <a:r>
              <a:rPr lang="en-US" sz="2700" dirty="0" err="1"/>
              <a:t>dipengaruhi</a:t>
            </a:r>
            <a:r>
              <a:rPr lang="en-US" sz="2700" dirty="0"/>
              <a:t> </a:t>
            </a:r>
            <a:r>
              <a:rPr lang="en-US" sz="2700" dirty="0" err="1"/>
              <a:t>oleh</a:t>
            </a:r>
            <a:r>
              <a:rPr lang="en-US" sz="2700" dirty="0"/>
              <a:t> </a:t>
            </a:r>
            <a:r>
              <a:rPr lang="en-US" sz="2700" dirty="0" err="1"/>
              <a:t>aktivitas</a:t>
            </a:r>
            <a:r>
              <a:rPr lang="en-US" sz="2700" dirty="0"/>
              <a:t> </a:t>
            </a:r>
            <a:r>
              <a:rPr lang="en-US" sz="2700" dirty="0" err="1"/>
              <a:t>proyek</a:t>
            </a:r>
            <a:endParaRPr lang="en-ID" sz="27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Yang </a:t>
            </a:r>
            <a:r>
              <a:rPr lang="en-US" dirty="0" err="1" smtClean="0"/>
              <a:t>termasuk</a:t>
            </a:r>
            <a:r>
              <a:rPr lang="en-US" dirty="0" smtClean="0"/>
              <a:t> stakeholder :</a:t>
            </a:r>
          </a:p>
          <a:p>
            <a:pPr marL="363538" indent="-363538">
              <a:buFont typeface="+mj-lt"/>
              <a:buAutoNum type="arabicPeriod"/>
            </a:pPr>
            <a:r>
              <a:rPr lang="en-ID" dirty="0" smtClean="0"/>
              <a:t>Sponsor </a:t>
            </a:r>
            <a:r>
              <a:rPr lang="en-ID" dirty="0" err="1"/>
              <a:t>proyek</a:t>
            </a:r>
            <a:r>
              <a:rPr lang="en-ID" dirty="0"/>
              <a:t> </a:t>
            </a:r>
            <a:endParaRPr lang="en-ID" dirty="0" smtClean="0"/>
          </a:p>
          <a:p>
            <a:pPr marL="363538" indent="-363538">
              <a:buFont typeface="+mj-lt"/>
              <a:buAutoNum type="arabicPeriod"/>
            </a:pPr>
            <a:r>
              <a:rPr lang="en-ID" dirty="0" err="1" smtClean="0"/>
              <a:t>Manajer</a:t>
            </a:r>
            <a:r>
              <a:rPr lang="en-ID" dirty="0" smtClean="0"/>
              <a:t> </a:t>
            </a:r>
            <a:r>
              <a:rPr lang="en-ID" dirty="0" err="1"/>
              <a:t>proyek</a:t>
            </a:r>
            <a:r>
              <a:rPr lang="en-ID" dirty="0"/>
              <a:t> </a:t>
            </a:r>
            <a:endParaRPr lang="en-ID" dirty="0" smtClean="0"/>
          </a:p>
          <a:p>
            <a:pPr marL="363538" indent="-363538">
              <a:buFont typeface="+mj-lt"/>
              <a:buAutoNum type="arabicPeriod"/>
            </a:pPr>
            <a:r>
              <a:rPr lang="en-ID" dirty="0" smtClean="0"/>
              <a:t>Tim </a:t>
            </a:r>
            <a:r>
              <a:rPr lang="en-ID" dirty="0" err="1"/>
              <a:t>proyek</a:t>
            </a:r>
            <a:r>
              <a:rPr lang="en-ID" dirty="0"/>
              <a:t> </a:t>
            </a:r>
            <a:endParaRPr lang="en-ID" dirty="0" smtClean="0"/>
          </a:p>
          <a:p>
            <a:pPr marL="363538" indent="-363538">
              <a:buFont typeface="+mj-lt"/>
              <a:buAutoNum type="arabicPeriod"/>
            </a:pPr>
            <a:r>
              <a:rPr lang="en-ID" dirty="0" smtClean="0"/>
              <a:t>Staff </a:t>
            </a:r>
            <a:r>
              <a:rPr lang="en-ID" dirty="0" err="1"/>
              <a:t>pendukung</a:t>
            </a:r>
            <a:r>
              <a:rPr lang="en-ID" dirty="0"/>
              <a:t> </a:t>
            </a:r>
            <a:endParaRPr lang="en-ID" dirty="0" smtClean="0"/>
          </a:p>
          <a:p>
            <a:pPr marL="363538" indent="-363538">
              <a:buFont typeface="+mj-lt"/>
              <a:buAutoNum type="arabicPeriod"/>
            </a:pPr>
            <a:r>
              <a:rPr lang="en-ID" dirty="0" smtClean="0"/>
              <a:t>Customer </a:t>
            </a:r>
          </a:p>
          <a:p>
            <a:pPr marL="363538" indent="-363538">
              <a:buFont typeface="+mj-lt"/>
              <a:buAutoNum type="arabicPeriod"/>
            </a:pPr>
            <a:r>
              <a:rPr lang="en-ID" dirty="0" smtClean="0"/>
              <a:t>User/</a:t>
            </a:r>
            <a:r>
              <a:rPr lang="en-ID" dirty="0" err="1" smtClean="0"/>
              <a:t>pengguna</a:t>
            </a:r>
            <a:r>
              <a:rPr lang="en-ID" dirty="0" smtClean="0"/>
              <a:t> </a:t>
            </a:r>
          </a:p>
          <a:p>
            <a:pPr marL="363538" indent="-363538">
              <a:buFont typeface="+mj-lt"/>
              <a:buAutoNum type="arabicPeriod"/>
            </a:pPr>
            <a:r>
              <a:rPr lang="en-ID" dirty="0" smtClean="0"/>
              <a:t>Supplier/</a:t>
            </a:r>
            <a:r>
              <a:rPr lang="en-ID" dirty="0" err="1" smtClean="0"/>
              <a:t>pemasok</a:t>
            </a:r>
            <a:r>
              <a:rPr lang="en-ID" dirty="0" smtClean="0"/>
              <a:t>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79553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algn="l"/>
            <a:r>
              <a:rPr lang="en-ID" b="1" dirty="0"/>
              <a:t>9 Area </a:t>
            </a:r>
            <a:r>
              <a:rPr lang="en-ID" b="1" dirty="0" err="1"/>
              <a:t>Pengetahuan</a:t>
            </a:r>
            <a:r>
              <a:rPr lang="en-ID" b="1" dirty="0"/>
              <a:t> </a:t>
            </a:r>
            <a:r>
              <a:rPr lang="en-ID" b="1" dirty="0" err="1"/>
              <a:t>Manajemen</a:t>
            </a:r>
            <a:r>
              <a:rPr lang="en-ID" b="1" dirty="0"/>
              <a:t> </a:t>
            </a:r>
            <a:r>
              <a:rPr lang="en-ID" b="1" dirty="0" err="1"/>
              <a:t>Proyek</a:t>
            </a:r>
            <a:r>
              <a:rPr lang="en-ID" b="1" dirty="0"/>
              <a:t> </a:t>
            </a:r>
            <a:br>
              <a:rPr lang="en-ID" b="1" dirty="0"/>
            </a:br>
            <a:r>
              <a:rPr lang="en-ID" sz="2200" dirty="0" err="1" smtClean="0"/>
              <a:t>harus</a:t>
            </a:r>
            <a:r>
              <a:rPr lang="en-ID" sz="2200" dirty="0" smtClean="0"/>
              <a:t> </a:t>
            </a:r>
            <a:r>
              <a:rPr lang="en-ID" sz="2200" dirty="0" err="1" smtClean="0"/>
              <a:t>mendeskripsikan</a:t>
            </a:r>
            <a:r>
              <a:rPr lang="en-ID" sz="2200" dirty="0" smtClean="0"/>
              <a:t> </a:t>
            </a:r>
            <a:r>
              <a:rPr lang="en-ID" sz="2200" dirty="0" err="1"/>
              <a:t>kompetensi</a:t>
            </a:r>
            <a:r>
              <a:rPr lang="en-ID" sz="2200" dirty="0"/>
              <a:t> </a:t>
            </a:r>
            <a:r>
              <a:rPr lang="en-ID" sz="2200" dirty="0" err="1"/>
              <a:t>kunci</a:t>
            </a:r>
            <a:r>
              <a:rPr lang="en-ID" sz="2200" dirty="0"/>
              <a:t> yang </a:t>
            </a:r>
            <a:r>
              <a:rPr lang="en-ID" sz="2200" dirty="0" err="1"/>
              <a:t>harus</a:t>
            </a:r>
            <a:r>
              <a:rPr lang="en-ID" sz="2200" dirty="0"/>
              <a:t> </a:t>
            </a:r>
            <a:r>
              <a:rPr lang="en-ID" sz="2200" dirty="0" err="1"/>
              <a:t>dikembangkan</a:t>
            </a:r>
            <a:r>
              <a:rPr lang="en-ID" sz="2200" dirty="0"/>
              <a:t> </a:t>
            </a:r>
            <a:r>
              <a:rPr lang="en-ID" sz="2200" dirty="0" err="1"/>
              <a:t>seorang</a:t>
            </a:r>
            <a:r>
              <a:rPr lang="en-ID" sz="2200" dirty="0"/>
              <a:t> </a:t>
            </a:r>
            <a:r>
              <a:rPr lang="en-ID" sz="2200" dirty="0" err="1"/>
              <a:t>manajer</a:t>
            </a:r>
            <a:r>
              <a:rPr lang="en-ID" sz="2200" dirty="0"/>
              <a:t> </a:t>
            </a:r>
            <a:r>
              <a:rPr lang="en-ID" sz="2200" dirty="0" err="1"/>
              <a:t>proyek</a:t>
            </a:r>
            <a:r>
              <a:rPr lang="en-ID" sz="22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363538" indent="-363538">
              <a:buFont typeface="Wingdings" panose="05000000000000000000" pitchFamily="2" charset="2"/>
              <a:buChar char="Ø"/>
            </a:pPr>
            <a:r>
              <a:rPr lang="en-ID" dirty="0" err="1" smtClean="0"/>
              <a:t>Empat</a:t>
            </a:r>
            <a:r>
              <a:rPr lang="en-ID" dirty="0" smtClean="0"/>
              <a:t> </a:t>
            </a:r>
            <a:r>
              <a:rPr lang="en-ID" dirty="0" err="1"/>
              <a:t>pilar</a:t>
            </a:r>
            <a:r>
              <a:rPr lang="en-ID" dirty="0"/>
              <a:t> area </a:t>
            </a:r>
            <a:r>
              <a:rPr lang="en-ID" dirty="0" err="1"/>
              <a:t>pengetahuan</a:t>
            </a:r>
            <a:r>
              <a:rPr lang="en-ID" dirty="0"/>
              <a:t> </a:t>
            </a:r>
            <a:r>
              <a:rPr lang="en-ID" dirty="0" err="1"/>
              <a:t>menuntun</a:t>
            </a:r>
            <a:r>
              <a:rPr lang="en-ID" dirty="0"/>
              <a:t> </a:t>
            </a:r>
            <a:r>
              <a:rPr lang="en-ID" dirty="0" err="1"/>
              <a:t>pada</a:t>
            </a:r>
            <a:r>
              <a:rPr lang="en-ID" dirty="0"/>
              <a:t> </a:t>
            </a:r>
            <a:r>
              <a:rPr lang="en-ID" dirty="0" err="1"/>
              <a:t>tujuantujuan</a:t>
            </a:r>
            <a:r>
              <a:rPr lang="en-ID" dirty="0"/>
              <a:t> </a:t>
            </a:r>
            <a:r>
              <a:rPr lang="en-ID" dirty="0" err="1"/>
              <a:t>proyek</a:t>
            </a:r>
            <a:r>
              <a:rPr lang="en-ID" dirty="0"/>
              <a:t> </a:t>
            </a:r>
            <a:r>
              <a:rPr lang="en-ID" dirty="0" err="1"/>
              <a:t>spesifik</a:t>
            </a:r>
            <a:r>
              <a:rPr lang="en-ID" dirty="0"/>
              <a:t> (scope, </a:t>
            </a:r>
            <a:r>
              <a:rPr lang="en-ID" dirty="0" err="1"/>
              <a:t>waktu</a:t>
            </a:r>
            <a:r>
              <a:rPr lang="en-ID" dirty="0"/>
              <a:t>, </a:t>
            </a:r>
            <a:r>
              <a:rPr lang="en-ID" dirty="0" err="1"/>
              <a:t>biaya</a:t>
            </a:r>
            <a:r>
              <a:rPr lang="en-ID" dirty="0"/>
              <a:t>,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kualitas</a:t>
            </a:r>
            <a:r>
              <a:rPr lang="en-ID" dirty="0"/>
              <a:t>) </a:t>
            </a:r>
            <a:endParaRPr lang="en-ID" dirty="0" smtClean="0"/>
          </a:p>
          <a:p>
            <a:pPr marL="363538" indent="-363538">
              <a:buFont typeface="Wingdings" panose="05000000000000000000" pitchFamily="2" charset="2"/>
              <a:buChar char="Ø"/>
            </a:pPr>
            <a:r>
              <a:rPr lang="en-ID" dirty="0" err="1" smtClean="0"/>
              <a:t>Empat</a:t>
            </a:r>
            <a:r>
              <a:rPr lang="en-ID" dirty="0" smtClean="0"/>
              <a:t> </a:t>
            </a:r>
            <a:r>
              <a:rPr lang="en-ID" dirty="0"/>
              <a:t>area </a:t>
            </a:r>
            <a:r>
              <a:rPr lang="en-ID" dirty="0" err="1"/>
              <a:t>pengetahuan</a:t>
            </a:r>
            <a:r>
              <a:rPr lang="en-ID" dirty="0"/>
              <a:t> yang </a:t>
            </a:r>
            <a:r>
              <a:rPr lang="en-ID" dirty="0" err="1"/>
              <a:t>memfasilitasi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alat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mencapai</a:t>
            </a:r>
            <a:r>
              <a:rPr lang="en-ID" dirty="0"/>
              <a:t> </a:t>
            </a:r>
            <a:r>
              <a:rPr lang="en-ID" dirty="0" err="1"/>
              <a:t>tujuan-tujuan</a:t>
            </a:r>
            <a:r>
              <a:rPr lang="en-ID" dirty="0"/>
              <a:t> </a:t>
            </a:r>
            <a:r>
              <a:rPr lang="en-ID" dirty="0" err="1"/>
              <a:t>proyek</a:t>
            </a:r>
            <a:r>
              <a:rPr lang="en-ID" dirty="0"/>
              <a:t> (</a:t>
            </a:r>
            <a:r>
              <a:rPr lang="en-ID" dirty="0" err="1"/>
              <a:t>manajemen</a:t>
            </a:r>
            <a:r>
              <a:rPr lang="en-ID" dirty="0"/>
              <a:t> </a:t>
            </a:r>
            <a:r>
              <a:rPr lang="en-ID" dirty="0" err="1"/>
              <a:t>sumber</a:t>
            </a:r>
            <a:r>
              <a:rPr lang="en-ID" dirty="0"/>
              <a:t> </a:t>
            </a:r>
            <a:r>
              <a:rPr lang="en-ID" dirty="0" err="1"/>
              <a:t>daya</a:t>
            </a:r>
            <a:r>
              <a:rPr lang="en-ID" dirty="0"/>
              <a:t> </a:t>
            </a:r>
            <a:r>
              <a:rPr lang="en-ID" dirty="0" err="1"/>
              <a:t>manusia</a:t>
            </a:r>
            <a:r>
              <a:rPr lang="en-ID" dirty="0"/>
              <a:t>, </a:t>
            </a:r>
            <a:r>
              <a:rPr lang="en-ID" dirty="0" err="1"/>
              <a:t>komunikasi</a:t>
            </a:r>
            <a:r>
              <a:rPr lang="en-ID" dirty="0"/>
              <a:t>, </a:t>
            </a:r>
            <a:r>
              <a:rPr lang="en-ID" dirty="0" err="1"/>
              <a:t>resiko</a:t>
            </a:r>
            <a:r>
              <a:rPr lang="en-ID" dirty="0"/>
              <a:t>,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keadaan</a:t>
            </a:r>
            <a:r>
              <a:rPr lang="en-ID" dirty="0"/>
              <a:t>) </a:t>
            </a:r>
            <a:endParaRPr lang="en-ID" dirty="0" smtClean="0"/>
          </a:p>
          <a:p>
            <a:pPr marL="363538" indent="-363538">
              <a:buFont typeface="Wingdings" panose="05000000000000000000" pitchFamily="2" charset="2"/>
              <a:buChar char="Ø"/>
            </a:pPr>
            <a:r>
              <a:rPr lang="en-ID" i="1" dirty="0" smtClean="0"/>
              <a:t>Project </a:t>
            </a:r>
            <a:r>
              <a:rPr lang="en-ID" i="1" dirty="0"/>
              <a:t>integration management </a:t>
            </a:r>
            <a:r>
              <a:rPr lang="en-ID" dirty="0" err="1"/>
              <a:t>mempengaruhi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dipengaruhi</a:t>
            </a:r>
            <a:r>
              <a:rPr lang="en-ID" dirty="0"/>
              <a:t>  </a:t>
            </a:r>
            <a:r>
              <a:rPr lang="en-ID" dirty="0" err="1"/>
              <a:t>oleh</a:t>
            </a:r>
            <a:r>
              <a:rPr lang="en-ID" dirty="0"/>
              <a:t> 8 area </a:t>
            </a:r>
            <a:r>
              <a:rPr lang="en-ID" dirty="0" err="1"/>
              <a:t>pengetahuan</a:t>
            </a:r>
            <a:r>
              <a:rPr lang="en-ID" dirty="0"/>
              <a:t> </a:t>
            </a:r>
            <a:r>
              <a:rPr lang="en-ID" dirty="0" err="1"/>
              <a:t>lainnya</a:t>
            </a:r>
            <a:r>
              <a:rPr lang="en-ID" dirty="0"/>
              <a:t>. </a:t>
            </a:r>
            <a:endParaRPr lang="en-ID" dirty="0" smtClean="0"/>
          </a:p>
          <a:p>
            <a:pPr marL="363538" indent="-363538">
              <a:buFont typeface="Wingdings" panose="05000000000000000000" pitchFamily="2" charset="2"/>
              <a:buChar char="Ø"/>
            </a:pPr>
            <a:r>
              <a:rPr lang="en-ID" dirty="0" err="1" smtClean="0"/>
              <a:t>Semua</a:t>
            </a:r>
            <a:r>
              <a:rPr lang="en-ID" dirty="0" smtClean="0"/>
              <a:t> </a:t>
            </a:r>
            <a:r>
              <a:rPr lang="en-ID" dirty="0"/>
              <a:t>area </a:t>
            </a:r>
            <a:r>
              <a:rPr lang="en-ID" dirty="0" err="1"/>
              <a:t>pengetahuan</a:t>
            </a:r>
            <a:r>
              <a:rPr lang="en-ID" dirty="0"/>
              <a:t> </a:t>
            </a:r>
            <a:r>
              <a:rPr lang="en-ID" dirty="0" err="1"/>
              <a:t>tersebut</a:t>
            </a:r>
            <a:r>
              <a:rPr lang="en-ID" dirty="0"/>
              <a:t> </a:t>
            </a:r>
            <a:r>
              <a:rPr lang="en-ID" dirty="0" err="1"/>
              <a:t>penting</a:t>
            </a:r>
            <a:r>
              <a:rPr lang="en-ID" dirty="0"/>
              <a:t> </a:t>
            </a:r>
          </a:p>
        </p:txBody>
      </p:sp>
      <p:pic>
        <p:nvPicPr>
          <p:cNvPr id="3074" name="Picture 2" descr="Image result for 9 area manajemen proy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751" y="2561621"/>
            <a:ext cx="4541930" cy="3308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39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73069" y="659934"/>
            <a:ext cx="9601200" cy="1303337"/>
          </a:xfrm>
        </p:spPr>
        <p:txBody>
          <a:bodyPr anchor="ctr">
            <a:normAutofit/>
          </a:bodyPr>
          <a:lstStyle/>
          <a:p>
            <a:pPr algn="l"/>
            <a:r>
              <a:rPr lang="en-US" sz="4000" b="1" dirty="0"/>
              <a:t>9 </a:t>
            </a:r>
            <a:r>
              <a:rPr lang="en-US" sz="4000" b="1" dirty="0" smtClean="0"/>
              <a:t>Area </a:t>
            </a:r>
            <a:r>
              <a:rPr lang="en-US" sz="4000" b="1" dirty="0" err="1" smtClean="0"/>
              <a:t>Manajemen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Proyek</a:t>
            </a:r>
            <a:endParaRPr lang="en-ID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1173069" y="1698346"/>
            <a:ext cx="4938713" cy="4022725"/>
          </a:xfrm>
        </p:spPr>
        <p:txBody>
          <a:bodyPr>
            <a:noAutofit/>
          </a:bodyPr>
          <a:lstStyle/>
          <a:p>
            <a:pPr marL="342900" indent="-342900" fontAlgn="base">
              <a:lnSpc>
                <a:spcPct val="100000"/>
              </a:lnSpc>
              <a:buFont typeface="+mj-lt"/>
              <a:buAutoNum type="arabicPeriod"/>
            </a:pPr>
            <a:r>
              <a:rPr lang="en-ID" sz="1600" b="1" i="1" dirty="0">
                <a:solidFill>
                  <a:schemeClr val="tx1"/>
                </a:solidFill>
              </a:rPr>
              <a:t>Project integration management </a:t>
            </a:r>
            <a:endParaRPr lang="en-ID" sz="1600" dirty="0">
              <a:solidFill>
                <a:schemeClr val="tx1"/>
              </a:solidFill>
            </a:endParaRPr>
          </a:p>
          <a:p>
            <a:pPr marL="292608" lvl="1" indent="0" fontAlgn="base">
              <a:lnSpc>
                <a:spcPct val="100000"/>
              </a:lnSpc>
              <a:buNone/>
            </a:pPr>
            <a:r>
              <a:rPr lang="en-ID" sz="1600" dirty="0" err="1" smtClean="0">
                <a:solidFill>
                  <a:schemeClr val="tx1"/>
                </a:solidFill>
              </a:rPr>
              <a:t>memastikan</a:t>
            </a:r>
            <a:r>
              <a:rPr lang="en-ID" sz="1600" dirty="0" smtClean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bahwa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unsur-unsur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berbagai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proyek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secara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efektif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dikoordinasikan</a:t>
            </a:r>
            <a:r>
              <a:rPr lang="en-ID" sz="1600" dirty="0">
                <a:solidFill>
                  <a:schemeClr val="tx1"/>
                </a:solidFill>
              </a:rPr>
              <a:t>.</a:t>
            </a:r>
          </a:p>
          <a:p>
            <a:pPr marL="342900" indent="-342900" fontAlgn="base">
              <a:lnSpc>
                <a:spcPct val="100000"/>
              </a:lnSpc>
              <a:buFont typeface="+mj-lt"/>
              <a:buAutoNum type="arabicPeriod"/>
            </a:pPr>
            <a:r>
              <a:rPr lang="en-ID" sz="1600" b="1" i="1" dirty="0">
                <a:solidFill>
                  <a:schemeClr val="tx1"/>
                </a:solidFill>
              </a:rPr>
              <a:t>Project scope management </a:t>
            </a:r>
            <a:r>
              <a:rPr lang="en-ID" sz="1600" dirty="0">
                <a:solidFill>
                  <a:schemeClr val="tx1"/>
                </a:solidFill>
              </a:rPr>
              <a:t> </a:t>
            </a:r>
          </a:p>
          <a:p>
            <a:pPr marL="292608" lvl="1" indent="0" fontAlgn="base">
              <a:lnSpc>
                <a:spcPct val="100000"/>
              </a:lnSpc>
              <a:buNone/>
            </a:pPr>
            <a:r>
              <a:rPr lang="en-ID" sz="1600" dirty="0" err="1" smtClean="0">
                <a:solidFill>
                  <a:schemeClr val="tx1"/>
                </a:solidFill>
              </a:rPr>
              <a:t>untuk</a:t>
            </a:r>
            <a:r>
              <a:rPr lang="en-ID" sz="1600" dirty="0" smtClean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memastikan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semua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pekerjaan</a:t>
            </a:r>
            <a:r>
              <a:rPr lang="en-ID" sz="1600" dirty="0">
                <a:solidFill>
                  <a:schemeClr val="tx1"/>
                </a:solidFill>
              </a:rPr>
              <a:t> yang </a:t>
            </a:r>
            <a:r>
              <a:rPr lang="en-ID" sz="1600" dirty="0" err="1">
                <a:solidFill>
                  <a:schemeClr val="tx1"/>
                </a:solidFill>
              </a:rPr>
              <a:t>diperlukan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dimasukkan</a:t>
            </a:r>
            <a:r>
              <a:rPr lang="en-ID" sz="1600" dirty="0">
                <a:solidFill>
                  <a:schemeClr val="tx1"/>
                </a:solidFill>
              </a:rPr>
              <a:t>.</a:t>
            </a:r>
          </a:p>
          <a:p>
            <a:pPr marL="342900" indent="-342900" fontAlgn="base">
              <a:lnSpc>
                <a:spcPct val="100000"/>
              </a:lnSpc>
              <a:buFont typeface="+mj-lt"/>
              <a:buAutoNum type="arabicPeriod"/>
            </a:pPr>
            <a:r>
              <a:rPr lang="en-ID" sz="1600" b="1" i="1" dirty="0">
                <a:solidFill>
                  <a:schemeClr val="tx1"/>
                </a:solidFill>
              </a:rPr>
              <a:t>Project time management </a:t>
            </a:r>
            <a:endParaRPr lang="en-ID" sz="1600" dirty="0">
              <a:solidFill>
                <a:schemeClr val="tx1"/>
              </a:solidFill>
            </a:endParaRPr>
          </a:p>
          <a:p>
            <a:pPr marL="292608" lvl="1" indent="0" fontAlgn="base">
              <a:lnSpc>
                <a:spcPct val="100000"/>
              </a:lnSpc>
              <a:buNone/>
            </a:pPr>
            <a:r>
              <a:rPr lang="en-ID" sz="1600" dirty="0" err="1" smtClean="0">
                <a:solidFill>
                  <a:schemeClr val="tx1"/>
                </a:solidFill>
              </a:rPr>
              <a:t>menyediakan</a:t>
            </a:r>
            <a:r>
              <a:rPr lang="en-ID" sz="1600" dirty="0" smtClean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jadwal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proyek</a:t>
            </a:r>
            <a:r>
              <a:rPr lang="en-ID" sz="1600" dirty="0">
                <a:solidFill>
                  <a:schemeClr val="tx1"/>
                </a:solidFill>
              </a:rPr>
              <a:t> yang </a:t>
            </a:r>
            <a:r>
              <a:rPr lang="en-ID" sz="1600" dirty="0" err="1">
                <a:solidFill>
                  <a:schemeClr val="tx1"/>
                </a:solidFill>
              </a:rPr>
              <a:t>efektif</a:t>
            </a:r>
            <a:endParaRPr lang="en-ID" sz="1600" dirty="0">
              <a:solidFill>
                <a:schemeClr val="tx1"/>
              </a:solidFill>
            </a:endParaRPr>
          </a:p>
          <a:p>
            <a:pPr marL="342900" indent="-342900" fontAlgn="base">
              <a:lnSpc>
                <a:spcPct val="100000"/>
              </a:lnSpc>
              <a:buFont typeface="+mj-lt"/>
              <a:buAutoNum type="arabicPeriod"/>
            </a:pPr>
            <a:r>
              <a:rPr lang="en-ID" sz="1600" b="1" i="1" dirty="0">
                <a:solidFill>
                  <a:schemeClr val="tx1"/>
                </a:solidFill>
              </a:rPr>
              <a:t>Project cost management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</a:p>
          <a:p>
            <a:pPr marL="292608" lvl="1" indent="0" fontAlgn="base">
              <a:lnSpc>
                <a:spcPct val="100000"/>
              </a:lnSpc>
              <a:buNone/>
            </a:pPr>
            <a:r>
              <a:rPr lang="en-ID" sz="1600" dirty="0" err="1" smtClean="0">
                <a:solidFill>
                  <a:schemeClr val="tx1"/>
                </a:solidFill>
              </a:rPr>
              <a:t>untuk</a:t>
            </a:r>
            <a:r>
              <a:rPr lang="en-ID" sz="1600" dirty="0" smtClean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mengidentifikasi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sumber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daya</a:t>
            </a:r>
            <a:r>
              <a:rPr lang="en-ID" sz="1600" dirty="0">
                <a:solidFill>
                  <a:schemeClr val="tx1"/>
                </a:solidFill>
              </a:rPr>
              <a:t> yang </a:t>
            </a:r>
            <a:r>
              <a:rPr lang="en-ID" sz="1600" dirty="0" err="1">
                <a:solidFill>
                  <a:schemeClr val="tx1"/>
                </a:solidFill>
              </a:rPr>
              <a:t>dibutuhkan</a:t>
            </a:r>
            <a:r>
              <a:rPr lang="en-ID" sz="1600" dirty="0">
                <a:solidFill>
                  <a:schemeClr val="tx1"/>
                </a:solidFill>
              </a:rPr>
              <a:t> </a:t>
            </a:r>
            <a:r>
              <a:rPr lang="en-ID" sz="1600" dirty="0" err="1">
                <a:solidFill>
                  <a:schemeClr val="tx1"/>
                </a:solidFill>
              </a:rPr>
              <a:t>dan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mengontrol</a:t>
            </a:r>
            <a:r>
              <a:rPr lang="en-ID" sz="1600" dirty="0">
                <a:solidFill>
                  <a:schemeClr val="tx1"/>
                </a:solidFill>
              </a:rPr>
              <a:t> </a:t>
            </a:r>
            <a:r>
              <a:rPr lang="en-ID" sz="1600" dirty="0" err="1">
                <a:solidFill>
                  <a:schemeClr val="tx1"/>
                </a:solidFill>
              </a:rPr>
              <a:t>anggaran</a:t>
            </a:r>
            <a:endParaRPr lang="en-ID" sz="1600" dirty="0">
              <a:solidFill>
                <a:schemeClr val="tx1"/>
              </a:solidFill>
            </a:endParaRPr>
          </a:p>
          <a:p>
            <a:pPr marL="342900" indent="-342900" fontAlgn="base">
              <a:lnSpc>
                <a:spcPct val="100000"/>
              </a:lnSpc>
              <a:buFont typeface="+mj-lt"/>
              <a:buAutoNum type="arabicPeriod"/>
            </a:pPr>
            <a:r>
              <a:rPr lang="en-ID" sz="1600" b="1" i="1" dirty="0">
                <a:solidFill>
                  <a:schemeClr val="tx1"/>
                </a:solidFill>
              </a:rPr>
              <a:t>Project quality management </a:t>
            </a:r>
            <a:endParaRPr lang="en-ID" sz="1600" dirty="0">
              <a:solidFill>
                <a:schemeClr val="tx1"/>
              </a:solidFill>
            </a:endParaRPr>
          </a:p>
          <a:p>
            <a:pPr marL="292608" lvl="1" indent="0" fontAlgn="base">
              <a:lnSpc>
                <a:spcPct val="100000"/>
              </a:lnSpc>
              <a:buNone/>
            </a:pPr>
            <a:r>
              <a:rPr lang="en-ID" sz="1600" dirty="0" err="1" smtClean="0">
                <a:solidFill>
                  <a:schemeClr val="tx1"/>
                </a:solidFill>
              </a:rPr>
              <a:t>untuk</a:t>
            </a:r>
            <a:r>
              <a:rPr lang="en-ID" sz="1600" dirty="0" smtClean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memastikan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bahwa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persyaratan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fungsional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sudah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terpenuhi</a:t>
            </a:r>
            <a:r>
              <a:rPr lang="en-ID" sz="1600" dirty="0" smtClean="0">
                <a:solidFill>
                  <a:schemeClr val="tx1"/>
                </a:solidFill>
              </a:rPr>
              <a:t>.</a:t>
            </a:r>
            <a:endParaRPr lang="en-ID" sz="1600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6546103" y="1698346"/>
            <a:ext cx="4718050" cy="3309937"/>
          </a:xfrm>
        </p:spPr>
        <p:txBody>
          <a:bodyPr>
            <a:normAutofit fontScale="92500" lnSpcReduction="10000"/>
          </a:bodyPr>
          <a:lstStyle/>
          <a:p>
            <a:pPr marL="457200" indent="-457200" fontAlgn="base">
              <a:buAutoNum type="arabicPeriod" startAt="6"/>
            </a:pPr>
            <a:r>
              <a:rPr lang="en-ID" sz="1600" b="1" i="1" dirty="0" smtClean="0">
                <a:solidFill>
                  <a:schemeClr val="tx1"/>
                </a:solidFill>
              </a:rPr>
              <a:t>Project </a:t>
            </a:r>
            <a:r>
              <a:rPr lang="en-ID" sz="1600" b="1" i="1" dirty="0">
                <a:solidFill>
                  <a:schemeClr val="tx1"/>
                </a:solidFill>
              </a:rPr>
              <a:t>human resource </a:t>
            </a:r>
            <a:r>
              <a:rPr lang="en-ID" sz="1600" b="1" i="1" dirty="0" smtClean="0">
                <a:solidFill>
                  <a:schemeClr val="tx1"/>
                </a:solidFill>
              </a:rPr>
              <a:t>management</a:t>
            </a:r>
          </a:p>
          <a:p>
            <a:pPr marL="444500" lvl="1" indent="0" fontAlgn="base">
              <a:buNone/>
            </a:pPr>
            <a:r>
              <a:rPr lang="en-ID" sz="1600" dirty="0" err="1" smtClean="0">
                <a:solidFill>
                  <a:schemeClr val="tx1"/>
                </a:solidFill>
              </a:rPr>
              <a:t>mengembangkan</a:t>
            </a:r>
            <a:r>
              <a:rPr lang="en-ID" sz="1600" dirty="0" smtClean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dan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mempekerjakan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personil</a:t>
            </a:r>
            <a:r>
              <a:rPr lang="en-ID" sz="1600" dirty="0">
                <a:solidFill>
                  <a:schemeClr val="tx1"/>
                </a:solidFill>
              </a:rPr>
              <a:t> yang </a:t>
            </a:r>
            <a:r>
              <a:rPr lang="en-ID" sz="1600" dirty="0" err="1">
                <a:solidFill>
                  <a:schemeClr val="tx1"/>
                </a:solidFill>
              </a:rPr>
              <a:t>efektif</a:t>
            </a:r>
            <a:r>
              <a:rPr lang="en-ID" sz="1600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 fontAlgn="base">
              <a:buAutoNum type="arabicPeriod" startAt="6"/>
            </a:pPr>
            <a:r>
              <a:rPr lang="en-ID" sz="1600" b="1" i="1" dirty="0" smtClean="0">
                <a:solidFill>
                  <a:schemeClr val="tx1"/>
                </a:solidFill>
              </a:rPr>
              <a:t>Project </a:t>
            </a:r>
            <a:r>
              <a:rPr lang="en-ID" sz="1600" b="1" i="1" dirty="0">
                <a:solidFill>
                  <a:schemeClr val="tx1"/>
                </a:solidFill>
              </a:rPr>
              <a:t>communications </a:t>
            </a:r>
            <a:r>
              <a:rPr lang="en-ID" sz="1600" b="1" i="1" dirty="0" smtClean="0">
                <a:solidFill>
                  <a:schemeClr val="tx1"/>
                </a:solidFill>
              </a:rPr>
              <a:t>management</a:t>
            </a:r>
          </a:p>
          <a:p>
            <a:pPr marL="444500" lvl="1" indent="0" fontAlgn="base">
              <a:buNone/>
            </a:pPr>
            <a:r>
              <a:rPr lang="en-ID" sz="1600" dirty="0" err="1" smtClean="0">
                <a:solidFill>
                  <a:schemeClr val="tx1"/>
                </a:solidFill>
              </a:rPr>
              <a:t>untuk</a:t>
            </a:r>
            <a:r>
              <a:rPr lang="en-ID" sz="1600" dirty="0" smtClean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memastikan</a:t>
            </a:r>
            <a:r>
              <a:rPr lang="en-ID" sz="1600" dirty="0">
                <a:solidFill>
                  <a:schemeClr val="tx1"/>
                </a:solidFill>
              </a:rPr>
              <a:t> </a:t>
            </a:r>
            <a:r>
              <a:rPr lang="en-ID" sz="1600" dirty="0" err="1">
                <a:solidFill>
                  <a:schemeClr val="tx1"/>
                </a:solidFill>
              </a:rPr>
              <a:t>komunikasi</a:t>
            </a:r>
            <a:r>
              <a:rPr lang="en-ID" sz="1600" dirty="0">
                <a:solidFill>
                  <a:schemeClr val="tx1"/>
                </a:solidFill>
              </a:rPr>
              <a:t> internal </a:t>
            </a:r>
            <a:r>
              <a:rPr lang="en-ID" sz="1600" dirty="0" err="1">
                <a:solidFill>
                  <a:schemeClr val="tx1"/>
                </a:solidFill>
              </a:rPr>
              <a:t>dan</a:t>
            </a:r>
            <a:r>
              <a:rPr lang="en-ID" sz="1600" dirty="0">
                <a:solidFill>
                  <a:schemeClr val="tx1"/>
                </a:solidFill>
              </a:rPr>
              <a:t> </a:t>
            </a:r>
            <a:r>
              <a:rPr lang="en-ID" sz="1600" dirty="0" err="1">
                <a:solidFill>
                  <a:schemeClr val="tx1"/>
                </a:solidFill>
              </a:rPr>
              <a:t>eksternal</a:t>
            </a:r>
            <a:r>
              <a:rPr lang="en-ID" sz="1600" dirty="0">
                <a:solidFill>
                  <a:schemeClr val="tx1"/>
                </a:solidFill>
              </a:rPr>
              <a:t> yang </a:t>
            </a:r>
            <a:r>
              <a:rPr lang="en-ID" sz="1600" dirty="0" err="1">
                <a:solidFill>
                  <a:schemeClr val="tx1"/>
                </a:solidFill>
              </a:rPr>
              <a:t>efektif</a:t>
            </a:r>
            <a:r>
              <a:rPr lang="en-ID" sz="1600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 fontAlgn="base">
              <a:buAutoNum type="arabicPeriod" startAt="6"/>
            </a:pPr>
            <a:r>
              <a:rPr lang="en-ID" sz="1600" b="1" i="1" dirty="0" smtClean="0">
                <a:solidFill>
                  <a:schemeClr val="tx1"/>
                </a:solidFill>
              </a:rPr>
              <a:t>Project </a:t>
            </a:r>
            <a:r>
              <a:rPr lang="en-ID" sz="1600" b="1" i="1" dirty="0">
                <a:solidFill>
                  <a:schemeClr val="tx1"/>
                </a:solidFill>
              </a:rPr>
              <a:t>risk </a:t>
            </a:r>
            <a:r>
              <a:rPr lang="en-ID" sz="1600" b="1" i="1" dirty="0" smtClean="0">
                <a:solidFill>
                  <a:schemeClr val="tx1"/>
                </a:solidFill>
              </a:rPr>
              <a:t>management</a:t>
            </a:r>
          </a:p>
          <a:p>
            <a:pPr marL="444500" lvl="1" indent="0" fontAlgn="base">
              <a:buNone/>
            </a:pPr>
            <a:r>
              <a:rPr lang="en-ID" sz="1600" dirty="0" err="1" smtClean="0">
                <a:solidFill>
                  <a:schemeClr val="tx1"/>
                </a:solidFill>
              </a:rPr>
              <a:t>untuk</a:t>
            </a:r>
            <a:r>
              <a:rPr lang="en-ID" sz="1600" dirty="0" smtClean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menganalisa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dan</a:t>
            </a:r>
            <a:r>
              <a:rPr lang="en-ID" sz="1600" dirty="0">
                <a:solidFill>
                  <a:schemeClr val="tx1"/>
                </a:solidFill>
              </a:rPr>
              <a:t> </a:t>
            </a:r>
            <a:r>
              <a:rPr lang="en-ID" sz="1600" dirty="0" err="1">
                <a:solidFill>
                  <a:schemeClr val="tx1"/>
                </a:solidFill>
              </a:rPr>
              <a:t>mengurangi</a:t>
            </a:r>
            <a:r>
              <a:rPr lang="en-ID" sz="1600" dirty="0">
                <a:solidFill>
                  <a:schemeClr val="tx1"/>
                </a:solidFill>
              </a:rPr>
              <a:t> </a:t>
            </a:r>
            <a:r>
              <a:rPr lang="en-ID" sz="1600" dirty="0" err="1">
                <a:solidFill>
                  <a:schemeClr val="tx1"/>
                </a:solidFill>
              </a:rPr>
              <a:t>risiko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potensial</a:t>
            </a:r>
            <a:r>
              <a:rPr lang="en-ID" sz="1600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 fontAlgn="base">
              <a:buAutoNum type="arabicPeriod" startAt="6"/>
            </a:pPr>
            <a:r>
              <a:rPr lang="en-ID" sz="1600" b="1" i="1" dirty="0" smtClean="0">
                <a:solidFill>
                  <a:schemeClr val="tx1"/>
                </a:solidFill>
              </a:rPr>
              <a:t>Project </a:t>
            </a:r>
            <a:r>
              <a:rPr lang="en-ID" sz="1600" b="1" i="1" dirty="0">
                <a:solidFill>
                  <a:schemeClr val="tx1"/>
                </a:solidFill>
              </a:rPr>
              <a:t>procurement </a:t>
            </a:r>
            <a:r>
              <a:rPr lang="en-ID" sz="1600" b="1" i="1" dirty="0" smtClean="0">
                <a:solidFill>
                  <a:schemeClr val="tx1"/>
                </a:solidFill>
              </a:rPr>
              <a:t>management</a:t>
            </a:r>
          </a:p>
          <a:p>
            <a:pPr marL="444500" lvl="1" indent="0" fontAlgn="base">
              <a:buNone/>
            </a:pPr>
            <a:r>
              <a:rPr lang="en-ID" sz="1600" dirty="0" err="1" smtClean="0">
                <a:solidFill>
                  <a:schemeClr val="tx1"/>
                </a:solidFill>
              </a:rPr>
              <a:t>untuk</a:t>
            </a:r>
            <a:r>
              <a:rPr lang="en-ID" sz="1600" dirty="0">
                <a:solidFill>
                  <a:schemeClr val="tx1"/>
                </a:solidFill>
              </a:rPr>
              <a:t> </a:t>
            </a:r>
            <a:r>
              <a:rPr lang="en-ID" sz="1600" dirty="0" err="1">
                <a:solidFill>
                  <a:schemeClr val="tx1"/>
                </a:solidFill>
              </a:rPr>
              <a:t>memperoleh</a:t>
            </a:r>
            <a:r>
              <a:rPr lang="en-ID" sz="1600" dirty="0">
                <a:solidFill>
                  <a:schemeClr val="tx1"/>
                </a:solidFill>
              </a:rPr>
              <a:t> </a:t>
            </a:r>
            <a:r>
              <a:rPr lang="en-ID" sz="1600" dirty="0" err="1">
                <a:solidFill>
                  <a:schemeClr val="tx1"/>
                </a:solidFill>
              </a:rPr>
              <a:t>sumber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daya</a:t>
            </a:r>
            <a:r>
              <a:rPr lang="en-ID" sz="1600" dirty="0">
                <a:solidFill>
                  <a:schemeClr val="tx1"/>
                </a:solidFill>
              </a:rPr>
              <a:t> yang </a:t>
            </a:r>
            <a:r>
              <a:rPr lang="en-ID" sz="1600" dirty="0" err="1">
                <a:solidFill>
                  <a:schemeClr val="tx1"/>
                </a:solidFill>
              </a:rPr>
              <a:t>diperlukan</a:t>
            </a:r>
            <a:r>
              <a:rPr lang="en-ID" sz="1600" dirty="0">
                <a:solidFill>
                  <a:schemeClr val="tx1"/>
                </a:solidFill>
              </a:rPr>
              <a:t> </a:t>
            </a:r>
            <a:r>
              <a:rPr lang="en-ID" sz="1600" dirty="0" err="1">
                <a:solidFill>
                  <a:schemeClr val="tx1"/>
                </a:solidFill>
              </a:rPr>
              <a:t>dari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sumber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eksternal</a:t>
            </a:r>
            <a:r>
              <a:rPr lang="en-ID" sz="1600" dirty="0">
                <a:solidFill>
                  <a:schemeClr val="tx1"/>
                </a:solidFill>
              </a:rPr>
              <a:t>.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6459797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l"/>
            <a:r>
              <a:rPr lang="en-US" sz="4000" b="1" dirty="0" err="1"/>
              <a:t>Pandangan</a:t>
            </a:r>
            <a:r>
              <a:rPr lang="en-US" sz="4000" b="1" dirty="0"/>
              <a:t> </a:t>
            </a:r>
            <a:r>
              <a:rPr lang="en-US" sz="4000" b="1" dirty="0" err="1" smtClean="0"/>
              <a:t>Sistem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Manajemen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Proyek</a:t>
            </a:r>
            <a:endParaRPr lang="en-ID" sz="40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3000" dirty="0" err="1">
                <a:solidFill>
                  <a:schemeClr val="tx1"/>
                </a:solidFill>
              </a:rPr>
              <a:t>Suatu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proyek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harus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beroperasi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dalam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lingkungan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organisasi</a:t>
            </a:r>
            <a:r>
              <a:rPr lang="en-US" sz="3000" dirty="0">
                <a:solidFill>
                  <a:schemeClr val="tx1"/>
                </a:solidFill>
              </a:rPr>
              <a:t> yang </a:t>
            </a:r>
            <a:r>
              <a:rPr lang="en-US" sz="3000" dirty="0" err="1">
                <a:solidFill>
                  <a:schemeClr val="tx1"/>
                </a:solidFill>
              </a:rPr>
              <a:t>luas</a:t>
            </a:r>
            <a:endParaRPr lang="en-US" sz="3000" dirty="0">
              <a:solidFill>
                <a:schemeClr val="tx1"/>
              </a:solidFill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3000" dirty="0" err="1">
                <a:solidFill>
                  <a:schemeClr val="tx1"/>
                </a:solidFill>
              </a:rPr>
              <a:t>Manajer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proyek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perlu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mengambil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pandangan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proyek</a:t>
            </a:r>
            <a:r>
              <a:rPr lang="en-US" sz="3000" dirty="0">
                <a:solidFill>
                  <a:schemeClr val="tx1"/>
                </a:solidFill>
              </a:rPr>
              <a:t> yang </a:t>
            </a:r>
            <a:r>
              <a:rPr lang="en-US" sz="3000" dirty="0" err="1">
                <a:solidFill>
                  <a:schemeClr val="tx1"/>
                </a:solidFill>
              </a:rPr>
              <a:t>standar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dan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memahami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bagaimana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berhubungan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dengan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organisasi</a:t>
            </a:r>
            <a:r>
              <a:rPr lang="en-US" sz="3000" dirty="0">
                <a:solidFill>
                  <a:schemeClr val="tx1"/>
                </a:solidFill>
              </a:rPr>
              <a:t> yang </a:t>
            </a:r>
            <a:r>
              <a:rPr lang="en-US" sz="3000" dirty="0" err="1">
                <a:solidFill>
                  <a:schemeClr val="tx1"/>
                </a:solidFill>
              </a:rPr>
              <a:t>lebih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besar</a:t>
            </a:r>
            <a:endParaRPr lang="en-US" sz="3000" dirty="0">
              <a:solidFill>
                <a:schemeClr val="tx1"/>
              </a:solidFill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3000" dirty="0" err="1">
                <a:solidFill>
                  <a:schemeClr val="tx1"/>
                </a:solidFill>
              </a:rPr>
              <a:t>Manajer</a:t>
            </a:r>
            <a:r>
              <a:rPr lang="en-US" sz="3000" dirty="0">
                <a:solidFill>
                  <a:schemeClr val="tx1"/>
                </a:solidFill>
              </a:rPr>
              <a:t> senior </a:t>
            </a:r>
            <a:r>
              <a:rPr lang="en-US" sz="3000" dirty="0" err="1">
                <a:solidFill>
                  <a:schemeClr val="tx1"/>
                </a:solidFill>
              </a:rPr>
              <a:t>harus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memastikan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proyek-proyek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terus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mendukung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kebutuhan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bisnis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saat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ini</a:t>
            </a:r>
            <a:endParaRPr lang="en-US" sz="3000" dirty="0">
              <a:solidFill>
                <a:schemeClr val="tx1"/>
              </a:solidFill>
            </a:endParaRP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2340600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l"/>
            <a:r>
              <a:rPr lang="en-US" sz="4400" b="1" dirty="0" err="1"/>
              <a:t>Kriteria</a:t>
            </a:r>
            <a:r>
              <a:rPr lang="en-US" sz="4400" b="1" dirty="0"/>
              <a:t> </a:t>
            </a:r>
            <a:r>
              <a:rPr lang="en-US" sz="4400" b="1" dirty="0" err="1" smtClean="0"/>
              <a:t>Keberhasilan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Proyek</a:t>
            </a:r>
            <a:endParaRPr lang="en-ID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422461"/>
            <a:ext cx="9601196" cy="3669056"/>
          </a:xfrm>
        </p:spPr>
        <p:txBody>
          <a:bodyPr>
            <a:noAutofit/>
          </a:bodyPr>
          <a:lstStyle/>
          <a:p>
            <a:pPr marL="363538" indent="-363538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ID" sz="1800" dirty="0" err="1"/>
              <a:t>Menentukan</a:t>
            </a:r>
            <a:r>
              <a:rPr lang="en-ID" sz="1800" dirty="0"/>
              <a:t> </a:t>
            </a:r>
            <a:r>
              <a:rPr lang="en-ID" sz="1800" b="1" dirty="0" err="1">
                <a:solidFill>
                  <a:srgbClr val="FF0000"/>
                </a:solidFill>
              </a:rPr>
              <a:t>definisi</a:t>
            </a:r>
            <a:r>
              <a:rPr lang="en-ID" sz="1800" b="1" dirty="0">
                <a:solidFill>
                  <a:srgbClr val="FF0000"/>
                </a:solidFill>
              </a:rPr>
              <a:t> </a:t>
            </a:r>
            <a:r>
              <a:rPr lang="en-ID" sz="1800" b="1" dirty="0" err="1">
                <a:solidFill>
                  <a:srgbClr val="FF0000"/>
                </a:solidFill>
              </a:rPr>
              <a:t>tujuan</a:t>
            </a:r>
            <a:r>
              <a:rPr lang="en-ID" sz="1800" b="1" dirty="0">
                <a:solidFill>
                  <a:srgbClr val="FF0000"/>
                </a:solidFill>
              </a:rPr>
              <a:t> (</a:t>
            </a:r>
            <a:r>
              <a:rPr lang="en-ID" sz="1800" b="1" i="1" dirty="0">
                <a:solidFill>
                  <a:srgbClr val="FF0000"/>
                </a:solidFill>
              </a:rPr>
              <a:t>goal definition</a:t>
            </a:r>
            <a:r>
              <a:rPr lang="en-ID" sz="1800" b="1" dirty="0">
                <a:solidFill>
                  <a:srgbClr val="FF0000"/>
                </a:solidFill>
              </a:rPr>
              <a:t>)</a:t>
            </a:r>
            <a:r>
              <a:rPr lang="en-ID" sz="1800" dirty="0"/>
              <a:t> yang </a:t>
            </a:r>
            <a:r>
              <a:rPr lang="en-ID" sz="1800" dirty="0" err="1"/>
              <a:t>jelas</a:t>
            </a:r>
            <a:r>
              <a:rPr lang="en-ID" sz="1800" dirty="0"/>
              <a:t>, </a:t>
            </a:r>
            <a:r>
              <a:rPr lang="en-ID" sz="1800" dirty="0" err="1"/>
              <a:t>maksudnya</a:t>
            </a:r>
            <a:r>
              <a:rPr lang="en-ID" sz="1800" dirty="0"/>
              <a:t> </a:t>
            </a:r>
            <a:r>
              <a:rPr lang="en-ID" sz="1800" dirty="0" err="1"/>
              <a:t>seberapa</a:t>
            </a:r>
            <a:r>
              <a:rPr lang="en-ID" sz="1800" dirty="0"/>
              <a:t> </a:t>
            </a:r>
            <a:r>
              <a:rPr lang="en-ID" sz="1800" dirty="0" err="1"/>
              <a:t>besar</a:t>
            </a:r>
            <a:r>
              <a:rPr lang="en-ID" sz="1800" dirty="0"/>
              <a:t> </a:t>
            </a:r>
            <a:r>
              <a:rPr lang="en-ID" sz="1800" dirty="0" err="1"/>
              <a:t>proyek</a:t>
            </a:r>
            <a:r>
              <a:rPr lang="en-ID" sz="1800" dirty="0"/>
              <a:t> yang </a:t>
            </a:r>
            <a:r>
              <a:rPr lang="en-ID" sz="1800" dirty="0" err="1"/>
              <a:t>akan</a:t>
            </a:r>
            <a:r>
              <a:rPr lang="en-ID" sz="1800" dirty="0"/>
              <a:t> </a:t>
            </a:r>
            <a:r>
              <a:rPr lang="en-ID" sz="1800" dirty="0" err="1"/>
              <a:t>dilaksanakan</a:t>
            </a:r>
            <a:r>
              <a:rPr lang="en-ID" sz="1800" dirty="0"/>
              <a:t> </a:t>
            </a:r>
            <a:r>
              <a:rPr lang="en-ID" sz="1800" dirty="0" err="1"/>
              <a:t>serta</a:t>
            </a:r>
            <a:r>
              <a:rPr lang="en-ID" sz="1800" dirty="0"/>
              <a:t> </a:t>
            </a:r>
            <a:r>
              <a:rPr lang="en-ID" sz="1800" dirty="0" err="1"/>
              <a:t>kebutuhan</a:t>
            </a:r>
            <a:r>
              <a:rPr lang="en-ID" sz="1800" dirty="0"/>
              <a:t> </a:t>
            </a:r>
            <a:r>
              <a:rPr lang="en-ID" sz="1800" dirty="0" err="1"/>
              <a:t>apa</a:t>
            </a:r>
            <a:r>
              <a:rPr lang="en-ID" sz="1800" dirty="0"/>
              <a:t> yang </a:t>
            </a:r>
            <a:r>
              <a:rPr lang="en-ID" sz="1800" dirty="0" err="1"/>
              <a:t>diperlukan</a:t>
            </a:r>
            <a:r>
              <a:rPr lang="en-ID" sz="1800" dirty="0"/>
              <a:t> </a:t>
            </a:r>
            <a:r>
              <a:rPr lang="en-ID" sz="1800" dirty="0" err="1"/>
              <a:t>oleh</a:t>
            </a:r>
            <a:r>
              <a:rPr lang="en-ID" sz="1800" dirty="0"/>
              <a:t> </a:t>
            </a:r>
            <a:r>
              <a:rPr lang="en-ID" sz="1800" dirty="0" err="1"/>
              <a:t>semua</a:t>
            </a:r>
            <a:r>
              <a:rPr lang="en-ID" sz="1800" dirty="0"/>
              <a:t> orang yang </a:t>
            </a:r>
            <a:r>
              <a:rPr lang="en-ID" sz="1800" dirty="0" err="1"/>
              <a:t>terlibat</a:t>
            </a:r>
            <a:r>
              <a:rPr lang="en-ID" sz="1800" dirty="0"/>
              <a:t> </a:t>
            </a:r>
            <a:r>
              <a:rPr lang="en-ID" sz="1800" dirty="0" err="1"/>
              <a:t>dalam</a:t>
            </a:r>
            <a:r>
              <a:rPr lang="en-ID" sz="1800" dirty="0"/>
              <a:t> </a:t>
            </a:r>
            <a:r>
              <a:rPr lang="en-ID" sz="1800" dirty="0" err="1"/>
              <a:t>pembuatan</a:t>
            </a:r>
            <a:r>
              <a:rPr lang="en-ID" sz="1800" dirty="0"/>
              <a:t> </a:t>
            </a:r>
            <a:r>
              <a:rPr lang="en-ID" sz="1800" dirty="0" err="1"/>
              <a:t>proyek</a:t>
            </a:r>
            <a:r>
              <a:rPr lang="en-ID" sz="1800" dirty="0"/>
              <a:t>.</a:t>
            </a:r>
          </a:p>
          <a:p>
            <a:pPr marL="363538" indent="-363538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ID" sz="1800" dirty="0"/>
          </a:p>
          <a:p>
            <a:pPr marL="363538" indent="-363538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ID" sz="1800" b="1" dirty="0" err="1">
                <a:solidFill>
                  <a:srgbClr val="FF0000"/>
                </a:solidFill>
              </a:rPr>
              <a:t>Hasil</a:t>
            </a:r>
            <a:r>
              <a:rPr lang="en-ID" sz="1800" dirty="0"/>
              <a:t> </a:t>
            </a:r>
            <a:r>
              <a:rPr lang="en-ID" sz="1800" dirty="0" err="1"/>
              <a:t>dari</a:t>
            </a:r>
            <a:r>
              <a:rPr lang="en-ID" sz="1800" dirty="0"/>
              <a:t> </a:t>
            </a:r>
            <a:r>
              <a:rPr lang="en-ID" sz="1800" dirty="0" err="1"/>
              <a:t>proyek</a:t>
            </a:r>
            <a:r>
              <a:rPr lang="en-ID" sz="1800" dirty="0"/>
              <a:t> </a:t>
            </a:r>
            <a:r>
              <a:rPr lang="en-ID" sz="1800" dirty="0" err="1"/>
              <a:t>tersebut</a:t>
            </a:r>
            <a:r>
              <a:rPr lang="en-ID" sz="1800" dirty="0"/>
              <a:t> </a:t>
            </a:r>
            <a:r>
              <a:rPr lang="en-ID" sz="1800" dirty="0" err="1"/>
              <a:t>dapat</a:t>
            </a:r>
            <a:r>
              <a:rPr lang="en-ID" sz="1800" dirty="0"/>
              <a:t> </a:t>
            </a:r>
            <a:r>
              <a:rPr lang="en-ID" sz="1800" dirty="0" err="1"/>
              <a:t>diterima</a:t>
            </a:r>
            <a:r>
              <a:rPr lang="en-ID" sz="1800" dirty="0"/>
              <a:t> </a:t>
            </a:r>
            <a:r>
              <a:rPr lang="en-ID" sz="1800" dirty="0" err="1"/>
              <a:t>oleh</a:t>
            </a:r>
            <a:r>
              <a:rPr lang="en-ID" sz="1800" dirty="0"/>
              <a:t> </a:t>
            </a:r>
            <a:r>
              <a:rPr lang="en-ID" sz="1800" dirty="0" err="1"/>
              <a:t>pelanggan</a:t>
            </a:r>
            <a:r>
              <a:rPr lang="en-ID" sz="1800" dirty="0"/>
              <a:t>, deadline yang </a:t>
            </a:r>
            <a:r>
              <a:rPr lang="en-ID" sz="1800" dirty="0" err="1"/>
              <a:t>tepat</a:t>
            </a:r>
            <a:r>
              <a:rPr lang="en-ID" sz="1800" dirty="0"/>
              <a:t>, </a:t>
            </a:r>
            <a:r>
              <a:rPr lang="en-ID" sz="1800" dirty="0" err="1"/>
              <a:t>serta</a:t>
            </a:r>
            <a:r>
              <a:rPr lang="en-ID" sz="1800" dirty="0"/>
              <a:t> </a:t>
            </a:r>
            <a:r>
              <a:rPr lang="en-ID" sz="1800" dirty="0" err="1"/>
              <a:t>sesuai</a:t>
            </a:r>
            <a:r>
              <a:rPr lang="en-ID" sz="1800" dirty="0"/>
              <a:t> </a:t>
            </a:r>
            <a:r>
              <a:rPr lang="en-ID" sz="1800" dirty="0" err="1"/>
              <a:t>anggaran</a:t>
            </a:r>
            <a:r>
              <a:rPr lang="en-ID" sz="1800" dirty="0"/>
              <a:t> </a:t>
            </a:r>
            <a:r>
              <a:rPr lang="en-ID" sz="1800" dirty="0" err="1"/>
              <a:t>atau</a:t>
            </a:r>
            <a:r>
              <a:rPr lang="en-ID" sz="1800" dirty="0"/>
              <a:t> </a:t>
            </a:r>
            <a:r>
              <a:rPr lang="en-ID" sz="1800" dirty="0" err="1"/>
              <a:t>tidak</a:t>
            </a:r>
            <a:r>
              <a:rPr lang="en-ID" sz="1800" dirty="0"/>
              <a:t> </a:t>
            </a:r>
            <a:r>
              <a:rPr lang="en-ID" sz="1800" dirty="0" err="1"/>
              <a:t>melebihi</a:t>
            </a:r>
            <a:r>
              <a:rPr lang="en-ID" sz="1800" dirty="0"/>
              <a:t> budget. </a:t>
            </a:r>
          </a:p>
          <a:p>
            <a:pPr marL="363538" indent="-363538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ID" sz="1800" dirty="0"/>
          </a:p>
          <a:p>
            <a:pPr marL="363538" indent="-363538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ID" sz="1800" b="1" dirty="0" err="1">
                <a:solidFill>
                  <a:srgbClr val="FF0000"/>
                </a:solidFill>
              </a:rPr>
              <a:t>Komitmen</a:t>
            </a:r>
            <a:r>
              <a:rPr lang="en-ID" sz="1800" dirty="0"/>
              <a:t> yang </a:t>
            </a:r>
            <a:r>
              <a:rPr lang="en-ID" sz="1800" dirty="0" err="1"/>
              <a:t>kuat</a:t>
            </a:r>
            <a:r>
              <a:rPr lang="en-ID" sz="1800" dirty="0"/>
              <a:t> </a:t>
            </a:r>
            <a:r>
              <a:rPr lang="en-ID" sz="1800" dirty="0" err="1"/>
              <a:t>pada</a:t>
            </a:r>
            <a:r>
              <a:rPr lang="en-ID" sz="1800" dirty="0"/>
              <a:t> </a:t>
            </a:r>
            <a:r>
              <a:rPr lang="en-ID" sz="1800" dirty="0" err="1"/>
              <a:t>suatu</a:t>
            </a:r>
            <a:r>
              <a:rPr lang="en-ID" sz="1800" dirty="0"/>
              <a:t> </a:t>
            </a:r>
            <a:r>
              <a:rPr lang="en-ID" sz="1800" dirty="0" err="1"/>
              <a:t>proyek</a:t>
            </a:r>
            <a:r>
              <a:rPr lang="en-ID" sz="1800" dirty="0"/>
              <a:t>, </a:t>
            </a:r>
            <a:r>
              <a:rPr lang="en-ID" sz="1800" dirty="0" err="1"/>
              <a:t>maksudnya</a:t>
            </a:r>
            <a:r>
              <a:rPr lang="en-ID" sz="1800" dirty="0"/>
              <a:t> </a:t>
            </a:r>
            <a:r>
              <a:rPr lang="en-ID" sz="1800" dirty="0" err="1"/>
              <a:t>proyek</a:t>
            </a:r>
            <a:r>
              <a:rPr lang="en-ID" sz="1800" dirty="0"/>
              <a:t> yang </a:t>
            </a:r>
            <a:r>
              <a:rPr lang="en-ID" sz="1800" dirty="0" err="1"/>
              <a:t>berhasil</a:t>
            </a:r>
            <a:r>
              <a:rPr lang="en-ID" sz="1800" dirty="0"/>
              <a:t> </a:t>
            </a:r>
            <a:r>
              <a:rPr lang="en-ID" sz="1800" dirty="0" err="1"/>
              <a:t>adalah</a:t>
            </a:r>
            <a:r>
              <a:rPr lang="en-ID" sz="1800" dirty="0"/>
              <a:t> </a:t>
            </a:r>
            <a:r>
              <a:rPr lang="en-ID" sz="1800" dirty="0" err="1"/>
              <a:t>proyek</a:t>
            </a:r>
            <a:r>
              <a:rPr lang="en-ID" sz="1800" dirty="0"/>
              <a:t> yang </a:t>
            </a:r>
            <a:r>
              <a:rPr lang="en-ID" sz="1800" dirty="0" err="1"/>
              <a:t>dapat</a:t>
            </a:r>
            <a:r>
              <a:rPr lang="en-ID" sz="1800" dirty="0"/>
              <a:t> </a:t>
            </a:r>
            <a:r>
              <a:rPr lang="en-ID" sz="1800" dirty="0" err="1"/>
              <a:t>memiliki</a:t>
            </a:r>
            <a:r>
              <a:rPr lang="en-ID" sz="1800" dirty="0"/>
              <a:t> </a:t>
            </a:r>
            <a:r>
              <a:rPr lang="en-ID" sz="1800" dirty="0" err="1"/>
              <a:t>komitmen</a:t>
            </a:r>
            <a:r>
              <a:rPr lang="en-ID" sz="1800" dirty="0"/>
              <a:t> </a:t>
            </a:r>
            <a:r>
              <a:rPr lang="en-ID" sz="1800" dirty="0" err="1"/>
              <a:t>dalam</a:t>
            </a:r>
            <a:r>
              <a:rPr lang="en-ID" sz="1800" dirty="0"/>
              <a:t> </a:t>
            </a:r>
            <a:r>
              <a:rPr lang="en-ID" sz="1800" dirty="0" err="1"/>
              <a:t>hal</a:t>
            </a:r>
            <a:r>
              <a:rPr lang="en-ID" sz="1800" dirty="0"/>
              <a:t> </a:t>
            </a:r>
            <a:r>
              <a:rPr lang="en-ID" sz="1800" dirty="0" err="1"/>
              <a:t>manajemen</a:t>
            </a:r>
            <a:r>
              <a:rPr lang="en-ID" sz="1800" dirty="0"/>
              <a:t> </a:t>
            </a:r>
            <a:r>
              <a:rPr lang="en-ID" sz="1800" dirty="0" err="1"/>
              <a:t>dan</a:t>
            </a:r>
            <a:r>
              <a:rPr lang="en-ID" sz="1800" dirty="0"/>
              <a:t> </a:t>
            </a:r>
            <a:r>
              <a:rPr lang="en-ID" sz="1800" dirty="0" err="1"/>
              <a:t>organisasi</a:t>
            </a:r>
            <a:r>
              <a:rPr lang="en-ID" sz="1800" dirty="0"/>
              <a:t> </a:t>
            </a:r>
            <a:r>
              <a:rPr lang="en-ID" sz="1800" dirty="0" err="1"/>
              <a:t>dalam</a:t>
            </a:r>
            <a:r>
              <a:rPr lang="en-ID" sz="1800" dirty="0"/>
              <a:t> </a:t>
            </a:r>
            <a:r>
              <a:rPr lang="en-ID" sz="1800" dirty="0" err="1"/>
              <a:t>sebuah</a:t>
            </a:r>
            <a:r>
              <a:rPr lang="en-ID" sz="1800" dirty="0"/>
              <a:t> </a:t>
            </a:r>
            <a:r>
              <a:rPr lang="en-ID" sz="1800" dirty="0" err="1"/>
              <a:t>proyek</a:t>
            </a:r>
            <a:r>
              <a:rPr lang="en-ID" sz="1800" dirty="0"/>
              <a:t>. </a:t>
            </a:r>
            <a:r>
              <a:rPr lang="en-ID" sz="1800" dirty="0" err="1"/>
              <a:t>Sesuai</a:t>
            </a:r>
            <a:r>
              <a:rPr lang="en-ID" sz="1800" dirty="0"/>
              <a:t> yang </a:t>
            </a:r>
            <a:r>
              <a:rPr lang="en-ID" sz="1800" dirty="0" err="1"/>
              <a:t>direncanakan</a:t>
            </a:r>
            <a:r>
              <a:rPr lang="en-ID" sz="1800" dirty="0"/>
              <a:t> </a:t>
            </a:r>
            <a:r>
              <a:rPr lang="en-ID" sz="1800" dirty="0" err="1"/>
              <a:t>maksudnya</a:t>
            </a:r>
            <a:r>
              <a:rPr lang="en-ID" sz="1800" dirty="0"/>
              <a:t> </a:t>
            </a:r>
            <a:r>
              <a:rPr lang="en-ID" sz="1800" dirty="0" err="1"/>
              <a:t>tidak</a:t>
            </a:r>
            <a:r>
              <a:rPr lang="en-ID" sz="1800" dirty="0"/>
              <a:t> </a:t>
            </a:r>
            <a:r>
              <a:rPr lang="en-ID" sz="1800" dirty="0" err="1"/>
              <a:t>mengambil</a:t>
            </a:r>
            <a:r>
              <a:rPr lang="en-ID" sz="1800" dirty="0"/>
              <a:t> </a:t>
            </a:r>
            <a:r>
              <a:rPr lang="en-ID" sz="1800" dirty="0" err="1"/>
              <a:t>jalan</a:t>
            </a:r>
            <a:r>
              <a:rPr lang="en-ID" sz="1800" dirty="0"/>
              <a:t> </a:t>
            </a:r>
            <a:r>
              <a:rPr lang="en-ID" sz="1800" dirty="0" err="1"/>
              <a:t>pintas</a:t>
            </a:r>
            <a:r>
              <a:rPr lang="en-ID" sz="1800" dirty="0"/>
              <a:t> </a:t>
            </a:r>
            <a:r>
              <a:rPr lang="en-ID" sz="1800" dirty="0" err="1"/>
              <a:t>dalam</a:t>
            </a:r>
            <a:r>
              <a:rPr lang="en-ID" sz="1800" dirty="0"/>
              <a:t> </a:t>
            </a:r>
            <a:r>
              <a:rPr lang="en-ID" sz="1800" dirty="0" err="1"/>
              <a:t>sebuah</a:t>
            </a:r>
            <a:r>
              <a:rPr lang="en-ID" sz="1800" dirty="0"/>
              <a:t> </a:t>
            </a:r>
            <a:r>
              <a:rPr lang="en-ID" sz="1800" dirty="0" err="1"/>
              <a:t>proyek</a:t>
            </a:r>
            <a:r>
              <a:rPr lang="en-ID" sz="1800" dirty="0"/>
              <a:t>. </a:t>
            </a:r>
            <a:r>
              <a:rPr lang="en-ID" sz="1800" dirty="0" err="1"/>
              <a:t>Terlihat</a:t>
            </a:r>
            <a:r>
              <a:rPr lang="en-ID" sz="1800" dirty="0"/>
              <a:t> </a:t>
            </a:r>
            <a:r>
              <a:rPr lang="en-ID" sz="1800" dirty="0" err="1"/>
              <a:t>dari</a:t>
            </a:r>
            <a:r>
              <a:rPr lang="en-ID" sz="1800" dirty="0"/>
              <a:t> </a:t>
            </a:r>
            <a:r>
              <a:rPr lang="en-ID" sz="1800" dirty="0" err="1"/>
              <a:t>harapan-harapan</a:t>
            </a:r>
            <a:r>
              <a:rPr lang="en-ID" sz="1800" dirty="0"/>
              <a:t> yang </a:t>
            </a:r>
            <a:r>
              <a:rPr lang="en-ID" sz="1800" dirty="0" err="1"/>
              <a:t>membangun</a:t>
            </a:r>
            <a:r>
              <a:rPr lang="en-ID" sz="1800" dirty="0"/>
              <a:t> di </a:t>
            </a:r>
            <a:r>
              <a:rPr lang="en-ID" sz="1800" dirty="0" err="1"/>
              <a:t>sebuah</a:t>
            </a:r>
            <a:r>
              <a:rPr lang="en-ID" sz="1800" dirty="0"/>
              <a:t> </a:t>
            </a:r>
            <a:r>
              <a:rPr lang="en-ID" sz="1800" dirty="0" err="1"/>
              <a:t>tim</a:t>
            </a:r>
            <a:r>
              <a:rPr lang="en-ID" sz="1800" dirty="0"/>
              <a:t> yang </a:t>
            </a:r>
            <a:r>
              <a:rPr lang="en-ID" sz="1800" dirty="0" err="1"/>
              <a:t>menangani</a:t>
            </a:r>
            <a:r>
              <a:rPr lang="en-ID" sz="1800" dirty="0"/>
              <a:t> </a:t>
            </a:r>
            <a:r>
              <a:rPr lang="en-ID" sz="1800" dirty="0" err="1"/>
              <a:t>proyek</a:t>
            </a:r>
            <a:r>
              <a:rPr lang="en-ID" sz="1800" dirty="0"/>
              <a:t>. </a:t>
            </a:r>
          </a:p>
          <a:p>
            <a:pPr marL="363538" indent="-363538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ID" sz="1800" dirty="0"/>
          </a:p>
          <a:p>
            <a:pPr marL="363538" indent="-363538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ID" sz="1800" b="1" dirty="0" err="1">
                <a:solidFill>
                  <a:srgbClr val="FF0000"/>
                </a:solidFill>
              </a:rPr>
              <a:t>Cakupan</a:t>
            </a:r>
            <a:r>
              <a:rPr lang="en-ID" sz="1800" b="1" dirty="0">
                <a:solidFill>
                  <a:srgbClr val="FF0000"/>
                </a:solidFill>
              </a:rPr>
              <a:t> (</a:t>
            </a:r>
            <a:r>
              <a:rPr lang="en-ID" sz="1800" b="1" i="1" dirty="0">
                <a:solidFill>
                  <a:srgbClr val="FF0000"/>
                </a:solidFill>
              </a:rPr>
              <a:t>scope</a:t>
            </a:r>
            <a:r>
              <a:rPr lang="en-ID" sz="1800" b="1" dirty="0">
                <a:solidFill>
                  <a:srgbClr val="FF0000"/>
                </a:solidFill>
              </a:rPr>
              <a:t>) </a:t>
            </a:r>
            <a:r>
              <a:rPr lang="en-ID" sz="1800" dirty="0" err="1"/>
              <a:t>proyek</a:t>
            </a:r>
            <a:r>
              <a:rPr lang="en-ID" sz="1800" dirty="0"/>
              <a:t> yang </a:t>
            </a:r>
            <a:r>
              <a:rPr lang="en-ID" sz="1800" dirty="0" err="1"/>
              <a:t>digarap</a:t>
            </a:r>
            <a:r>
              <a:rPr lang="en-ID" sz="1800" dirty="0"/>
              <a:t> </a:t>
            </a:r>
            <a:r>
              <a:rPr lang="en-ID" sz="1800" dirty="0" err="1"/>
              <a:t>sewajarnya</a:t>
            </a:r>
            <a:r>
              <a:rPr lang="en-ID" sz="1800" dirty="0"/>
              <a:t>, </a:t>
            </a:r>
            <a:r>
              <a:rPr lang="en-ID" sz="1800" dirty="0" err="1"/>
              <a:t>biasanya</a:t>
            </a:r>
            <a:r>
              <a:rPr lang="en-ID" sz="1800" dirty="0"/>
              <a:t> </a:t>
            </a:r>
            <a:r>
              <a:rPr lang="en-ID" sz="1800" dirty="0" err="1"/>
              <a:t>proyek</a:t>
            </a:r>
            <a:r>
              <a:rPr lang="en-ID" sz="1800" dirty="0"/>
              <a:t> yang </a:t>
            </a:r>
            <a:r>
              <a:rPr lang="en-ID" sz="1800" dirty="0" err="1"/>
              <a:t>berhasill</a:t>
            </a:r>
            <a:r>
              <a:rPr lang="en-ID" sz="1800" dirty="0"/>
              <a:t> </a:t>
            </a:r>
            <a:r>
              <a:rPr lang="en-ID" sz="1800" dirty="0" err="1"/>
              <a:t>memliki</a:t>
            </a:r>
            <a:r>
              <a:rPr lang="en-ID" sz="1800" dirty="0"/>
              <a:t> </a:t>
            </a:r>
            <a:r>
              <a:rPr lang="en-ID" sz="1800" dirty="0" err="1"/>
              <a:t>cakupan</a:t>
            </a:r>
            <a:r>
              <a:rPr lang="en-ID" sz="1800" dirty="0"/>
              <a:t> (scope) yang </a:t>
            </a:r>
            <a:r>
              <a:rPr lang="en-ID" sz="1800" dirty="0" err="1"/>
              <a:t>jelas</a:t>
            </a:r>
            <a:r>
              <a:rPr lang="en-ID" sz="1800" dirty="0"/>
              <a:t>, </a:t>
            </a:r>
            <a:r>
              <a:rPr lang="en-ID" sz="1800" dirty="0" err="1"/>
              <a:t>tidak</a:t>
            </a:r>
            <a:r>
              <a:rPr lang="en-ID" sz="1800" dirty="0"/>
              <a:t> </a:t>
            </a:r>
            <a:r>
              <a:rPr lang="en-ID" sz="1800" dirty="0" err="1"/>
              <a:t>serakah</a:t>
            </a:r>
            <a:r>
              <a:rPr lang="en-ID" sz="1800" dirty="0"/>
              <a:t> </a:t>
            </a:r>
            <a:r>
              <a:rPr lang="en-ID" sz="1800" dirty="0" err="1"/>
              <a:t>dan</a:t>
            </a:r>
            <a:r>
              <a:rPr lang="en-ID" sz="1800" dirty="0"/>
              <a:t> </a:t>
            </a:r>
            <a:r>
              <a:rPr lang="en-ID" sz="1800" dirty="0" err="1"/>
              <a:t>hasilnya</a:t>
            </a:r>
            <a:r>
              <a:rPr lang="en-ID" sz="1800" dirty="0"/>
              <a:t> pun </a:t>
            </a:r>
            <a:r>
              <a:rPr lang="en-ID" sz="1800" dirty="0" err="1"/>
              <a:t>sempurna</a:t>
            </a:r>
            <a:r>
              <a:rPr lang="en-ID" sz="1800" dirty="0"/>
              <a:t>. </a:t>
            </a:r>
            <a:endParaRPr lang="en-US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303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l"/>
            <a:r>
              <a:rPr lang="en-US" b="1" dirty="0" err="1" smtClean="0"/>
              <a:t>Lanjutan</a:t>
            </a:r>
            <a:r>
              <a:rPr lang="en-US" b="1" dirty="0" smtClean="0"/>
              <a:t>…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AutoNum type="arabicPeriod" startAt="5"/>
            </a:pPr>
            <a:r>
              <a:rPr lang="en-ID" sz="1800" b="1" dirty="0" err="1">
                <a:solidFill>
                  <a:srgbClr val="FF0000"/>
                </a:solidFill>
              </a:rPr>
              <a:t>Biaya</a:t>
            </a:r>
            <a:r>
              <a:rPr lang="en-ID" sz="1800" dirty="0"/>
              <a:t> yang </a:t>
            </a:r>
            <a:r>
              <a:rPr lang="en-ID" sz="1800" dirty="0" err="1"/>
              <a:t>dikeluarkan</a:t>
            </a:r>
            <a:r>
              <a:rPr lang="en-ID" sz="1800" dirty="0"/>
              <a:t> </a:t>
            </a:r>
            <a:r>
              <a:rPr lang="en-ID" sz="1800" dirty="0" err="1"/>
              <a:t>ketika</a:t>
            </a:r>
            <a:r>
              <a:rPr lang="en-ID" sz="1800" dirty="0"/>
              <a:t> </a:t>
            </a:r>
            <a:r>
              <a:rPr lang="en-ID" sz="1800" dirty="0" err="1"/>
              <a:t>proyek</a:t>
            </a:r>
            <a:r>
              <a:rPr lang="en-ID" sz="1800" dirty="0"/>
              <a:t> </a:t>
            </a:r>
            <a:r>
              <a:rPr lang="en-ID" sz="1800" dirty="0" err="1"/>
              <a:t>terselesaikan</a:t>
            </a:r>
            <a:r>
              <a:rPr lang="en-ID" sz="1800" dirty="0"/>
              <a:t> </a:t>
            </a:r>
            <a:r>
              <a:rPr lang="en-ID" sz="1800" dirty="0" err="1"/>
              <a:t>tidak</a:t>
            </a:r>
            <a:r>
              <a:rPr lang="en-ID" sz="1800" dirty="0"/>
              <a:t> </a:t>
            </a:r>
            <a:r>
              <a:rPr lang="en-ID" sz="1800" dirty="0" err="1"/>
              <a:t>jauh</a:t>
            </a:r>
            <a:r>
              <a:rPr lang="en-ID" sz="1800" dirty="0"/>
              <a:t> </a:t>
            </a:r>
            <a:r>
              <a:rPr lang="en-ID" sz="1800" dirty="0" err="1"/>
              <a:t>dari</a:t>
            </a:r>
            <a:r>
              <a:rPr lang="en-ID" sz="1800" dirty="0"/>
              <a:t> </a:t>
            </a:r>
            <a:r>
              <a:rPr lang="en-ID" sz="1800" dirty="0" err="1"/>
              <a:t>rencana</a:t>
            </a:r>
            <a:r>
              <a:rPr lang="en-ID" sz="1800" dirty="0"/>
              <a:t> </a:t>
            </a:r>
            <a:r>
              <a:rPr lang="en-ID" sz="1800" dirty="0" err="1"/>
              <a:t>awal</a:t>
            </a:r>
            <a:r>
              <a:rPr lang="en-ID" sz="1800" dirty="0"/>
              <a:t>, </a:t>
            </a:r>
            <a:r>
              <a:rPr lang="en-ID" sz="1800" dirty="0" err="1"/>
              <a:t>maksudnya</a:t>
            </a:r>
            <a:r>
              <a:rPr lang="en-ID" sz="1800" dirty="0"/>
              <a:t> </a:t>
            </a:r>
            <a:r>
              <a:rPr lang="en-ID" sz="1800" dirty="0" err="1"/>
              <a:t>jangan</a:t>
            </a:r>
            <a:r>
              <a:rPr lang="en-ID" sz="1800" dirty="0"/>
              <a:t> </a:t>
            </a:r>
            <a:r>
              <a:rPr lang="en-ID" sz="1800" dirty="0" err="1"/>
              <a:t>sampai</a:t>
            </a:r>
            <a:r>
              <a:rPr lang="en-ID" sz="1800" dirty="0"/>
              <a:t> </a:t>
            </a:r>
            <a:r>
              <a:rPr lang="en-ID" sz="1800" dirty="0" err="1"/>
              <a:t>biaya</a:t>
            </a:r>
            <a:r>
              <a:rPr lang="en-ID" sz="1800" dirty="0"/>
              <a:t> yang </a:t>
            </a:r>
            <a:r>
              <a:rPr lang="en-ID" sz="1800" dirty="0" err="1"/>
              <a:t>dikeluarkan</a:t>
            </a:r>
            <a:r>
              <a:rPr lang="en-ID" sz="1800" dirty="0"/>
              <a:t> </a:t>
            </a:r>
            <a:r>
              <a:rPr lang="en-ID" sz="1800" dirty="0" err="1"/>
              <a:t>sudah</a:t>
            </a:r>
            <a:r>
              <a:rPr lang="en-ID" sz="1800" dirty="0"/>
              <a:t> </a:t>
            </a:r>
            <a:r>
              <a:rPr lang="en-ID" sz="1800" dirty="0" err="1"/>
              <a:t>besar</a:t>
            </a:r>
            <a:r>
              <a:rPr lang="en-ID" sz="1800" dirty="0"/>
              <a:t>, </a:t>
            </a:r>
            <a:r>
              <a:rPr lang="en-ID" sz="1800" dirty="0" err="1"/>
              <a:t>akan</a:t>
            </a:r>
            <a:r>
              <a:rPr lang="en-ID" sz="1800" dirty="0"/>
              <a:t> </a:t>
            </a:r>
            <a:r>
              <a:rPr lang="en-ID" sz="1800" dirty="0" err="1"/>
              <a:t>tetapi</a:t>
            </a:r>
            <a:r>
              <a:rPr lang="en-ID" sz="1800" dirty="0"/>
              <a:t> </a:t>
            </a:r>
            <a:r>
              <a:rPr lang="en-ID" sz="1800" dirty="0" err="1"/>
              <a:t>kualitas</a:t>
            </a:r>
            <a:r>
              <a:rPr lang="en-ID" sz="1800" dirty="0"/>
              <a:t> </a:t>
            </a:r>
            <a:r>
              <a:rPr lang="en-ID" sz="1800" dirty="0" err="1"/>
              <a:t>dari</a:t>
            </a:r>
            <a:r>
              <a:rPr lang="en-ID" sz="1800" dirty="0"/>
              <a:t> </a:t>
            </a:r>
            <a:r>
              <a:rPr lang="en-ID" sz="1800" dirty="0" err="1"/>
              <a:t>hasil</a:t>
            </a:r>
            <a:r>
              <a:rPr lang="en-ID" sz="1800" dirty="0"/>
              <a:t> </a:t>
            </a:r>
            <a:r>
              <a:rPr lang="en-ID" sz="1800" dirty="0" err="1"/>
              <a:t>sebuah</a:t>
            </a:r>
            <a:r>
              <a:rPr lang="en-ID" sz="1800" dirty="0"/>
              <a:t> </a:t>
            </a:r>
            <a:r>
              <a:rPr lang="en-ID" sz="1800" dirty="0" err="1"/>
              <a:t>proyek</a:t>
            </a:r>
            <a:r>
              <a:rPr lang="en-ID" sz="1800" dirty="0"/>
              <a:t> </a:t>
            </a:r>
            <a:r>
              <a:rPr lang="en-ID" sz="1800" dirty="0" err="1"/>
              <a:t>mengecewakan</a:t>
            </a:r>
            <a:r>
              <a:rPr lang="en-ID" sz="1800" dirty="0"/>
              <a:t>. </a:t>
            </a:r>
            <a:r>
              <a:rPr lang="en-ID" sz="1800" dirty="0" err="1"/>
              <a:t>Atau</a:t>
            </a:r>
            <a:r>
              <a:rPr lang="en-ID" sz="1800" dirty="0"/>
              <a:t> </a:t>
            </a:r>
            <a:r>
              <a:rPr lang="en-ID" sz="1800" dirty="0" err="1"/>
              <a:t>biaya</a:t>
            </a:r>
            <a:r>
              <a:rPr lang="en-ID" sz="1800" dirty="0"/>
              <a:t> yang </a:t>
            </a:r>
            <a:r>
              <a:rPr lang="en-ID" sz="1800" dirty="0" err="1"/>
              <a:t>dikeluarkan</a:t>
            </a:r>
            <a:r>
              <a:rPr lang="en-ID" sz="1800" dirty="0"/>
              <a:t> </a:t>
            </a:r>
            <a:r>
              <a:rPr lang="en-ID" sz="1800" dirty="0" err="1"/>
              <a:t>sudah</a:t>
            </a:r>
            <a:r>
              <a:rPr lang="en-ID" sz="1800" dirty="0"/>
              <a:t> </a:t>
            </a:r>
            <a:r>
              <a:rPr lang="en-ID" sz="1800" dirty="0" err="1"/>
              <a:t>banyak</a:t>
            </a:r>
            <a:r>
              <a:rPr lang="en-ID" sz="1800" dirty="0"/>
              <a:t> </a:t>
            </a:r>
            <a:r>
              <a:rPr lang="en-ID" sz="1800" dirty="0" err="1"/>
              <a:t>hasil</a:t>
            </a:r>
            <a:r>
              <a:rPr lang="en-ID" sz="1800" dirty="0"/>
              <a:t> </a:t>
            </a:r>
            <a:r>
              <a:rPr lang="en-ID" sz="1800" dirty="0" err="1"/>
              <a:t>proyeknya</a:t>
            </a:r>
            <a:r>
              <a:rPr lang="en-ID" sz="1800" dirty="0"/>
              <a:t> </a:t>
            </a:r>
            <a:r>
              <a:rPr lang="en-ID" sz="1800" dirty="0" err="1"/>
              <a:t>telat</a:t>
            </a:r>
            <a:r>
              <a:rPr lang="en-ID" sz="1800" dirty="0"/>
              <a:t> </a:t>
            </a:r>
            <a:r>
              <a:rPr lang="en-ID" sz="1800" dirty="0" err="1"/>
              <a:t>waktu</a:t>
            </a:r>
            <a:r>
              <a:rPr lang="en-ID" sz="1800" dirty="0"/>
              <a:t>.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AutoNum type="arabicPeriod" startAt="5"/>
            </a:pPr>
            <a:endParaRPr lang="en-ID" sz="1800" dirty="0"/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AutoNum type="arabicPeriod" startAt="5"/>
            </a:pPr>
            <a:r>
              <a:rPr lang="en-ID" sz="1800" b="1" dirty="0" err="1">
                <a:solidFill>
                  <a:srgbClr val="FF0000"/>
                </a:solidFill>
              </a:rPr>
              <a:t>Kualitas</a:t>
            </a:r>
            <a:r>
              <a:rPr lang="en-ID" sz="1800" b="1" dirty="0">
                <a:solidFill>
                  <a:srgbClr val="FF0000"/>
                </a:solidFill>
              </a:rPr>
              <a:t> yang </a:t>
            </a:r>
            <a:r>
              <a:rPr lang="en-ID" sz="1800" b="1" dirty="0" err="1">
                <a:solidFill>
                  <a:srgbClr val="FF0000"/>
                </a:solidFill>
              </a:rPr>
              <a:t>baik</a:t>
            </a:r>
            <a:r>
              <a:rPr lang="en-ID" sz="1800" dirty="0"/>
              <a:t>, </a:t>
            </a:r>
            <a:r>
              <a:rPr lang="en-ID" sz="1800" dirty="0" err="1"/>
              <a:t>maksudnya</a:t>
            </a:r>
            <a:r>
              <a:rPr lang="en-ID" sz="1800" dirty="0"/>
              <a:t> </a:t>
            </a:r>
            <a:r>
              <a:rPr lang="en-ID" sz="1800" dirty="0" err="1"/>
              <a:t>ketika</a:t>
            </a:r>
            <a:r>
              <a:rPr lang="en-ID" sz="1800" dirty="0"/>
              <a:t> </a:t>
            </a:r>
            <a:r>
              <a:rPr lang="en-ID" sz="1800" dirty="0" err="1"/>
              <a:t>dilakukan</a:t>
            </a:r>
            <a:r>
              <a:rPr lang="en-ID" sz="1800" dirty="0"/>
              <a:t> proses </a:t>
            </a:r>
            <a:r>
              <a:rPr lang="en-ID" sz="1800" dirty="0" err="1"/>
              <a:t>pengujian</a:t>
            </a:r>
            <a:r>
              <a:rPr lang="en-ID" sz="1800" dirty="0"/>
              <a:t> </a:t>
            </a:r>
            <a:r>
              <a:rPr lang="en-ID" sz="1800" dirty="0" err="1"/>
              <a:t>hasil</a:t>
            </a:r>
            <a:r>
              <a:rPr lang="en-ID" sz="1800" dirty="0"/>
              <a:t> </a:t>
            </a:r>
            <a:r>
              <a:rPr lang="en-ID" sz="1800" dirty="0" err="1"/>
              <a:t>proyek</a:t>
            </a:r>
            <a:r>
              <a:rPr lang="en-ID" sz="1800" dirty="0"/>
              <a:t> </a:t>
            </a:r>
            <a:r>
              <a:rPr lang="en-ID" sz="1800" dirty="0" err="1"/>
              <a:t>sesuai</a:t>
            </a:r>
            <a:r>
              <a:rPr lang="en-ID" sz="1800" dirty="0"/>
              <a:t> </a:t>
            </a:r>
            <a:r>
              <a:rPr lang="en-ID" sz="1800" dirty="0" err="1"/>
              <a:t>dengan</a:t>
            </a:r>
            <a:r>
              <a:rPr lang="en-ID" sz="1800" dirty="0"/>
              <a:t> </a:t>
            </a:r>
            <a:r>
              <a:rPr lang="en-ID" sz="1800" dirty="0" err="1"/>
              <a:t>apa</a:t>
            </a:r>
            <a:r>
              <a:rPr lang="en-ID" sz="1800" dirty="0"/>
              <a:t> yang </a:t>
            </a:r>
            <a:r>
              <a:rPr lang="en-ID" sz="1800" dirty="0" err="1"/>
              <a:t>diharapkan</a:t>
            </a:r>
            <a:r>
              <a:rPr lang="en-ID" sz="1800" dirty="0"/>
              <a:t>. </a:t>
            </a:r>
            <a:r>
              <a:rPr lang="en-ID" sz="1800" dirty="0" err="1"/>
              <a:t>Jangan</a:t>
            </a:r>
            <a:r>
              <a:rPr lang="en-ID" sz="1800" dirty="0"/>
              <a:t> </a:t>
            </a:r>
            <a:r>
              <a:rPr lang="en-ID" sz="1800" dirty="0" err="1"/>
              <a:t>sampai</a:t>
            </a:r>
            <a:r>
              <a:rPr lang="en-ID" sz="1800" dirty="0"/>
              <a:t> </a:t>
            </a:r>
            <a:r>
              <a:rPr lang="en-ID" sz="1800" dirty="0" err="1"/>
              <a:t>hasil</a:t>
            </a:r>
            <a:r>
              <a:rPr lang="en-ID" sz="1800" dirty="0"/>
              <a:t> </a:t>
            </a:r>
            <a:r>
              <a:rPr lang="en-ID" sz="1800" dirty="0" err="1"/>
              <a:t>dari</a:t>
            </a:r>
            <a:r>
              <a:rPr lang="en-ID" sz="1800" dirty="0"/>
              <a:t> </a:t>
            </a:r>
            <a:r>
              <a:rPr lang="en-ID" sz="1800" dirty="0" err="1"/>
              <a:t>sebuah</a:t>
            </a:r>
            <a:r>
              <a:rPr lang="en-ID" sz="1800" dirty="0"/>
              <a:t> </a:t>
            </a:r>
            <a:r>
              <a:rPr lang="en-ID" sz="1800" dirty="0" err="1"/>
              <a:t>proyek</a:t>
            </a:r>
            <a:r>
              <a:rPr lang="en-ID" sz="1800" dirty="0"/>
              <a:t> </a:t>
            </a:r>
            <a:r>
              <a:rPr lang="en-ID" sz="1800" dirty="0" err="1"/>
              <a:t>cepat</a:t>
            </a:r>
            <a:r>
              <a:rPr lang="en-ID" sz="1800" dirty="0"/>
              <a:t>, </a:t>
            </a:r>
            <a:r>
              <a:rPr lang="en-ID" sz="1800" dirty="0" err="1"/>
              <a:t>tapi</a:t>
            </a:r>
            <a:r>
              <a:rPr lang="en-ID" sz="1800" dirty="0"/>
              <a:t> </a:t>
            </a:r>
            <a:r>
              <a:rPr lang="en-ID" sz="1800" dirty="0" err="1"/>
              <a:t>kualitasnya</a:t>
            </a:r>
            <a:r>
              <a:rPr lang="en-ID" sz="1800" dirty="0"/>
              <a:t> </a:t>
            </a:r>
            <a:r>
              <a:rPr lang="en-ID" sz="1800" dirty="0" err="1"/>
              <a:t>dikorbankan</a:t>
            </a:r>
            <a:r>
              <a:rPr lang="en-ID" sz="1800" dirty="0"/>
              <a:t>. 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AutoNum type="arabicPeriod" startAt="5"/>
            </a:pPr>
            <a:endParaRPr lang="en-ID" sz="1800" dirty="0"/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AutoNum type="arabicPeriod" startAt="5"/>
            </a:pPr>
            <a:r>
              <a:rPr lang="en-ID" sz="1800" b="1" dirty="0" err="1">
                <a:solidFill>
                  <a:srgbClr val="FF0000"/>
                </a:solidFill>
              </a:rPr>
              <a:t>Keterampilan</a:t>
            </a:r>
            <a:r>
              <a:rPr lang="en-ID" sz="1800" b="1" dirty="0">
                <a:solidFill>
                  <a:srgbClr val="FF0000"/>
                </a:solidFill>
              </a:rPr>
              <a:t> </a:t>
            </a:r>
            <a:r>
              <a:rPr lang="en-ID" sz="1800" b="1" dirty="0" err="1">
                <a:solidFill>
                  <a:srgbClr val="FF0000"/>
                </a:solidFill>
              </a:rPr>
              <a:t>sumber</a:t>
            </a:r>
            <a:r>
              <a:rPr lang="en-ID" sz="1800" b="1" dirty="0">
                <a:solidFill>
                  <a:srgbClr val="FF0000"/>
                </a:solidFill>
              </a:rPr>
              <a:t> </a:t>
            </a:r>
            <a:r>
              <a:rPr lang="en-ID" sz="1800" b="1" dirty="0" err="1">
                <a:solidFill>
                  <a:srgbClr val="FF0000"/>
                </a:solidFill>
              </a:rPr>
              <a:t>daya</a:t>
            </a:r>
            <a:r>
              <a:rPr lang="en-ID" sz="1800" b="1" dirty="0">
                <a:solidFill>
                  <a:srgbClr val="FF0000"/>
                </a:solidFill>
              </a:rPr>
              <a:t> </a:t>
            </a:r>
            <a:r>
              <a:rPr lang="en-ID" sz="1800" b="1" dirty="0" err="1">
                <a:solidFill>
                  <a:srgbClr val="FF0000"/>
                </a:solidFill>
              </a:rPr>
              <a:t>manusia</a:t>
            </a:r>
            <a:r>
              <a:rPr lang="en-ID" sz="1800" dirty="0"/>
              <a:t>, </a:t>
            </a:r>
            <a:r>
              <a:rPr lang="en-ID" sz="1800" dirty="0" err="1"/>
              <a:t>maksudnya</a:t>
            </a:r>
            <a:r>
              <a:rPr lang="en-ID" sz="1800" dirty="0"/>
              <a:t> </a:t>
            </a:r>
            <a:r>
              <a:rPr lang="en-ID" sz="1800" dirty="0" err="1"/>
              <a:t>diperlukan</a:t>
            </a:r>
            <a:r>
              <a:rPr lang="en-ID" sz="1800" dirty="0"/>
              <a:t> SDM yang </a:t>
            </a:r>
            <a:r>
              <a:rPr lang="en-ID" sz="1800" dirty="0" err="1"/>
              <a:t>mempunyai</a:t>
            </a:r>
            <a:r>
              <a:rPr lang="en-ID" sz="1800" dirty="0"/>
              <a:t> </a:t>
            </a:r>
            <a:r>
              <a:rPr lang="en-ID" sz="1800" dirty="0" err="1"/>
              <a:t>kompetensi</a:t>
            </a:r>
            <a:r>
              <a:rPr lang="en-ID" sz="1800" dirty="0"/>
              <a:t> yang </a:t>
            </a:r>
            <a:r>
              <a:rPr lang="en-ID" sz="1800" dirty="0" err="1"/>
              <a:t>unggul</a:t>
            </a:r>
            <a:r>
              <a:rPr lang="en-ID" sz="1800" dirty="0"/>
              <a:t> </a:t>
            </a:r>
            <a:r>
              <a:rPr lang="en-ID" sz="1800" dirty="0" err="1"/>
              <a:t>atau</a:t>
            </a:r>
            <a:r>
              <a:rPr lang="en-ID" sz="1800" dirty="0"/>
              <a:t> </a:t>
            </a:r>
            <a:r>
              <a:rPr lang="en-ID" sz="1800" dirty="0" err="1"/>
              <a:t>ahli</a:t>
            </a:r>
            <a:r>
              <a:rPr lang="en-ID" sz="1800" dirty="0"/>
              <a:t> </a:t>
            </a:r>
            <a:r>
              <a:rPr lang="en-ID" sz="1800" dirty="0" err="1"/>
              <a:t>didalam</a:t>
            </a:r>
            <a:r>
              <a:rPr lang="en-ID" sz="1800" dirty="0"/>
              <a:t> </a:t>
            </a:r>
            <a:r>
              <a:rPr lang="en-ID" sz="1800" dirty="0" err="1"/>
              <a:t>bidangnya</a:t>
            </a:r>
            <a:r>
              <a:rPr lang="en-ID" sz="1800" dirty="0"/>
              <a:t>. SDM yang </a:t>
            </a:r>
            <a:r>
              <a:rPr lang="en-ID" sz="1800" dirty="0" err="1"/>
              <a:t>mempunyai</a:t>
            </a:r>
            <a:r>
              <a:rPr lang="en-ID" sz="1800" dirty="0"/>
              <a:t> </a:t>
            </a:r>
            <a:r>
              <a:rPr lang="en-ID" sz="1800" dirty="0" err="1"/>
              <a:t>jiwa</a:t>
            </a:r>
            <a:r>
              <a:rPr lang="en-ID" sz="1800" dirty="0"/>
              <a:t> </a:t>
            </a:r>
            <a:r>
              <a:rPr lang="en-ID" sz="1800" dirty="0" err="1"/>
              <a:t>disiplin</a:t>
            </a:r>
            <a:r>
              <a:rPr lang="en-ID" sz="1800" dirty="0"/>
              <a:t> </a:t>
            </a:r>
            <a:r>
              <a:rPr lang="en-ID" sz="1800" dirty="0" err="1"/>
              <a:t>tepat</a:t>
            </a:r>
            <a:r>
              <a:rPr lang="en-ID" sz="1800" dirty="0"/>
              <a:t> </a:t>
            </a:r>
            <a:r>
              <a:rPr lang="en-ID" sz="1800" dirty="0" err="1"/>
              <a:t>waktu</a:t>
            </a:r>
            <a:r>
              <a:rPr lang="en-ID" sz="1800" dirty="0"/>
              <a:t>, </a:t>
            </a:r>
            <a:r>
              <a:rPr lang="en-ID" sz="1800" dirty="0" err="1"/>
              <a:t>dapat</a:t>
            </a:r>
            <a:r>
              <a:rPr lang="en-ID" sz="1800" dirty="0"/>
              <a:t> </a:t>
            </a:r>
            <a:r>
              <a:rPr lang="en-ID" sz="1800" dirty="0" err="1"/>
              <a:t>membuat</a:t>
            </a:r>
            <a:r>
              <a:rPr lang="en-ID" sz="1800" dirty="0"/>
              <a:t> </a:t>
            </a:r>
            <a:r>
              <a:rPr lang="en-ID" sz="1800" dirty="0" err="1"/>
              <a:t>lingkungan</a:t>
            </a:r>
            <a:r>
              <a:rPr lang="en-ID" sz="1800" dirty="0"/>
              <a:t> </a:t>
            </a:r>
            <a:r>
              <a:rPr lang="en-ID" sz="1800" dirty="0" err="1"/>
              <a:t>kerja</a:t>
            </a:r>
            <a:r>
              <a:rPr lang="en-ID" sz="1800" dirty="0"/>
              <a:t> yang </a:t>
            </a:r>
            <a:r>
              <a:rPr lang="en-ID" sz="1800" dirty="0" err="1"/>
              <a:t>kondusif</a:t>
            </a:r>
            <a:r>
              <a:rPr lang="en-ID" sz="1800" dirty="0"/>
              <a:t>, </a:t>
            </a:r>
            <a:r>
              <a:rPr lang="en-ID" sz="1800" dirty="0" err="1"/>
              <a:t>serta</a:t>
            </a:r>
            <a:r>
              <a:rPr lang="en-ID" sz="1800" dirty="0"/>
              <a:t> </a:t>
            </a:r>
            <a:r>
              <a:rPr lang="en-ID" sz="1800" dirty="0" err="1"/>
              <a:t>pekerja</a:t>
            </a:r>
            <a:r>
              <a:rPr lang="en-ID" sz="1800" dirty="0"/>
              <a:t> yang </a:t>
            </a:r>
            <a:r>
              <a:rPr lang="en-ID" sz="1800" dirty="0" err="1"/>
              <a:t>dapat</a:t>
            </a:r>
            <a:r>
              <a:rPr lang="en-ID" sz="1800" dirty="0"/>
              <a:t> </a:t>
            </a:r>
            <a:r>
              <a:rPr lang="en-ID" sz="1800" dirty="0" err="1"/>
              <a:t>diatur</a:t>
            </a:r>
            <a:r>
              <a:rPr lang="en-ID" sz="1800" dirty="0"/>
              <a:t> </a:t>
            </a:r>
            <a:r>
              <a:rPr lang="en-ID" sz="1800" dirty="0" err="1"/>
              <a:t>oleh</a:t>
            </a:r>
            <a:r>
              <a:rPr lang="en-ID" sz="1800" dirty="0"/>
              <a:t> </a:t>
            </a:r>
            <a:r>
              <a:rPr lang="en-ID" sz="1800" dirty="0" err="1"/>
              <a:t>manajer</a:t>
            </a:r>
            <a:r>
              <a:rPr lang="en-ID" sz="1800" dirty="0" smtClean="0"/>
              <a:t>.</a:t>
            </a:r>
            <a:endParaRPr lang="en-ID" sz="1800" dirty="0"/>
          </a:p>
        </p:txBody>
      </p:sp>
    </p:spTree>
    <p:extLst>
      <p:ext uri="{BB962C8B-B14F-4D97-AF65-F5344CB8AC3E}">
        <p14:creationId xmlns:p14="http://schemas.microsoft.com/office/powerpoint/2010/main" val="32884924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l"/>
            <a:r>
              <a:rPr lang="en-US" b="1" dirty="0" err="1" smtClean="0"/>
              <a:t>Lanjutan</a:t>
            </a:r>
            <a:endParaRPr lang="en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AutoNum type="arabicPeriod" startAt="8"/>
            </a:pPr>
            <a:r>
              <a:rPr lang="en-ID" b="1" dirty="0" err="1">
                <a:solidFill>
                  <a:srgbClr val="FF0000"/>
                </a:solidFill>
              </a:rPr>
              <a:t>Komunikasi</a:t>
            </a:r>
            <a:r>
              <a:rPr lang="en-ID" b="1" dirty="0">
                <a:solidFill>
                  <a:srgbClr val="FF0000"/>
                </a:solidFill>
              </a:rPr>
              <a:t> yang </a:t>
            </a:r>
            <a:r>
              <a:rPr lang="en-ID" b="1" dirty="0" err="1">
                <a:solidFill>
                  <a:srgbClr val="FF0000"/>
                </a:solidFill>
              </a:rPr>
              <a:t>baik</a:t>
            </a:r>
            <a:r>
              <a:rPr lang="en-ID" dirty="0"/>
              <a:t>, </a:t>
            </a:r>
            <a:r>
              <a:rPr lang="en-ID" dirty="0" err="1"/>
              <a:t>mampu</a:t>
            </a:r>
            <a:r>
              <a:rPr lang="en-ID" dirty="0"/>
              <a:t> </a:t>
            </a:r>
            <a:r>
              <a:rPr lang="en-ID" dirty="0" err="1"/>
              <a:t>menjalin</a:t>
            </a:r>
            <a:r>
              <a:rPr lang="en-ID" dirty="0"/>
              <a:t> </a:t>
            </a:r>
            <a:r>
              <a:rPr lang="en-ID" dirty="0" err="1"/>
              <a:t>hubungan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terus</a:t>
            </a:r>
            <a:r>
              <a:rPr lang="en-ID" dirty="0"/>
              <a:t> </a:t>
            </a:r>
            <a:r>
              <a:rPr lang="en-ID" dirty="0" err="1"/>
              <a:t>menerus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</a:t>
            </a:r>
            <a:r>
              <a:rPr lang="en-ID" dirty="0" err="1"/>
              <a:t>pemilik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pengguna</a:t>
            </a:r>
            <a:r>
              <a:rPr lang="en-ID" dirty="0"/>
              <a:t>. Dan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menutup</a:t>
            </a:r>
            <a:r>
              <a:rPr lang="en-ID" dirty="0"/>
              <a:t> </a:t>
            </a:r>
            <a:r>
              <a:rPr lang="en-ID" dirty="0" err="1"/>
              <a:t>kemungkinan</a:t>
            </a:r>
            <a:r>
              <a:rPr lang="en-ID" dirty="0"/>
              <a:t> </a:t>
            </a:r>
            <a:r>
              <a:rPr lang="en-ID" dirty="0" err="1"/>
              <a:t>proyek</a:t>
            </a:r>
            <a:r>
              <a:rPr lang="en-ID" dirty="0"/>
              <a:t> yang </a:t>
            </a:r>
            <a:r>
              <a:rPr lang="en-ID" dirty="0" err="1"/>
              <a:t>berhasil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tim</a:t>
            </a:r>
            <a:r>
              <a:rPr lang="en-ID" dirty="0"/>
              <a:t> yang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menjalin</a:t>
            </a:r>
            <a:r>
              <a:rPr lang="en-ID" dirty="0"/>
              <a:t> </a:t>
            </a:r>
            <a:r>
              <a:rPr lang="en-ID" dirty="0" err="1"/>
              <a:t>komunikasi</a:t>
            </a:r>
            <a:r>
              <a:rPr lang="en-ID" dirty="0"/>
              <a:t> </a:t>
            </a:r>
            <a:r>
              <a:rPr lang="en-ID" dirty="0" err="1"/>
              <a:t>sesama</a:t>
            </a:r>
            <a:r>
              <a:rPr lang="en-ID" dirty="0"/>
              <a:t> </a:t>
            </a:r>
            <a:r>
              <a:rPr lang="en-ID" dirty="0" err="1"/>
              <a:t>tim.</a:t>
            </a:r>
            <a:endParaRPr lang="en-ID" dirty="0"/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AutoNum type="arabicPeriod" startAt="8"/>
            </a:pPr>
            <a:endParaRPr lang="en-ID" dirty="0"/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AutoNum type="arabicPeriod" startAt="8"/>
            </a:pPr>
            <a:r>
              <a:rPr lang="en-ID" b="1" dirty="0" err="1">
                <a:solidFill>
                  <a:srgbClr val="FF0000"/>
                </a:solidFill>
              </a:rPr>
              <a:t>Resiko</a:t>
            </a:r>
            <a:r>
              <a:rPr lang="en-ID" dirty="0"/>
              <a:t> yang </a:t>
            </a:r>
            <a:r>
              <a:rPr lang="en-ID" dirty="0" err="1"/>
              <a:t>ditimbulkandari</a:t>
            </a:r>
            <a:r>
              <a:rPr lang="en-ID" dirty="0"/>
              <a:t> </a:t>
            </a:r>
            <a:r>
              <a:rPr lang="en-ID" dirty="0" err="1"/>
              <a:t>sebuah</a:t>
            </a:r>
            <a:r>
              <a:rPr lang="en-ID" dirty="0"/>
              <a:t> </a:t>
            </a:r>
            <a:r>
              <a:rPr lang="en-ID" dirty="0" err="1"/>
              <a:t>proyek</a:t>
            </a:r>
            <a:r>
              <a:rPr lang="en-ID" dirty="0"/>
              <a:t> </a:t>
            </a:r>
            <a:r>
              <a:rPr lang="en-ID" dirty="0" err="1"/>
              <a:t>kecil</a:t>
            </a:r>
            <a:r>
              <a:rPr lang="en-ID" dirty="0"/>
              <a:t>, </a:t>
            </a:r>
            <a:r>
              <a:rPr lang="en-ID" dirty="0" err="1"/>
              <a:t>sebisa</a:t>
            </a:r>
            <a:r>
              <a:rPr lang="en-ID" dirty="0"/>
              <a:t> </a:t>
            </a:r>
            <a:r>
              <a:rPr lang="en-ID" dirty="0" err="1"/>
              <a:t>mungkin</a:t>
            </a:r>
            <a:r>
              <a:rPr lang="en-ID" dirty="0"/>
              <a:t> </a:t>
            </a:r>
            <a:r>
              <a:rPr lang="en-ID" dirty="0" err="1"/>
              <a:t>proyek</a:t>
            </a:r>
            <a:r>
              <a:rPr lang="en-ID" dirty="0"/>
              <a:t> yang </a:t>
            </a:r>
            <a:r>
              <a:rPr lang="en-ID" dirty="0" err="1"/>
              <a:t>dijalankan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menimbulkan</a:t>
            </a:r>
            <a:r>
              <a:rPr lang="en-ID" dirty="0"/>
              <a:t> </a:t>
            </a:r>
            <a:r>
              <a:rPr lang="en-ID" dirty="0" err="1"/>
              <a:t>resiko</a:t>
            </a:r>
            <a:r>
              <a:rPr lang="en-ID" dirty="0"/>
              <a:t>. </a:t>
            </a:r>
            <a:r>
              <a:rPr lang="en-ID" dirty="0" err="1"/>
              <a:t>Diharapkan</a:t>
            </a:r>
            <a:r>
              <a:rPr lang="en-ID" dirty="0"/>
              <a:t> </a:t>
            </a:r>
            <a:r>
              <a:rPr lang="en-ID" dirty="0" err="1"/>
              <a:t>seminimal</a:t>
            </a:r>
            <a:r>
              <a:rPr lang="en-ID" dirty="0"/>
              <a:t> </a:t>
            </a:r>
            <a:r>
              <a:rPr lang="en-ID" dirty="0" err="1"/>
              <a:t>mungkin</a:t>
            </a:r>
            <a:r>
              <a:rPr lang="en-ID" dirty="0"/>
              <a:t> </a:t>
            </a:r>
            <a:r>
              <a:rPr lang="en-ID" dirty="0" err="1"/>
              <a:t>resiko</a:t>
            </a:r>
            <a:r>
              <a:rPr lang="en-ID" dirty="0"/>
              <a:t> </a:t>
            </a:r>
            <a:r>
              <a:rPr lang="en-ID" dirty="0" err="1"/>
              <a:t>terjadi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sebuah</a:t>
            </a:r>
            <a:r>
              <a:rPr lang="en-ID" dirty="0"/>
              <a:t> </a:t>
            </a:r>
            <a:r>
              <a:rPr lang="en-ID" dirty="0" err="1"/>
              <a:t>proyek</a:t>
            </a:r>
            <a:r>
              <a:rPr lang="en-ID" dirty="0"/>
              <a:t>. 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AutoNum type="arabicPeriod" startAt="8"/>
            </a:pPr>
            <a:endParaRPr lang="en-ID" dirty="0"/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AutoNum type="arabicPeriod" startAt="8"/>
            </a:pPr>
            <a:r>
              <a:rPr lang="en-ID" dirty="0" err="1"/>
              <a:t>Hasil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sebuah</a:t>
            </a:r>
            <a:r>
              <a:rPr lang="en-ID" dirty="0"/>
              <a:t> </a:t>
            </a:r>
            <a:r>
              <a:rPr lang="en-ID" dirty="0" err="1"/>
              <a:t>proyek</a:t>
            </a:r>
            <a:r>
              <a:rPr lang="en-ID" dirty="0"/>
              <a:t> </a:t>
            </a:r>
            <a:r>
              <a:rPr lang="en-ID" dirty="0" err="1"/>
              <a:t>diharapkan</a:t>
            </a:r>
            <a:r>
              <a:rPr lang="en-ID" dirty="0"/>
              <a:t> </a:t>
            </a:r>
            <a:r>
              <a:rPr lang="en-ID" b="1" dirty="0" err="1">
                <a:solidFill>
                  <a:srgbClr val="FF0000"/>
                </a:solidFill>
              </a:rPr>
              <a:t>tidak</a:t>
            </a:r>
            <a:r>
              <a:rPr lang="en-ID" b="1" dirty="0">
                <a:solidFill>
                  <a:srgbClr val="FF0000"/>
                </a:solidFill>
              </a:rPr>
              <a:t> </a:t>
            </a:r>
            <a:r>
              <a:rPr lang="en-ID" b="1" dirty="0" err="1">
                <a:solidFill>
                  <a:srgbClr val="FF0000"/>
                </a:solidFill>
              </a:rPr>
              <a:t>menimbulkan</a:t>
            </a:r>
            <a:r>
              <a:rPr lang="en-ID" b="1" dirty="0">
                <a:solidFill>
                  <a:srgbClr val="FF0000"/>
                </a:solidFill>
              </a:rPr>
              <a:t> </a:t>
            </a:r>
            <a:r>
              <a:rPr lang="en-ID" b="1" dirty="0" err="1">
                <a:solidFill>
                  <a:srgbClr val="FF0000"/>
                </a:solidFill>
              </a:rPr>
              <a:t>suatu</a:t>
            </a:r>
            <a:r>
              <a:rPr lang="en-ID" b="1" dirty="0">
                <a:solidFill>
                  <a:srgbClr val="FF0000"/>
                </a:solidFill>
              </a:rPr>
              <a:t> </a:t>
            </a:r>
            <a:r>
              <a:rPr lang="en-ID" b="1" dirty="0" err="1">
                <a:solidFill>
                  <a:srgbClr val="FF0000"/>
                </a:solidFill>
              </a:rPr>
              <a:t>permasalahan</a:t>
            </a:r>
            <a:r>
              <a:rPr lang="en-ID" b="1" dirty="0">
                <a:solidFill>
                  <a:srgbClr val="FF0000"/>
                </a:solidFill>
              </a:rPr>
              <a:t> </a:t>
            </a:r>
            <a:r>
              <a:rPr lang="en-ID" b="1" dirty="0" err="1">
                <a:solidFill>
                  <a:srgbClr val="FF0000"/>
                </a:solidFill>
              </a:rPr>
              <a:t>baru</a:t>
            </a:r>
            <a:r>
              <a:rPr lang="en-ID" b="1" dirty="0">
                <a:solidFill>
                  <a:srgbClr val="FF0000"/>
                </a:solidFill>
              </a:rPr>
              <a:t> </a:t>
            </a:r>
            <a:r>
              <a:rPr lang="en-ID" dirty="0" err="1"/>
              <a:t>diperusahaan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artikata</a:t>
            </a:r>
            <a:r>
              <a:rPr lang="en-ID" dirty="0"/>
              <a:t> </a:t>
            </a:r>
            <a:r>
              <a:rPr lang="en-ID" dirty="0" err="1"/>
              <a:t>malah</a:t>
            </a:r>
            <a:r>
              <a:rPr lang="en-ID" dirty="0"/>
              <a:t> </a:t>
            </a:r>
            <a:r>
              <a:rPr lang="en-ID" dirty="0" err="1"/>
              <a:t>menyulitkan</a:t>
            </a:r>
            <a:r>
              <a:rPr lang="en-ID" dirty="0"/>
              <a:t> </a:t>
            </a:r>
            <a:r>
              <a:rPr lang="en-ID" dirty="0" err="1"/>
              <a:t>perusahaan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menjalankan</a:t>
            </a:r>
            <a:r>
              <a:rPr lang="en-ID" dirty="0"/>
              <a:t> </a:t>
            </a:r>
            <a:r>
              <a:rPr lang="en-ID" dirty="0" err="1"/>
              <a:t>kegiatan</a:t>
            </a:r>
            <a:r>
              <a:rPr lang="en-ID" dirty="0"/>
              <a:t> </a:t>
            </a:r>
            <a:r>
              <a:rPr lang="en-ID" dirty="0" err="1"/>
              <a:t>operasional</a:t>
            </a:r>
            <a:r>
              <a:rPr lang="en-ID" dirty="0"/>
              <a:t> </a:t>
            </a:r>
            <a:r>
              <a:rPr lang="en-ID" dirty="0" err="1"/>
              <a:t>perusahaan</a:t>
            </a:r>
            <a:r>
              <a:rPr lang="en-ID" dirty="0"/>
              <a:t>.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854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b="1" dirty="0" err="1"/>
              <a:t>Latar</a:t>
            </a:r>
            <a:r>
              <a:rPr lang="en-US" b="1" dirty="0"/>
              <a:t> </a:t>
            </a:r>
            <a:r>
              <a:rPr lang="en-US" b="1" dirty="0" err="1" smtClean="0"/>
              <a:t>Belakang</a:t>
            </a:r>
            <a:endParaRPr lang="en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ID" sz="2800" dirty="0" err="1"/>
              <a:t>Proyek</a:t>
            </a:r>
            <a:r>
              <a:rPr lang="en-ID" sz="2800" dirty="0"/>
              <a:t> TI </a:t>
            </a:r>
            <a:r>
              <a:rPr lang="en-ID" sz="2800" dirty="0" err="1"/>
              <a:t>sering</a:t>
            </a:r>
            <a:r>
              <a:rPr lang="en-ID" sz="2800" dirty="0"/>
              <a:t> </a:t>
            </a:r>
            <a:r>
              <a:rPr lang="en-ID" sz="2800" dirty="0" err="1"/>
              <a:t>mengalami</a:t>
            </a:r>
            <a:r>
              <a:rPr lang="en-ID" sz="2800" dirty="0"/>
              <a:t> </a:t>
            </a:r>
            <a:r>
              <a:rPr lang="en-ID" sz="2800" dirty="0" err="1"/>
              <a:t>kegagalan</a:t>
            </a:r>
            <a:r>
              <a:rPr lang="en-ID" sz="2800" dirty="0"/>
              <a:t>, </a:t>
            </a:r>
            <a:r>
              <a:rPr lang="en-ID" sz="2800" dirty="0" err="1"/>
              <a:t>baik</a:t>
            </a:r>
            <a:r>
              <a:rPr lang="en-ID" sz="2800" dirty="0"/>
              <a:t> </a:t>
            </a:r>
            <a:r>
              <a:rPr lang="en-ID" sz="2800" dirty="0" err="1"/>
              <a:t>dilihat</a:t>
            </a:r>
            <a:r>
              <a:rPr lang="en-ID" sz="2800" dirty="0"/>
              <a:t> </a:t>
            </a:r>
            <a:r>
              <a:rPr lang="en-ID" sz="2800" dirty="0" err="1"/>
              <a:t>dari</a:t>
            </a:r>
            <a:r>
              <a:rPr lang="en-ID" sz="2800" dirty="0"/>
              <a:t> </a:t>
            </a:r>
            <a:r>
              <a:rPr lang="en-ID" sz="2800" dirty="0" err="1"/>
              <a:t>sisi</a:t>
            </a:r>
            <a:r>
              <a:rPr lang="en-ID" sz="2800" dirty="0"/>
              <a:t> </a:t>
            </a:r>
            <a:r>
              <a:rPr lang="en-ID" sz="2800" b="1" dirty="0" err="1"/>
              <a:t>tujuan</a:t>
            </a:r>
            <a:r>
              <a:rPr lang="en-ID" sz="2800" b="1" dirty="0"/>
              <a:t>, </a:t>
            </a:r>
            <a:r>
              <a:rPr lang="en-ID" sz="2800" b="1" dirty="0" err="1"/>
              <a:t>biaya</a:t>
            </a:r>
            <a:r>
              <a:rPr lang="en-ID" sz="2800" b="1" dirty="0"/>
              <a:t>, </a:t>
            </a:r>
            <a:r>
              <a:rPr lang="en-ID" sz="2800" b="1" dirty="0" err="1"/>
              <a:t>atau</a:t>
            </a:r>
            <a:r>
              <a:rPr lang="en-ID" sz="2800" b="1" dirty="0"/>
              <a:t> </a:t>
            </a:r>
            <a:r>
              <a:rPr lang="en-ID" sz="2800" b="1" dirty="0" err="1"/>
              <a:t>waktu</a:t>
            </a:r>
            <a:r>
              <a:rPr lang="en-ID" sz="2800" b="1" dirty="0"/>
              <a:t> </a:t>
            </a:r>
            <a:r>
              <a:rPr lang="en-ID" sz="2800" dirty="0"/>
              <a:t>yang </a:t>
            </a:r>
            <a:r>
              <a:rPr lang="en-ID" sz="2800" dirty="0" err="1"/>
              <a:t>telah</a:t>
            </a:r>
            <a:r>
              <a:rPr lang="en-ID" sz="2800" dirty="0"/>
              <a:t> </a:t>
            </a:r>
            <a:r>
              <a:rPr lang="en-ID" sz="2800" dirty="0" err="1"/>
              <a:t>ditetapkan</a:t>
            </a:r>
            <a:r>
              <a:rPr lang="en-ID" sz="2800" dirty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ID" sz="2800" dirty="0" err="1"/>
              <a:t>Beberapa</a:t>
            </a:r>
            <a:r>
              <a:rPr lang="en-ID" sz="2800" dirty="0"/>
              <a:t> </a:t>
            </a:r>
            <a:r>
              <a:rPr lang="en-ID" sz="2800" dirty="0" err="1"/>
              <a:t>proyek</a:t>
            </a:r>
            <a:r>
              <a:rPr lang="en-ID" sz="2800" dirty="0"/>
              <a:t> TI </a:t>
            </a:r>
            <a:r>
              <a:rPr lang="en-ID" sz="2800" dirty="0" err="1"/>
              <a:t>mengalami</a:t>
            </a:r>
            <a:r>
              <a:rPr lang="en-ID" sz="2800" dirty="0"/>
              <a:t> </a:t>
            </a:r>
            <a:r>
              <a:rPr lang="en-ID" sz="2800" dirty="0" err="1"/>
              <a:t>perubahan</a:t>
            </a:r>
            <a:r>
              <a:rPr lang="en-ID" sz="2800" dirty="0"/>
              <a:t> </a:t>
            </a:r>
            <a:r>
              <a:rPr lang="en-ID" sz="2800" dirty="0" err="1"/>
              <a:t>pada</a:t>
            </a:r>
            <a:r>
              <a:rPr lang="en-ID" sz="2800" dirty="0"/>
              <a:t> </a:t>
            </a:r>
            <a:r>
              <a:rPr lang="en-ID" sz="2800" dirty="0" err="1"/>
              <a:t>saat</a:t>
            </a:r>
            <a:r>
              <a:rPr lang="en-ID" sz="2800" dirty="0"/>
              <a:t> </a:t>
            </a:r>
            <a:r>
              <a:rPr lang="en-ID" sz="2800" dirty="0" err="1"/>
              <a:t>pelaksanaan</a:t>
            </a:r>
            <a:r>
              <a:rPr lang="en-ID" sz="2800" dirty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ID" sz="2800" dirty="0" err="1"/>
              <a:t>Hasil</a:t>
            </a:r>
            <a:r>
              <a:rPr lang="en-ID" sz="2800" dirty="0"/>
              <a:t> yang </a:t>
            </a:r>
            <a:r>
              <a:rPr lang="en-ID" sz="2800" dirty="0" err="1"/>
              <a:t>diperoleh</a:t>
            </a:r>
            <a:r>
              <a:rPr lang="en-ID" sz="2800" dirty="0"/>
              <a:t> customer </a:t>
            </a:r>
            <a:r>
              <a:rPr lang="en-ID" sz="2800" dirty="0" err="1"/>
              <a:t>lebih</a:t>
            </a:r>
            <a:r>
              <a:rPr lang="en-ID" sz="2800" dirty="0"/>
              <a:t> </a:t>
            </a:r>
            <a:r>
              <a:rPr lang="en-ID" sz="2800" dirty="0" err="1"/>
              <a:t>rendah</a:t>
            </a:r>
            <a:r>
              <a:rPr lang="en-ID" sz="2800" dirty="0"/>
              <a:t> </a:t>
            </a:r>
            <a:r>
              <a:rPr lang="en-ID" sz="2800" dirty="0" err="1"/>
              <a:t>dari</a:t>
            </a:r>
            <a:r>
              <a:rPr lang="en-ID" sz="2800" dirty="0"/>
              <a:t> yang </a:t>
            </a:r>
            <a:r>
              <a:rPr lang="en-ID" sz="2800" dirty="0" err="1"/>
              <a:t>telah</a:t>
            </a:r>
            <a:r>
              <a:rPr lang="en-ID" sz="2800" dirty="0"/>
              <a:t> </a:t>
            </a:r>
            <a:r>
              <a:rPr lang="en-ID" sz="2800" dirty="0" err="1"/>
              <a:t>ditetapkan</a:t>
            </a:r>
            <a:endParaRPr lang="en-ID" sz="2800" dirty="0"/>
          </a:p>
        </p:txBody>
      </p:sp>
    </p:spTree>
    <p:extLst>
      <p:ext uri="{BB962C8B-B14F-4D97-AF65-F5344CB8AC3E}">
        <p14:creationId xmlns:p14="http://schemas.microsoft.com/office/powerpoint/2010/main" val="11783457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l"/>
            <a:r>
              <a:rPr lang="en-US" sz="3200" b="1" dirty="0" err="1"/>
              <a:t>Faktor</a:t>
            </a:r>
            <a:r>
              <a:rPr lang="en-US" sz="3200" b="1" dirty="0"/>
              <a:t> </a:t>
            </a:r>
            <a:r>
              <a:rPr lang="en-US" sz="3200" b="1" dirty="0" err="1"/>
              <a:t>keberhasilan</a:t>
            </a:r>
            <a:r>
              <a:rPr lang="en-US" sz="3200" b="1" dirty="0"/>
              <a:t> </a:t>
            </a:r>
            <a:r>
              <a:rPr lang="en-US" sz="3200" b="1" dirty="0" err="1"/>
              <a:t>dan</a:t>
            </a:r>
            <a:r>
              <a:rPr lang="en-US" sz="3200" b="1" dirty="0"/>
              <a:t> </a:t>
            </a:r>
            <a:r>
              <a:rPr lang="en-US" sz="3200" b="1" dirty="0" err="1"/>
              <a:t>kegagalan</a:t>
            </a:r>
            <a:r>
              <a:rPr lang="en-US" sz="3200" b="1" dirty="0"/>
              <a:t> </a:t>
            </a:r>
            <a:r>
              <a:rPr lang="en-US" sz="3200" b="1" dirty="0" err="1"/>
              <a:t>sebuah</a:t>
            </a:r>
            <a:r>
              <a:rPr lang="en-US" sz="3200" b="1" dirty="0"/>
              <a:t> </a:t>
            </a:r>
            <a:r>
              <a:rPr lang="en-US" sz="3200" b="1" dirty="0" err="1" smtClean="0"/>
              <a:t>proyek</a:t>
            </a:r>
            <a:endParaRPr lang="en-ID" sz="3200" b="1" dirty="0"/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3600" dirty="0" err="1"/>
              <a:t>Faktor</a:t>
            </a:r>
            <a:r>
              <a:rPr lang="en-US" sz="3600" dirty="0"/>
              <a:t> </a:t>
            </a:r>
            <a:r>
              <a:rPr lang="en-US" sz="3600" dirty="0" err="1"/>
              <a:t>keberhasilan</a:t>
            </a:r>
            <a:r>
              <a:rPr lang="en-US" sz="3600" dirty="0"/>
              <a:t> (CHAOS, 1995) </a:t>
            </a:r>
          </a:p>
          <a:p>
            <a:pPr marL="514350" indent="-514350">
              <a:buAutoNum type="arabicPeriod"/>
            </a:pPr>
            <a:r>
              <a:rPr lang="en-US" sz="3600" dirty="0" err="1"/>
              <a:t>Keterlibatan</a:t>
            </a:r>
            <a:r>
              <a:rPr lang="en-US" sz="3600" dirty="0"/>
              <a:t> user</a:t>
            </a:r>
          </a:p>
          <a:p>
            <a:pPr marL="514350" indent="-514350">
              <a:buAutoNum type="arabicPeriod"/>
            </a:pPr>
            <a:r>
              <a:rPr lang="en-US" sz="3600" dirty="0" err="1"/>
              <a:t>Misi</a:t>
            </a:r>
            <a:r>
              <a:rPr lang="en-US" sz="3600" dirty="0"/>
              <a:t> </a:t>
            </a:r>
            <a:r>
              <a:rPr lang="en-US" sz="3600" dirty="0" err="1"/>
              <a:t>proyek</a:t>
            </a:r>
            <a:r>
              <a:rPr lang="en-US" sz="3600" dirty="0"/>
              <a:t> yang </a:t>
            </a:r>
            <a:r>
              <a:rPr lang="en-US" sz="3600" dirty="0" err="1"/>
              <a:t>jelas</a:t>
            </a:r>
            <a:endParaRPr lang="en-US" sz="3600" dirty="0"/>
          </a:p>
          <a:p>
            <a:pPr marL="514350" indent="-514350">
              <a:buAutoNum type="arabicPeriod"/>
            </a:pPr>
            <a:r>
              <a:rPr lang="en-US" sz="3600" dirty="0" err="1"/>
              <a:t>Pernyataan</a:t>
            </a:r>
            <a:r>
              <a:rPr lang="en-US" sz="3600" dirty="0"/>
              <a:t> </a:t>
            </a:r>
            <a:r>
              <a:rPr lang="en-US" sz="3600" dirty="0" err="1"/>
              <a:t>kebutuhan</a:t>
            </a:r>
            <a:r>
              <a:rPr lang="en-US" sz="3600" dirty="0"/>
              <a:t> </a:t>
            </a:r>
            <a:r>
              <a:rPr lang="en-US" sz="3600" dirty="0" err="1"/>
              <a:t>proyek</a:t>
            </a:r>
            <a:r>
              <a:rPr lang="en-US" sz="3600" dirty="0"/>
              <a:t> yang </a:t>
            </a:r>
            <a:r>
              <a:rPr lang="en-US" sz="3600" dirty="0" err="1"/>
              <a:t>jelas</a:t>
            </a:r>
            <a:endParaRPr lang="en-US" sz="3600" dirty="0"/>
          </a:p>
          <a:p>
            <a:pPr marL="514350" indent="-514350">
              <a:buAutoNum type="arabicPeriod"/>
            </a:pPr>
            <a:r>
              <a:rPr lang="en-US" sz="3600" dirty="0" err="1"/>
              <a:t>Perencanaan</a:t>
            </a:r>
            <a:r>
              <a:rPr lang="en-US" sz="3600" dirty="0"/>
              <a:t> </a:t>
            </a:r>
            <a:r>
              <a:rPr lang="en-US" sz="3600" dirty="0" err="1"/>
              <a:t>proyek</a:t>
            </a:r>
            <a:r>
              <a:rPr lang="en-US" sz="3600" dirty="0"/>
              <a:t> yang </a:t>
            </a:r>
            <a:r>
              <a:rPr lang="en-US" sz="3600" dirty="0" err="1"/>
              <a:t>matang</a:t>
            </a:r>
            <a:endParaRPr lang="en-US" sz="3600" dirty="0"/>
          </a:p>
          <a:p>
            <a:endParaRPr lang="en-US" sz="3600" dirty="0"/>
          </a:p>
          <a:p>
            <a:pPr marL="0" indent="0">
              <a:buNone/>
            </a:pPr>
            <a:r>
              <a:rPr lang="en-US" sz="3600" dirty="0" err="1"/>
              <a:t>Faktor</a:t>
            </a:r>
            <a:r>
              <a:rPr lang="en-US" sz="3600" dirty="0"/>
              <a:t> </a:t>
            </a:r>
            <a:r>
              <a:rPr lang="en-US" sz="3600" dirty="0" err="1"/>
              <a:t>kegagalan</a:t>
            </a:r>
            <a:r>
              <a:rPr lang="en-US" sz="3600" dirty="0"/>
              <a:t> (William V. </a:t>
            </a:r>
            <a:r>
              <a:rPr lang="en-US" sz="3600" dirty="0" err="1"/>
              <a:t>Leban</a:t>
            </a:r>
            <a:r>
              <a:rPr lang="en-US" sz="3600" dirty="0"/>
              <a:t>)</a:t>
            </a:r>
          </a:p>
          <a:p>
            <a:pPr marL="514350" indent="-514350">
              <a:buAutoNum type="arabicPeriod"/>
            </a:pPr>
            <a:r>
              <a:rPr lang="en-US" sz="3600" dirty="0" err="1"/>
              <a:t>Lemahnya</a:t>
            </a:r>
            <a:r>
              <a:rPr lang="en-US" sz="3600" dirty="0"/>
              <a:t> </a:t>
            </a:r>
            <a:r>
              <a:rPr lang="en-US" sz="3600" dirty="0" err="1"/>
              <a:t>defenisi</a:t>
            </a:r>
            <a:r>
              <a:rPr lang="en-US" sz="3600" dirty="0"/>
              <a:t> </a:t>
            </a:r>
          </a:p>
          <a:p>
            <a:pPr marL="514350" indent="-514350">
              <a:buAutoNum type="arabicPeriod"/>
            </a:pPr>
            <a:r>
              <a:rPr lang="en-US" sz="3600" dirty="0" err="1"/>
              <a:t>Ketidakjelasan</a:t>
            </a:r>
            <a:r>
              <a:rPr lang="en-US" sz="3600" dirty="0"/>
              <a:t> </a:t>
            </a:r>
            <a:r>
              <a:rPr lang="en-US" sz="3600" dirty="0" err="1"/>
              <a:t>ruang</a:t>
            </a:r>
            <a:r>
              <a:rPr lang="en-US" sz="3600" dirty="0"/>
              <a:t> </a:t>
            </a:r>
            <a:r>
              <a:rPr lang="en-US" sz="3600" dirty="0" err="1"/>
              <a:t>lingkup</a:t>
            </a:r>
            <a:endParaRPr lang="en-ID" sz="3600" dirty="0"/>
          </a:p>
          <a:p>
            <a:pPr algn="l"/>
            <a:endParaRPr lang="en-ID" sz="3600" i="0" dirty="0"/>
          </a:p>
        </p:txBody>
      </p:sp>
    </p:spTree>
    <p:extLst>
      <p:ext uri="{BB962C8B-B14F-4D97-AF65-F5344CB8AC3E}">
        <p14:creationId xmlns:p14="http://schemas.microsoft.com/office/powerpoint/2010/main" val="172402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l"/>
            <a:r>
              <a:rPr lang="en-US" b="1" dirty="0" err="1" smtClean="0"/>
              <a:t>Defenisi</a:t>
            </a:r>
            <a:endParaRPr lang="en-ID" b="1" dirty="0"/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dirty="0" err="1"/>
              <a:t>Ruang</a:t>
            </a:r>
            <a:r>
              <a:rPr lang="en-US" sz="3200" dirty="0"/>
              <a:t> </a:t>
            </a:r>
            <a:r>
              <a:rPr lang="en-US" sz="3200" dirty="0" err="1"/>
              <a:t>lingkup</a:t>
            </a:r>
            <a:r>
              <a:rPr lang="en-US" sz="3200" dirty="0"/>
              <a:t> </a:t>
            </a:r>
            <a:r>
              <a:rPr lang="en-US" sz="3200" dirty="0" err="1"/>
              <a:t>mendefenisikan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mengendalikan</a:t>
            </a:r>
            <a:r>
              <a:rPr lang="en-US" sz="3200" dirty="0"/>
              <a:t> </a:t>
            </a:r>
            <a:r>
              <a:rPr lang="en-US" sz="3200" dirty="0" err="1"/>
              <a:t>pekerjaan-pekerjaan</a:t>
            </a:r>
            <a:r>
              <a:rPr lang="en-US" sz="3200" dirty="0"/>
              <a:t> </a:t>
            </a:r>
            <a:r>
              <a:rPr lang="en-US" sz="3200" dirty="0" err="1"/>
              <a:t>apa</a:t>
            </a:r>
            <a:r>
              <a:rPr lang="en-US" sz="3200" dirty="0"/>
              <a:t> </a:t>
            </a:r>
            <a:r>
              <a:rPr lang="en-US" sz="3200" dirty="0" err="1"/>
              <a:t>saja</a:t>
            </a:r>
            <a:r>
              <a:rPr lang="en-US" sz="3200" dirty="0"/>
              <a:t> yang </a:t>
            </a:r>
            <a:r>
              <a:rPr lang="en-US" sz="3200" dirty="0" err="1"/>
              <a:t>termasuk</a:t>
            </a:r>
            <a:r>
              <a:rPr lang="en-US" sz="3200" dirty="0"/>
              <a:t>/</a:t>
            </a:r>
            <a:r>
              <a:rPr lang="en-US" sz="3200" dirty="0" err="1"/>
              <a:t>tidak</a:t>
            </a:r>
            <a:r>
              <a:rPr lang="en-US" sz="3200" dirty="0"/>
              <a:t> </a:t>
            </a:r>
            <a:r>
              <a:rPr lang="en-US" sz="3200" dirty="0" err="1"/>
              <a:t>termasuk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proyek</a:t>
            </a:r>
            <a:r>
              <a:rPr lang="en-US" sz="3200" dirty="0"/>
              <a:t>.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3200" dirty="0"/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dirty="0" err="1"/>
              <a:t>Ruang</a:t>
            </a:r>
            <a:r>
              <a:rPr lang="en-US" sz="3200" dirty="0"/>
              <a:t> </a:t>
            </a:r>
            <a:r>
              <a:rPr lang="en-US" sz="3200" dirty="0" err="1"/>
              <a:t>lingkup</a:t>
            </a:r>
            <a:r>
              <a:rPr lang="en-US" sz="3200" dirty="0"/>
              <a:t> </a:t>
            </a:r>
            <a:r>
              <a:rPr lang="en-US" sz="3200" dirty="0" err="1"/>
              <a:t>meliputi</a:t>
            </a:r>
            <a:r>
              <a:rPr lang="en-US" sz="3200" dirty="0"/>
              <a:t> </a:t>
            </a:r>
            <a:r>
              <a:rPr lang="en-ID" sz="3200" dirty="0" err="1"/>
              <a:t>semua</a:t>
            </a:r>
            <a:r>
              <a:rPr lang="en-ID" sz="3200" dirty="0"/>
              <a:t> </a:t>
            </a:r>
            <a:r>
              <a:rPr lang="en-ID" sz="3200" dirty="0" err="1"/>
              <a:t>pekerjaan</a:t>
            </a:r>
            <a:r>
              <a:rPr lang="en-ID" sz="3200" dirty="0"/>
              <a:t> yang </a:t>
            </a:r>
            <a:r>
              <a:rPr lang="en-ID" sz="3200" dirty="0" err="1"/>
              <a:t>terkait</a:t>
            </a:r>
            <a:r>
              <a:rPr lang="en-ID" sz="3200" dirty="0"/>
              <a:t> </a:t>
            </a:r>
            <a:r>
              <a:rPr lang="en-ID" sz="3200" dirty="0" err="1"/>
              <a:t>pada</a:t>
            </a:r>
            <a:r>
              <a:rPr lang="en-ID" sz="3200" dirty="0"/>
              <a:t> proses </a:t>
            </a:r>
            <a:r>
              <a:rPr lang="en-ID" sz="3200" dirty="0" err="1"/>
              <a:t>untuk</a:t>
            </a:r>
            <a:r>
              <a:rPr lang="en-ID" sz="3200" dirty="0"/>
              <a:t> </a:t>
            </a:r>
            <a:r>
              <a:rPr lang="en-ID" sz="3200" dirty="0" err="1"/>
              <a:t>menyelesaikan</a:t>
            </a:r>
            <a:r>
              <a:rPr lang="en-ID" sz="3200" dirty="0"/>
              <a:t> </a:t>
            </a:r>
            <a:r>
              <a:rPr lang="en-ID" sz="3200" dirty="0" err="1"/>
              <a:t>tujuan</a:t>
            </a:r>
            <a:r>
              <a:rPr lang="en-ID" sz="3200" dirty="0"/>
              <a:t> </a:t>
            </a:r>
            <a:r>
              <a:rPr lang="en-ID" sz="3200" dirty="0" err="1"/>
              <a:t>proyek</a:t>
            </a:r>
            <a:r>
              <a:rPr lang="en-ID" sz="3200" dirty="0"/>
              <a:t> </a:t>
            </a:r>
            <a:r>
              <a:rPr lang="en-ID" sz="3200" dirty="0" err="1"/>
              <a:t>atau</a:t>
            </a:r>
            <a:r>
              <a:rPr lang="en-ID" sz="3200" dirty="0"/>
              <a:t> </a:t>
            </a:r>
            <a:r>
              <a:rPr lang="en-ID" sz="3200" dirty="0" err="1"/>
              <a:t>untuk</a:t>
            </a:r>
            <a:r>
              <a:rPr lang="en-ID" sz="3200" dirty="0"/>
              <a:t> </a:t>
            </a:r>
            <a:r>
              <a:rPr lang="en-ID" sz="3200" dirty="0" err="1"/>
              <a:t>menghasilkan</a:t>
            </a:r>
            <a:r>
              <a:rPr lang="en-ID" sz="3200" dirty="0"/>
              <a:t> </a:t>
            </a:r>
            <a:r>
              <a:rPr lang="en-ID" sz="3200" dirty="0" err="1"/>
              <a:t>produk</a:t>
            </a:r>
            <a:r>
              <a:rPr lang="en-ID" sz="3200" dirty="0"/>
              <a:t> </a:t>
            </a:r>
            <a:r>
              <a:rPr lang="en-ID" sz="3200" dirty="0" err="1"/>
              <a:t>proyek</a:t>
            </a:r>
            <a:r>
              <a:rPr lang="en-ID" sz="3200" dirty="0"/>
              <a:t>.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3200" dirty="0"/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ID" sz="3200" dirty="0" err="1"/>
              <a:t>Untuk</a:t>
            </a:r>
            <a:r>
              <a:rPr lang="en-ID" sz="3200" dirty="0"/>
              <a:t> </a:t>
            </a:r>
            <a:r>
              <a:rPr lang="en-ID" sz="3200" dirty="0" err="1"/>
              <a:t>kepentingan</a:t>
            </a:r>
            <a:r>
              <a:rPr lang="en-ID" sz="3200" dirty="0"/>
              <a:t> </a:t>
            </a:r>
            <a:r>
              <a:rPr lang="en-ID" sz="3200" dirty="0" err="1"/>
              <a:t>ini</a:t>
            </a:r>
            <a:r>
              <a:rPr lang="en-ID" sz="3200" dirty="0"/>
              <a:t>, </a:t>
            </a:r>
            <a:r>
              <a:rPr lang="en-ID" sz="3200" dirty="0" err="1"/>
              <a:t>tim</a:t>
            </a:r>
            <a:r>
              <a:rPr lang="en-ID" sz="3200" dirty="0"/>
              <a:t> </a:t>
            </a:r>
            <a:r>
              <a:rPr lang="en-ID" sz="3200" dirty="0" err="1"/>
              <a:t>proyek</a:t>
            </a:r>
            <a:r>
              <a:rPr lang="en-ID" sz="3200" dirty="0"/>
              <a:t> </a:t>
            </a:r>
            <a:r>
              <a:rPr lang="en-ID" sz="3200" dirty="0" err="1"/>
              <a:t>dan</a:t>
            </a:r>
            <a:r>
              <a:rPr lang="en-ID" sz="3200" dirty="0"/>
              <a:t> stakeholder </a:t>
            </a:r>
            <a:r>
              <a:rPr lang="en-ID" sz="3200" dirty="0" err="1"/>
              <a:t>proyek</a:t>
            </a:r>
            <a:r>
              <a:rPr lang="en-ID" sz="3200" dirty="0"/>
              <a:t> </a:t>
            </a:r>
            <a:r>
              <a:rPr lang="en-ID" sz="3200" dirty="0" err="1"/>
              <a:t>harus</a:t>
            </a:r>
            <a:r>
              <a:rPr lang="en-ID" sz="3200" dirty="0"/>
              <a:t> </a:t>
            </a:r>
            <a:r>
              <a:rPr lang="en-ID" sz="3200" dirty="0" err="1"/>
              <a:t>mempunyai</a:t>
            </a:r>
            <a:r>
              <a:rPr lang="en-ID" sz="3200" dirty="0"/>
              <a:t> </a:t>
            </a:r>
            <a:r>
              <a:rPr lang="en-ID" sz="3200" dirty="0" err="1"/>
              <a:t>pandangan</a:t>
            </a:r>
            <a:r>
              <a:rPr lang="en-ID" sz="3200" dirty="0"/>
              <a:t> </a:t>
            </a:r>
            <a:r>
              <a:rPr lang="en-ID" sz="3200" dirty="0" err="1"/>
              <a:t>dan</a:t>
            </a:r>
            <a:r>
              <a:rPr lang="en-ID" sz="3200" dirty="0"/>
              <a:t> </a:t>
            </a:r>
            <a:r>
              <a:rPr lang="en-ID" sz="3200" dirty="0" err="1"/>
              <a:t>pengertian</a:t>
            </a:r>
            <a:r>
              <a:rPr lang="en-ID" sz="3200" dirty="0"/>
              <a:t> yang </a:t>
            </a:r>
            <a:r>
              <a:rPr lang="en-ID" sz="3200" dirty="0" err="1"/>
              <a:t>sama</a:t>
            </a:r>
            <a:r>
              <a:rPr lang="en-ID" sz="3200" dirty="0"/>
              <a:t> </a:t>
            </a:r>
            <a:r>
              <a:rPr lang="en-ID" sz="3200" dirty="0" err="1"/>
              <a:t>tentang</a:t>
            </a:r>
            <a:r>
              <a:rPr lang="en-ID" sz="3200" dirty="0"/>
              <a:t> </a:t>
            </a:r>
            <a:r>
              <a:rPr lang="en-ID" sz="3200" dirty="0" err="1"/>
              <a:t>apa</a:t>
            </a:r>
            <a:r>
              <a:rPr lang="en-ID" sz="3200" dirty="0"/>
              <a:t> yang </a:t>
            </a:r>
            <a:r>
              <a:rPr lang="en-ID" sz="3200" dirty="0" err="1"/>
              <a:t>akan</a:t>
            </a:r>
            <a:r>
              <a:rPr lang="en-ID" sz="3200" dirty="0"/>
              <a:t> </a:t>
            </a:r>
            <a:r>
              <a:rPr lang="en-ID" sz="3200" dirty="0" err="1"/>
              <a:t>dihasilkan</a:t>
            </a:r>
            <a:r>
              <a:rPr lang="en-ID" sz="3200" dirty="0"/>
              <a:t> </a:t>
            </a:r>
            <a:r>
              <a:rPr lang="en-ID" sz="3200" dirty="0" err="1"/>
              <a:t>dari</a:t>
            </a:r>
            <a:r>
              <a:rPr lang="en-ID" sz="3200" dirty="0"/>
              <a:t> </a:t>
            </a:r>
            <a:r>
              <a:rPr lang="en-ID" sz="3200" dirty="0" err="1"/>
              <a:t>proyek</a:t>
            </a:r>
            <a:r>
              <a:rPr lang="en-ID" sz="3200" dirty="0"/>
              <a:t> </a:t>
            </a:r>
            <a:r>
              <a:rPr lang="en-ID" sz="3200" dirty="0" err="1"/>
              <a:t>dan</a:t>
            </a:r>
            <a:r>
              <a:rPr lang="en-ID" sz="3200" dirty="0"/>
              <a:t> </a:t>
            </a:r>
            <a:r>
              <a:rPr lang="en-ID" sz="3200" dirty="0" err="1"/>
              <a:t>bagaimana</a:t>
            </a:r>
            <a:r>
              <a:rPr lang="en-ID" sz="3200" dirty="0"/>
              <a:t> proses </a:t>
            </a:r>
            <a:r>
              <a:rPr lang="en-ID" sz="3200" dirty="0" err="1"/>
              <a:t>mencapainya</a:t>
            </a:r>
            <a:endParaRPr lang="en-ID" sz="3200" dirty="0"/>
          </a:p>
          <a:p>
            <a:pPr algn="l"/>
            <a:endParaRPr lang="en-ID" sz="3200" i="0" dirty="0"/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1598049" y="2689412"/>
            <a:ext cx="10221915" cy="45719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914400" rtl="0" eaLnBrk="1" latinLnBrk="0" hangingPunct="1">
              <a:lnSpc>
                <a:spcPct val="113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 i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i="1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i="1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§"/>
            </a:pPr>
            <a:endParaRPr lang="en-ID" sz="3200" i="0" dirty="0"/>
          </a:p>
        </p:txBody>
      </p:sp>
    </p:spTree>
    <p:extLst>
      <p:ext uri="{BB962C8B-B14F-4D97-AF65-F5344CB8AC3E}">
        <p14:creationId xmlns:p14="http://schemas.microsoft.com/office/powerpoint/2010/main" val="276210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2205318" y="942415"/>
            <a:ext cx="8401050" cy="8191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Scope</a:t>
            </a:r>
            <a:r>
              <a:rPr lang="en-US" sz="3200" i="0" dirty="0" smtClean="0"/>
              <a:t> </a:t>
            </a:r>
            <a:r>
              <a:rPr lang="en-US" sz="3200" i="0" dirty="0" err="1" smtClean="0"/>
              <a:t>Proyek</a:t>
            </a:r>
            <a:r>
              <a:rPr lang="en-US" sz="3200" i="0" dirty="0" smtClean="0"/>
              <a:t> </a:t>
            </a:r>
            <a:r>
              <a:rPr lang="en-US" sz="3200" i="0" dirty="0" err="1" smtClean="0"/>
              <a:t>dalam</a:t>
            </a:r>
            <a:r>
              <a:rPr lang="en-US" sz="3200" i="0" dirty="0" smtClean="0"/>
              <a:t> </a:t>
            </a:r>
            <a:r>
              <a:rPr lang="en-US" sz="3200" i="0" dirty="0" err="1" smtClean="0"/>
              <a:t>siklus</a:t>
            </a:r>
            <a:r>
              <a:rPr lang="en-US" sz="3200" i="0" dirty="0" smtClean="0"/>
              <a:t> </a:t>
            </a:r>
            <a:r>
              <a:rPr lang="en-US" sz="3200" i="0" dirty="0" err="1" smtClean="0"/>
              <a:t>hidup</a:t>
            </a:r>
            <a:r>
              <a:rPr lang="en-US" sz="3200" i="0" dirty="0" smtClean="0"/>
              <a:t> </a:t>
            </a:r>
            <a:r>
              <a:rPr lang="en-US" sz="3200" i="0" dirty="0" err="1" smtClean="0"/>
              <a:t>proyek</a:t>
            </a:r>
            <a:endParaRPr lang="en-ID" sz="3200" i="0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464726559"/>
              </p:ext>
            </p:extLst>
          </p:nvPr>
        </p:nvGraphicFramePr>
        <p:xfrm>
          <a:off x="1315662" y="1761565"/>
          <a:ext cx="9778162" cy="3939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328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l"/>
            <a:r>
              <a:rPr lang="en-US" sz="2400" b="1" dirty="0"/>
              <a:t>Proses </a:t>
            </a:r>
            <a:r>
              <a:rPr lang="en-US" sz="2400" b="1" dirty="0" err="1"/>
              <a:t>pada</a:t>
            </a:r>
            <a:r>
              <a:rPr lang="en-US" sz="2400" b="1" dirty="0"/>
              <a:t> </a:t>
            </a:r>
            <a:r>
              <a:rPr lang="en-US" sz="2400" b="1" dirty="0" err="1"/>
              <a:t>Manajemen</a:t>
            </a:r>
            <a:r>
              <a:rPr lang="en-US" sz="2400" b="1" dirty="0"/>
              <a:t> </a:t>
            </a:r>
            <a:r>
              <a:rPr lang="en-US" sz="2400" b="1" dirty="0" err="1"/>
              <a:t>Ruang</a:t>
            </a:r>
            <a:r>
              <a:rPr lang="en-US" sz="2400" b="1" dirty="0"/>
              <a:t> </a:t>
            </a:r>
            <a:r>
              <a:rPr lang="en-US" sz="2400" b="1" dirty="0" err="1"/>
              <a:t>Lingkup</a:t>
            </a:r>
            <a:r>
              <a:rPr lang="en-US" sz="2400" b="1" dirty="0"/>
              <a:t> (</a:t>
            </a:r>
            <a:r>
              <a:rPr lang="en-US" sz="2400" b="1" dirty="0" err="1"/>
              <a:t>Siklus</a:t>
            </a:r>
            <a:r>
              <a:rPr lang="en-US" sz="2400" b="1" dirty="0"/>
              <a:t> </a:t>
            </a:r>
            <a:r>
              <a:rPr lang="en-US" sz="2400" b="1" dirty="0" err="1"/>
              <a:t>hidup</a:t>
            </a:r>
            <a:r>
              <a:rPr lang="en-US" sz="2400" b="1" dirty="0"/>
              <a:t> </a:t>
            </a:r>
            <a:r>
              <a:rPr lang="en-US" sz="2400" b="1" dirty="0" err="1"/>
              <a:t>proyek</a:t>
            </a:r>
            <a:r>
              <a:rPr lang="en-US" sz="2400" b="1" dirty="0" smtClean="0"/>
              <a:t>)</a:t>
            </a:r>
            <a:endParaRPr lang="en-ID" sz="2400" b="1" dirty="0"/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843868"/>
          </a:xfrm>
        </p:spPr>
        <p:txBody>
          <a:bodyPr>
            <a:normAutofit fontScale="55000" lnSpcReduction="20000"/>
          </a:bodyPr>
          <a:lstStyle/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4400" dirty="0" err="1">
                <a:solidFill>
                  <a:schemeClr val="tx1"/>
                </a:solidFill>
              </a:rPr>
              <a:t>Inisiasi</a:t>
            </a:r>
            <a:r>
              <a:rPr lang="en-US" sz="4400" dirty="0">
                <a:solidFill>
                  <a:schemeClr val="tx1"/>
                </a:solidFill>
              </a:rPr>
              <a:t> : </a:t>
            </a:r>
            <a:r>
              <a:rPr lang="en-US" sz="4400" dirty="0" err="1">
                <a:solidFill>
                  <a:schemeClr val="tx1"/>
                </a:solidFill>
              </a:rPr>
              <a:t>memulai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proyek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atau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melanjutkan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fase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sebelumnya</a:t>
            </a:r>
            <a:endParaRPr lang="en-US" sz="4400" dirty="0">
              <a:solidFill>
                <a:schemeClr val="tx1"/>
              </a:solidFill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4400" dirty="0" err="1">
                <a:solidFill>
                  <a:schemeClr val="tx1"/>
                </a:solidFill>
              </a:rPr>
              <a:t>Perencanaan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ruang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lingkup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proyek</a:t>
            </a:r>
            <a:endParaRPr lang="en-US" sz="4400" dirty="0">
              <a:solidFill>
                <a:schemeClr val="tx1"/>
              </a:solidFill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4400" dirty="0" err="1">
                <a:solidFill>
                  <a:schemeClr val="tx1"/>
                </a:solidFill>
              </a:rPr>
              <a:t>Pendefenisian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ruang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lingkup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proyek</a:t>
            </a:r>
            <a:endParaRPr lang="en-US" sz="4400" dirty="0">
              <a:solidFill>
                <a:schemeClr val="tx1"/>
              </a:solidFill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4400" dirty="0" err="1">
                <a:solidFill>
                  <a:schemeClr val="tx1"/>
                </a:solidFill>
              </a:rPr>
              <a:t>Membangun</a:t>
            </a:r>
            <a:r>
              <a:rPr lang="en-US" sz="4400" dirty="0">
                <a:solidFill>
                  <a:schemeClr val="tx1"/>
                </a:solidFill>
              </a:rPr>
              <a:t> WBS (</a:t>
            </a:r>
            <a:r>
              <a:rPr lang="en-ID" sz="4400" i="1" dirty="0">
                <a:solidFill>
                  <a:schemeClr val="tx1"/>
                </a:solidFill>
              </a:rPr>
              <a:t>Work breakdown </a:t>
            </a:r>
            <a:r>
              <a:rPr lang="en-ID" sz="4400" i="1" dirty="0" smtClean="0">
                <a:solidFill>
                  <a:schemeClr val="tx1"/>
                </a:solidFill>
              </a:rPr>
              <a:t>structur</a:t>
            </a:r>
            <a:r>
              <a:rPr lang="en-ID" sz="4400" dirty="0" smtClean="0">
                <a:solidFill>
                  <a:schemeClr val="tx1"/>
                </a:solidFill>
              </a:rPr>
              <a:t>e)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3300" dirty="0">
                <a:solidFill>
                  <a:schemeClr val="tx1"/>
                </a:solidFill>
              </a:rPr>
              <a:t>	</a:t>
            </a:r>
            <a:r>
              <a:rPr lang="en-ID" sz="3300" dirty="0" err="1" smtClean="0">
                <a:solidFill>
                  <a:schemeClr val="tx1"/>
                </a:solidFill>
              </a:rPr>
              <a:t>adalah</a:t>
            </a:r>
            <a:r>
              <a:rPr lang="en-ID" sz="3300" dirty="0" smtClean="0">
                <a:solidFill>
                  <a:schemeClr val="tx1"/>
                </a:solidFill>
              </a:rPr>
              <a:t> </a:t>
            </a:r>
            <a:r>
              <a:rPr lang="en-ID" sz="3300" dirty="0" err="1">
                <a:solidFill>
                  <a:schemeClr val="tx1"/>
                </a:solidFill>
              </a:rPr>
              <a:t>suatu</a:t>
            </a:r>
            <a:r>
              <a:rPr lang="en-ID" sz="3300" dirty="0">
                <a:solidFill>
                  <a:schemeClr val="tx1"/>
                </a:solidFill>
              </a:rPr>
              <a:t> </a:t>
            </a:r>
            <a:r>
              <a:rPr lang="en-ID" sz="3300" dirty="0" err="1">
                <a:solidFill>
                  <a:schemeClr val="tx1"/>
                </a:solidFill>
              </a:rPr>
              <a:t>metode</a:t>
            </a:r>
            <a:r>
              <a:rPr lang="en-ID" sz="3300" dirty="0">
                <a:solidFill>
                  <a:schemeClr val="tx1"/>
                </a:solidFill>
              </a:rPr>
              <a:t> </a:t>
            </a:r>
            <a:r>
              <a:rPr lang="en-ID" sz="3300" dirty="0" err="1">
                <a:solidFill>
                  <a:schemeClr val="tx1"/>
                </a:solidFill>
              </a:rPr>
              <a:t>pengorganisasian</a:t>
            </a:r>
            <a:r>
              <a:rPr lang="en-ID" sz="3300" dirty="0">
                <a:solidFill>
                  <a:schemeClr val="tx1"/>
                </a:solidFill>
              </a:rPr>
              <a:t> </a:t>
            </a:r>
            <a:r>
              <a:rPr lang="en-ID" sz="3300" dirty="0" err="1">
                <a:solidFill>
                  <a:schemeClr val="tx1"/>
                </a:solidFill>
              </a:rPr>
              <a:t>proyek</a:t>
            </a:r>
            <a:r>
              <a:rPr lang="en-ID" sz="3300" dirty="0">
                <a:solidFill>
                  <a:schemeClr val="tx1"/>
                </a:solidFill>
              </a:rPr>
              <a:t> </a:t>
            </a:r>
            <a:r>
              <a:rPr lang="en-ID" sz="3300" dirty="0" err="1">
                <a:solidFill>
                  <a:schemeClr val="tx1"/>
                </a:solidFill>
              </a:rPr>
              <a:t>menjadi</a:t>
            </a:r>
            <a:r>
              <a:rPr lang="en-ID" sz="3300" dirty="0">
                <a:solidFill>
                  <a:schemeClr val="tx1"/>
                </a:solidFill>
              </a:rPr>
              <a:t> </a:t>
            </a:r>
            <a:r>
              <a:rPr lang="en-ID" sz="3300" dirty="0" err="1" smtClean="0">
                <a:solidFill>
                  <a:schemeClr val="tx1"/>
                </a:solidFill>
              </a:rPr>
              <a:t>struktur</a:t>
            </a:r>
            <a:r>
              <a:rPr lang="en-ID" sz="3300" dirty="0" smtClean="0">
                <a:solidFill>
                  <a:schemeClr val="tx1"/>
                </a:solidFill>
              </a:rPr>
              <a:t> </a:t>
            </a:r>
            <a:r>
              <a:rPr lang="en-ID" sz="3300" dirty="0" err="1" smtClean="0">
                <a:solidFill>
                  <a:schemeClr val="tx1"/>
                </a:solidFill>
              </a:rPr>
              <a:t>pelaporan</a:t>
            </a:r>
            <a:r>
              <a:rPr lang="en-ID" sz="3300" dirty="0" smtClean="0">
                <a:solidFill>
                  <a:schemeClr val="tx1"/>
                </a:solidFill>
              </a:rPr>
              <a:t> </a:t>
            </a:r>
            <a:r>
              <a:rPr lang="en-ID" sz="3300" dirty="0" smtClean="0">
                <a:solidFill>
                  <a:schemeClr val="tx1"/>
                </a:solidFill>
              </a:rPr>
              <a:t>	</a:t>
            </a:r>
            <a:r>
              <a:rPr lang="en-ID" sz="3300" dirty="0" err="1" smtClean="0">
                <a:solidFill>
                  <a:schemeClr val="tx1"/>
                </a:solidFill>
              </a:rPr>
              <a:t>hierarakis</a:t>
            </a:r>
            <a:r>
              <a:rPr lang="en-ID" sz="3300" dirty="0">
                <a:solidFill>
                  <a:schemeClr val="tx1"/>
                </a:solidFill>
              </a:rPr>
              <a:t>. WBS </a:t>
            </a:r>
            <a:r>
              <a:rPr lang="en-ID" sz="3300" dirty="0" err="1">
                <a:solidFill>
                  <a:schemeClr val="tx1"/>
                </a:solidFill>
              </a:rPr>
              <a:t>digunakan</a:t>
            </a:r>
            <a:r>
              <a:rPr lang="en-ID" sz="3300" dirty="0">
                <a:solidFill>
                  <a:schemeClr val="tx1"/>
                </a:solidFill>
              </a:rPr>
              <a:t> </a:t>
            </a:r>
            <a:r>
              <a:rPr lang="en-ID" sz="3300" dirty="0" err="1">
                <a:solidFill>
                  <a:schemeClr val="tx1"/>
                </a:solidFill>
              </a:rPr>
              <a:t>untuk</a:t>
            </a:r>
            <a:r>
              <a:rPr lang="en-ID" sz="3300" dirty="0">
                <a:solidFill>
                  <a:schemeClr val="tx1"/>
                </a:solidFill>
              </a:rPr>
              <a:t> </a:t>
            </a:r>
            <a:r>
              <a:rPr lang="en-ID" sz="3300" dirty="0" smtClean="0">
                <a:solidFill>
                  <a:schemeClr val="tx1"/>
                </a:solidFill>
              </a:rPr>
              <a:t>	</a:t>
            </a:r>
            <a:r>
              <a:rPr lang="en-ID" sz="3300" dirty="0" err="1" smtClean="0">
                <a:solidFill>
                  <a:schemeClr val="tx1"/>
                </a:solidFill>
              </a:rPr>
              <a:t>melakukan</a:t>
            </a:r>
            <a:r>
              <a:rPr lang="en-ID" sz="3300" dirty="0" smtClean="0">
                <a:solidFill>
                  <a:schemeClr val="tx1"/>
                </a:solidFill>
              </a:rPr>
              <a:t> </a:t>
            </a:r>
            <a:r>
              <a:rPr lang="en-ID" sz="3300" dirty="0">
                <a:solidFill>
                  <a:schemeClr val="tx1"/>
                </a:solidFill>
              </a:rPr>
              <a:t>Breakdown </a:t>
            </a:r>
            <a:r>
              <a:rPr lang="en-ID" sz="3300" dirty="0" err="1">
                <a:solidFill>
                  <a:schemeClr val="tx1"/>
                </a:solidFill>
              </a:rPr>
              <a:t>atau</a:t>
            </a:r>
            <a:r>
              <a:rPr lang="en-ID" sz="3300" dirty="0">
                <a:solidFill>
                  <a:schemeClr val="tx1"/>
                </a:solidFill>
              </a:rPr>
              <a:t> </a:t>
            </a:r>
            <a:r>
              <a:rPr lang="en-ID" sz="3300" dirty="0" err="1" smtClean="0">
                <a:solidFill>
                  <a:schemeClr val="tx1"/>
                </a:solidFill>
              </a:rPr>
              <a:t>memecahkan</a:t>
            </a:r>
            <a:r>
              <a:rPr lang="en-ID" sz="3300" dirty="0" smtClean="0">
                <a:solidFill>
                  <a:schemeClr val="tx1"/>
                </a:solidFill>
              </a:rPr>
              <a:t> 	</a:t>
            </a:r>
            <a:r>
              <a:rPr lang="en-ID" sz="3300" dirty="0" err="1" smtClean="0">
                <a:solidFill>
                  <a:schemeClr val="tx1"/>
                </a:solidFill>
              </a:rPr>
              <a:t>tiap</a:t>
            </a:r>
            <a:r>
              <a:rPr lang="en-ID" sz="3300" dirty="0" smtClean="0">
                <a:solidFill>
                  <a:schemeClr val="tx1"/>
                </a:solidFill>
              </a:rPr>
              <a:t> </a:t>
            </a:r>
            <a:r>
              <a:rPr lang="en-ID" sz="3300" dirty="0">
                <a:solidFill>
                  <a:schemeClr val="tx1"/>
                </a:solidFill>
              </a:rPr>
              <a:t>proses </a:t>
            </a:r>
            <a:r>
              <a:rPr lang="en-ID" sz="3300" dirty="0" smtClean="0">
                <a:solidFill>
                  <a:schemeClr val="tx1"/>
                </a:solidFill>
              </a:rPr>
              <a:t>	</a:t>
            </a:r>
            <a:r>
              <a:rPr lang="en-ID" sz="3300" dirty="0" err="1" smtClean="0">
                <a:solidFill>
                  <a:schemeClr val="tx1"/>
                </a:solidFill>
              </a:rPr>
              <a:t>pekerjaan</a:t>
            </a:r>
            <a:r>
              <a:rPr lang="en-ID" sz="3300" dirty="0" smtClean="0">
                <a:solidFill>
                  <a:schemeClr val="tx1"/>
                </a:solidFill>
              </a:rPr>
              <a:t> </a:t>
            </a:r>
            <a:r>
              <a:rPr lang="en-ID" sz="3300" dirty="0" err="1">
                <a:solidFill>
                  <a:schemeClr val="tx1"/>
                </a:solidFill>
              </a:rPr>
              <a:t>menjadi</a:t>
            </a:r>
            <a:r>
              <a:rPr lang="en-ID" sz="3300" dirty="0">
                <a:solidFill>
                  <a:schemeClr val="tx1"/>
                </a:solidFill>
              </a:rPr>
              <a:t> </a:t>
            </a:r>
            <a:r>
              <a:rPr lang="en-ID" sz="3300" dirty="0" err="1">
                <a:solidFill>
                  <a:schemeClr val="tx1"/>
                </a:solidFill>
              </a:rPr>
              <a:t>lebih</a:t>
            </a:r>
            <a:r>
              <a:rPr lang="en-ID" sz="3300" dirty="0">
                <a:solidFill>
                  <a:schemeClr val="tx1"/>
                </a:solidFill>
              </a:rPr>
              <a:t> detail</a:t>
            </a:r>
            <a:r>
              <a:rPr lang="en-ID" sz="3300" dirty="0" smtClean="0">
                <a:solidFill>
                  <a:schemeClr val="tx1"/>
                </a:solidFill>
              </a:rPr>
              <a:t>. Hal </a:t>
            </a:r>
            <a:r>
              <a:rPr lang="en-ID" sz="3300" dirty="0" err="1">
                <a:solidFill>
                  <a:schemeClr val="tx1"/>
                </a:solidFill>
              </a:rPr>
              <a:t>ini</a:t>
            </a:r>
            <a:r>
              <a:rPr lang="en-ID" sz="3300" dirty="0">
                <a:solidFill>
                  <a:schemeClr val="tx1"/>
                </a:solidFill>
              </a:rPr>
              <a:t> </a:t>
            </a:r>
            <a:r>
              <a:rPr lang="en-ID" sz="3300" dirty="0" err="1" smtClean="0">
                <a:solidFill>
                  <a:schemeClr val="tx1"/>
                </a:solidFill>
              </a:rPr>
              <a:t>dimaksudkan</a:t>
            </a:r>
            <a:r>
              <a:rPr lang="en-ID" sz="3300" dirty="0" smtClean="0">
                <a:solidFill>
                  <a:schemeClr val="tx1"/>
                </a:solidFill>
              </a:rPr>
              <a:t> </a:t>
            </a:r>
            <a:r>
              <a:rPr lang="en-ID" sz="3300" dirty="0">
                <a:solidFill>
                  <a:schemeClr val="tx1"/>
                </a:solidFill>
              </a:rPr>
              <a:t>agar </a:t>
            </a:r>
            <a:r>
              <a:rPr lang="en-ID" sz="3300" dirty="0" smtClean="0">
                <a:solidFill>
                  <a:schemeClr val="tx1"/>
                </a:solidFill>
              </a:rPr>
              <a:t>	proses </a:t>
            </a:r>
            <a:r>
              <a:rPr lang="en-ID" sz="3300" dirty="0" err="1" smtClean="0">
                <a:solidFill>
                  <a:schemeClr val="tx1"/>
                </a:solidFill>
              </a:rPr>
              <a:t>perencanaan</a:t>
            </a:r>
            <a:r>
              <a:rPr lang="en-ID" sz="3300" dirty="0" smtClean="0">
                <a:solidFill>
                  <a:schemeClr val="tx1"/>
                </a:solidFill>
              </a:rPr>
              <a:t> </a:t>
            </a:r>
            <a:r>
              <a:rPr lang="en-ID" sz="3300" dirty="0" err="1">
                <a:solidFill>
                  <a:schemeClr val="tx1"/>
                </a:solidFill>
              </a:rPr>
              <a:t>proyek</a:t>
            </a:r>
            <a:r>
              <a:rPr lang="en-ID" sz="3300" dirty="0">
                <a:solidFill>
                  <a:schemeClr val="tx1"/>
                </a:solidFill>
              </a:rPr>
              <a:t> </a:t>
            </a:r>
            <a:r>
              <a:rPr lang="en-ID" sz="3300" dirty="0" smtClean="0">
                <a:solidFill>
                  <a:schemeClr val="tx1"/>
                </a:solidFill>
              </a:rPr>
              <a:t>	</a:t>
            </a:r>
            <a:r>
              <a:rPr lang="en-ID" sz="3300" dirty="0" err="1" smtClean="0">
                <a:solidFill>
                  <a:schemeClr val="tx1"/>
                </a:solidFill>
              </a:rPr>
              <a:t>memiliki</a:t>
            </a:r>
            <a:r>
              <a:rPr lang="en-ID" sz="3300" dirty="0" smtClean="0">
                <a:solidFill>
                  <a:schemeClr val="tx1"/>
                </a:solidFill>
              </a:rPr>
              <a:t> </a:t>
            </a:r>
            <a:r>
              <a:rPr lang="en-ID" sz="3300" dirty="0" err="1">
                <a:solidFill>
                  <a:schemeClr val="tx1"/>
                </a:solidFill>
              </a:rPr>
              <a:t>tingkat</a:t>
            </a:r>
            <a:r>
              <a:rPr lang="en-ID" sz="3300" dirty="0">
                <a:solidFill>
                  <a:schemeClr val="tx1"/>
                </a:solidFill>
              </a:rPr>
              <a:t> yang </a:t>
            </a:r>
            <a:r>
              <a:rPr lang="en-ID" sz="3300" dirty="0" err="1" smtClean="0">
                <a:solidFill>
                  <a:schemeClr val="tx1"/>
                </a:solidFill>
              </a:rPr>
              <a:t>lebih</a:t>
            </a:r>
            <a:r>
              <a:rPr lang="en-ID" sz="3300" dirty="0" smtClean="0">
                <a:solidFill>
                  <a:schemeClr val="tx1"/>
                </a:solidFill>
              </a:rPr>
              <a:t> </a:t>
            </a:r>
            <a:r>
              <a:rPr lang="en-ID" sz="3300" dirty="0" err="1">
                <a:solidFill>
                  <a:schemeClr val="tx1"/>
                </a:solidFill>
              </a:rPr>
              <a:t>baik</a:t>
            </a:r>
            <a:r>
              <a:rPr lang="en-ID" sz="3300" dirty="0" smtClean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ID" sz="4400" dirty="0">
              <a:solidFill>
                <a:schemeClr val="tx1"/>
              </a:solidFill>
            </a:endParaRP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AutoNum type="arabicPeriod" startAt="5"/>
            </a:pPr>
            <a:r>
              <a:rPr lang="en-US" sz="4400" dirty="0" err="1">
                <a:solidFill>
                  <a:schemeClr val="tx1"/>
                </a:solidFill>
              </a:rPr>
              <a:t>Verifikasi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ruang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lingkup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proyek</a:t>
            </a:r>
            <a:endParaRPr lang="en-US" sz="4400" dirty="0">
              <a:solidFill>
                <a:schemeClr val="tx1"/>
              </a:solidFill>
            </a:endParaRP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AutoNum type="arabicPeriod" startAt="5"/>
            </a:pPr>
            <a:r>
              <a:rPr lang="en-US" sz="4400" dirty="0" err="1">
                <a:solidFill>
                  <a:schemeClr val="tx1"/>
                </a:solidFill>
              </a:rPr>
              <a:t>Kendali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perubahan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ruang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lingkup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proyek</a:t>
            </a:r>
            <a:endParaRPr lang="en-ID" sz="4400" dirty="0">
              <a:solidFill>
                <a:schemeClr val="tx1"/>
              </a:solidFill>
            </a:endParaRPr>
          </a:p>
          <a:p>
            <a:pPr algn="l"/>
            <a:endParaRPr lang="en-ID" sz="3200" i="0" dirty="0"/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670202" y="3724835"/>
            <a:ext cx="10221915" cy="52712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914400" rtl="0" eaLnBrk="1" latinLnBrk="0" hangingPunct="1">
              <a:lnSpc>
                <a:spcPct val="113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 i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i="1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i="1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Font typeface="+mj-lt"/>
              <a:buAutoNum type="arabicPeriod"/>
            </a:pPr>
            <a:endParaRPr lang="en-ID" sz="2400" i="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60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l"/>
            <a:r>
              <a:rPr lang="en-ID" sz="3200" b="1" dirty="0" err="1"/>
              <a:t>Manajemen</a:t>
            </a:r>
            <a:r>
              <a:rPr lang="en-ID" sz="3200" b="1" dirty="0"/>
              <a:t> </a:t>
            </a:r>
            <a:r>
              <a:rPr lang="en-ID" sz="3200" b="1" dirty="0" err="1"/>
              <a:t>Ruang</a:t>
            </a:r>
            <a:r>
              <a:rPr lang="en-ID" sz="3200" b="1" dirty="0"/>
              <a:t> </a:t>
            </a:r>
            <a:r>
              <a:rPr lang="en-ID" sz="3200" b="1" dirty="0" err="1"/>
              <a:t>Lingkup</a:t>
            </a:r>
            <a:r>
              <a:rPr lang="en-ID" sz="3200" b="1" dirty="0"/>
              <a:t> </a:t>
            </a:r>
            <a:r>
              <a:rPr lang="en-ID" sz="3200" b="1" dirty="0" err="1"/>
              <a:t>pada</a:t>
            </a:r>
            <a:r>
              <a:rPr lang="en-ID" sz="3200" b="1" dirty="0"/>
              <a:t> </a:t>
            </a:r>
            <a:r>
              <a:rPr lang="en-ID" sz="3200" b="1" dirty="0" err="1"/>
              <a:t>Tahapan</a:t>
            </a:r>
            <a:r>
              <a:rPr lang="en-ID" sz="3200" b="1" dirty="0"/>
              <a:t> </a:t>
            </a:r>
            <a:r>
              <a:rPr lang="en-ID" sz="3200" b="1" i="1" dirty="0" smtClean="0"/>
              <a:t>Initiating</a:t>
            </a:r>
            <a:endParaRPr lang="en-ID" sz="3200" b="1" i="1" dirty="0"/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600" dirty="0" err="1">
                <a:solidFill>
                  <a:schemeClr val="tx1"/>
                </a:solidFill>
              </a:rPr>
              <a:t>Inisiasi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merupakan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tahap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permulaan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proyek</a:t>
            </a:r>
            <a:r>
              <a:rPr lang="en-US" sz="2600" dirty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600" dirty="0">
                <a:solidFill>
                  <a:schemeClr val="tx1"/>
                </a:solidFill>
              </a:rPr>
              <a:t>Output </a:t>
            </a:r>
            <a:r>
              <a:rPr lang="en-US" sz="2600" dirty="0" err="1">
                <a:solidFill>
                  <a:schemeClr val="tx1"/>
                </a:solidFill>
              </a:rPr>
              <a:t>dari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tahap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ini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berupa</a:t>
            </a:r>
            <a:r>
              <a:rPr lang="en-US" sz="2600" dirty="0">
                <a:solidFill>
                  <a:schemeClr val="tx1"/>
                </a:solidFill>
              </a:rPr>
              <a:t> project chapter (</a:t>
            </a:r>
            <a:r>
              <a:rPr lang="en-US" sz="2600" dirty="0" err="1">
                <a:solidFill>
                  <a:schemeClr val="tx1"/>
                </a:solidFill>
              </a:rPr>
              <a:t>bagan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proyek</a:t>
            </a:r>
            <a:r>
              <a:rPr lang="en-US" sz="2600" dirty="0">
                <a:solidFill>
                  <a:schemeClr val="tx1"/>
                </a:solidFill>
              </a:rPr>
              <a:t>) yang </a:t>
            </a:r>
            <a:r>
              <a:rPr lang="en-US" sz="2600" dirty="0" err="1">
                <a:solidFill>
                  <a:schemeClr val="tx1"/>
                </a:solidFill>
              </a:rPr>
              <a:t>merupakan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ID" sz="2600" dirty="0" err="1">
                <a:solidFill>
                  <a:schemeClr val="tx1"/>
                </a:solidFill>
              </a:rPr>
              <a:t>dokumen</a:t>
            </a:r>
            <a:r>
              <a:rPr lang="en-ID" sz="2600" dirty="0">
                <a:solidFill>
                  <a:schemeClr val="tx1"/>
                </a:solidFill>
              </a:rPr>
              <a:t> </a:t>
            </a:r>
            <a:r>
              <a:rPr lang="en-ID" sz="2600" dirty="0" err="1">
                <a:solidFill>
                  <a:schemeClr val="tx1"/>
                </a:solidFill>
              </a:rPr>
              <a:t>utama</a:t>
            </a:r>
            <a:r>
              <a:rPr lang="en-ID" sz="2600" dirty="0">
                <a:solidFill>
                  <a:schemeClr val="tx1"/>
                </a:solidFill>
              </a:rPr>
              <a:t> </a:t>
            </a:r>
            <a:r>
              <a:rPr lang="en-ID" sz="2600" dirty="0" err="1">
                <a:solidFill>
                  <a:schemeClr val="tx1"/>
                </a:solidFill>
              </a:rPr>
              <a:t>identitas</a:t>
            </a:r>
            <a:r>
              <a:rPr lang="en-ID" sz="2600" dirty="0">
                <a:solidFill>
                  <a:schemeClr val="tx1"/>
                </a:solidFill>
              </a:rPr>
              <a:t> </a:t>
            </a:r>
            <a:r>
              <a:rPr lang="en-ID" sz="2600" dirty="0" err="1">
                <a:solidFill>
                  <a:schemeClr val="tx1"/>
                </a:solidFill>
              </a:rPr>
              <a:t>proyek</a:t>
            </a:r>
            <a:r>
              <a:rPr lang="en-ID" sz="2600" dirty="0">
                <a:solidFill>
                  <a:schemeClr val="tx1"/>
                </a:solidFill>
              </a:rPr>
              <a:t>, </a:t>
            </a:r>
            <a:r>
              <a:rPr lang="en-ID" sz="2600" dirty="0" err="1">
                <a:solidFill>
                  <a:schemeClr val="tx1"/>
                </a:solidFill>
              </a:rPr>
              <a:t>sekaligus</a:t>
            </a:r>
            <a:r>
              <a:rPr lang="en-ID" sz="2600" dirty="0">
                <a:solidFill>
                  <a:schemeClr val="tx1"/>
                </a:solidFill>
              </a:rPr>
              <a:t> </a:t>
            </a:r>
            <a:r>
              <a:rPr lang="en-ID" sz="2600" dirty="0" err="1">
                <a:solidFill>
                  <a:schemeClr val="tx1"/>
                </a:solidFill>
              </a:rPr>
              <a:t>merupakan</a:t>
            </a:r>
            <a:r>
              <a:rPr lang="en-ID" sz="2600" dirty="0">
                <a:solidFill>
                  <a:schemeClr val="tx1"/>
                </a:solidFill>
              </a:rPr>
              <a:t> </a:t>
            </a:r>
            <a:r>
              <a:rPr lang="en-ID" sz="2600" dirty="0" err="1">
                <a:solidFill>
                  <a:schemeClr val="tx1"/>
                </a:solidFill>
              </a:rPr>
              <a:t>ringkasan</a:t>
            </a:r>
            <a:r>
              <a:rPr lang="en-ID" sz="2600" dirty="0">
                <a:solidFill>
                  <a:schemeClr val="tx1"/>
                </a:solidFill>
              </a:rPr>
              <a:t> </a:t>
            </a:r>
            <a:r>
              <a:rPr lang="en-ID" sz="2600" dirty="0" err="1">
                <a:solidFill>
                  <a:schemeClr val="tx1"/>
                </a:solidFill>
              </a:rPr>
              <a:t>proyek</a:t>
            </a:r>
            <a:r>
              <a:rPr lang="en-ID" sz="2600" dirty="0">
                <a:solidFill>
                  <a:schemeClr val="tx1"/>
                </a:solidFill>
              </a:rPr>
              <a:t>. </a:t>
            </a:r>
            <a:endParaRPr lang="en-ID" sz="2600" dirty="0" smtClean="0">
              <a:solidFill>
                <a:schemeClr val="tx1"/>
              </a:solidFill>
            </a:endParaRP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600" dirty="0" err="1" smtClean="0">
                <a:solidFill>
                  <a:schemeClr val="tx1"/>
                </a:solidFill>
              </a:rPr>
              <a:t>Inisiasi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proyek</a:t>
            </a:r>
            <a:r>
              <a:rPr lang="en-US" sz="2600" dirty="0">
                <a:solidFill>
                  <a:schemeClr val="tx1"/>
                </a:solidFill>
              </a:rPr>
              <a:t> : </a:t>
            </a:r>
            <a:r>
              <a:rPr lang="en-US" sz="2600" dirty="0" err="1">
                <a:solidFill>
                  <a:schemeClr val="tx1"/>
                </a:solidFill>
              </a:rPr>
              <a:t>perencanaan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strategis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dan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seleksi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proyek</a:t>
            </a:r>
            <a:endParaRPr lang="en-US" sz="2600" dirty="0" smtClean="0">
              <a:solidFill>
                <a:schemeClr val="tx1"/>
              </a:solidFill>
            </a:endParaRPr>
          </a:p>
          <a:p>
            <a:pPr marL="749300" lvl="1" indent="-117475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	</a:t>
            </a:r>
            <a:r>
              <a:rPr lang="en-US" sz="2400" dirty="0" err="1" smtClean="0">
                <a:solidFill>
                  <a:schemeClr val="tx1"/>
                </a:solidFill>
              </a:rPr>
              <a:t>Identifikasi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proyek-proyek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potensial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1250950" lvl="1" indent="-3492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600" dirty="0" err="1" smtClean="0">
                <a:solidFill>
                  <a:schemeClr val="tx1"/>
                </a:solidFill>
              </a:rPr>
              <a:t>Pemahaman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terhadap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rencana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strategis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organisasi</a:t>
            </a:r>
            <a:r>
              <a:rPr lang="en-US" sz="2600" dirty="0">
                <a:solidFill>
                  <a:schemeClr val="tx1"/>
                </a:solidFill>
              </a:rPr>
              <a:t> (</a:t>
            </a:r>
            <a:r>
              <a:rPr lang="en-US" sz="2600" dirty="0" err="1">
                <a:solidFill>
                  <a:schemeClr val="tx1"/>
                </a:solidFill>
              </a:rPr>
              <a:t>analisis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i="1" dirty="0">
                <a:solidFill>
                  <a:schemeClr val="tx1"/>
                </a:solidFill>
              </a:rPr>
              <a:t>Strength, Weakness, </a:t>
            </a:r>
            <a:r>
              <a:rPr lang="en-US" sz="2600" i="1" dirty="0" smtClean="0">
                <a:solidFill>
                  <a:schemeClr val="tx1"/>
                </a:solidFill>
              </a:rPr>
              <a:t>Opportunity</a:t>
            </a:r>
            <a:r>
              <a:rPr lang="en-US" sz="2600" i="1" dirty="0">
                <a:solidFill>
                  <a:schemeClr val="tx1"/>
                </a:solidFill>
              </a:rPr>
              <a:t>, </a:t>
            </a:r>
            <a:r>
              <a:rPr lang="en-US" sz="2600" i="1" dirty="0" smtClean="0">
                <a:solidFill>
                  <a:schemeClr val="tx1"/>
                </a:solidFill>
              </a:rPr>
              <a:t>Threat</a:t>
            </a:r>
            <a:r>
              <a:rPr lang="en-US" sz="2600" dirty="0" smtClean="0">
                <a:solidFill>
                  <a:schemeClr val="tx1"/>
                </a:solidFill>
              </a:rPr>
              <a:t>)</a:t>
            </a:r>
          </a:p>
          <a:p>
            <a:pPr marL="1250950" lvl="1" indent="-3492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600" dirty="0" err="1" smtClean="0">
                <a:solidFill>
                  <a:schemeClr val="tx1"/>
                </a:solidFill>
              </a:rPr>
              <a:t>Memahami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>
                <a:solidFill>
                  <a:schemeClr val="tx1"/>
                </a:solidFill>
              </a:rPr>
              <a:t>area </a:t>
            </a:r>
            <a:r>
              <a:rPr lang="en-US" sz="2600" dirty="0" err="1">
                <a:solidFill>
                  <a:schemeClr val="tx1"/>
                </a:solidFill>
              </a:rPr>
              <a:t>bisnis</a:t>
            </a:r>
            <a:r>
              <a:rPr lang="en-US" sz="2600" dirty="0">
                <a:solidFill>
                  <a:schemeClr val="tx1"/>
                </a:solidFill>
              </a:rPr>
              <a:t> (</a:t>
            </a:r>
            <a:r>
              <a:rPr lang="en-US" sz="2600" dirty="0" err="1">
                <a:solidFill>
                  <a:schemeClr val="tx1"/>
                </a:solidFill>
              </a:rPr>
              <a:t>keselarasan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antara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strategi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bisnis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dengan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strategi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teknologi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informasi</a:t>
            </a:r>
            <a:r>
              <a:rPr lang="en-US" sz="2600" dirty="0" smtClean="0">
                <a:solidFill>
                  <a:schemeClr val="tx1"/>
                </a:solidFill>
              </a:rPr>
              <a:t>)</a:t>
            </a:r>
          </a:p>
          <a:p>
            <a:pPr marL="749300" lvl="1" indent="-117475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tx1"/>
                </a:solidFill>
              </a:rPr>
              <a:t>	</a:t>
            </a:r>
            <a:r>
              <a:rPr lang="en-US" sz="2600" dirty="0" err="1" smtClean="0">
                <a:solidFill>
                  <a:schemeClr val="tx1"/>
                </a:solidFill>
              </a:rPr>
              <a:t>Menggunakan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metode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realitis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dalam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melakukan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seleksi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proyek</a:t>
            </a:r>
            <a:endParaRPr lang="en-US" sz="2600" dirty="0" smtClean="0">
              <a:solidFill>
                <a:schemeClr val="tx1"/>
              </a:solidFill>
            </a:endParaRPr>
          </a:p>
          <a:p>
            <a:pPr marL="749300" lvl="1" indent="-117475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tx1"/>
                </a:solidFill>
              </a:rPr>
              <a:t>	</a:t>
            </a:r>
            <a:r>
              <a:rPr lang="en-US" sz="2600" dirty="0" err="1" smtClean="0">
                <a:solidFill>
                  <a:schemeClr val="tx1"/>
                </a:solidFill>
              </a:rPr>
              <a:t>Pembuatan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bagan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err="1">
                <a:solidFill>
                  <a:schemeClr val="tx1"/>
                </a:solidFill>
              </a:rPr>
              <a:t>proyek</a:t>
            </a:r>
            <a:endParaRPr lang="en-ID" sz="2600" dirty="0">
              <a:solidFill>
                <a:schemeClr val="tx1"/>
              </a:solidFill>
            </a:endParaRPr>
          </a:p>
          <a:p>
            <a:pPr algn="l"/>
            <a:endParaRPr lang="en-ID" sz="3200" dirty="0"/>
          </a:p>
        </p:txBody>
      </p:sp>
    </p:spTree>
    <p:extLst>
      <p:ext uri="{BB962C8B-B14F-4D97-AF65-F5344CB8AC3E}">
        <p14:creationId xmlns:p14="http://schemas.microsoft.com/office/powerpoint/2010/main" val="190357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l"/>
            <a:r>
              <a:rPr lang="en-US" sz="4400" b="1" dirty="0" err="1"/>
              <a:t>Identifikasi</a:t>
            </a:r>
            <a:r>
              <a:rPr lang="en-US" sz="4400" b="1" dirty="0"/>
              <a:t> </a:t>
            </a:r>
            <a:r>
              <a:rPr lang="en-US" sz="4400" b="1" dirty="0" err="1"/>
              <a:t>proyek-proyek</a:t>
            </a:r>
            <a:r>
              <a:rPr lang="en-US" sz="4400" b="1" dirty="0"/>
              <a:t> </a:t>
            </a:r>
            <a:r>
              <a:rPr lang="en-US" sz="4400" b="1" dirty="0" smtClean="0"/>
              <a:t>IT</a:t>
            </a:r>
            <a:endParaRPr lang="en-ID" sz="4400" b="1" dirty="0"/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xfrm>
            <a:off x="1295402" y="2503144"/>
            <a:ext cx="9601196" cy="3318936"/>
          </a:xfrm>
        </p:spPr>
        <p:txBody>
          <a:bodyPr>
            <a:noAutofit/>
          </a:bodyPr>
          <a:lstStyle/>
          <a:p>
            <a:pPr marL="363538" indent="-363538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ID" sz="1600" b="1" dirty="0" err="1">
                <a:solidFill>
                  <a:schemeClr val="tx1"/>
                </a:solidFill>
              </a:rPr>
              <a:t>Perencanaan</a:t>
            </a:r>
            <a:r>
              <a:rPr lang="en-ID" sz="1600" b="1" dirty="0">
                <a:solidFill>
                  <a:schemeClr val="tx1"/>
                </a:solidFill>
              </a:rPr>
              <a:t> </a:t>
            </a:r>
            <a:r>
              <a:rPr lang="en-ID" sz="1600" b="1" dirty="0" err="1">
                <a:solidFill>
                  <a:schemeClr val="tx1"/>
                </a:solidFill>
              </a:rPr>
              <a:t>strategis</a:t>
            </a:r>
            <a:r>
              <a:rPr lang="en-ID" sz="1600" b="1" dirty="0">
                <a:solidFill>
                  <a:schemeClr val="tx1"/>
                </a:solidFill>
              </a:rPr>
              <a:t> </a:t>
            </a:r>
            <a:r>
              <a:rPr lang="en-ID" sz="1600" b="1" dirty="0" err="1">
                <a:solidFill>
                  <a:schemeClr val="tx1"/>
                </a:solidFill>
              </a:rPr>
              <a:t>teknologi</a:t>
            </a:r>
            <a:r>
              <a:rPr lang="en-ID" sz="1600" b="1" dirty="0">
                <a:solidFill>
                  <a:schemeClr val="tx1"/>
                </a:solidFill>
              </a:rPr>
              <a:t> </a:t>
            </a:r>
            <a:r>
              <a:rPr lang="en-ID" sz="1600" b="1" dirty="0" err="1">
                <a:solidFill>
                  <a:schemeClr val="tx1"/>
                </a:solidFill>
              </a:rPr>
              <a:t>informasi</a:t>
            </a:r>
            <a:r>
              <a:rPr lang="en-ID" sz="1600" b="1" dirty="0">
                <a:solidFill>
                  <a:schemeClr val="tx1"/>
                </a:solidFill>
              </a:rPr>
              <a:t> </a:t>
            </a:r>
          </a:p>
          <a:p>
            <a:pPr marL="292608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600" dirty="0" smtClean="0">
                <a:solidFill>
                  <a:schemeClr val="tx1"/>
                </a:solidFill>
              </a:rPr>
              <a:t>	</a:t>
            </a:r>
            <a:r>
              <a:rPr lang="en-ID" sz="1600" dirty="0" err="1" smtClean="0">
                <a:solidFill>
                  <a:schemeClr val="tx1"/>
                </a:solidFill>
              </a:rPr>
              <a:t>Menyusun</a:t>
            </a:r>
            <a:r>
              <a:rPr lang="en-ID" sz="1600" dirty="0" smtClean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rencana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strategis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proyek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teknologi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informasi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disesuaikan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dengan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visi</a:t>
            </a:r>
            <a:r>
              <a:rPr lang="en-ID" sz="1600" dirty="0">
                <a:solidFill>
                  <a:schemeClr val="tx1"/>
                </a:solidFill>
              </a:rPr>
              <a:t>, </a:t>
            </a:r>
            <a:r>
              <a:rPr lang="en-ID" sz="1600" dirty="0" err="1" smtClean="0">
                <a:solidFill>
                  <a:schemeClr val="tx1"/>
                </a:solidFill>
              </a:rPr>
              <a:t>misi</a:t>
            </a:r>
            <a:r>
              <a:rPr lang="en-ID" sz="1600" dirty="0" smtClean="0">
                <a:solidFill>
                  <a:schemeClr val="tx1"/>
                </a:solidFill>
              </a:rPr>
              <a:t>, </a:t>
            </a:r>
            <a:r>
              <a:rPr lang="en-ID" sz="1600" dirty="0" err="1" smtClean="0">
                <a:solidFill>
                  <a:schemeClr val="tx1"/>
                </a:solidFill>
              </a:rPr>
              <a:t>dan</a:t>
            </a:r>
            <a:r>
              <a:rPr lang="en-ID" sz="1600" dirty="0" smtClean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rencana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strategis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organisasi</a:t>
            </a:r>
            <a:r>
              <a:rPr lang="en-ID" sz="1600" dirty="0">
                <a:solidFill>
                  <a:schemeClr val="tx1"/>
                </a:solidFill>
              </a:rPr>
              <a:t>. </a:t>
            </a:r>
            <a:r>
              <a:rPr lang="en-ID" sz="1600" dirty="0" smtClean="0">
                <a:solidFill>
                  <a:schemeClr val="tx1"/>
                </a:solidFill>
              </a:rPr>
              <a:t>	</a:t>
            </a:r>
            <a:r>
              <a:rPr lang="en-ID" sz="1600" dirty="0" err="1" smtClean="0">
                <a:solidFill>
                  <a:schemeClr val="tx1"/>
                </a:solidFill>
              </a:rPr>
              <a:t>Termasuk</a:t>
            </a:r>
            <a:r>
              <a:rPr lang="en-ID" sz="1600" dirty="0" smtClean="0">
                <a:solidFill>
                  <a:schemeClr val="tx1"/>
                </a:solidFill>
              </a:rPr>
              <a:t> </a:t>
            </a:r>
            <a:r>
              <a:rPr lang="en-ID" sz="1600" dirty="0" smtClean="0">
                <a:solidFill>
                  <a:schemeClr val="tx1"/>
                </a:solidFill>
              </a:rPr>
              <a:t>	</a:t>
            </a:r>
            <a:r>
              <a:rPr lang="en-ID" sz="1600" dirty="0" err="1" smtClean="0">
                <a:solidFill>
                  <a:schemeClr val="tx1"/>
                </a:solidFill>
              </a:rPr>
              <a:t>dalam</a:t>
            </a:r>
            <a:r>
              <a:rPr lang="en-ID" sz="1600" dirty="0" smtClean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kegiatan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ini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adalah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menentukan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smtClean="0">
                <a:solidFill>
                  <a:schemeClr val="tx1"/>
                </a:solidFill>
              </a:rPr>
              <a:t>area </a:t>
            </a:r>
            <a:r>
              <a:rPr lang="en-ID" sz="1600" dirty="0" err="1">
                <a:solidFill>
                  <a:schemeClr val="tx1"/>
                </a:solidFill>
              </a:rPr>
              <a:t>bisnis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utama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organisasi</a:t>
            </a:r>
            <a:r>
              <a:rPr lang="en-ID" sz="1600" dirty="0">
                <a:solidFill>
                  <a:schemeClr val="tx1"/>
                </a:solidFill>
              </a:rPr>
              <a:t>. 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ID" sz="1600" dirty="0">
              <a:solidFill>
                <a:schemeClr val="tx1"/>
              </a:solidFill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ID" sz="1600" dirty="0" smtClean="0">
                <a:solidFill>
                  <a:schemeClr val="tx1"/>
                </a:solidFill>
              </a:rPr>
              <a:t> </a:t>
            </a:r>
            <a:r>
              <a:rPr lang="en-ID" sz="1600" b="1" dirty="0" err="1" smtClean="0">
                <a:solidFill>
                  <a:schemeClr val="tx1"/>
                </a:solidFill>
              </a:rPr>
              <a:t>Analisis</a:t>
            </a:r>
            <a:r>
              <a:rPr lang="en-ID" sz="1600" b="1" dirty="0" smtClean="0">
                <a:solidFill>
                  <a:schemeClr val="tx1"/>
                </a:solidFill>
              </a:rPr>
              <a:t> </a:t>
            </a:r>
            <a:r>
              <a:rPr lang="en-ID" sz="1600" b="1" dirty="0">
                <a:solidFill>
                  <a:schemeClr val="tx1"/>
                </a:solidFill>
              </a:rPr>
              <a:t>area </a:t>
            </a:r>
            <a:r>
              <a:rPr lang="en-ID" sz="1600" b="1" dirty="0" err="1">
                <a:solidFill>
                  <a:schemeClr val="tx1"/>
                </a:solidFill>
              </a:rPr>
              <a:t>bisnis</a:t>
            </a:r>
            <a:r>
              <a:rPr lang="en-ID" sz="1600" b="1" dirty="0">
                <a:solidFill>
                  <a:schemeClr val="tx1"/>
                </a:solidFill>
              </a:rPr>
              <a:t> </a:t>
            </a:r>
            <a:endParaRPr lang="en-ID" sz="1600" b="1" dirty="0" smtClean="0">
              <a:solidFill>
                <a:schemeClr val="tx1"/>
              </a:solidFill>
            </a:endParaRPr>
          </a:p>
          <a:p>
            <a:pPr marL="292608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600" b="1" dirty="0">
                <a:solidFill>
                  <a:schemeClr val="tx1"/>
                </a:solidFill>
              </a:rPr>
              <a:t>	</a:t>
            </a:r>
            <a:r>
              <a:rPr lang="en-ID" sz="1600" dirty="0" err="1" smtClean="0">
                <a:solidFill>
                  <a:schemeClr val="tx1"/>
                </a:solidFill>
              </a:rPr>
              <a:t>Melakukan</a:t>
            </a:r>
            <a:r>
              <a:rPr lang="en-ID" sz="1600" dirty="0" smtClean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analisis</a:t>
            </a:r>
            <a:r>
              <a:rPr lang="en-ID" sz="1600" dirty="0">
                <a:solidFill>
                  <a:schemeClr val="tx1"/>
                </a:solidFill>
              </a:rPr>
              <a:t> area </a:t>
            </a:r>
            <a:r>
              <a:rPr lang="en-ID" sz="1600" dirty="0" err="1">
                <a:solidFill>
                  <a:schemeClr val="tx1"/>
                </a:solidFill>
              </a:rPr>
              <a:t>bisnis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untuk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menentukan</a:t>
            </a:r>
            <a:r>
              <a:rPr lang="en-ID" sz="1600" dirty="0">
                <a:solidFill>
                  <a:schemeClr val="tx1"/>
                </a:solidFill>
              </a:rPr>
              <a:t> area </a:t>
            </a:r>
            <a:r>
              <a:rPr lang="en-ID" sz="1600" dirty="0" err="1">
                <a:solidFill>
                  <a:schemeClr val="tx1"/>
                </a:solidFill>
              </a:rPr>
              <a:t>bisnis</a:t>
            </a:r>
            <a:r>
              <a:rPr lang="en-ID" sz="1600" dirty="0">
                <a:solidFill>
                  <a:schemeClr val="tx1"/>
                </a:solidFill>
              </a:rPr>
              <a:t> mana yang </a:t>
            </a:r>
            <a:r>
              <a:rPr lang="en-ID" sz="1600" dirty="0" err="1">
                <a:solidFill>
                  <a:schemeClr val="tx1"/>
                </a:solidFill>
              </a:rPr>
              <a:t>memerlukan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 smtClean="0">
                <a:solidFill>
                  <a:schemeClr val="tx1"/>
                </a:solidFill>
              </a:rPr>
              <a:t>dukungan</a:t>
            </a:r>
            <a:r>
              <a:rPr lang="en-ID" sz="1600" dirty="0" smtClean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teknologi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informasi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atau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smtClean="0">
                <a:solidFill>
                  <a:schemeClr val="tx1"/>
                </a:solidFill>
              </a:rPr>
              <a:t>	area </a:t>
            </a:r>
            <a:r>
              <a:rPr lang="en-ID" sz="1600" dirty="0" err="1">
                <a:solidFill>
                  <a:schemeClr val="tx1"/>
                </a:solidFill>
              </a:rPr>
              <a:t>bisnis</a:t>
            </a:r>
            <a:r>
              <a:rPr lang="en-ID" sz="1600" dirty="0">
                <a:solidFill>
                  <a:schemeClr val="tx1"/>
                </a:solidFill>
              </a:rPr>
              <a:t> mana yang </a:t>
            </a:r>
            <a:r>
              <a:rPr lang="en-ID" sz="1600" dirty="0" err="1">
                <a:solidFill>
                  <a:schemeClr val="tx1"/>
                </a:solidFill>
              </a:rPr>
              <a:t>dapat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ditingkatkan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 smtClean="0">
                <a:solidFill>
                  <a:schemeClr val="tx1"/>
                </a:solidFill>
              </a:rPr>
              <a:t>nilai</a:t>
            </a:r>
            <a:r>
              <a:rPr lang="en-ID" sz="1600" dirty="0" smtClean="0">
                <a:solidFill>
                  <a:schemeClr val="tx1"/>
                </a:solidFill>
              </a:rPr>
              <a:t> </a:t>
            </a:r>
            <a:r>
              <a:rPr lang="en-ID" sz="1600" dirty="0" err="1" smtClean="0">
                <a:solidFill>
                  <a:schemeClr val="tx1"/>
                </a:solidFill>
              </a:rPr>
              <a:t>keuntungan</a:t>
            </a:r>
            <a:r>
              <a:rPr lang="en-ID" sz="1600" dirty="0" smtClean="0">
                <a:solidFill>
                  <a:schemeClr val="tx1"/>
                </a:solidFill>
              </a:rPr>
              <a:t> </a:t>
            </a:r>
            <a:r>
              <a:rPr lang="en-ID" sz="1600" dirty="0">
                <a:solidFill>
                  <a:schemeClr val="tx1"/>
                </a:solidFill>
              </a:rPr>
              <a:t>/ </a:t>
            </a:r>
            <a:r>
              <a:rPr lang="en-ID" sz="1600" dirty="0" err="1">
                <a:solidFill>
                  <a:schemeClr val="tx1"/>
                </a:solidFill>
              </a:rPr>
              <a:t>kompetitifnya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menggunakan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teknologi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informasi</a:t>
            </a:r>
            <a:r>
              <a:rPr lang="en-ID" sz="1600" dirty="0" smtClean="0">
                <a:solidFill>
                  <a:schemeClr val="tx1"/>
                </a:solidFill>
              </a:rPr>
              <a:t>.</a:t>
            </a:r>
          </a:p>
          <a:p>
            <a:pPr marL="292608" lvl="1" indent="0">
              <a:spcBef>
                <a:spcPts val="0"/>
              </a:spcBef>
              <a:spcAft>
                <a:spcPts val="0"/>
              </a:spcAft>
              <a:buNone/>
            </a:pPr>
            <a:endParaRPr lang="en-ID" sz="1600" dirty="0">
              <a:solidFill>
                <a:schemeClr val="tx1"/>
              </a:solidFill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b="1" dirty="0" err="1" smtClean="0">
                <a:solidFill>
                  <a:schemeClr val="tx1"/>
                </a:solidFill>
              </a:rPr>
              <a:t>Perencanaan</a:t>
            </a:r>
            <a:r>
              <a:rPr lang="en-ID" sz="1600" b="1" dirty="0" smtClean="0">
                <a:solidFill>
                  <a:schemeClr val="tx1"/>
                </a:solidFill>
              </a:rPr>
              <a:t> </a:t>
            </a:r>
            <a:r>
              <a:rPr lang="en-ID" sz="1600" b="1" dirty="0" err="1">
                <a:solidFill>
                  <a:schemeClr val="tx1"/>
                </a:solidFill>
              </a:rPr>
              <a:t>proyek</a:t>
            </a:r>
            <a:r>
              <a:rPr lang="en-ID" sz="1600" b="1" dirty="0">
                <a:solidFill>
                  <a:schemeClr val="tx1"/>
                </a:solidFill>
              </a:rPr>
              <a:t> </a:t>
            </a:r>
            <a:endParaRPr lang="en-ID" sz="1600" b="1" dirty="0" smtClean="0">
              <a:solidFill>
                <a:schemeClr val="tx1"/>
              </a:solidFill>
            </a:endParaRPr>
          </a:p>
          <a:p>
            <a:pPr marL="292608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600" b="1" dirty="0">
                <a:solidFill>
                  <a:schemeClr val="tx1"/>
                </a:solidFill>
              </a:rPr>
              <a:t>	</a:t>
            </a:r>
            <a:r>
              <a:rPr lang="en-ID" sz="1600" dirty="0" err="1" smtClean="0">
                <a:solidFill>
                  <a:schemeClr val="tx1"/>
                </a:solidFill>
              </a:rPr>
              <a:t>Menyusun</a:t>
            </a:r>
            <a:r>
              <a:rPr lang="en-ID" sz="1600" dirty="0" smtClean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proyek-proyek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potensial</a:t>
            </a:r>
            <a:r>
              <a:rPr lang="en-ID" sz="1600" dirty="0">
                <a:solidFill>
                  <a:schemeClr val="tx1"/>
                </a:solidFill>
              </a:rPr>
              <a:t>, </a:t>
            </a:r>
            <a:r>
              <a:rPr lang="en-ID" sz="1600" dirty="0" err="1">
                <a:solidFill>
                  <a:schemeClr val="tx1"/>
                </a:solidFill>
              </a:rPr>
              <a:t>mendefinisikan</a:t>
            </a:r>
            <a:r>
              <a:rPr lang="en-ID" sz="1600" dirty="0">
                <a:solidFill>
                  <a:schemeClr val="tx1"/>
                </a:solidFill>
              </a:rPr>
              <a:t> scope </a:t>
            </a:r>
            <a:r>
              <a:rPr lang="en-ID" sz="1600" dirty="0" err="1">
                <a:solidFill>
                  <a:schemeClr val="tx1"/>
                </a:solidFill>
              </a:rPr>
              <a:t>proyek</a:t>
            </a:r>
            <a:r>
              <a:rPr lang="en-ID" sz="1600" dirty="0">
                <a:solidFill>
                  <a:schemeClr val="tx1"/>
                </a:solidFill>
              </a:rPr>
              <a:t>, </a:t>
            </a:r>
            <a:r>
              <a:rPr lang="en-ID" sz="1600" dirty="0" err="1">
                <a:solidFill>
                  <a:schemeClr val="tx1"/>
                </a:solidFill>
              </a:rPr>
              <a:t>manfaat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dan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 smtClean="0">
                <a:solidFill>
                  <a:schemeClr val="tx1"/>
                </a:solidFill>
              </a:rPr>
              <a:t>batasan-batasan</a:t>
            </a:r>
            <a:r>
              <a:rPr lang="en-ID" sz="1600" dirty="0" smtClean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proyek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berdasarkan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smtClean="0">
                <a:solidFill>
                  <a:schemeClr val="tx1"/>
                </a:solidFill>
              </a:rPr>
              <a:t>	</a:t>
            </a:r>
            <a:r>
              <a:rPr lang="en-ID" sz="1600" dirty="0" err="1" smtClean="0">
                <a:solidFill>
                  <a:schemeClr val="tx1"/>
                </a:solidFill>
              </a:rPr>
              <a:t>analisis</a:t>
            </a:r>
            <a:r>
              <a:rPr lang="en-ID" sz="1600" dirty="0" smtClean="0">
                <a:solidFill>
                  <a:schemeClr val="tx1"/>
                </a:solidFill>
              </a:rPr>
              <a:t> </a:t>
            </a:r>
            <a:r>
              <a:rPr lang="en-ID" sz="1600" dirty="0" smtClean="0">
                <a:solidFill>
                  <a:schemeClr val="tx1"/>
                </a:solidFill>
              </a:rPr>
              <a:t>	area </a:t>
            </a:r>
            <a:r>
              <a:rPr lang="en-ID" sz="1600" dirty="0" err="1">
                <a:solidFill>
                  <a:schemeClr val="tx1"/>
                </a:solidFill>
              </a:rPr>
              <a:t>bisnis</a:t>
            </a:r>
            <a:r>
              <a:rPr lang="en-ID" sz="1600" dirty="0">
                <a:solidFill>
                  <a:schemeClr val="tx1"/>
                </a:solidFill>
              </a:rPr>
              <a:t>. 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ID" sz="1600" dirty="0">
              <a:solidFill>
                <a:schemeClr val="tx1"/>
              </a:solidFill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ID" sz="1600" b="1" dirty="0" err="1" smtClean="0">
                <a:solidFill>
                  <a:schemeClr val="tx1"/>
                </a:solidFill>
              </a:rPr>
              <a:t>Alokasi</a:t>
            </a:r>
            <a:r>
              <a:rPr lang="en-ID" sz="1600" b="1" dirty="0" smtClean="0">
                <a:solidFill>
                  <a:schemeClr val="tx1"/>
                </a:solidFill>
              </a:rPr>
              <a:t> </a:t>
            </a:r>
            <a:r>
              <a:rPr lang="en-ID" sz="1600" b="1" dirty="0" err="1">
                <a:solidFill>
                  <a:schemeClr val="tx1"/>
                </a:solidFill>
              </a:rPr>
              <a:t>sumberdaya</a:t>
            </a:r>
            <a:r>
              <a:rPr lang="en-ID" sz="1600" b="1" dirty="0">
                <a:solidFill>
                  <a:schemeClr val="tx1"/>
                </a:solidFill>
              </a:rPr>
              <a:t> </a:t>
            </a:r>
            <a:endParaRPr lang="en-ID" sz="1600" b="1" dirty="0" smtClean="0">
              <a:solidFill>
                <a:schemeClr val="tx1"/>
              </a:solidFill>
            </a:endParaRPr>
          </a:p>
          <a:p>
            <a:pPr marL="292608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600" b="1" dirty="0">
                <a:solidFill>
                  <a:schemeClr val="tx1"/>
                </a:solidFill>
              </a:rPr>
              <a:t>	</a:t>
            </a:r>
            <a:r>
              <a:rPr lang="en-ID" sz="1600" dirty="0" err="1" smtClean="0">
                <a:solidFill>
                  <a:schemeClr val="tx1"/>
                </a:solidFill>
              </a:rPr>
              <a:t>Memilih</a:t>
            </a:r>
            <a:r>
              <a:rPr lang="en-ID" sz="1600" dirty="0" smtClean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proyek</a:t>
            </a:r>
            <a:r>
              <a:rPr lang="en-ID" sz="1600" dirty="0">
                <a:solidFill>
                  <a:schemeClr val="tx1"/>
                </a:solidFill>
              </a:rPr>
              <a:t> IT </a:t>
            </a:r>
            <a:r>
              <a:rPr lang="en-ID" sz="1600" dirty="0" err="1">
                <a:solidFill>
                  <a:schemeClr val="tx1"/>
                </a:solidFill>
              </a:rPr>
              <a:t>dan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memetakan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alokasi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sumber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daya</a:t>
            </a:r>
            <a:r>
              <a:rPr lang="en-ID" sz="1600" dirty="0">
                <a:solidFill>
                  <a:schemeClr val="tx1"/>
                </a:solidFill>
              </a:rPr>
              <a:t> yang </a:t>
            </a:r>
            <a:r>
              <a:rPr lang="en-ID" sz="1600" dirty="0" err="1">
                <a:solidFill>
                  <a:schemeClr val="tx1"/>
                </a:solidFill>
              </a:rPr>
              <a:t>dibutuhkan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untuk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 smtClean="0">
                <a:solidFill>
                  <a:schemeClr val="tx1"/>
                </a:solidFill>
              </a:rPr>
              <a:t>pelaksanaan</a:t>
            </a:r>
            <a:r>
              <a:rPr lang="en-ID" sz="1600" dirty="0" smtClean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proyek</a:t>
            </a:r>
            <a:r>
              <a:rPr lang="en-ID" sz="1600" dirty="0">
                <a:solidFill>
                  <a:schemeClr val="tx1"/>
                </a:solidFill>
              </a:rPr>
              <a:t>. </a:t>
            </a:r>
          </a:p>
          <a:p>
            <a:pPr algn="l"/>
            <a:endParaRPr lang="en-ID" sz="1600" i="0" dirty="0">
              <a:solidFill>
                <a:schemeClr val="tx1"/>
              </a:solidFill>
            </a:endParaRP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2109038" y="3025588"/>
            <a:ext cx="10221915" cy="50560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914400" rtl="0" eaLnBrk="1" latinLnBrk="0" hangingPunct="1">
              <a:lnSpc>
                <a:spcPct val="113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 i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i="1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i="1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Font typeface="+mj-lt"/>
              <a:buAutoNum type="arabicPeriod"/>
            </a:pPr>
            <a:endParaRPr lang="en-ID" sz="3200" i="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2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b="1" dirty="0" err="1"/>
              <a:t>Metode</a:t>
            </a:r>
            <a:r>
              <a:rPr lang="en-US" b="1" dirty="0"/>
              <a:t> </a:t>
            </a:r>
            <a:r>
              <a:rPr lang="en-US" b="1" dirty="0" err="1"/>
              <a:t>Seleksi</a:t>
            </a:r>
            <a:r>
              <a:rPr lang="en-US" b="1" dirty="0"/>
              <a:t> </a:t>
            </a:r>
            <a:r>
              <a:rPr lang="en-US" b="1" dirty="0" err="1" smtClean="0"/>
              <a:t>Proyek</a:t>
            </a:r>
            <a:endParaRPr lang="en-ID" b="1" dirty="0"/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3200" dirty="0" err="1">
                <a:solidFill>
                  <a:schemeClr val="tx1"/>
                </a:solidFill>
              </a:rPr>
              <a:t>Fokus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pada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kebutuhan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organisasi</a:t>
            </a:r>
            <a:endParaRPr lang="en-US" sz="3200" dirty="0">
              <a:solidFill>
                <a:schemeClr val="tx1"/>
              </a:solidFill>
            </a:endParaRPr>
          </a:p>
          <a:p>
            <a:pPr marL="901700" lvl="1" indent="-363538">
              <a:lnSpc>
                <a:spcPct val="120000"/>
              </a:lnSpc>
              <a:buAutoNum type="alphaLcPeriod"/>
            </a:pPr>
            <a:r>
              <a:rPr lang="en-US" sz="3200" dirty="0" err="1">
                <a:solidFill>
                  <a:schemeClr val="tx1"/>
                </a:solidFill>
              </a:rPr>
              <a:t>Kebutuhan</a:t>
            </a:r>
            <a:r>
              <a:rPr lang="en-US" sz="3200" dirty="0">
                <a:solidFill>
                  <a:schemeClr val="tx1"/>
                </a:solidFill>
              </a:rPr>
              <a:t> (</a:t>
            </a:r>
            <a:r>
              <a:rPr lang="en-US" sz="3200" i="1" dirty="0">
                <a:solidFill>
                  <a:schemeClr val="tx1"/>
                </a:solidFill>
              </a:rPr>
              <a:t>need</a:t>
            </a:r>
            <a:r>
              <a:rPr lang="en-US" sz="3200" dirty="0">
                <a:solidFill>
                  <a:schemeClr val="tx1"/>
                </a:solidFill>
              </a:rPr>
              <a:t>)</a:t>
            </a:r>
          </a:p>
          <a:p>
            <a:pPr marL="901700" lvl="1" indent="-363538">
              <a:lnSpc>
                <a:spcPct val="120000"/>
              </a:lnSpc>
              <a:buAutoNum type="alphaLcPeriod"/>
            </a:pPr>
            <a:r>
              <a:rPr lang="en-US" sz="3200" dirty="0" err="1">
                <a:solidFill>
                  <a:schemeClr val="tx1"/>
                </a:solidFill>
              </a:rPr>
              <a:t>Pembiayaan</a:t>
            </a:r>
            <a:r>
              <a:rPr lang="en-US" sz="3200" dirty="0">
                <a:solidFill>
                  <a:schemeClr val="tx1"/>
                </a:solidFill>
              </a:rPr>
              <a:t> (</a:t>
            </a:r>
            <a:r>
              <a:rPr lang="en-US" sz="3200" i="1" dirty="0">
                <a:solidFill>
                  <a:schemeClr val="tx1"/>
                </a:solidFill>
              </a:rPr>
              <a:t>funding</a:t>
            </a:r>
            <a:r>
              <a:rPr lang="en-US" sz="3200" dirty="0">
                <a:solidFill>
                  <a:schemeClr val="tx1"/>
                </a:solidFill>
              </a:rPr>
              <a:t>)</a:t>
            </a:r>
          </a:p>
          <a:p>
            <a:pPr marL="901700" lvl="1" indent="-363538">
              <a:lnSpc>
                <a:spcPct val="120000"/>
              </a:lnSpc>
              <a:buAutoNum type="alphaLcPeriod"/>
            </a:pPr>
            <a:r>
              <a:rPr lang="en-US" sz="3200" dirty="0" err="1">
                <a:solidFill>
                  <a:schemeClr val="tx1"/>
                </a:solidFill>
              </a:rPr>
              <a:t>Dukungan</a:t>
            </a:r>
            <a:r>
              <a:rPr lang="en-US" sz="3200" dirty="0">
                <a:solidFill>
                  <a:schemeClr val="tx1"/>
                </a:solidFill>
              </a:rPr>
              <a:t> (</a:t>
            </a:r>
            <a:r>
              <a:rPr lang="en-US" sz="3200" i="1" dirty="0">
                <a:solidFill>
                  <a:schemeClr val="tx1"/>
                </a:solidFill>
              </a:rPr>
              <a:t>will</a:t>
            </a:r>
            <a:r>
              <a:rPr lang="en-US" sz="3200" dirty="0">
                <a:solidFill>
                  <a:schemeClr val="tx1"/>
                </a:solidFill>
              </a:rPr>
              <a:t>)</a:t>
            </a:r>
            <a:endParaRPr lang="en-ID" sz="32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en-US" sz="320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chemeClr val="tx1"/>
                </a:solidFill>
              </a:rPr>
              <a:t>2.   </a:t>
            </a:r>
            <a:r>
              <a:rPr lang="en-US" sz="3200" dirty="0" err="1">
                <a:solidFill>
                  <a:schemeClr val="tx1"/>
                </a:solidFill>
              </a:rPr>
              <a:t>Kategorisasi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proyek</a:t>
            </a:r>
            <a:r>
              <a:rPr lang="en-US" sz="3200" dirty="0">
                <a:solidFill>
                  <a:schemeClr val="tx1"/>
                </a:solidFill>
              </a:rPr>
              <a:t> TI</a:t>
            </a:r>
          </a:p>
          <a:p>
            <a:pPr marL="901700" indent="-36353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3200" dirty="0">
                <a:solidFill>
                  <a:schemeClr val="tx1"/>
                </a:solidFill>
              </a:rPr>
              <a:t>	</a:t>
            </a:r>
            <a:r>
              <a:rPr lang="en-US" sz="3200" i="1" dirty="0">
                <a:solidFill>
                  <a:schemeClr val="tx1"/>
                </a:solidFill>
              </a:rPr>
              <a:t>Problem  Solving</a:t>
            </a:r>
          </a:p>
          <a:p>
            <a:pPr marL="901700" indent="-36353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3200" i="1" dirty="0" smtClean="0">
                <a:solidFill>
                  <a:schemeClr val="tx1"/>
                </a:solidFill>
              </a:rPr>
              <a:t>Opportunity</a:t>
            </a:r>
            <a:endParaRPr lang="en-US" sz="3200" i="1" dirty="0">
              <a:solidFill>
                <a:schemeClr val="tx1"/>
              </a:solidFill>
            </a:endParaRPr>
          </a:p>
          <a:p>
            <a:pPr marL="901700" indent="-363538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3200" i="1" dirty="0" smtClean="0">
                <a:solidFill>
                  <a:schemeClr val="tx1"/>
                </a:solidFill>
              </a:rPr>
              <a:t>Directive </a:t>
            </a:r>
            <a:r>
              <a:rPr lang="en-US" sz="3200" dirty="0">
                <a:solidFill>
                  <a:schemeClr val="tx1"/>
                </a:solidFill>
              </a:rPr>
              <a:t>(</a:t>
            </a:r>
            <a:r>
              <a:rPr lang="en-US" sz="3200" dirty="0" err="1">
                <a:solidFill>
                  <a:schemeClr val="tx1"/>
                </a:solidFill>
              </a:rPr>
              <a:t>berorientasi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pada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perilaku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i="1" dirty="0">
                <a:solidFill>
                  <a:schemeClr val="tx1"/>
                </a:solidFill>
              </a:rPr>
              <a:t>customer</a:t>
            </a:r>
            <a:r>
              <a:rPr lang="en-US" sz="3200" dirty="0">
                <a:solidFill>
                  <a:schemeClr val="tx1"/>
                </a:solidFill>
              </a:rPr>
              <a:t>)</a:t>
            </a:r>
          </a:p>
          <a:p>
            <a:pPr algn="l">
              <a:lnSpc>
                <a:spcPct val="120000"/>
              </a:lnSpc>
            </a:pPr>
            <a:endParaRPr lang="en-ID" sz="3200" i="0" dirty="0"/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2606578" y="4329953"/>
            <a:ext cx="10221915" cy="50560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914400" rtl="0" eaLnBrk="1" latinLnBrk="0" hangingPunct="1">
              <a:lnSpc>
                <a:spcPct val="113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 i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i="1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i="1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Font typeface="+mj-lt"/>
              <a:buAutoNum type="arabicPeriod"/>
            </a:pPr>
            <a:endParaRPr lang="en-US" sz="3200" i="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02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l"/>
            <a:r>
              <a:rPr lang="en-US" b="1" dirty="0" err="1" smtClean="0"/>
              <a:t>Pengertian</a:t>
            </a:r>
            <a:r>
              <a:rPr lang="en-US" b="1" dirty="0" smtClean="0"/>
              <a:t> </a:t>
            </a:r>
            <a:r>
              <a:rPr lang="en-US" b="1" dirty="0" err="1" smtClean="0"/>
              <a:t>Proyek</a:t>
            </a:r>
            <a:endParaRPr lang="en-ID" b="1" dirty="0"/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ID" sz="3600" dirty="0"/>
              <a:t>Usaha/</a:t>
            </a:r>
            <a:r>
              <a:rPr lang="en-ID" sz="3600" dirty="0" err="1"/>
              <a:t>pekerjaan</a:t>
            </a:r>
            <a:r>
              <a:rPr lang="en-ID" sz="3600" dirty="0"/>
              <a:t> </a:t>
            </a:r>
            <a:r>
              <a:rPr lang="en-ID" sz="3600" dirty="0" err="1"/>
              <a:t>sementara</a:t>
            </a:r>
            <a:r>
              <a:rPr lang="en-ID" sz="3600" dirty="0"/>
              <a:t> yang </a:t>
            </a:r>
            <a:r>
              <a:rPr lang="en-ID" sz="3600" dirty="0" err="1"/>
              <a:t>dilakukan</a:t>
            </a:r>
            <a:r>
              <a:rPr lang="en-ID" sz="3600" dirty="0"/>
              <a:t> </a:t>
            </a:r>
            <a:r>
              <a:rPr lang="en-ID" sz="3600" dirty="0" err="1"/>
              <a:t>untuk</a:t>
            </a:r>
            <a:r>
              <a:rPr lang="en-ID" sz="3600" dirty="0"/>
              <a:t> </a:t>
            </a:r>
            <a:r>
              <a:rPr lang="en-ID" sz="3600" dirty="0" err="1"/>
              <a:t>membuat</a:t>
            </a:r>
            <a:r>
              <a:rPr lang="en-ID" sz="3600" dirty="0"/>
              <a:t> </a:t>
            </a:r>
            <a:r>
              <a:rPr lang="en-ID" sz="3600" dirty="0" err="1"/>
              <a:t>sebuah</a:t>
            </a:r>
            <a:r>
              <a:rPr lang="en-ID" sz="3600" dirty="0"/>
              <a:t> </a:t>
            </a:r>
            <a:r>
              <a:rPr lang="en-ID" sz="3600" dirty="0" err="1"/>
              <a:t>produk</a:t>
            </a:r>
            <a:r>
              <a:rPr lang="en-ID" sz="3600" dirty="0"/>
              <a:t>, </a:t>
            </a:r>
            <a:r>
              <a:rPr lang="en-ID" sz="3600" dirty="0" err="1"/>
              <a:t>servis</a:t>
            </a:r>
            <a:r>
              <a:rPr lang="en-ID" sz="3600" dirty="0"/>
              <a:t> </a:t>
            </a:r>
            <a:r>
              <a:rPr lang="en-ID" sz="3600" dirty="0" err="1"/>
              <a:t>atau</a:t>
            </a:r>
            <a:r>
              <a:rPr lang="en-ID" sz="3600" dirty="0"/>
              <a:t> </a:t>
            </a:r>
            <a:r>
              <a:rPr lang="en-ID" sz="3600" dirty="0" err="1"/>
              <a:t>hasil</a:t>
            </a:r>
            <a:r>
              <a:rPr lang="en-ID" sz="3600" dirty="0"/>
              <a:t> yang </a:t>
            </a:r>
            <a:r>
              <a:rPr lang="en-ID" sz="3600" dirty="0" err="1"/>
              <a:t>unik</a:t>
            </a:r>
            <a:r>
              <a:rPr lang="en-ID" sz="3600" dirty="0"/>
              <a:t> </a:t>
            </a:r>
          </a:p>
          <a:p>
            <a:pPr marL="0" indent="0" algn="ctr">
              <a:buNone/>
            </a:pPr>
            <a:r>
              <a:rPr lang="en-ID" sz="2800" dirty="0">
                <a:solidFill>
                  <a:srgbClr val="FF0000"/>
                </a:solidFill>
              </a:rPr>
              <a:t>[Information Technology Project Management, 4th </a:t>
            </a:r>
            <a:r>
              <a:rPr lang="en-ID" sz="2800" dirty="0" err="1">
                <a:solidFill>
                  <a:srgbClr val="FF0000"/>
                </a:solidFill>
              </a:rPr>
              <a:t>ed</a:t>
            </a:r>
            <a:r>
              <a:rPr lang="en-ID" sz="2800" dirty="0">
                <a:solidFill>
                  <a:srgbClr val="FF0000"/>
                </a:solidFill>
              </a:rPr>
              <a:t>, Kathy Schwalbe] </a:t>
            </a:r>
          </a:p>
          <a:p>
            <a:pPr marL="0" indent="0" algn="ctr">
              <a:buNone/>
            </a:pPr>
            <a:endParaRPr lang="en-ID" sz="3600" dirty="0"/>
          </a:p>
          <a:p>
            <a:pPr marL="0" indent="0" algn="ctr">
              <a:buNone/>
            </a:pPr>
            <a:r>
              <a:rPr lang="en-ID" sz="3600" dirty="0"/>
              <a:t>Usaha </a:t>
            </a:r>
            <a:r>
              <a:rPr lang="en-ID" sz="3600" dirty="0" err="1"/>
              <a:t>terkoordinasi</a:t>
            </a:r>
            <a:r>
              <a:rPr lang="en-ID" sz="3600" dirty="0"/>
              <a:t>, </a:t>
            </a:r>
            <a:r>
              <a:rPr lang="en-ID" sz="3600" dirty="0" err="1"/>
              <a:t>menggunakan</a:t>
            </a:r>
            <a:r>
              <a:rPr lang="en-ID" sz="3600" dirty="0"/>
              <a:t> </a:t>
            </a:r>
            <a:r>
              <a:rPr lang="en-ID" sz="3600" dirty="0" err="1"/>
              <a:t>kombinasi</a:t>
            </a:r>
            <a:r>
              <a:rPr lang="en-ID" sz="3600" dirty="0"/>
              <a:t> </a:t>
            </a:r>
            <a:r>
              <a:rPr lang="en-ID" sz="3600" dirty="0" err="1"/>
              <a:t>manusia</a:t>
            </a:r>
            <a:r>
              <a:rPr lang="en-ID" sz="3600" dirty="0"/>
              <a:t>, </a:t>
            </a:r>
            <a:r>
              <a:rPr lang="en-ID" sz="3600" dirty="0" err="1"/>
              <a:t>teknik</a:t>
            </a:r>
            <a:r>
              <a:rPr lang="en-ID" sz="3600" dirty="0"/>
              <a:t>, </a:t>
            </a:r>
            <a:r>
              <a:rPr lang="en-ID" sz="3600" dirty="0" err="1"/>
              <a:t>administrasi</a:t>
            </a:r>
            <a:r>
              <a:rPr lang="en-ID" sz="3600" dirty="0"/>
              <a:t> </a:t>
            </a:r>
            <a:r>
              <a:rPr lang="en-ID" sz="3600" dirty="0" err="1"/>
              <a:t>dan</a:t>
            </a:r>
            <a:r>
              <a:rPr lang="en-ID" sz="3600" dirty="0"/>
              <a:t> </a:t>
            </a:r>
            <a:r>
              <a:rPr lang="en-ID" sz="3600" dirty="0" err="1"/>
              <a:t>keuangan</a:t>
            </a:r>
            <a:r>
              <a:rPr lang="en-ID" sz="3600" dirty="0"/>
              <a:t>, </a:t>
            </a:r>
            <a:r>
              <a:rPr lang="en-ID" sz="3600" dirty="0" err="1"/>
              <a:t>dalam</a:t>
            </a:r>
            <a:r>
              <a:rPr lang="en-ID" sz="3600" dirty="0"/>
              <a:t> </a:t>
            </a:r>
            <a:r>
              <a:rPr lang="en-ID" sz="3600" dirty="0" err="1"/>
              <a:t>rangka</a:t>
            </a:r>
            <a:r>
              <a:rPr lang="en-ID" sz="3600" dirty="0"/>
              <a:t> </a:t>
            </a:r>
            <a:r>
              <a:rPr lang="en-ID" sz="3600" dirty="0" err="1"/>
              <a:t>mencapai</a:t>
            </a:r>
            <a:r>
              <a:rPr lang="en-ID" sz="3600" dirty="0"/>
              <a:t> </a:t>
            </a:r>
            <a:r>
              <a:rPr lang="en-ID" sz="3600" dirty="0" err="1"/>
              <a:t>tujuan</a:t>
            </a:r>
            <a:r>
              <a:rPr lang="en-ID" sz="3600" dirty="0"/>
              <a:t> yang </a:t>
            </a:r>
            <a:r>
              <a:rPr lang="en-ID" sz="3600" dirty="0" err="1"/>
              <a:t>spesifik</a:t>
            </a:r>
            <a:r>
              <a:rPr lang="en-ID" sz="3600" dirty="0"/>
              <a:t> </a:t>
            </a:r>
            <a:r>
              <a:rPr lang="en-ID" sz="3600" dirty="0" err="1"/>
              <a:t>dalam</a:t>
            </a:r>
            <a:r>
              <a:rPr lang="en-ID" sz="3600" dirty="0"/>
              <a:t> </a:t>
            </a:r>
            <a:r>
              <a:rPr lang="en-ID" sz="3600" dirty="0" err="1"/>
              <a:t>jangka</a:t>
            </a:r>
            <a:r>
              <a:rPr lang="en-ID" sz="3600" dirty="0"/>
              <a:t> </a:t>
            </a:r>
            <a:r>
              <a:rPr lang="en-ID" sz="3600" dirty="0" err="1"/>
              <a:t>waktu</a:t>
            </a:r>
            <a:r>
              <a:rPr lang="en-ID" sz="3600" dirty="0"/>
              <a:t> </a:t>
            </a:r>
            <a:r>
              <a:rPr lang="en-ID" sz="3600" dirty="0" err="1"/>
              <a:t>tertentu</a:t>
            </a:r>
            <a:r>
              <a:rPr lang="en-ID" sz="3600" dirty="0"/>
              <a:t>. </a:t>
            </a:r>
          </a:p>
          <a:p>
            <a:pPr marL="0" indent="0" algn="ctr">
              <a:buNone/>
            </a:pPr>
            <a:r>
              <a:rPr lang="en-ID" sz="2800" dirty="0">
                <a:solidFill>
                  <a:srgbClr val="FF0000"/>
                </a:solidFill>
              </a:rPr>
              <a:t>[Managing Information Technology Projects, Graham McLeod &amp; Derek Smith]</a:t>
            </a:r>
          </a:p>
          <a:p>
            <a:pPr marL="0" indent="0" algn="l">
              <a:buNone/>
            </a:pPr>
            <a:endParaRPr lang="en-ID" sz="3600" i="0" dirty="0"/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2095590" y="3751729"/>
            <a:ext cx="10221915" cy="36441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914400" rtl="0" eaLnBrk="1" latinLnBrk="0" hangingPunct="1">
              <a:lnSpc>
                <a:spcPct val="113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 i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i="1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i="1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D" sz="2400" i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41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l"/>
            <a:r>
              <a:rPr lang="en-US" b="1" dirty="0" err="1" smtClean="0"/>
              <a:t>Lanjutan</a:t>
            </a:r>
            <a:r>
              <a:rPr lang="en-US" b="1" dirty="0" smtClean="0"/>
              <a:t>..</a:t>
            </a:r>
            <a:endParaRPr lang="en-ID" dirty="0"/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ID" sz="3600" b="1" dirty="0" err="1">
                <a:solidFill>
                  <a:srgbClr val="FF0000"/>
                </a:solidFill>
              </a:rPr>
              <a:t>Proyek</a:t>
            </a:r>
            <a:r>
              <a:rPr lang="en-ID" sz="3600" dirty="0"/>
              <a:t> </a:t>
            </a:r>
            <a:r>
              <a:rPr lang="en-ID" sz="3600" dirty="0" err="1"/>
              <a:t>Sederetan</a:t>
            </a:r>
            <a:r>
              <a:rPr lang="en-ID" sz="3600" dirty="0"/>
              <a:t> </a:t>
            </a:r>
            <a:r>
              <a:rPr lang="en-ID" sz="3600" dirty="0" err="1"/>
              <a:t>pekerjaan</a:t>
            </a:r>
            <a:r>
              <a:rPr lang="en-ID" sz="3600" dirty="0"/>
              <a:t> yang </a:t>
            </a:r>
            <a:r>
              <a:rPr lang="en-ID" sz="3600" dirty="0" err="1"/>
              <a:t>berhubungan</a:t>
            </a:r>
            <a:r>
              <a:rPr lang="en-ID" sz="3600" dirty="0"/>
              <a:t> yang </a:t>
            </a:r>
            <a:r>
              <a:rPr lang="en-ID" sz="3600" dirty="0" err="1"/>
              <a:t>biasanya</a:t>
            </a:r>
            <a:r>
              <a:rPr lang="en-ID" sz="3600" dirty="0"/>
              <a:t> </a:t>
            </a:r>
            <a:r>
              <a:rPr lang="en-ID" sz="3600" dirty="0" err="1"/>
              <a:t>diarahkan</a:t>
            </a:r>
            <a:r>
              <a:rPr lang="en-ID" sz="3600" dirty="0"/>
              <a:t> </a:t>
            </a:r>
            <a:r>
              <a:rPr lang="en-ID" sz="3600" dirty="0" err="1"/>
              <a:t>menuju</a:t>
            </a:r>
            <a:r>
              <a:rPr lang="en-ID" sz="3600" dirty="0"/>
              <a:t> </a:t>
            </a:r>
            <a:r>
              <a:rPr lang="en-ID" sz="3600" dirty="0" err="1"/>
              <a:t>suatu</a:t>
            </a:r>
            <a:r>
              <a:rPr lang="en-ID" sz="3600" dirty="0"/>
              <a:t> </a:t>
            </a:r>
            <a:r>
              <a:rPr lang="en-ID" sz="3600" dirty="0" err="1"/>
              <a:t>hasil</a:t>
            </a:r>
            <a:r>
              <a:rPr lang="en-ID" sz="3600" dirty="0"/>
              <a:t> yang </a:t>
            </a:r>
            <a:r>
              <a:rPr lang="en-ID" sz="3600" dirty="0" err="1"/>
              <a:t>besar</a:t>
            </a:r>
            <a:r>
              <a:rPr lang="en-ID" sz="3600" dirty="0"/>
              <a:t> </a:t>
            </a:r>
            <a:r>
              <a:rPr lang="en-ID" sz="3600" dirty="0" err="1"/>
              <a:t>dan</a:t>
            </a:r>
            <a:r>
              <a:rPr lang="en-ID" sz="3600" dirty="0"/>
              <a:t> </a:t>
            </a:r>
            <a:r>
              <a:rPr lang="en-ID" sz="3600" dirty="0" err="1"/>
              <a:t>membutuhkan</a:t>
            </a:r>
            <a:r>
              <a:rPr lang="en-ID" sz="3600" dirty="0"/>
              <a:t> </a:t>
            </a:r>
            <a:r>
              <a:rPr lang="en-ID" sz="3600" dirty="0" err="1"/>
              <a:t>sejumlah</a:t>
            </a:r>
            <a:r>
              <a:rPr lang="en-ID" sz="3600" dirty="0"/>
              <a:t> </a:t>
            </a:r>
            <a:r>
              <a:rPr lang="en-ID" sz="3600" dirty="0" err="1"/>
              <a:t>periode</a:t>
            </a:r>
            <a:r>
              <a:rPr lang="en-ID" sz="3600" dirty="0"/>
              <a:t> </a:t>
            </a:r>
            <a:r>
              <a:rPr lang="en-ID" sz="3600" dirty="0" err="1"/>
              <a:t>waktu</a:t>
            </a:r>
            <a:r>
              <a:rPr lang="en-ID" sz="3600" dirty="0"/>
              <a:t> yang </a:t>
            </a:r>
            <a:r>
              <a:rPr lang="en-ID" sz="3600" dirty="0" err="1"/>
              <a:t>signifikan</a:t>
            </a:r>
            <a:r>
              <a:rPr lang="en-ID" sz="3600" dirty="0"/>
              <a:t> </a:t>
            </a:r>
            <a:r>
              <a:rPr lang="en-ID" sz="3600" dirty="0" err="1"/>
              <a:t>untuk</a:t>
            </a:r>
            <a:r>
              <a:rPr lang="en-ID" sz="3600" dirty="0"/>
              <a:t> </a:t>
            </a:r>
            <a:r>
              <a:rPr lang="en-ID" sz="3600" dirty="0" err="1"/>
              <a:t>pelaksanaannya</a:t>
            </a:r>
            <a:r>
              <a:rPr lang="en-ID" sz="3600" dirty="0"/>
              <a:t>. </a:t>
            </a:r>
          </a:p>
          <a:p>
            <a:pPr marL="0" indent="0" algn="ctr">
              <a:buNone/>
            </a:pPr>
            <a:endParaRPr lang="en-ID" sz="3600" dirty="0"/>
          </a:p>
          <a:p>
            <a:pPr marL="0" indent="0" algn="ctr">
              <a:buNone/>
            </a:pPr>
            <a:r>
              <a:rPr lang="en-ID" sz="3600" b="1" dirty="0" err="1">
                <a:solidFill>
                  <a:srgbClr val="FF0000"/>
                </a:solidFill>
              </a:rPr>
              <a:t>Manajemen</a:t>
            </a:r>
            <a:r>
              <a:rPr lang="en-ID" sz="3600" b="1" dirty="0">
                <a:solidFill>
                  <a:srgbClr val="FF0000"/>
                </a:solidFill>
              </a:rPr>
              <a:t> </a:t>
            </a:r>
            <a:r>
              <a:rPr lang="en-ID" sz="3600" b="1" dirty="0" err="1">
                <a:solidFill>
                  <a:srgbClr val="FF0000"/>
                </a:solidFill>
              </a:rPr>
              <a:t>Proyek</a:t>
            </a:r>
            <a:r>
              <a:rPr lang="en-ID" sz="3600" b="1" dirty="0">
                <a:solidFill>
                  <a:srgbClr val="FF0000"/>
                </a:solidFill>
              </a:rPr>
              <a:t> </a:t>
            </a:r>
            <a:r>
              <a:rPr lang="en-ID" sz="3600" dirty="0" err="1"/>
              <a:t>Perencanaan</a:t>
            </a:r>
            <a:r>
              <a:rPr lang="en-ID" sz="3600" dirty="0"/>
              <a:t>, </a:t>
            </a:r>
            <a:r>
              <a:rPr lang="en-ID" sz="3600" dirty="0" err="1"/>
              <a:t>pengarahan</a:t>
            </a:r>
            <a:r>
              <a:rPr lang="en-ID" sz="3600" dirty="0"/>
              <a:t>, </a:t>
            </a:r>
            <a:r>
              <a:rPr lang="en-ID" sz="3600" dirty="0" err="1"/>
              <a:t>dan</a:t>
            </a:r>
            <a:r>
              <a:rPr lang="en-ID" sz="3600" dirty="0"/>
              <a:t> </a:t>
            </a:r>
            <a:r>
              <a:rPr lang="en-ID" sz="3600" dirty="0" err="1"/>
              <a:t>pengendalian</a:t>
            </a:r>
            <a:r>
              <a:rPr lang="en-ID" sz="3600" dirty="0"/>
              <a:t> </a:t>
            </a:r>
            <a:r>
              <a:rPr lang="en-ID" sz="3600" dirty="0" err="1"/>
              <a:t>sumber-sumber</a:t>
            </a:r>
            <a:r>
              <a:rPr lang="en-ID" sz="3600" dirty="0"/>
              <a:t> (</a:t>
            </a:r>
            <a:r>
              <a:rPr lang="en-ID" sz="3600" dirty="0" err="1"/>
              <a:t>manusia</a:t>
            </a:r>
            <a:r>
              <a:rPr lang="en-ID" sz="3600" dirty="0"/>
              <a:t>, </a:t>
            </a:r>
            <a:r>
              <a:rPr lang="en-ID" sz="3600" dirty="0" err="1"/>
              <a:t>peralatan</a:t>
            </a:r>
            <a:r>
              <a:rPr lang="en-ID" sz="3600" dirty="0"/>
              <a:t>, material) </a:t>
            </a:r>
            <a:r>
              <a:rPr lang="en-ID" sz="3600" dirty="0" err="1"/>
              <a:t>untuk</a:t>
            </a:r>
            <a:r>
              <a:rPr lang="en-ID" sz="3600" dirty="0"/>
              <a:t> </a:t>
            </a:r>
            <a:r>
              <a:rPr lang="en-ID" sz="3600" dirty="0" err="1"/>
              <a:t>memenuhi</a:t>
            </a:r>
            <a:r>
              <a:rPr lang="en-ID" sz="3600" dirty="0"/>
              <a:t> </a:t>
            </a:r>
            <a:r>
              <a:rPr lang="en-ID" sz="3600" dirty="0" err="1"/>
              <a:t>batasan</a:t>
            </a:r>
            <a:r>
              <a:rPr lang="en-ID" sz="3600" dirty="0"/>
              <a:t> </a:t>
            </a:r>
            <a:r>
              <a:rPr lang="en-ID" sz="3600" dirty="0" err="1"/>
              <a:t>teknis</a:t>
            </a:r>
            <a:r>
              <a:rPr lang="en-ID" sz="3600" dirty="0"/>
              <a:t>, </a:t>
            </a:r>
            <a:r>
              <a:rPr lang="en-ID" sz="3600" dirty="0" err="1"/>
              <a:t>biaya</a:t>
            </a:r>
            <a:r>
              <a:rPr lang="en-ID" sz="3600" dirty="0"/>
              <a:t>, </a:t>
            </a:r>
            <a:r>
              <a:rPr lang="en-ID" sz="3600" dirty="0" err="1"/>
              <a:t>dan</a:t>
            </a:r>
            <a:r>
              <a:rPr lang="en-ID" sz="3600" dirty="0"/>
              <a:t> </a:t>
            </a:r>
            <a:r>
              <a:rPr lang="en-ID" sz="3600" dirty="0" err="1"/>
              <a:t>waktu</a:t>
            </a:r>
            <a:r>
              <a:rPr lang="en-ID" sz="3600" dirty="0"/>
              <a:t> </a:t>
            </a:r>
            <a:r>
              <a:rPr lang="en-ID" sz="3600" dirty="0" err="1"/>
              <a:t>dari</a:t>
            </a:r>
            <a:r>
              <a:rPr lang="en-ID" sz="3600" dirty="0"/>
              <a:t> </a:t>
            </a:r>
            <a:r>
              <a:rPr lang="en-ID" sz="3600" dirty="0" err="1"/>
              <a:t>proyek</a:t>
            </a:r>
            <a:endParaRPr lang="en-ID" sz="2800" dirty="0">
              <a:solidFill>
                <a:srgbClr val="FF0000"/>
              </a:solidFill>
            </a:endParaRPr>
          </a:p>
          <a:p>
            <a:pPr algn="l"/>
            <a:endParaRPr lang="en-ID" sz="3600" i="0" dirty="0"/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387814" y="2084294"/>
            <a:ext cx="10221915" cy="36441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914400" rtl="0" eaLnBrk="1" latinLnBrk="0" hangingPunct="1">
              <a:lnSpc>
                <a:spcPct val="113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 i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i="1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i="1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D" sz="2400" i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11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err="1" smtClean="0"/>
              <a:t>Beberapa</a:t>
            </a:r>
            <a:r>
              <a:rPr lang="en-US" sz="3600" b="1" dirty="0" smtClean="0"/>
              <a:t> </a:t>
            </a:r>
            <a:r>
              <a:rPr lang="en-US" sz="3600" b="1" dirty="0" err="1"/>
              <a:t>P</a:t>
            </a:r>
            <a:r>
              <a:rPr lang="en-US" sz="3600" b="1" dirty="0" err="1" smtClean="0"/>
              <a:t>ertimbangan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Pengadaan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Proyek</a:t>
            </a:r>
            <a:r>
              <a:rPr lang="en-US" sz="3600" b="1" dirty="0" smtClean="0"/>
              <a:t> </a:t>
            </a:r>
            <a:r>
              <a:rPr lang="en-US" sz="3600" b="1" dirty="0" smtClean="0"/>
              <a:t>TI</a:t>
            </a:r>
            <a:endParaRPr lang="en-ID" sz="3600" dirty="0"/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500" dirty="0" err="1">
                <a:solidFill>
                  <a:schemeClr val="tx1"/>
                </a:solidFill>
              </a:rPr>
              <a:t>Mendukung</a:t>
            </a:r>
            <a:r>
              <a:rPr lang="en-US" sz="3500" dirty="0">
                <a:solidFill>
                  <a:schemeClr val="tx1"/>
                </a:solidFill>
              </a:rPr>
              <a:t> </a:t>
            </a:r>
            <a:r>
              <a:rPr lang="en-US" sz="3500" dirty="0" err="1">
                <a:solidFill>
                  <a:schemeClr val="tx1"/>
                </a:solidFill>
              </a:rPr>
              <a:t>sasaran</a:t>
            </a:r>
            <a:r>
              <a:rPr lang="en-US" sz="3500" dirty="0">
                <a:solidFill>
                  <a:schemeClr val="tx1"/>
                </a:solidFill>
              </a:rPr>
              <a:t> </a:t>
            </a:r>
            <a:r>
              <a:rPr lang="en-US" sz="3500" dirty="0" err="1">
                <a:solidFill>
                  <a:schemeClr val="tx1"/>
                </a:solidFill>
              </a:rPr>
              <a:t>bisnis</a:t>
            </a:r>
            <a:r>
              <a:rPr lang="en-US" sz="3500" dirty="0">
                <a:solidFill>
                  <a:schemeClr val="tx1"/>
                </a:solidFill>
              </a:rPr>
              <a:t> </a:t>
            </a:r>
            <a:r>
              <a:rPr lang="en-US" sz="3500" dirty="0" err="1">
                <a:solidFill>
                  <a:schemeClr val="tx1"/>
                </a:solidFill>
              </a:rPr>
              <a:t>eksternal</a:t>
            </a:r>
            <a:endParaRPr lang="en-US" sz="3500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500" dirty="0" err="1">
                <a:solidFill>
                  <a:schemeClr val="tx1"/>
                </a:solidFill>
              </a:rPr>
              <a:t>Memiliki</a:t>
            </a:r>
            <a:r>
              <a:rPr lang="en-US" sz="3500" dirty="0">
                <a:solidFill>
                  <a:schemeClr val="tx1"/>
                </a:solidFill>
              </a:rPr>
              <a:t> IRR (Internal Rate of Return) yang </a:t>
            </a:r>
            <a:r>
              <a:rPr lang="en-US" sz="3500" dirty="0" err="1">
                <a:solidFill>
                  <a:schemeClr val="tx1"/>
                </a:solidFill>
              </a:rPr>
              <a:t>baik</a:t>
            </a:r>
            <a:endParaRPr lang="en-US" sz="3500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500" dirty="0" err="1">
                <a:solidFill>
                  <a:schemeClr val="tx1"/>
                </a:solidFill>
              </a:rPr>
              <a:t>Mendukung</a:t>
            </a:r>
            <a:r>
              <a:rPr lang="en-US" sz="3500" dirty="0">
                <a:solidFill>
                  <a:schemeClr val="tx1"/>
                </a:solidFill>
              </a:rPr>
              <a:t> </a:t>
            </a:r>
            <a:r>
              <a:rPr lang="en-US" sz="3500" dirty="0" err="1">
                <a:solidFill>
                  <a:schemeClr val="tx1"/>
                </a:solidFill>
              </a:rPr>
              <a:t>sasaran</a:t>
            </a:r>
            <a:r>
              <a:rPr lang="en-US" sz="3500" dirty="0">
                <a:solidFill>
                  <a:schemeClr val="tx1"/>
                </a:solidFill>
              </a:rPr>
              <a:t> </a:t>
            </a:r>
            <a:r>
              <a:rPr lang="en-US" sz="3500" dirty="0" err="1">
                <a:solidFill>
                  <a:schemeClr val="tx1"/>
                </a:solidFill>
              </a:rPr>
              <a:t>bisnis</a:t>
            </a:r>
            <a:r>
              <a:rPr lang="en-US" sz="3500" dirty="0">
                <a:solidFill>
                  <a:schemeClr val="tx1"/>
                </a:solidFill>
              </a:rPr>
              <a:t> internal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500" dirty="0" err="1">
                <a:solidFill>
                  <a:schemeClr val="tx1"/>
                </a:solidFill>
              </a:rPr>
              <a:t>Memiliki</a:t>
            </a:r>
            <a:r>
              <a:rPr lang="en-US" sz="3500" dirty="0">
                <a:solidFill>
                  <a:schemeClr val="tx1"/>
                </a:solidFill>
              </a:rPr>
              <a:t> NPV (Net Present Value) yang </a:t>
            </a:r>
            <a:r>
              <a:rPr lang="en-US" sz="3500" dirty="0" err="1">
                <a:solidFill>
                  <a:schemeClr val="tx1"/>
                </a:solidFill>
              </a:rPr>
              <a:t>baik</a:t>
            </a:r>
            <a:endParaRPr lang="en-US" sz="3500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500" dirty="0" err="1">
                <a:solidFill>
                  <a:schemeClr val="tx1"/>
                </a:solidFill>
              </a:rPr>
              <a:t>Memiliki</a:t>
            </a:r>
            <a:r>
              <a:rPr lang="en-US" sz="3500" dirty="0">
                <a:solidFill>
                  <a:schemeClr val="tx1"/>
                </a:solidFill>
              </a:rPr>
              <a:t> </a:t>
            </a:r>
            <a:r>
              <a:rPr lang="en-US" sz="3500" dirty="0" err="1">
                <a:solidFill>
                  <a:schemeClr val="tx1"/>
                </a:solidFill>
              </a:rPr>
              <a:t>periode</a:t>
            </a:r>
            <a:r>
              <a:rPr lang="en-US" sz="3500" dirty="0">
                <a:solidFill>
                  <a:schemeClr val="tx1"/>
                </a:solidFill>
              </a:rPr>
              <a:t> </a:t>
            </a:r>
            <a:r>
              <a:rPr lang="en-US" sz="3500" dirty="0" err="1">
                <a:solidFill>
                  <a:schemeClr val="tx1"/>
                </a:solidFill>
              </a:rPr>
              <a:t>pengembalian</a:t>
            </a:r>
            <a:r>
              <a:rPr lang="en-US" sz="3500" dirty="0">
                <a:solidFill>
                  <a:schemeClr val="tx1"/>
                </a:solidFill>
              </a:rPr>
              <a:t> yang </a:t>
            </a:r>
            <a:r>
              <a:rPr lang="en-US" sz="3500" dirty="0" err="1">
                <a:solidFill>
                  <a:schemeClr val="tx1"/>
                </a:solidFill>
              </a:rPr>
              <a:t>layak</a:t>
            </a:r>
            <a:endParaRPr lang="en-US" sz="3500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500" dirty="0" err="1">
                <a:solidFill>
                  <a:schemeClr val="tx1"/>
                </a:solidFill>
              </a:rPr>
              <a:t>Meningkatkan</a:t>
            </a:r>
            <a:r>
              <a:rPr lang="en-US" sz="3500" dirty="0">
                <a:solidFill>
                  <a:schemeClr val="tx1"/>
                </a:solidFill>
              </a:rPr>
              <a:t> </a:t>
            </a:r>
            <a:r>
              <a:rPr lang="en-US" sz="3500" dirty="0" err="1">
                <a:solidFill>
                  <a:schemeClr val="tx1"/>
                </a:solidFill>
              </a:rPr>
              <a:t>nilai</a:t>
            </a:r>
            <a:r>
              <a:rPr lang="en-US" sz="3500" dirty="0">
                <a:solidFill>
                  <a:schemeClr val="tx1"/>
                </a:solidFill>
              </a:rPr>
              <a:t> </a:t>
            </a:r>
            <a:r>
              <a:rPr lang="en-US" sz="3500" dirty="0" err="1">
                <a:solidFill>
                  <a:schemeClr val="tx1"/>
                </a:solidFill>
              </a:rPr>
              <a:t>kompetitif</a:t>
            </a:r>
            <a:r>
              <a:rPr lang="en-US" sz="3500" dirty="0">
                <a:solidFill>
                  <a:schemeClr val="tx1"/>
                </a:solidFill>
              </a:rPr>
              <a:t> </a:t>
            </a:r>
            <a:r>
              <a:rPr lang="en-US" sz="3500" dirty="0" err="1">
                <a:solidFill>
                  <a:schemeClr val="tx1"/>
                </a:solidFill>
              </a:rPr>
              <a:t>sistem</a:t>
            </a:r>
            <a:endParaRPr lang="en-US" sz="3500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500" dirty="0" err="1">
                <a:solidFill>
                  <a:schemeClr val="tx1"/>
                </a:solidFill>
              </a:rPr>
              <a:t>Mendukung</a:t>
            </a:r>
            <a:r>
              <a:rPr lang="en-US" sz="3500" dirty="0">
                <a:solidFill>
                  <a:schemeClr val="tx1"/>
                </a:solidFill>
              </a:rPr>
              <a:t> </a:t>
            </a:r>
            <a:r>
              <a:rPr lang="en-US" sz="3500" dirty="0" err="1">
                <a:solidFill>
                  <a:schemeClr val="tx1"/>
                </a:solidFill>
              </a:rPr>
              <a:t>pengambilan</a:t>
            </a:r>
            <a:r>
              <a:rPr lang="en-US" sz="3500" dirty="0">
                <a:solidFill>
                  <a:schemeClr val="tx1"/>
                </a:solidFill>
              </a:rPr>
              <a:t> </a:t>
            </a:r>
            <a:r>
              <a:rPr lang="en-US" sz="3500" dirty="0" err="1">
                <a:solidFill>
                  <a:schemeClr val="tx1"/>
                </a:solidFill>
              </a:rPr>
              <a:t>keputusan</a:t>
            </a:r>
            <a:r>
              <a:rPr lang="en-US" sz="3500" dirty="0">
                <a:solidFill>
                  <a:schemeClr val="tx1"/>
                </a:solidFill>
              </a:rPr>
              <a:t> </a:t>
            </a:r>
            <a:r>
              <a:rPr lang="en-US" sz="3500" dirty="0" err="1">
                <a:solidFill>
                  <a:schemeClr val="tx1"/>
                </a:solidFill>
              </a:rPr>
              <a:t>manajemen</a:t>
            </a:r>
            <a:endParaRPr lang="en-ID" sz="3500" dirty="0">
              <a:solidFill>
                <a:schemeClr val="tx1"/>
              </a:solidFill>
            </a:endParaRPr>
          </a:p>
          <a:p>
            <a:pPr algn="l"/>
            <a:endParaRPr lang="en-ID" sz="3600" i="0" dirty="0"/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387814" y="2084294"/>
            <a:ext cx="10221915" cy="36441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914400" rtl="0" eaLnBrk="1" latinLnBrk="0" hangingPunct="1">
              <a:lnSpc>
                <a:spcPct val="113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0" i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i="1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i="1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Font typeface="+mj-lt"/>
              <a:buAutoNum type="arabicPeriod"/>
            </a:pPr>
            <a:endParaRPr lang="en-ID" sz="2800" i="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42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algn="l"/>
            <a:r>
              <a:rPr lang="en-US" sz="4000" b="1" dirty="0" err="1" smtClean="0"/>
              <a:t>Proyek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2200" dirty="0" err="1" smtClean="0"/>
              <a:t>adalah</a:t>
            </a:r>
            <a:r>
              <a:rPr lang="en-US" sz="2200" dirty="0" smtClean="0"/>
              <a:t> </a:t>
            </a:r>
            <a:r>
              <a:rPr lang="en-US" sz="2200" dirty="0" err="1" smtClean="0"/>
              <a:t>usaha</a:t>
            </a:r>
            <a:r>
              <a:rPr lang="en-US" sz="2200" dirty="0" smtClean="0"/>
              <a:t> </a:t>
            </a:r>
            <a:r>
              <a:rPr lang="en-US" sz="2200" dirty="0" err="1"/>
              <a:t>sementara</a:t>
            </a:r>
            <a:r>
              <a:rPr lang="en-US" sz="2200" dirty="0"/>
              <a:t> yang </a:t>
            </a:r>
            <a:r>
              <a:rPr lang="en-US" sz="2200" dirty="0" err="1"/>
              <a:t>dilakukan</a:t>
            </a:r>
            <a:r>
              <a:rPr lang="en-US" sz="2200" dirty="0"/>
              <a:t> </a:t>
            </a:r>
            <a:r>
              <a:rPr lang="en-US" sz="2200" dirty="0" err="1"/>
              <a:t>untuk</a:t>
            </a:r>
            <a:r>
              <a:rPr lang="en-US" sz="2200" dirty="0"/>
              <a:t> </a:t>
            </a:r>
            <a:r>
              <a:rPr lang="en-US" sz="2200" dirty="0" err="1"/>
              <a:t>menghasilkan</a:t>
            </a:r>
            <a:r>
              <a:rPr lang="en-US" sz="2200" dirty="0"/>
              <a:t> </a:t>
            </a:r>
            <a:r>
              <a:rPr lang="en-US" sz="2200" dirty="0" err="1"/>
              <a:t>produk</a:t>
            </a:r>
            <a:r>
              <a:rPr lang="en-US" sz="2200" dirty="0"/>
              <a:t>, </a:t>
            </a:r>
            <a:r>
              <a:rPr lang="en-US" sz="2200" dirty="0" err="1"/>
              <a:t>jasa</a:t>
            </a:r>
            <a:r>
              <a:rPr lang="en-US" sz="2200" dirty="0"/>
              <a:t> </a:t>
            </a:r>
            <a:r>
              <a:rPr lang="en-US" sz="2200" dirty="0" err="1"/>
              <a:t>atau</a:t>
            </a:r>
            <a:r>
              <a:rPr lang="en-US" sz="2200" dirty="0"/>
              <a:t> </a:t>
            </a:r>
            <a:r>
              <a:rPr lang="en-US" sz="2200" dirty="0" err="1"/>
              <a:t>hasil</a:t>
            </a:r>
            <a:r>
              <a:rPr lang="en-US" sz="2200" dirty="0"/>
              <a:t> yang </a:t>
            </a:r>
            <a:r>
              <a:rPr lang="en-US" sz="2200" dirty="0" err="1"/>
              <a:t>unik</a:t>
            </a:r>
            <a:endParaRPr lang="en-ID" sz="2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Karakteristik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proyek</a:t>
            </a:r>
            <a:r>
              <a:rPr lang="en-US" dirty="0"/>
              <a:t> 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marL="656146" lvl="1" indent="-363538">
              <a:buFont typeface="Wingdings" panose="05000000000000000000" pitchFamily="2" charset="2"/>
              <a:buChar char="ü"/>
            </a:pPr>
            <a:r>
              <a:rPr lang="en-ID" dirty="0" err="1" smtClean="0"/>
              <a:t>Diawali</a:t>
            </a:r>
            <a:r>
              <a:rPr lang="en-ID" dirty="0" smtClean="0"/>
              <a:t> </a:t>
            </a:r>
            <a:r>
              <a:rPr lang="en-ID" dirty="0" err="1"/>
              <a:t>pada</a:t>
            </a:r>
            <a:r>
              <a:rPr lang="en-ID" dirty="0"/>
              <a:t> </a:t>
            </a:r>
            <a:r>
              <a:rPr lang="en-ID" dirty="0" err="1"/>
              <a:t>waktu</a:t>
            </a:r>
            <a:r>
              <a:rPr lang="en-ID" dirty="0"/>
              <a:t> </a:t>
            </a:r>
            <a:r>
              <a:rPr lang="en-ID" dirty="0" err="1"/>
              <a:t>tertentu</a:t>
            </a:r>
            <a:r>
              <a:rPr lang="en-ID" dirty="0"/>
              <a:t> </a:t>
            </a:r>
            <a:endParaRPr lang="en-ID" dirty="0" smtClean="0"/>
          </a:p>
          <a:p>
            <a:pPr marL="656146" lvl="1" indent="-363538">
              <a:buFont typeface="Wingdings" panose="05000000000000000000" pitchFamily="2" charset="2"/>
              <a:buChar char="ü"/>
            </a:pPr>
            <a:r>
              <a:rPr lang="en-ID" dirty="0" err="1" smtClean="0"/>
              <a:t>Ditetapkan</a:t>
            </a:r>
            <a:r>
              <a:rPr lang="en-ID" dirty="0" smtClean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pasti</a:t>
            </a:r>
            <a:r>
              <a:rPr lang="en-ID" dirty="0"/>
              <a:t> </a:t>
            </a:r>
            <a:r>
              <a:rPr lang="en-ID" dirty="0" err="1"/>
              <a:t>baik</a:t>
            </a:r>
            <a:r>
              <a:rPr lang="en-ID" dirty="0"/>
              <a:t> </a:t>
            </a:r>
            <a:r>
              <a:rPr lang="en-ID" dirty="0" err="1"/>
              <a:t>tujuan</a:t>
            </a:r>
            <a:r>
              <a:rPr lang="en-ID" dirty="0"/>
              <a:t> </a:t>
            </a:r>
            <a:r>
              <a:rPr lang="en-ID" dirty="0" err="1"/>
              <a:t>maupun</a:t>
            </a:r>
            <a:r>
              <a:rPr lang="en-ID" dirty="0"/>
              <a:t> </a:t>
            </a:r>
            <a:r>
              <a:rPr lang="en-ID" dirty="0" err="1"/>
              <a:t>lingkup</a:t>
            </a:r>
            <a:r>
              <a:rPr lang="en-ID" dirty="0"/>
              <a:t> </a:t>
            </a:r>
            <a:r>
              <a:rPr lang="en-ID" dirty="0" err="1"/>
              <a:t>kerja</a:t>
            </a:r>
            <a:r>
              <a:rPr lang="en-ID" dirty="0"/>
              <a:t> </a:t>
            </a:r>
            <a:endParaRPr lang="en-ID" dirty="0" smtClean="0"/>
          </a:p>
          <a:p>
            <a:pPr marL="656146" lvl="1" indent="-363538">
              <a:buFont typeface="Wingdings" panose="05000000000000000000" pitchFamily="2" charset="2"/>
              <a:buChar char="ü"/>
            </a:pPr>
            <a:r>
              <a:rPr lang="en-ID" dirty="0" err="1" smtClean="0"/>
              <a:t>Ditetapkan</a:t>
            </a:r>
            <a:r>
              <a:rPr lang="en-ID" dirty="0" smtClean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baik</a:t>
            </a:r>
            <a:r>
              <a:rPr lang="en-ID" dirty="0"/>
              <a:t> </a:t>
            </a:r>
            <a:r>
              <a:rPr lang="en-ID" dirty="0" err="1"/>
              <a:t>hasil</a:t>
            </a:r>
            <a:r>
              <a:rPr lang="en-ID" dirty="0"/>
              <a:t>/</a:t>
            </a:r>
            <a:r>
              <a:rPr lang="en-ID" dirty="0" err="1"/>
              <a:t>produknya</a:t>
            </a:r>
            <a:r>
              <a:rPr lang="en-ID" dirty="0"/>
              <a:t>, </a:t>
            </a:r>
            <a:r>
              <a:rPr lang="en-ID" dirty="0" err="1"/>
              <a:t>termasuk</a:t>
            </a:r>
            <a:r>
              <a:rPr lang="en-ID" dirty="0"/>
              <a:t> </a:t>
            </a:r>
            <a:r>
              <a:rPr lang="en-ID" dirty="0" err="1"/>
              <a:t>kriteria</a:t>
            </a:r>
            <a:r>
              <a:rPr lang="en-ID" dirty="0"/>
              <a:t> </a:t>
            </a:r>
            <a:r>
              <a:rPr lang="en-ID" dirty="0" err="1"/>
              <a:t>performansi</a:t>
            </a:r>
            <a:r>
              <a:rPr lang="en-ID" dirty="0"/>
              <a:t> </a:t>
            </a:r>
            <a:r>
              <a:rPr lang="en-ID" dirty="0" err="1"/>
              <a:t>produk</a:t>
            </a:r>
            <a:r>
              <a:rPr lang="en-ID" dirty="0"/>
              <a:t> </a:t>
            </a:r>
            <a:endParaRPr lang="en-ID" dirty="0" smtClean="0"/>
          </a:p>
          <a:p>
            <a:pPr marL="656146" lvl="1" indent="-363538">
              <a:buFont typeface="Wingdings" panose="05000000000000000000" pitchFamily="2" charset="2"/>
              <a:buChar char="ü"/>
            </a:pPr>
            <a:r>
              <a:rPr lang="en-ID" dirty="0" err="1" smtClean="0"/>
              <a:t>Ditetapkan</a:t>
            </a:r>
            <a:r>
              <a:rPr lang="en-ID" dirty="0" smtClean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baik</a:t>
            </a:r>
            <a:r>
              <a:rPr lang="en-ID" dirty="0"/>
              <a:t> </a:t>
            </a:r>
            <a:r>
              <a:rPr lang="en-ID" dirty="0" err="1"/>
              <a:t>kriteria</a:t>
            </a:r>
            <a:r>
              <a:rPr lang="en-ID" dirty="0"/>
              <a:t> </a:t>
            </a:r>
            <a:r>
              <a:rPr lang="en-ID" dirty="0" err="1"/>
              <a:t>penyelesaian</a:t>
            </a:r>
            <a:r>
              <a:rPr lang="en-ID" dirty="0"/>
              <a:t> </a:t>
            </a:r>
            <a:r>
              <a:rPr lang="en-ID" dirty="0" err="1"/>
              <a:t>proyek</a:t>
            </a:r>
            <a:r>
              <a:rPr lang="en-ID" dirty="0"/>
              <a:t> </a:t>
            </a:r>
            <a:endParaRPr lang="en-ID" dirty="0" smtClean="0"/>
          </a:p>
          <a:p>
            <a:pPr marL="656146" lvl="1" indent="-363538">
              <a:buFont typeface="Wingdings" panose="05000000000000000000" pitchFamily="2" charset="2"/>
              <a:buChar char="ü"/>
            </a:pPr>
            <a:r>
              <a:rPr lang="en-ID" dirty="0" err="1" smtClean="0"/>
              <a:t>Ditetapkan</a:t>
            </a:r>
            <a:r>
              <a:rPr lang="en-ID" dirty="0" smtClean="0"/>
              <a:t> </a:t>
            </a:r>
            <a:r>
              <a:rPr lang="en-ID" dirty="0" err="1"/>
              <a:t>titik</a:t>
            </a:r>
            <a:r>
              <a:rPr lang="en-ID" dirty="0"/>
              <a:t> </a:t>
            </a:r>
            <a:r>
              <a:rPr lang="en-ID" dirty="0" err="1"/>
              <a:t>akhir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waktu</a:t>
            </a:r>
            <a:r>
              <a:rPr lang="en-ID" dirty="0"/>
              <a:t> </a:t>
            </a:r>
            <a:r>
              <a:rPr lang="en-ID" dirty="0" err="1"/>
              <a:t>penyelesaian</a:t>
            </a:r>
            <a:r>
              <a:rPr lang="en-ID" dirty="0"/>
              <a:t>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Sifat</a:t>
            </a:r>
            <a:r>
              <a:rPr lang="en-US" dirty="0" smtClean="0"/>
              <a:t> </a:t>
            </a:r>
            <a:r>
              <a:rPr lang="en-US" dirty="0" err="1" smtClean="0"/>
              <a:t>proyek</a:t>
            </a:r>
            <a:endParaRPr lang="en-ID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pPr marL="656146" lvl="1" indent="-363538">
              <a:buFont typeface="Wingdings" panose="05000000000000000000" pitchFamily="2" charset="2"/>
              <a:buChar char="ü"/>
            </a:pP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tujuan</a:t>
            </a:r>
            <a:r>
              <a:rPr lang="en-ID" dirty="0"/>
              <a:t> yang </a:t>
            </a:r>
            <a:r>
              <a:rPr lang="en-ID" dirty="0" err="1"/>
              <a:t>unik</a:t>
            </a:r>
            <a:r>
              <a:rPr lang="en-ID" dirty="0"/>
              <a:t>. </a:t>
            </a:r>
            <a:endParaRPr lang="en-ID" dirty="0" smtClean="0"/>
          </a:p>
          <a:p>
            <a:pPr marL="656146" lvl="1" indent="-363538">
              <a:buFont typeface="Wingdings" panose="05000000000000000000" pitchFamily="2" charset="2"/>
              <a:buChar char="ü"/>
            </a:pPr>
            <a:r>
              <a:rPr lang="en-ID" dirty="0" err="1" smtClean="0"/>
              <a:t>Berlangsung</a:t>
            </a:r>
            <a:r>
              <a:rPr lang="en-ID" dirty="0" smtClean="0"/>
              <a:t> </a:t>
            </a:r>
            <a:r>
              <a:rPr lang="en-ID" dirty="0" err="1"/>
              <a:t>sementara</a:t>
            </a:r>
            <a:r>
              <a:rPr lang="en-ID" dirty="0"/>
              <a:t>.  </a:t>
            </a:r>
            <a:endParaRPr lang="en-ID" dirty="0" smtClean="0"/>
          </a:p>
          <a:p>
            <a:pPr marL="656146" lvl="1" indent="-363538">
              <a:buFont typeface="Wingdings" panose="05000000000000000000" pitchFamily="2" charset="2"/>
              <a:buChar char="ü"/>
            </a:pPr>
            <a:r>
              <a:rPr lang="en-ID" dirty="0" err="1" smtClean="0"/>
              <a:t>Membutuhkan</a:t>
            </a:r>
            <a:r>
              <a:rPr lang="en-ID" dirty="0" smtClean="0"/>
              <a:t> </a:t>
            </a:r>
            <a:r>
              <a:rPr lang="en-ID" dirty="0" err="1"/>
              <a:t>sumber</a:t>
            </a:r>
            <a:r>
              <a:rPr lang="en-ID" dirty="0"/>
              <a:t> </a:t>
            </a:r>
            <a:r>
              <a:rPr lang="en-ID" dirty="0" err="1"/>
              <a:t>daya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berbagai</a:t>
            </a:r>
            <a:r>
              <a:rPr lang="en-ID" dirty="0"/>
              <a:t> </a:t>
            </a:r>
            <a:r>
              <a:rPr lang="en-ID" dirty="0" err="1"/>
              <a:t>bidang</a:t>
            </a:r>
            <a:r>
              <a:rPr lang="en-ID" dirty="0"/>
              <a:t> </a:t>
            </a:r>
            <a:endParaRPr lang="en-ID" dirty="0" smtClean="0"/>
          </a:p>
          <a:p>
            <a:pPr marL="656146" lvl="1" indent="-363538">
              <a:buFont typeface="Wingdings" panose="05000000000000000000" pitchFamily="2" charset="2"/>
              <a:buChar char="ü"/>
            </a:pPr>
            <a:r>
              <a:rPr lang="en-ID" dirty="0" err="1" smtClean="0"/>
              <a:t>Memiliki</a:t>
            </a:r>
            <a:r>
              <a:rPr lang="en-ID" dirty="0" smtClean="0"/>
              <a:t> </a:t>
            </a:r>
            <a:r>
              <a:rPr lang="en-ID" dirty="0"/>
              <a:t>sponsor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konsumen</a:t>
            </a:r>
            <a:r>
              <a:rPr lang="en-ID" dirty="0"/>
              <a:t> </a:t>
            </a:r>
            <a:r>
              <a:rPr lang="en-ID" dirty="0" err="1"/>
              <a:t>utama</a:t>
            </a:r>
            <a:r>
              <a:rPr lang="en-ID" dirty="0"/>
              <a:t> yang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penentu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hal</a:t>
            </a:r>
            <a:r>
              <a:rPr lang="en-ID" dirty="0"/>
              <a:t> </a:t>
            </a:r>
            <a:r>
              <a:rPr lang="en-ID" dirty="0" err="1"/>
              <a:t>finansial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sasaran</a:t>
            </a:r>
            <a:r>
              <a:rPr lang="en-ID" dirty="0"/>
              <a:t> </a:t>
            </a:r>
            <a:r>
              <a:rPr lang="en-ID" dirty="0" err="1"/>
              <a:t>proyek</a:t>
            </a:r>
            <a:r>
              <a:rPr lang="en-ID" dirty="0"/>
              <a:t> </a:t>
            </a:r>
            <a:endParaRPr lang="en-ID" dirty="0" smtClean="0"/>
          </a:p>
          <a:p>
            <a:pPr marL="656146" lvl="1" indent="-363538">
              <a:buFont typeface="Wingdings" panose="05000000000000000000" pitchFamily="2" charset="2"/>
              <a:buChar char="ü"/>
            </a:pPr>
            <a:r>
              <a:rPr lang="en-ID" dirty="0" err="1" smtClean="0"/>
              <a:t>Mengandung</a:t>
            </a:r>
            <a:r>
              <a:rPr lang="en-ID" dirty="0" smtClean="0"/>
              <a:t> </a:t>
            </a:r>
            <a:r>
              <a:rPr lang="en-ID" dirty="0" err="1"/>
              <a:t>ketidakpastian</a:t>
            </a:r>
            <a:r>
              <a:rPr lang="en-ID" dirty="0"/>
              <a:t>,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lingkungan</a:t>
            </a:r>
            <a:r>
              <a:rPr lang="en-ID" dirty="0"/>
              <a:t> </a:t>
            </a:r>
            <a:r>
              <a:rPr lang="en-ID" dirty="0" err="1"/>
              <a:t>proyek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berubah</a:t>
            </a:r>
            <a:r>
              <a:rPr lang="en-ID" dirty="0"/>
              <a:t> </a:t>
            </a:r>
            <a:r>
              <a:rPr lang="en-ID" dirty="0" err="1"/>
              <a:t>dan</a:t>
            </a:r>
            <a:r>
              <a:rPr lang="en-ID" dirty="0"/>
              <a:t> </a:t>
            </a:r>
            <a:r>
              <a:rPr lang="en-ID" dirty="0" err="1"/>
              <a:t>proyek</a:t>
            </a:r>
            <a:r>
              <a:rPr lang="en-ID" dirty="0"/>
              <a:t> </a:t>
            </a:r>
            <a:r>
              <a:rPr lang="en-ID" dirty="0" err="1"/>
              <a:t>harus</a:t>
            </a:r>
            <a:r>
              <a:rPr lang="en-ID" dirty="0"/>
              <a:t> </a:t>
            </a:r>
            <a:r>
              <a:rPr lang="en-ID" dirty="0" err="1"/>
              <a:t>meresponnya</a:t>
            </a:r>
            <a:r>
              <a:rPr lang="en-ID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3369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l"/>
            <a:r>
              <a:rPr lang="en-US" b="1" dirty="0" err="1" smtClean="0"/>
              <a:t>Contoh</a:t>
            </a:r>
            <a:r>
              <a:rPr lang="en-US" b="1" dirty="0" smtClean="0"/>
              <a:t> </a:t>
            </a:r>
            <a:r>
              <a:rPr lang="en-US" b="1" dirty="0" err="1" smtClean="0"/>
              <a:t>proyek</a:t>
            </a:r>
            <a:r>
              <a:rPr lang="en-US" b="1" dirty="0" smtClean="0"/>
              <a:t> IT</a:t>
            </a:r>
            <a:endParaRPr lang="en-ID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38163" indent="-538163">
              <a:buFont typeface="Wingdings" panose="05000000000000000000" pitchFamily="2" charset="2"/>
              <a:buChar char="q"/>
            </a:pPr>
            <a:r>
              <a:rPr lang="en-US" sz="2400" dirty="0" err="1" smtClean="0"/>
              <a:t>Penambahan</a:t>
            </a:r>
            <a:r>
              <a:rPr lang="en-US" sz="2400" dirty="0" smtClean="0"/>
              <a:t> </a:t>
            </a:r>
            <a:r>
              <a:rPr lang="en-US" sz="2400" dirty="0" err="1" smtClean="0"/>
              <a:t>fitur</a:t>
            </a:r>
            <a:r>
              <a:rPr lang="en-US" sz="2400" dirty="0" smtClean="0"/>
              <a:t> </a:t>
            </a:r>
            <a:r>
              <a:rPr lang="en-US" sz="2400" dirty="0" err="1" smtClean="0"/>
              <a:t>baru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sebuah</a:t>
            </a:r>
            <a:r>
              <a:rPr lang="en-US" sz="2400" dirty="0" smtClean="0"/>
              <a:t> </a:t>
            </a:r>
            <a:r>
              <a:rPr lang="en-US" sz="2400" dirty="0" err="1" smtClean="0"/>
              <a:t>aplikasi</a:t>
            </a:r>
            <a:r>
              <a:rPr lang="en-US" sz="2400" dirty="0"/>
              <a:t>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dirty="0" err="1" smtClean="0"/>
              <a:t>bagian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pengembangan</a:t>
            </a:r>
            <a:r>
              <a:rPr lang="en-US" sz="2400" dirty="0" smtClean="0"/>
              <a:t>/</a:t>
            </a:r>
            <a:r>
              <a:rPr lang="en-US" sz="2400" dirty="0" err="1" smtClean="0"/>
              <a:t>rekayasa</a:t>
            </a:r>
            <a:r>
              <a:rPr lang="en-US" sz="2400" dirty="0" smtClean="0"/>
              <a:t> </a:t>
            </a:r>
            <a:r>
              <a:rPr lang="en-US" sz="2400" dirty="0" err="1" smtClean="0"/>
              <a:t>perangkat</a:t>
            </a:r>
            <a:r>
              <a:rPr lang="en-US" sz="2400" dirty="0" smtClean="0"/>
              <a:t> </a:t>
            </a:r>
            <a:r>
              <a:rPr lang="en-US" sz="2400" dirty="0" err="1" smtClean="0"/>
              <a:t>lunak</a:t>
            </a:r>
            <a:endParaRPr lang="en-US" sz="2400" dirty="0" smtClean="0"/>
          </a:p>
          <a:p>
            <a:pPr marL="538163" indent="-538163">
              <a:buFont typeface="Wingdings" panose="05000000000000000000" pitchFamily="2" charset="2"/>
              <a:buChar char="q"/>
            </a:pPr>
            <a:r>
              <a:rPr lang="en-US" sz="2400" dirty="0" err="1" smtClean="0"/>
              <a:t>Pengembangan</a:t>
            </a:r>
            <a:r>
              <a:rPr lang="en-US" sz="2400" dirty="0" smtClean="0"/>
              <a:t> </a:t>
            </a:r>
            <a:r>
              <a:rPr lang="en-US" sz="2400" dirty="0" err="1" smtClean="0"/>
              <a:t>sistem</a:t>
            </a:r>
            <a:r>
              <a:rPr lang="en-US" sz="2400" dirty="0" smtClean="0"/>
              <a:t> </a:t>
            </a:r>
            <a:r>
              <a:rPr lang="en-US" sz="2400" dirty="0" err="1" smtClean="0"/>
              <a:t>baru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optimalisasi</a:t>
            </a:r>
            <a:r>
              <a:rPr lang="en-US" sz="2400" dirty="0" smtClean="0"/>
              <a:t> </a:t>
            </a:r>
            <a:r>
              <a:rPr lang="en-US" sz="2400" dirty="0" err="1" smtClean="0"/>
              <a:t>sebuah</a:t>
            </a:r>
            <a:r>
              <a:rPr lang="en-US" sz="2400" dirty="0" smtClean="0"/>
              <a:t> </a:t>
            </a:r>
            <a:r>
              <a:rPr lang="en-US" sz="2400" dirty="0" err="1" smtClean="0"/>
              <a:t>mekanisme</a:t>
            </a:r>
            <a:r>
              <a:rPr lang="en-US" sz="2400" dirty="0" smtClean="0"/>
              <a:t> proses </a:t>
            </a:r>
            <a:r>
              <a:rPr lang="en-US" sz="2400" dirty="0" err="1" smtClean="0"/>
              <a:t>bisnis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sebuah</a:t>
            </a:r>
            <a:r>
              <a:rPr lang="en-US" sz="2400" dirty="0" smtClean="0"/>
              <a:t> </a:t>
            </a:r>
            <a:r>
              <a:rPr lang="en-US" sz="2400" dirty="0" err="1" smtClean="0"/>
              <a:t>perusahaan</a:t>
            </a:r>
            <a:endParaRPr lang="en-US" sz="2400" dirty="0" smtClean="0"/>
          </a:p>
          <a:p>
            <a:pPr marL="538163" indent="-538163">
              <a:buFont typeface="Wingdings" panose="05000000000000000000" pitchFamily="2" charset="2"/>
              <a:buChar char="q"/>
            </a:pPr>
            <a:r>
              <a:rPr lang="en-US" sz="2400" dirty="0" err="1" smtClean="0"/>
              <a:t>Perbaikan</a:t>
            </a:r>
            <a:r>
              <a:rPr lang="en-US" sz="2400" dirty="0" smtClean="0"/>
              <a:t> </a:t>
            </a:r>
            <a:r>
              <a:rPr lang="en-US" sz="2400" dirty="0" err="1" smtClean="0"/>
              <a:t>infrastruktur</a:t>
            </a:r>
            <a:r>
              <a:rPr lang="en-US" sz="2400" dirty="0" smtClean="0"/>
              <a:t> </a:t>
            </a:r>
            <a:r>
              <a:rPr lang="en-US" sz="2400" dirty="0" err="1" smtClean="0"/>
              <a:t>teknologi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sebuah</a:t>
            </a:r>
            <a:r>
              <a:rPr lang="en-US" sz="2400" dirty="0" smtClean="0"/>
              <a:t> </a:t>
            </a:r>
            <a:r>
              <a:rPr lang="en-US" sz="2400" dirty="0" err="1" smtClean="0"/>
              <a:t>perusahaan</a:t>
            </a:r>
            <a:endParaRPr lang="en-US" sz="2400" dirty="0" smtClean="0"/>
          </a:p>
          <a:p>
            <a:pPr marL="538163" indent="-538163">
              <a:buFont typeface="Wingdings" panose="05000000000000000000" pitchFamily="2" charset="2"/>
              <a:buChar char="q"/>
            </a:pPr>
            <a:r>
              <a:rPr lang="en-US" sz="2400" dirty="0" err="1" smtClean="0"/>
              <a:t>Peningkatan</a:t>
            </a:r>
            <a:r>
              <a:rPr lang="en-US" sz="2400" dirty="0" smtClean="0"/>
              <a:t> </a:t>
            </a:r>
            <a:r>
              <a:rPr lang="en-US" sz="2400" dirty="0" err="1" smtClean="0"/>
              <a:t>mekanisme</a:t>
            </a:r>
            <a:r>
              <a:rPr lang="en-US" sz="2400" dirty="0" smtClean="0"/>
              <a:t> </a:t>
            </a:r>
            <a:r>
              <a:rPr lang="en-US" sz="2400" dirty="0" err="1" smtClean="0"/>
              <a:t>pengamanan</a:t>
            </a:r>
            <a:r>
              <a:rPr lang="en-US" sz="2400" dirty="0" smtClean="0"/>
              <a:t> </a:t>
            </a:r>
            <a:r>
              <a:rPr lang="en-US" sz="2400" dirty="0" err="1" smtClean="0"/>
              <a:t>informasi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suatu</a:t>
            </a:r>
            <a:r>
              <a:rPr lang="en-US" sz="2400" dirty="0" smtClean="0"/>
              <a:t> </a:t>
            </a:r>
            <a:r>
              <a:rPr lang="en-US" sz="2400" dirty="0" err="1" smtClean="0"/>
              <a:t>perusahaan</a:t>
            </a: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237548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l"/>
            <a:r>
              <a:rPr lang="en-US" b="1" dirty="0" err="1" smtClean="0"/>
              <a:t>Manajemen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Manajemen</a:t>
            </a:r>
            <a:r>
              <a:rPr lang="en-US" b="1" dirty="0" smtClean="0"/>
              <a:t> </a:t>
            </a:r>
            <a:r>
              <a:rPr lang="en-US" b="1" dirty="0" err="1" smtClean="0"/>
              <a:t>Proyek</a:t>
            </a:r>
            <a:endParaRPr lang="en-ID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Manajemen</a:t>
            </a:r>
            <a:endParaRPr lang="en-ID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ID" sz="1800" dirty="0" err="1" smtClean="0"/>
              <a:t>Merupakan</a:t>
            </a:r>
            <a:r>
              <a:rPr lang="en-ID" sz="1800" dirty="0" smtClean="0"/>
              <a:t> </a:t>
            </a:r>
            <a:r>
              <a:rPr lang="en-ID" sz="1800" dirty="0"/>
              <a:t>proses yang </a:t>
            </a:r>
            <a:r>
              <a:rPr lang="en-ID" sz="1800" dirty="0" err="1"/>
              <a:t>terdiri</a:t>
            </a:r>
            <a:r>
              <a:rPr lang="en-ID" sz="1800" dirty="0"/>
              <a:t> </a:t>
            </a:r>
            <a:r>
              <a:rPr lang="en-ID" sz="1800" dirty="0" err="1"/>
              <a:t>dari</a:t>
            </a:r>
            <a:r>
              <a:rPr lang="en-ID" sz="1800" dirty="0"/>
              <a:t> </a:t>
            </a:r>
            <a:r>
              <a:rPr lang="en-ID" sz="1800" dirty="0" err="1"/>
              <a:t>kegiatan</a:t>
            </a:r>
            <a:r>
              <a:rPr lang="en-ID" sz="1800" dirty="0"/>
              <a:t> </a:t>
            </a:r>
            <a:r>
              <a:rPr lang="en-ID" sz="1800" dirty="0" err="1"/>
              <a:t>merencanakan</a:t>
            </a:r>
            <a:r>
              <a:rPr lang="en-ID" sz="1800" dirty="0"/>
              <a:t>, </a:t>
            </a:r>
            <a:r>
              <a:rPr lang="en-ID" sz="1800" dirty="0" err="1"/>
              <a:t>mengorganisasikan</a:t>
            </a:r>
            <a:r>
              <a:rPr lang="en-ID" sz="1800" dirty="0"/>
              <a:t>, </a:t>
            </a:r>
            <a:r>
              <a:rPr lang="en-ID" sz="1800" dirty="0" err="1"/>
              <a:t>memimpin</a:t>
            </a:r>
            <a:r>
              <a:rPr lang="en-ID" sz="1800" dirty="0"/>
              <a:t>, </a:t>
            </a:r>
            <a:r>
              <a:rPr lang="en-ID" sz="1800" dirty="0" err="1"/>
              <a:t>menggerakkan</a:t>
            </a:r>
            <a:r>
              <a:rPr lang="en-ID" sz="1800" dirty="0"/>
              <a:t>, </a:t>
            </a:r>
            <a:r>
              <a:rPr lang="en-ID" sz="1800" dirty="0" err="1"/>
              <a:t>dan</a:t>
            </a:r>
            <a:r>
              <a:rPr lang="en-ID" sz="1800" dirty="0"/>
              <a:t> </a:t>
            </a:r>
            <a:r>
              <a:rPr lang="en-ID" sz="1800" dirty="0" err="1"/>
              <a:t>mengendalikan</a:t>
            </a:r>
            <a:r>
              <a:rPr lang="en-ID" sz="1800" dirty="0"/>
              <a:t> </a:t>
            </a:r>
            <a:r>
              <a:rPr lang="en-ID" sz="1800" dirty="0" err="1"/>
              <a:t>sumberdaya</a:t>
            </a:r>
            <a:r>
              <a:rPr lang="en-ID" sz="1800" dirty="0"/>
              <a:t> </a:t>
            </a:r>
            <a:r>
              <a:rPr lang="en-ID" sz="1800" dirty="0" err="1"/>
              <a:t>organisasi</a:t>
            </a:r>
            <a:r>
              <a:rPr lang="en-ID" sz="1800" dirty="0"/>
              <a:t> </a:t>
            </a:r>
            <a:r>
              <a:rPr lang="en-ID" sz="1800" dirty="0" err="1"/>
              <a:t>untuk</a:t>
            </a:r>
            <a:r>
              <a:rPr lang="en-ID" sz="1800" dirty="0"/>
              <a:t> </a:t>
            </a:r>
            <a:r>
              <a:rPr lang="en-ID" sz="1800" dirty="0" err="1"/>
              <a:t>mencapai</a:t>
            </a:r>
            <a:r>
              <a:rPr lang="en-ID" sz="1800" dirty="0"/>
              <a:t> </a:t>
            </a:r>
            <a:r>
              <a:rPr lang="en-ID" sz="1800" dirty="0" err="1"/>
              <a:t>tujuan</a:t>
            </a:r>
            <a:r>
              <a:rPr lang="en-ID" sz="1800" dirty="0"/>
              <a:t> </a:t>
            </a:r>
            <a:r>
              <a:rPr lang="en-ID" sz="1800" dirty="0" err="1"/>
              <a:t>organisasi</a:t>
            </a:r>
            <a:r>
              <a:rPr lang="en-ID" sz="1800" dirty="0"/>
              <a:t>. </a:t>
            </a:r>
            <a:endParaRPr lang="en-ID" sz="1800" dirty="0" smtClean="0"/>
          </a:p>
          <a:p>
            <a:pPr>
              <a:lnSpc>
                <a:spcPct val="50000"/>
              </a:lnSpc>
            </a:pPr>
            <a:r>
              <a:rPr lang="en-ID" sz="1800" dirty="0" err="1" smtClean="0"/>
              <a:t>Unsur</a:t>
            </a:r>
            <a:r>
              <a:rPr lang="en-ID" sz="1800" dirty="0" smtClean="0"/>
              <a:t> </a:t>
            </a:r>
            <a:r>
              <a:rPr lang="en-ID" sz="1800" dirty="0"/>
              <a:t>: 5M </a:t>
            </a:r>
            <a:endParaRPr lang="en-ID" sz="1800" dirty="0" smtClean="0"/>
          </a:p>
          <a:p>
            <a:pPr marL="268288" indent="-268288">
              <a:lnSpc>
                <a:spcPct val="50000"/>
              </a:lnSpc>
              <a:buFont typeface="+mj-lt"/>
              <a:buAutoNum type="arabicPeriod"/>
            </a:pPr>
            <a:r>
              <a:rPr lang="en-ID" sz="1800" i="1" dirty="0" smtClean="0"/>
              <a:t>Man</a:t>
            </a:r>
            <a:r>
              <a:rPr lang="en-ID" sz="1800" dirty="0" smtClean="0"/>
              <a:t> </a:t>
            </a:r>
          </a:p>
          <a:p>
            <a:pPr marL="268288" indent="-268288">
              <a:lnSpc>
                <a:spcPct val="50000"/>
              </a:lnSpc>
              <a:buFont typeface="+mj-lt"/>
              <a:buAutoNum type="arabicPeriod"/>
            </a:pPr>
            <a:r>
              <a:rPr lang="en-ID" sz="1800" i="1" dirty="0" smtClean="0"/>
              <a:t>Material </a:t>
            </a:r>
          </a:p>
          <a:p>
            <a:pPr marL="268288" indent="-268288">
              <a:lnSpc>
                <a:spcPct val="50000"/>
              </a:lnSpc>
              <a:buFont typeface="+mj-lt"/>
              <a:buAutoNum type="arabicPeriod"/>
            </a:pPr>
            <a:r>
              <a:rPr lang="en-ID" sz="1800" i="1" dirty="0" smtClean="0"/>
              <a:t>Machine</a:t>
            </a:r>
            <a:r>
              <a:rPr lang="en-ID" sz="1800" dirty="0" smtClean="0"/>
              <a:t> </a:t>
            </a:r>
          </a:p>
          <a:p>
            <a:pPr marL="292608" lvl="1" indent="0">
              <a:lnSpc>
                <a:spcPct val="50000"/>
              </a:lnSpc>
              <a:buNone/>
            </a:pPr>
            <a:r>
              <a:rPr lang="en-ID" dirty="0" smtClean="0"/>
              <a:t>(</a:t>
            </a:r>
            <a:r>
              <a:rPr lang="en-ID" dirty="0" err="1"/>
              <a:t>termasuk</a:t>
            </a:r>
            <a:r>
              <a:rPr lang="en-ID" dirty="0"/>
              <a:t> </a:t>
            </a:r>
            <a:r>
              <a:rPr lang="en-ID" dirty="0" err="1" smtClean="0"/>
              <a:t>pelayanan</a:t>
            </a:r>
            <a:r>
              <a:rPr lang="en-ID" dirty="0" smtClean="0"/>
              <a:t>, </a:t>
            </a:r>
            <a:r>
              <a:rPr lang="en-ID" dirty="0" err="1"/>
              <a:t>fasilitas</a:t>
            </a:r>
            <a:r>
              <a:rPr lang="en-ID" dirty="0"/>
              <a:t>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/>
              <a:t>energi</a:t>
            </a:r>
            <a:r>
              <a:rPr lang="en-ID" dirty="0"/>
              <a:t>) </a:t>
            </a:r>
            <a:endParaRPr lang="en-ID" dirty="0" smtClean="0"/>
          </a:p>
          <a:p>
            <a:pPr marL="268288" indent="-268288">
              <a:lnSpc>
                <a:spcPct val="50000"/>
              </a:lnSpc>
              <a:buFont typeface="+mj-lt"/>
              <a:buAutoNum type="arabicPeriod"/>
            </a:pPr>
            <a:r>
              <a:rPr lang="en-ID" sz="1800" i="1" dirty="0" smtClean="0"/>
              <a:t>Money </a:t>
            </a:r>
          </a:p>
          <a:p>
            <a:pPr marL="268288" indent="-268288">
              <a:lnSpc>
                <a:spcPct val="50000"/>
              </a:lnSpc>
              <a:buFont typeface="+mj-lt"/>
              <a:buAutoNum type="arabicPeriod"/>
            </a:pPr>
            <a:r>
              <a:rPr lang="en-ID" sz="1800" i="1" dirty="0" smtClean="0"/>
              <a:t>Method</a:t>
            </a:r>
            <a:endParaRPr lang="en-ID" sz="1800" i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 smtClean="0"/>
              <a:t>proyek</a:t>
            </a:r>
            <a:endParaRPr lang="en-ID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n-NO" sz="1800" dirty="0"/>
              <a:t>Merupakan sarana untuk merencanakan, mengorganisasikan, mengimplementasikan, dan mengontrol kegiatan, sumber daya dalam </a:t>
            </a:r>
            <a:r>
              <a:rPr lang="nn-NO" sz="1800" dirty="0" smtClean="0"/>
              <a:t>proyek</a:t>
            </a:r>
          </a:p>
          <a:p>
            <a:pPr marL="0" indent="0">
              <a:buNone/>
            </a:pPr>
            <a:r>
              <a:rPr lang="en-ID" sz="1800" dirty="0" smtClean="0"/>
              <a:t>Parameter </a:t>
            </a:r>
            <a:r>
              <a:rPr lang="en-ID" sz="1800" dirty="0" err="1"/>
              <a:t>proyek</a:t>
            </a:r>
            <a:r>
              <a:rPr lang="en-ID" sz="1800" dirty="0"/>
              <a:t> BMW : </a:t>
            </a:r>
            <a:r>
              <a:rPr lang="en-ID" sz="1800" dirty="0" err="1"/>
              <a:t>Biaya</a:t>
            </a:r>
            <a:r>
              <a:rPr lang="en-ID" sz="1800" dirty="0"/>
              <a:t> – </a:t>
            </a:r>
            <a:r>
              <a:rPr lang="en-ID" sz="1800" dirty="0" err="1"/>
              <a:t>Mutu</a:t>
            </a:r>
            <a:r>
              <a:rPr lang="en-ID" sz="1800" dirty="0"/>
              <a:t> – </a:t>
            </a:r>
            <a:r>
              <a:rPr lang="en-ID" sz="1800" dirty="0" err="1"/>
              <a:t>Waktu</a:t>
            </a:r>
            <a:r>
              <a:rPr lang="en-ID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420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l"/>
            <a:r>
              <a:rPr lang="en-US" b="1" dirty="0" err="1" smtClean="0"/>
              <a:t>Tujuan</a:t>
            </a:r>
            <a:r>
              <a:rPr lang="en-US" b="1" dirty="0" smtClean="0"/>
              <a:t> </a:t>
            </a:r>
            <a:r>
              <a:rPr lang="en-US" b="1" dirty="0" err="1" smtClean="0"/>
              <a:t>Manajemen</a:t>
            </a:r>
            <a:r>
              <a:rPr lang="en-US" b="1" dirty="0" smtClean="0"/>
              <a:t> </a:t>
            </a:r>
            <a:r>
              <a:rPr lang="en-US" b="1" dirty="0" err="1" smtClean="0"/>
              <a:t>Proyek</a:t>
            </a:r>
            <a:endParaRPr lang="en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63538" indent="-363538">
              <a:buFont typeface="+mj-lt"/>
              <a:buAutoNum type="arabicPeriod"/>
            </a:pPr>
            <a:r>
              <a:rPr lang="en-ID" dirty="0" err="1"/>
              <a:t>Efisiensi</a:t>
            </a:r>
            <a:r>
              <a:rPr lang="en-ID" dirty="0"/>
              <a:t> (</a:t>
            </a:r>
            <a:r>
              <a:rPr lang="en-ID" dirty="0" err="1"/>
              <a:t>biaya</a:t>
            </a:r>
            <a:r>
              <a:rPr lang="en-ID" dirty="0"/>
              <a:t>, </a:t>
            </a:r>
            <a:r>
              <a:rPr lang="en-ID" dirty="0" err="1"/>
              <a:t>sumber</a:t>
            </a:r>
            <a:r>
              <a:rPr lang="en-ID" dirty="0"/>
              <a:t> </a:t>
            </a:r>
            <a:r>
              <a:rPr lang="en-ID" dirty="0" err="1"/>
              <a:t>daya</a:t>
            </a:r>
            <a:r>
              <a:rPr lang="en-ID" dirty="0"/>
              <a:t>, &amp; </a:t>
            </a:r>
            <a:r>
              <a:rPr lang="en-ID" dirty="0" err="1"/>
              <a:t>waktu</a:t>
            </a:r>
            <a:r>
              <a:rPr lang="en-ID" dirty="0" smtClean="0"/>
              <a:t>)</a:t>
            </a:r>
          </a:p>
          <a:p>
            <a:pPr marL="363538" indent="-363538">
              <a:buFont typeface="+mj-lt"/>
              <a:buAutoNum type="arabicPeriod"/>
            </a:pPr>
            <a:r>
              <a:rPr lang="en-ID" dirty="0" err="1" smtClean="0"/>
              <a:t>Kontrol</a:t>
            </a:r>
            <a:r>
              <a:rPr lang="en-ID" dirty="0" smtClean="0"/>
              <a:t>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proyek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baik</a:t>
            </a:r>
            <a:r>
              <a:rPr lang="en-ID" dirty="0"/>
              <a:t> </a:t>
            </a:r>
            <a:r>
              <a:rPr lang="en-ID" dirty="0" err="1"/>
              <a:t>sehingga</a:t>
            </a:r>
            <a:r>
              <a:rPr lang="en-ID" dirty="0"/>
              <a:t> </a:t>
            </a:r>
            <a:r>
              <a:rPr lang="en-ID" dirty="0" err="1"/>
              <a:t>proyek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sesuai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scope, </a:t>
            </a:r>
            <a:r>
              <a:rPr lang="en-ID" dirty="0" err="1"/>
              <a:t>biaya</a:t>
            </a:r>
            <a:r>
              <a:rPr lang="en-ID" dirty="0"/>
              <a:t>, </a:t>
            </a:r>
            <a:r>
              <a:rPr lang="en-ID" dirty="0" err="1"/>
              <a:t>sumber</a:t>
            </a:r>
            <a:r>
              <a:rPr lang="en-ID" dirty="0"/>
              <a:t> </a:t>
            </a:r>
            <a:r>
              <a:rPr lang="en-ID" dirty="0" err="1"/>
              <a:t>daya</a:t>
            </a:r>
            <a:r>
              <a:rPr lang="en-ID" dirty="0"/>
              <a:t> &amp; </a:t>
            </a:r>
            <a:r>
              <a:rPr lang="en-ID" dirty="0" err="1"/>
              <a:t>waktu</a:t>
            </a:r>
            <a:r>
              <a:rPr lang="en-ID" dirty="0"/>
              <a:t> yang </a:t>
            </a:r>
            <a:r>
              <a:rPr lang="en-ID" dirty="0" err="1"/>
              <a:t>telah</a:t>
            </a:r>
            <a:r>
              <a:rPr lang="en-ID" dirty="0"/>
              <a:t> </a:t>
            </a:r>
            <a:r>
              <a:rPr lang="en-ID" dirty="0" err="1" smtClean="0"/>
              <a:t>ditentukan</a:t>
            </a:r>
            <a:endParaRPr lang="en-ID" dirty="0" smtClean="0"/>
          </a:p>
          <a:p>
            <a:pPr marL="363538" indent="-363538">
              <a:buFont typeface="+mj-lt"/>
              <a:buAutoNum type="arabicPeriod"/>
            </a:pPr>
            <a:r>
              <a:rPr lang="en-ID" dirty="0" err="1" smtClean="0"/>
              <a:t>Meningkatkan</a:t>
            </a:r>
            <a:r>
              <a:rPr lang="en-ID" dirty="0" smtClean="0"/>
              <a:t> </a:t>
            </a:r>
            <a:r>
              <a:rPr lang="en-ID" dirty="0" err="1"/>
              <a:t>kualitas</a:t>
            </a:r>
            <a:r>
              <a:rPr lang="en-ID" dirty="0"/>
              <a:t> </a:t>
            </a:r>
            <a:endParaRPr lang="en-ID" dirty="0" smtClean="0"/>
          </a:p>
          <a:p>
            <a:pPr marL="363538" indent="-363538">
              <a:buFont typeface="+mj-lt"/>
              <a:buAutoNum type="arabicPeriod"/>
            </a:pPr>
            <a:r>
              <a:rPr lang="en-ID" dirty="0" err="1" smtClean="0"/>
              <a:t>Meningkatkan</a:t>
            </a:r>
            <a:r>
              <a:rPr lang="en-ID" dirty="0" smtClean="0"/>
              <a:t> </a:t>
            </a:r>
            <a:r>
              <a:rPr lang="en-ID" dirty="0" err="1"/>
              <a:t>produktifitas</a:t>
            </a:r>
            <a:r>
              <a:rPr lang="en-ID" dirty="0"/>
              <a:t> </a:t>
            </a:r>
            <a:endParaRPr lang="en-ID" dirty="0" smtClean="0"/>
          </a:p>
          <a:p>
            <a:pPr marL="363538" indent="-363538">
              <a:buFont typeface="+mj-lt"/>
              <a:buAutoNum type="arabicPeriod"/>
            </a:pPr>
            <a:r>
              <a:rPr lang="en-ID" dirty="0" err="1" smtClean="0"/>
              <a:t>Dapat</a:t>
            </a:r>
            <a:r>
              <a:rPr lang="en-ID" dirty="0" smtClean="0"/>
              <a:t> </a:t>
            </a:r>
            <a:r>
              <a:rPr lang="en-ID" dirty="0" err="1"/>
              <a:t>menekan</a:t>
            </a:r>
            <a:r>
              <a:rPr lang="en-ID" dirty="0"/>
              <a:t> </a:t>
            </a:r>
            <a:r>
              <a:rPr lang="en-ID" dirty="0" err="1"/>
              <a:t>resiko</a:t>
            </a:r>
            <a:r>
              <a:rPr lang="en-ID" dirty="0"/>
              <a:t> yang </a:t>
            </a:r>
            <a:r>
              <a:rPr lang="en-ID" dirty="0" err="1"/>
              <a:t>timbul</a:t>
            </a:r>
            <a:r>
              <a:rPr lang="en-ID" dirty="0"/>
              <a:t> </a:t>
            </a:r>
            <a:endParaRPr lang="en-ID" dirty="0" smtClean="0"/>
          </a:p>
          <a:p>
            <a:pPr marL="363538" indent="-363538">
              <a:buFont typeface="+mj-lt"/>
              <a:buAutoNum type="arabicPeriod"/>
            </a:pPr>
            <a:r>
              <a:rPr lang="en-ID" dirty="0" err="1" smtClean="0"/>
              <a:t>Koordinasi</a:t>
            </a:r>
            <a:r>
              <a:rPr lang="en-ID" dirty="0" smtClean="0"/>
              <a:t> </a:t>
            </a:r>
            <a:r>
              <a:rPr lang="en-ID" dirty="0"/>
              <a:t>internal </a:t>
            </a:r>
            <a:r>
              <a:rPr lang="en-ID" dirty="0" err="1"/>
              <a:t>menjadi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baik</a:t>
            </a:r>
            <a:r>
              <a:rPr lang="en-ID" dirty="0"/>
              <a:t> </a:t>
            </a:r>
            <a:endParaRPr lang="en-ID" dirty="0" smtClean="0"/>
          </a:p>
          <a:p>
            <a:pPr marL="363538" indent="-363538">
              <a:buFont typeface="+mj-lt"/>
              <a:buAutoNum type="arabicPeriod"/>
            </a:pPr>
            <a:r>
              <a:rPr lang="en-ID" dirty="0" err="1" smtClean="0"/>
              <a:t>Meningkatkan</a:t>
            </a:r>
            <a:r>
              <a:rPr lang="en-ID" dirty="0" smtClean="0"/>
              <a:t> </a:t>
            </a:r>
            <a:r>
              <a:rPr lang="en-ID" dirty="0" err="1"/>
              <a:t>semangat</a:t>
            </a:r>
            <a:r>
              <a:rPr lang="en-ID" dirty="0"/>
              <a:t>, </a:t>
            </a:r>
            <a:r>
              <a:rPr lang="en-ID" dirty="0" err="1"/>
              <a:t>tanggung</a:t>
            </a:r>
            <a:r>
              <a:rPr lang="en-ID" dirty="0"/>
              <a:t> </a:t>
            </a:r>
            <a:r>
              <a:rPr lang="en-ID" dirty="0" err="1"/>
              <a:t>jawab</a:t>
            </a:r>
            <a:r>
              <a:rPr lang="en-ID" dirty="0"/>
              <a:t> </a:t>
            </a:r>
            <a:r>
              <a:rPr lang="en-ID" dirty="0" err="1"/>
              <a:t>serta</a:t>
            </a:r>
            <a:r>
              <a:rPr lang="en-ID" dirty="0"/>
              <a:t> </a:t>
            </a:r>
            <a:r>
              <a:rPr lang="en-ID" dirty="0" err="1"/>
              <a:t>loyalitas</a:t>
            </a:r>
            <a:r>
              <a:rPr lang="en-ID" dirty="0"/>
              <a:t> </a:t>
            </a:r>
            <a:r>
              <a:rPr lang="en-ID" dirty="0" err="1"/>
              <a:t>tim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proyek</a:t>
            </a:r>
            <a:r>
              <a:rPr lang="en-ID" dirty="0"/>
              <a:t>, </a:t>
            </a:r>
            <a:r>
              <a:rPr lang="en-ID" dirty="0" err="1"/>
              <a:t>yaitu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penugasan</a:t>
            </a:r>
            <a:r>
              <a:rPr lang="en-ID" dirty="0"/>
              <a:t> yang </a:t>
            </a:r>
            <a:r>
              <a:rPr lang="en-ID" dirty="0" err="1"/>
              <a:t>jelas</a:t>
            </a:r>
            <a:r>
              <a:rPr lang="en-ID" dirty="0"/>
              <a:t> </a:t>
            </a:r>
            <a:r>
              <a:rPr lang="en-ID" dirty="0" err="1"/>
              <a:t>kepada</a:t>
            </a:r>
            <a:r>
              <a:rPr lang="en-ID" dirty="0"/>
              <a:t> </a:t>
            </a:r>
            <a:r>
              <a:rPr lang="en-ID" dirty="0" err="1" smtClean="0"/>
              <a:t>masing-masing</a:t>
            </a:r>
            <a:r>
              <a:rPr lang="en-ID" dirty="0" smtClean="0"/>
              <a:t> </a:t>
            </a:r>
            <a:r>
              <a:rPr lang="en-ID" dirty="0" err="1"/>
              <a:t>anggota</a:t>
            </a:r>
            <a:r>
              <a:rPr lang="en-ID" dirty="0"/>
              <a:t> </a:t>
            </a:r>
            <a:r>
              <a:rPr lang="en-ID" dirty="0" err="1" smtClean="0"/>
              <a:t>tim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0341180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31</TotalTime>
  <Words>1307</Words>
  <Application>Microsoft Office PowerPoint</Application>
  <PresentationFormat>Widescreen</PresentationFormat>
  <Paragraphs>202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Garamond</vt:lpstr>
      <vt:lpstr>Wingdings</vt:lpstr>
      <vt:lpstr>Organic</vt:lpstr>
      <vt:lpstr>Manajemen Proyek Perangkat Lunak</vt:lpstr>
      <vt:lpstr>Latar Belakang</vt:lpstr>
      <vt:lpstr>Pengertian Proyek</vt:lpstr>
      <vt:lpstr>Lanjutan..</vt:lpstr>
      <vt:lpstr>Beberapa Pertimbangan Pengadaan Proyek TI</vt:lpstr>
      <vt:lpstr>Proyek adalah usaha sementara yang dilakukan untuk menghasilkan produk, jasa atau hasil yang unik</vt:lpstr>
      <vt:lpstr>Contoh proyek IT</vt:lpstr>
      <vt:lpstr>Manajemen dan Manajemen Proyek</vt:lpstr>
      <vt:lpstr>Tujuan Manajemen Proyek</vt:lpstr>
      <vt:lpstr>Atribut Proyek</vt:lpstr>
      <vt:lpstr>Karakteristik Proyek TI</vt:lpstr>
      <vt:lpstr>Proyek Yang Baik</vt:lpstr>
      <vt:lpstr>Project Stakeholders adalah orang-orang yang terlibat atau dipengaruhi oleh aktivitas proyek</vt:lpstr>
      <vt:lpstr>9 Area Pengetahuan Manajemen Proyek  harus mendeskripsikan kompetensi kunci yang harus dikembangkan seorang manajer proyek </vt:lpstr>
      <vt:lpstr>9 Area Manajemen Proyek</vt:lpstr>
      <vt:lpstr>Pandangan Sistem Manajemen Proyek</vt:lpstr>
      <vt:lpstr>Kriteria Keberhasilan Proyek</vt:lpstr>
      <vt:lpstr>Lanjutan…</vt:lpstr>
      <vt:lpstr>Lanjutan</vt:lpstr>
      <vt:lpstr>Faktor keberhasilan dan kegagalan sebuah proyek</vt:lpstr>
      <vt:lpstr>Defenisi</vt:lpstr>
      <vt:lpstr>PowerPoint Presentation</vt:lpstr>
      <vt:lpstr>Proses pada Manajemen Ruang Lingkup (Siklus hidup proyek)</vt:lpstr>
      <vt:lpstr>Manajemen Ruang Lingkup pada Tahapan Initiating</vt:lpstr>
      <vt:lpstr>Identifikasi proyek-proyek IT</vt:lpstr>
      <vt:lpstr>Metode Seleksi Proyek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Pengantar  rekayasa perangkat lunak</dc:title>
  <dc:creator>Prodi Informatika</dc:creator>
  <cp:lastModifiedBy>Prodi Informatika</cp:lastModifiedBy>
  <cp:revision>10</cp:revision>
  <dcterms:created xsi:type="dcterms:W3CDTF">2019-10-13T11:37:54Z</dcterms:created>
  <dcterms:modified xsi:type="dcterms:W3CDTF">2019-10-13T12:46:36Z</dcterms:modified>
</cp:coreProperties>
</file>