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9" r:id="rId4"/>
    <p:sldId id="258" r:id="rId5"/>
    <p:sldId id="259" r:id="rId6"/>
    <p:sldId id="260" r:id="rId7"/>
    <p:sldId id="261" r:id="rId8"/>
    <p:sldId id="290" r:id="rId9"/>
    <p:sldId id="331" r:id="rId10"/>
    <p:sldId id="332" r:id="rId11"/>
    <p:sldId id="333" r:id="rId12"/>
    <p:sldId id="334" r:id="rId13"/>
    <p:sldId id="335" r:id="rId14"/>
    <p:sldId id="336" r:id="rId15"/>
    <p:sldId id="326" r:id="rId16"/>
    <p:sldId id="337" r:id="rId17"/>
    <p:sldId id="339" r:id="rId18"/>
    <p:sldId id="340" r:id="rId19"/>
    <p:sldId id="338" r:id="rId20"/>
    <p:sldId id="341" r:id="rId21"/>
    <p:sldId id="330" r:id="rId22"/>
    <p:sldId id="329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52" r:id="rId34"/>
    <p:sldId id="353" r:id="rId35"/>
    <p:sldId id="354" r:id="rId36"/>
    <p:sldId id="355" r:id="rId37"/>
    <p:sldId id="356" r:id="rId38"/>
    <p:sldId id="28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12" autoAdjust="0"/>
    <p:restoredTop sz="94660"/>
  </p:normalViewPr>
  <p:slideViewPr>
    <p:cSldViewPr>
      <p:cViewPr>
        <p:scale>
          <a:sx n="66" d="100"/>
          <a:sy n="66" d="100"/>
        </p:scale>
        <p:origin x="-186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</a:t>
            </a:r>
            <a:r>
              <a:rPr lang="en-US" sz="2500" b="1" dirty="0"/>
              <a:t>1</a:t>
            </a:r>
            <a:r>
              <a:rPr lang="en-US" sz="2500" b="1" dirty="0" smtClean="0"/>
              <a:t>3</a:t>
            </a:r>
            <a:br>
              <a:rPr lang="en-US" sz="2500" b="1" dirty="0" smtClean="0"/>
            </a:br>
            <a:r>
              <a:rPr lang="en-US" sz="2500" b="1" dirty="0" smtClean="0"/>
              <a:t>MINGGU KE 13</a:t>
            </a:r>
            <a:endParaRPr lang="en-US" sz="25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4768" y="4480899"/>
            <a:ext cx="6324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b="1" dirty="0" smtClean="0"/>
              <a:t>SCRAPER</a:t>
            </a:r>
            <a:endParaRPr lang="en-US" sz="5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124743"/>
            <a:ext cx="793665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Lapisan</a:t>
            </a:r>
            <a:r>
              <a:rPr lang="en-US" dirty="0">
                <a:latin typeface="Arial" pitchFamily="34" charset="0"/>
                <a:cs typeface="Arial" pitchFamily="34" charset="0"/>
              </a:rPr>
              <a:t> top soil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digaruk</a:t>
            </a:r>
            <a:r>
              <a:rPr lang="en-US" dirty="0">
                <a:latin typeface="Arial" pitchFamily="34" charset="0"/>
                <a:cs typeface="Arial" pitchFamily="34" charset="0"/>
              </a:rPr>
              <a:t> ole scraper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ketebalan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kira</a:t>
            </a:r>
            <a:r>
              <a:rPr lang="en-US" dirty="0">
                <a:latin typeface="Arial" pitchFamily="34" charset="0"/>
                <a:cs typeface="Arial" pitchFamily="34" charset="0"/>
              </a:rPr>
              <a:t> 10 cm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>
                <a:latin typeface="Arial" pitchFamily="34" charset="0"/>
                <a:cs typeface="Arial" pitchFamily="34" charset="0"/>
              </a:rPr>
              <a:t> pass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tujuanya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mendapatkan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ekonomis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diketahui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dahulu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penggunaanya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diperole</a:t>
            </a:r>
            <a:r>
              <a:rPr lang="en-US" dirty="0">
                <a:latin typeface="Arial" pitchFamily="34" charset="0"/>
                <a:cs typeface="Arial" pitchFamily="34" charset="0"/>
              </a:rPr>
              <a:t> scraper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bersangkutan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(job site)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terlalu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luas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scraper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crawler tractor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mungkin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ekonomis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dirty="0">
                <a:latin typeface="Arial" pitchFamily="34" charset="0"/>
                <a:cs typeface="Arial" pitchFamily="34" charset="0"/>
              </a:rPr>
              <a:t> job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disite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terbang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sejenisnya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scraper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prime mover heel tractor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ekonomis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scraper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relatif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375" y="272292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67440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1539" y="980728"/>
            <a:ext cx="7992888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Ekonomis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tidaknya</a:t>
            </a:r>
            <a:r>
              <a:rPr lang="en-US" dirty="0">
                <a:latin typeface="Arial" pitchFamily="34" charset="0"/>
                <a:cs typeface="Arial" pitchFamily="34" charset="0"/>
              </a:rPr>
              <a:t> scraper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cut and fill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dipengarui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Material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tersedia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diangkut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rute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pangangkutan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rute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pengangkutan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Peralatan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pembantu</a:t>
            </a:r>
            <a:r>
              <a:rPr lang="en-US" dirty="0">
                <a:latin typeface="Arial" pitchFamily="34" charset="0"/>
                <a:cs typeface="Arial" pitchFamily="34" charset="0"/>
              </a:rPr>
              <a:t> lain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375" y="272292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71120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340768"/>
            <a:ext cx="820891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Scraper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digolongkan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tipenya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craper </a:t>
            </a:r>
            <a:r>
              <a:rPr lang="en-US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ditarik</a:t>
            </a:r>
            <a:r>
              <a:rPr lang="en-US" dirty="0">
                <a:latin typeface="Arial" pitchFamily="34" charset="0"/>
                <a:cs typeface="Arial" pitchFamily="34" charset="0"/>
              </a:rPr>
              <a:t> (towed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scraper)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craper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bermotor</a:t>
            </a:r>
            <a:r>
              <a:rPr lang="en-US" dirty="0">
                <a:latin typeface="Arial" pitchFamily="34" charset="0"/>
                <a:cs typeface="Arial" pitchFamily="34" charset="0"/>
              </a:rPr>
              <a:t> (motorized scraper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Scraper </a:t>
            </a:r>
            <a:r>
              <a:rPr lang="en-US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selfloading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scraper)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0868" y="404664"/>
            <a:ext cx="2209259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TIPE SCRAPER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544623" y="3645024"/>
            <a:ext cx="81996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TOWER SCRAPER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Towed scraper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ditarik</a:t>
            </a:r>
            <a:r>
              <a:rPr lang="en-US" dirty="0">
                <a:latin typeface="Arial" pitchFamily="34" charset="0"/>
                <a:cs typeface="Arial" pitchFamily="34" charset="0"/>
              </a:rPr>
              <a:t> crawler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kekuatan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mesin</a:t>
            </a:r>
            <a:r>
              <a:rPr lang="en-US" dirty="0">
                <a:latin typeface="Arial" pitchFamily="34" charset="0"/>
                <a:cs typeface="Arial" pitchFamily="34" charset="0"/>
              </a:rPr>
              <a:t> 30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. Scraper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menampung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sebanyak</a:t>
            </a:r>
            <a:r>
              <a:rPr lang="en-US" dirty="0">
                <a:latin typeface="Arial" pitchFamily="34" charset="0"/>
                <a:cs typeface="Arial" pitchFamily="34" charset="0"/>
              </a:rPr>
              <a:t> 8 – 30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latin typeface="Calibri"/>
                <a:cs typeface="Arial" pitchFamily="34" charset="0"/>
              </a:rPr>
              <a:t>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6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6322" y="1340768"/>
            <a:ext cx="810379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pengoperasianya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mesin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tunggal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(front)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mesin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ganda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(front and rear).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Mesin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tunggal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dbantu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pendorong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(bulldozer)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sedangkan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bermesin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ganda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arus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dibantu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bulldozer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Jarak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angkut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motor scraper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500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- 2000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meter,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efektif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material/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diambil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terlalu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keras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medan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operasinya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memotong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meratakan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bukit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cukup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luas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tampung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motorized scraper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sebanyak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15 – 30 m3. Motorized scraper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mempunyai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kekuatan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50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hp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mencapai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60 km/jam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penggerak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ban. Akan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cengkram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ban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kurang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scraper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tipe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operasinya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memerlukan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bantuan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crawler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traktor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dilengkapi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blade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scraper lain.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Pengoperasian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bantu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618296" y="897742"/>
            <a:ext cx="30478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MOTORIZED SCRAPER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375" y="272292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182629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375" y="272292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633599" y="620688"/>
            <a:ext cx="811486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Push-Loaded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bantu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dipakai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hanya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sat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pengerukan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pengisian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sat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bak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penampung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penuh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scraper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bekerja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sendiri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demikian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bantu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membantu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scraper.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bantu,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jarak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tempuh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scraper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mencapai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3 km.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Ukuran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dozer yang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dipakai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tergantung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muat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scraper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Push-pull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>
              <a:lnSpc>
                <a:spcPct val="150000"/>
              </a:lnSpc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buah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scraper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dioperasikan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mana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keduanya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saling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membantu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pengerukan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 Scraper yang di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belakang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mendorong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scraper di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depanya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pengerukan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scraper di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depanya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menarik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scraper yang di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belakang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pengerukan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>
              <a:lnSpc>
                <a:spcPct val="150000"/>
              </a:lnSpc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disebutkan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scraper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dipakai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pengerukan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top soil. Top soil yang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dipindahkan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berkisar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kedalaman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10 cm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sampai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30 cm.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lahan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diangkat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top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soilnya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mempunyai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luas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sedang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self-loading scraper yang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kecil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crawler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traktor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scraper bowl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dipilh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lahan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luas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push-loaded scraper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pilihan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7549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539552" y="831595"/>
            <a:ext cx="834281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Towed scraper</a:t>
            </a:r>
          </a:p>
          <a:p>
            <a:pPr algn="just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Pengoperasianya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ditarik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bulldozer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dilengkapi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mesin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demikian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diambil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bulldozer, towed scraper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jarak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angkut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500 meter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Towed scraper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pelaksanannya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dibantu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dozer.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gerak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lamban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namun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kelebihan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1) 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Mengangkut</a:t>
            </a:r>
            <a:r>
              <a:rPr lang="en-US" dirty="0">
                <a:latin typeface="Arial" pitchFamily="34" charset="0"/>
                <a:cs typeface="Arial" pitchFamily="34" charset="0"/>
              </a:rPr>
              <a:t> “Heavy Load”,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2) 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Berputar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radius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kecil</a:t>
            </a:r>
            <a:r>
              <a:rPr lang="en-US" dirty="0">
                <a:latin typeface="Arial" pitchFamily="34" charset="0"/>
                <a:cs typeface="Arial" pitchFamily="34" charset="0"/>
              </a:rPr>
              <a:t>,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3) 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Menyebarkan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merata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lain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4) 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Ekonomis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pembukaan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lahan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84780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0868" y="1147913"/>
            <a:ext cx="8127596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700" dirty="0" smtClean="0">
                <a:latin typeface="Arial" pitchFamily="34" charset="0"/>
                <a:cs typeface="Arial" pitchFamily="34" charset="0"/>
              </a:rPr>
              <a:t>Scraper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menjalankan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sekaligus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kali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operasi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lain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  Pusher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Loading  </a:t>
            </a:r>
          </a:p>
          <a:p>
            <a:pPr lvl="1" algn="just"/>
            <a:r>
              <a:rPr lang="en-US" sz="1700" dirty="0">
                <a:latin typeface="Arial" pitchFamily="34" charset="0"/>
                <a:cs typeface="Arial" pitchFamily="34" charset="0"/>
              </a:rPr>
              <a:t>Power Scraper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sebenarnya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mengisi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muatan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tanpa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bantuan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lain,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memakan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lama.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pengisian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muatan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sebaiknya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dibantu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Buldoser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/>
            <a:r>
              <a:rPr lang="en-US" sz="17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Pusher Loading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diperhatikan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hal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minimum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10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ft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/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detik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agar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laju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Power Scraper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tak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terhambat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tatanan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material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sedang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digali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sinkronisasi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Power Scraper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Buldoser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/>
            <a:r>
              <a:rPr lang="en-US" sz="1700" dirty="0" err="1">
                <a:latin typeface="Arial" pitchFamily="34" charset="0"/>
                <a:cs typeface="Arial" pitchFamily="34" charset="0"/>
              </a:rPr>
              <a:t>Diusahakan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tiap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1,5 – 2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menit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datang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Power Scraper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siap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didorong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demikian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Scraper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tak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sampai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menunggu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didorong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Buldoser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Sebaiknya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memilih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operator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Buldoser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telah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  Down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Hill Loading</a:t>
            </a:r>
          </a:p>
          <a:p>
            <a:pPr lvl="1" algn="just"/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Diusahakan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agar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pola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Power Scraper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selalu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menuju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rendah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agar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gaya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membantu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Power Scraper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mengisi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muatannya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sendiri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pengisian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singkat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620868" y="404664"/>
            <a:ext cx="4023858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PENGOPERASIAN SCRAPER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038541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0155" y="836712"/>
            <a:ext cx="799288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3.   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Straddle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Loading Straddle Loading </a:t>
            </a:r>
          </a:p>
          <a:p>
            <a:pPr lvl="1" algn="just"/>
            <a:r>
              <a:rPr lang="en-US" sz="17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pola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pemuatan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pengisian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Power Scraper di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mana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tiap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kali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pengisian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tengahnya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ditinggalkan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kurang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selebar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5 ft.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ditinggalkan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dipotong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digali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perjalanan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pengisian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berikutnya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700" dirty="0" smtClean="0">
                <a:latin typeface="Arial" pitchFamily="34" charset="0"/>
                <a:cs typeface="Arial" pitchFamily="34" charset="0"/>
              </a:rPr>
              <a:t>4.  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Mengangkut</a:t>
            </a:r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1700" dirty="0">
                <a:latin typeface="Arial" pitchFamily="34" charset="0"/>
                <a:cs typeface="Arial" pitchFamily="34" charset="0"/>
              </a:rPr>
              <a:t>Hal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diperhatikan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mengangkut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Power Scraper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geraknya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; Power Scraper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roda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karet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disukai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/>
            <a:r>
              <a:rPr lang="en-US" sz="1700" dirty="0">
                <a:latin typeface="Arial" pitchFamily="34" charset="0"/>
                <a:cs typeface="Arial" pitchFamily="34" charset="0"/>
              </a:rPr>
              <a:t>Cara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memperlancar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pengangkutan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Power Scraper. Power Scraper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masih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jangan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disatukan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jalan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sama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Power Scraper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mempunyak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rendah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sebab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mengganggu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kecuali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jalan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cukup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lebar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Power Scraper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saling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menyalib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/>
            <a:r>
              <a:rPr lang="en-US" sz="1700" dirty="0" err="1">
                <a:latin typeface="Arial" pitchFamily="34" charset="0"/>
                <a:cs typeface="Arial" pitchFamily="34" charset="0"/>
              </a:rPr>
              <a:t>Diusahakan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menghindari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belokan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tajam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melingkar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terlalu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jauh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diusahakan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membelok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tak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15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detik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Supaya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Power Scraper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bergerak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maksimum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jalan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terpelihara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Pengangkutan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arah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menguntungkan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sebab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mengurangi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membelok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723831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7522" y="980727"/>
            <a:ext cx="7812950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5.   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Menyebarkan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Material</a:t>
            </a:r>
          </a:p>
          <a:p>
            <a:pPr lvl="1" algn="just"/>
            <a:r>
              <a:rPr lang="en-US" sz="1700" dirty="0">
                <a:latin typeface="Arial" pitchFamily="34" charset="0"/>
                <a:cs typeface="Arial" pitchFamily="34" charset="0"/>
              </a:rPr>
              <a:t>Ada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mengosongkan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lalu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menimbun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menyebarkan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muatan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Power Scraper: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Apron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pinggiran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dibuka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lalu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fail gate (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lubang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keluar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masuk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material)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didorong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depan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hati-hati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agar material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keluar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teratur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 Blade (Cutting Edge)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jangan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diturunkan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terlalu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rendah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supaya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tak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terhalang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Kalau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belum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turun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/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keluar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apron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belum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dibuka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fail gate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jangan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didorong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depan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sebab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apron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rusak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akibat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tekanan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material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lengket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misalnya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material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diangkut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lempung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) apron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dibuka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/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tutup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kali agar material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mau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keluar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bowl,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lalu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blade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diturunkan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sampai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ketebalan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dikehendaki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Penyebaran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merata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Power Scraper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disesuaikan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keluarnya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bowl. 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Material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mudah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mengalir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keluar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misalnya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pasir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disebarkan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biasanya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mudah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diperoleh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sebaran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berupa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lapisan-lapisan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tipis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merata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785780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1052736"/>
            <a:ext cx="784887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6"/>
            </a:pP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Menggali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Tanah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Penutup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Tipis Dan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Tebal</a:t>
            </a:r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17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pemakaian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menggali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penutup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terlalu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curam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Power Scraper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dibantu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Buldozer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kecuramannya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dikurangi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/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dilandaikan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Buldozer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barulah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digali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Power Scraper,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diangkut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lain.</a:t>
            </a:r>
          </a:p>
          <a:p>
            <a:pPr lvl="1" algn="just"/>
            <a:r>
              <a:rPr lang="en-US" sz="1700" dirty="0" err="1">
                <a:latin typeface="Arial" pitchFamily="34" charset="0"/>
                <a:cs typeface="Arial" pitchFamily="34" charset="0"/>
              </a:rPr>
              <a:t>Sedangkan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Bila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lapisan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penutup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sangt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tebal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pengalian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diarahkan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sisi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tebing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curam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kurang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sejajar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tebing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922641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v-SE" dirty="0"/>
              <a:t>Kuliah ini memperkenalkan berbagai metoda, teknologi dan jenis-jenis peralatan konstruksi, termasuk karateristik </a:t>
            </a:r>
            <a:r>
              <a:rPr lang="sv-SE" dirty="0" smtClean="0"/>
              <a:t>teknis </a:t>
            </a:r>
            <a:r>
              <a:rPr lang="sv-SE" dirty="0"/>
              <a:t>dan </a:t>
            </a:r>
            <a:r>
              <a:rPr lang="sv-SE" dirty="0" smtClean="0"/>
              <a:t>prinsip pengoperasian </a:t>
            </a:r>
            <a:r>
              <a:rPr lang="sv-SE" dirty="0"/>
              <a:t>peralatan konstruksi, serta perencanaan sistem pembangunan dan perhitungan produktivitas peralatan sebagai bagian </a:t>
            </a:r>
            <a:r>
              <a:rPr lang="sv-SE" dirty="0" smtClean="0"/>
              <a:t>dari proses </a:t>
            </a:r>
            <a:r>
              <a:rPr lang="sv-SE" dirty="0"/>
              <a:t>kegiatan konstruksi</a:t>
            </a:r>
            <a:r>
              <a:rPr lang="sv-SE" dirty="0" smtClean="0"/>
              <a:t>.</a:t>
            </a:r>
          </a:p>
          <a:p>
            <a:pPr algn="just"/>
            <a:endParaRPr lang="sv-SE" dirty="0"/>
          </a:p>
          <a:p>
            <a:pPr algn="just"/>
            <a:r>
              <a:rPr lang="en-US" dirty="0" smtClean="0"/>
              <a:t>TIU	              : </a:t>
            </a:r>
            <a:r>
              <a:rPr lang="en-US" sz="1700" dirty="0" err="1"/>
              <a:t>Mampu</a:t>
            </a:r>
            <a:r>
              <a:rPr lang="en-US" sz="1700" dirty="0"/>
              <a:t> </a:t>
            </a:r>
            <a:r>
              <a:rPr lang="en-US" sz="1700" dirty="0" err="1"/>
              <a:t>menemukan</a:t>
            </a:r>
            <a:r>
              <a:rPr lang="en-US" sz="1700" dirty="0"/>
              <a:t> </a:t>
            </a:r>
            <a:r>
              <a:rPr lang="en-US" sz="1700" dirty="0" err="1"/>
              <a:t>sumber</a:t>
            </a:r>
            <a:r>
              <a:rPr lang="en-US" sz="1700" dirty="0"/>
              <a:t> </a:t>
            </a:r>
            <a:r>
              <a:rPr lang="en-US" sz="1700" dirty="0" err="1"/>
              <a:t>masalah</a:t>
            </a:r>
            <a:r>
              <a:rPr lang="en-US" sz="1700" dirty="0"/>
              <a:t> </a:t>
            </a:r>
            <a:r>
              <a:rPr lang="en-US" sz="1700" dirty="0" err="1"/>
              <a:t>rekayasa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 smtClean="0"/>
              <a:t>bidang</a:t>
            </a:r>
            <a:endParaRPr lang="en-US" sz="1700" dirty="0" smtClean="0"/>
          </a:p>
          <a:p>
            <a:pPr lvl="4" algn="just"/>
            <a:r>
              <a:rPr lang="en-US" sz="1700" dirty="0" err="1" smtClean="0"/>
              <a:t>infrastruktur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melalui</a:t>
            </a:r>
            <a:r>
              <a:rPr lang="en-US" sz="1700" dirty="0" smtClean="0"/>
              <a:t> proses </a:t>
            </a:r>
            <a:r>
              <a:rPr lang="en-US" sz="1700" dirty="0" err="1" smtClean="0"/>
              <a:t>penyelidikan</a:t>
            </a:r>
            <a:r>
              <a:rPr lang="en-US" sz="1700" dirty="0" smtClean="0"/>
              <a:t>, </a:t>
            </a:r>
            <a:r>
              <a:rPr lang="en-US" sz="1700" dirty="0" err="1" smtClean="0"/>
              <a:t>analisis</a:t>
            </a:r>
            <a:r>
              <a:rPr lang="en-US" sz="1700" dirty="0" smtClean="0"/>
              <a:t>, </a:t>
            </a:r>
            <a:r>
              <a:rPr lang="en-US" sz="1700" dirty="0" err="1" smtClean="0"/>
              <a:t>interpretasi</a:t>
            </a:r>
            <a:r>
              <a:rPr lang="en-US" sz="1700" dirty="0" smtClean="0"/>
              <a:t> data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informasi</a:t>
            </a:r>
            <a:r>
              <a:rPr lang="en-US" sz="1700" dirty="0" smtClean="0"/>
              <a:t> </a:t>
            </a:r>
            <a:r>
              <a:rPr lang="en-US" sz="1700" dirty="0" err="1" smtClean="0"/>
              <a:t>berdasarkan</a:t>
            </a:r>
            <a:r>
              <a:rPr lang="en-US" sz="1700" dirty="0" smtClean="0"/>
              <a:t> </a:t>
            </a:r>
            <a:r>
              <a:rPr lang="en-US" sz="1700" dirty="0" err="1" smtClean="0"/>
              <a:t>prinsip-prinsip</a:t>
            </a:r>
            <a:r>
              <a:rPr lang="en-US" sz="1700" dirty="0" smtClean="0"/>
              <a:t> </a:t>
            </a:r>
            <a:r>
              <a:rPr lang="en-US" sz="1700" dirty="0" err="1" smtClean="0"/>
              <a:t>rekayasa</a:t>
            </a:r>
            <a:r>
              <a:rPr lang="en-US" sz="1700" dirty="0" smtClean="0"/>
              <a:t>. </a:t>
            </a:r>
            <a:r>
              <a:rPr lang="en-US" sz="1700" dirty="0" err="1" smtClean="0"/>
              <a:t>Mampu</a:t>
            </a:r>
            <a:r>
              <a:rPr lang="en-US" sz="1700" dirty="0" smtClean="0"/>
              <a:t> </a:t>
            </a:r>
            <a:r>
              <a:rPr lang="en-US" sz="1700" dirty="0" err="1" smtClean="0"/>
              <a:t>merumuskan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alternatif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masalah</a:t>
            </a:r>
            <a:r>
              <a:rPr lang="en-US" sz="1700" dirty="0" smtClean="0"/>
              <a:t> </a:t>
            </a:r>
            <a:r>
              <a:rPr lang="en-US" sz="1700" dirty="0" err="1" smtClean="0"/>
              <a:t>rekayasa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bangunan</a:t>
            </a:r>
            <a:r>
              <a:rPr lang="en-US" sz="1700" dirty="0" smtClean="0"/>
              <a:t>, </a:t>
            </a:r>
            <a:r>
              <a:rPr lang="en-US" sz="1700" dirty="0" err="1" smtClean="0"/>
              <a:t>transportasi</a:t>
            </a:r>
            <a:r>
              <a:rPr lang="en-US" sz="1700" dirty="0" smtClean="0"/>
              <a:t>, </a:t>
            </a:r>
            <a:r>
              <a:rPr lang="en-US" sz="1700" dirty="0" err="1" smtClean="0"/>
              <a:t>sumber</a:t>
            </a:r>
            <a:r>
              <a:rPr lang="en-US" sz="1700" dirty="0" smtClean="0"/>
              <a:t> </a:t>
            </a:r>
            <a:r>
              <a:rPr lang="en-US" sz="1700" dirty="0" err="1" smtClean="0"/>
              <a:t>daya</a:t>
            </a:r>
            <a:r>
              <a:rPr lang="en-US" sz="1700" dirty="0" smtClean="0"/>
              <a:t> air </a:t>
            </a:r>
            <a:r>
              <a:rPr lang="en-US" sz="1700" dirty="0" err="1" smtClean="0"/>
              <a:t>geoteknik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memperhatikan</a:t>
            </a:r>
            <a:r>
              <a:rPr lang="en-US" sz="1700" dirty="0" smtClean="0"/>
              <a:t> </a:t>
            </a:r>
            <a:r>
              <a:rPr lang="en-US" sz="1700" dirty="0" err="1" smtClean="0"/>
              <a:t>faktor-faktor</a:t>
            </a:r>
            <a:r>
              <a:rPr lang="en-US" sz="1700" dirty="0" smtClean="0"/>
              <a:t> </a:t>
            </a:r>
            <a:r>
              <a:rPr lang="en-US" sz="1700" dirty="0" err="1" smtClean="0"/>
              <a:t>ekonomi</a:t>
            </a:r>
            <a:r>
              <a:rPr lang="en-US" sz="1700" dirty="0" smtClean="0"/>
              <a:t>, </a:t>
            </a:r>
            <a:r>
              <a:rPr lang="en-US" sz="1700" dirty="0" err="1" smtClean="0"/>
              <a:t>kesehatan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keselamatan</a:t>
            </a:r>
            <a:r>
              <a:rPr lang="en-US" sz="1700" dirty="0" smtClean="0"/>
              <a:t> </a:t>
            </a:r>
            <a:r>
              <a:rPr lang="en-US" sz="1700" dirty="0" err="1" smtClean="0"/>
              <a:t>kerja</a:t>
            </a:r>
            <a:r>
              <a:rPr lang="en-US" sz="1700" dirty="0" smtClean="0"/>
              <a:t>, </a:t>
            </a:r>
            <a:r>
              <a:rPr lang="en-US" sz="1700" dirty="0" err="1" smtClean="0"/>
              <a:t>kultural</a:t>
            </a:r>
            <a:r>
              <a:rPr lang="en-US" sz="1700" dirty="0" smtClean="0"/>
              <a:t>, </a:t>
            </a:r>
            <a:r>
              <a:rPr lang="en-US" sz="1700" dirty="0" err="1" smtClean="0"/>
              <a:t>sosial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lingkungan</a:t>
            </a:r>
            <a:r>
              <a:rPr lang="en-US" sz="1700" dirty="0" smtClean="0"/>
              <a:t> (environmental consideration). </a:t>
            </a:r>
            <a:r>
              <a:rPr lang="en-US" sz="1700" dirty="0" err="1" smtClean="0"/>
              <a:t>Mampu</a:t>
            </a:r>
            <a:r>
              <a:rPr lang="en-US" sz="1700" dirty="0" smtClean="0"/>
              <a:t> </a:t>
            </a:r>
            <a:r>
              <a:rPr lang="en-US" sz="1700" dirty="0" err="1" smtClean="0"/>
              <a:t>merancang</a:t>
            </a:r>
            <a:r>
              <a:rPr lang="en-US" sz="1700" dirty="0" smtClean="0"/>
              <a:t> </a:t>
            </a:r>
            <a:r>
              <a:rPr lang="en-US" sz="1700" dirty="0" err="1" smtClean="0"/>
              <a:t>sistem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bangunan</a:t>
            </a:r>
            <a:r>
              <a:rPr lang="en-US" sz="1700" dirty="0" smtClean="0"/>
              <a:t>, </a:t>
            </a:r>
            <a:r>
              <a:rPr lang="en-US" sz="1700" dirty="0" err="1" smtClean="0"/>
              <a:t>transportasi</a:t>
            </a:r>
            <a:r>
              <a:rPr lang="en-US" sz="1700" dirty="0" smtClean="0"/>
              <a:t>, </a:t>
            </a:r>
            <a:r>
              <a:rPr lang="en-US" sz="1700" dirty="0" err="1" smtClean="0"/>
              <a:t>sumber</a:t>
            </a:r>
            <a:r>
              <a:rPr lang="en-US" sz="1700" dirty="0" smtClean="0"/>
              <a:t> </a:t>
            </a:r>
            <a:r>
              <a:rPr lang="en-US" sz="1700" dirty="0" err="1" smtClean="0"/>
              <a:t>daya</a:t>
            </a:r>
            <a:r>
              <a:rPr lang="en-US" sz="1700" dirty="0" smtClean="0"/>
              <a:t> air, </a:t>
            </a:r>
            <a:r>
              <a:rPr lang="en-US" sz="1700" dirty="0" err="1" smtClean="0"/>
              <a:t>geoteknik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mempertimbangkan</a:t>
            </a:r>
            <a:r>
              <a:rPr lang="en-US" sz="1700" dirty="0" smtClean="0"/>
              <a:t> </a:t>
            </a:r>
            <a:r>
              <a:rPr lang="en-US" sz="1700" dirty="0" err="1" smtClean="0"/>
              <a:t>standar</a:t>
            </a:r>
            <a:r>
              <a:rPr lang="en-US" sz="1700" dirty="0" smtClean="0"/>
              <a:t> </a:t>
            </a:r>
            <a:r>
              <a:rPr lang="en-US" sz="1700" dirty="0" err="1" smtClean="0"/>
              <a:t>teknis</a:t>
            </a:r>
            <a:r>
              <a:rPr lang="en-US" sz="1700" dirty="0" smtClean="0"/>
              <a:t>, </a:t>
            </a:r>
            <a:r>
              <a:rPr lang="en-US" sz="1700" dirty="0" err="1" smtClean="0"/>
              <a:t>aspek</a:t>
            </a:r>
            <a:r>
              <a:rPr lang="en-US" sz="1700" dirty="0" smtClean="0"/>
              <a:t> </a:t>
            </a:r>
            <a:r>
              <a:rPr lang="en-US" sz="1700" dirty="0" err="1" smtClean="0"/>
              <a:t>kinerja</a:t>
            </a:r>
            <a:r>
              <a:rPr lang="en-US" sz="1700" dirty="0" smtClean="0"/>
              <a:t>, </a:t>
            </a:r>
            <a:r>
              <a:rPr lang="en-US" sz="1700" dirty="0" err="1" smtClean="0"/>
              <a:t>keandalan</a:t>
            </a:r>
            <a:r>
              <a:rPr lang="en-US" sz="1700" dirty="0" smtClean="0"/>
              <a:t>, </a:t>
            </a:r>
            <a:r>
              <a:rPr lang="en-US" sz="1700" dirty="0" err="1" smtClean="0"/>
              <a:t>kemudahan</a:t>
            </a:r>
            <a:r>
              <a:rPr lang="en-US" sz="1700" dirty="0" smtClean="0"/>
              <a:t> </a:t>
            </a:r>
            <a:r>
              <a:rPr lang="en-US" sz="1700" dirty="0" err="1" smtClean="0"/>
              <a:t>penerapan</a:t>
            </a:r>
            <a:r>
              <a:rPr lang="en-US" sz="1700" dirty="0" smtClean="0"/>
              <a:t>, </a:t>
            </a:r>
            <a:r>
              <a:rPr lang="en-US" sz="1700" dirty="0" err="1" smtClean="0"/>
              <a:t>keberlanjutan</a:t>
            </a:r>
            <a:r>
              <a:rPr lang="en-US" sz="1700" dirty="0" smtClean="0"/>
              <a:t>, </a:t>
            </a:r>
            <a:r>
              <a:rPr lang="en-US" sz="1700" dirty="0" err="1" smtClean="0"/>
              <a:t>serta</a:t>
            </a:r>
            <a:r>
              <a:rPr lang="en-US" sz="1700" dirty="0" smtClean="0"/>
              <a:t> </a:t>
            </a:r>
            <a:r>
              <a:rPr lang="en-US" sz="1700" dirty="0" err="1" smtClean="0"/>
              <a:t>memperhatikan</a:t>
            </a:r>
            <a:r>
              <a:rPr lang="en-US" sz="1700" dirty="0" smtClean="0"/>
              <a:t> </a:t>
            </a:r>
            <a:r>
              <a:rPr lang="en-US" sz="1700" dirty="0" err="1" smtClean="0"/>
              <a:t>faktor-faktor</a:t>
            </a:r>
            <a:r>
              <a:rPr lang="en-US" sz="1700" dirty="0" smtClean="0"/>
              <a:t> </a:t>
            </a:r>
            <a:r>
              <a:rPr lang="en-US" sz="1700" dirty="0" err="1" smtClean="0"/>
              <a:t>ekonomi</a:t>
            </a:r>
            <a:r>
              <a:rPr lang="en-US" sz="1700" dirty="0" smtClean="0"/>
              <a:t>, </a:t>
            </a:r>
            <a:r>
              <a:rPr lang="en-US" sz="1700" dirty="0" err="1" smtClean="0"/>
              <a:t>kesehatan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keselamatan</a:t>
            </a:r>
            <a:r>
              <a:rPr lang="en-US" sz="1700" dirty="0" smtClean="0"/>
              <a:t> </a:t>
            </a:r>
            <a:r>
              <a:rPr lang="en-US" sz="1700" dirty="0" err="1" smtClean="0"/>
              <a:t>kerja</a:t>
            </a:r>
            <a:r>
              <a:rPr lang="en-US" sz="1700" dirty="0" smtClean="0"/>
              <a:t>, </a:t>
            </a:r>
            <a:r>
              <a:rPr lang="en-US" sz="1700" dirty="0" err="1" smtClean="0"/>
              <a:t>kultural</a:t>
            </a:r>
            <a:r>
              <a:rPr lang="en-US" sz="1700" dirty="0" smtClean="0"/>
              <a:t>, </a:t>
            </a:r>
            <a:r>
              <a:rPr lang="en-US" sz="1700" dirty="0" err="1" smtClean="0"/>
              <a:t>sosial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lingkungan</a:t>
            </a:r>
            <a:r>
              <a:rPr lang="en-US" sz="1700" dirty="0" smtClean="0"/>
              <a:t>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9755" y="1196752"/>
            <a:ext cx="80555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pemuatan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material, ejector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berada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belakang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bowl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diturunkan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sampai</a:t>
            </a:r>
            <a:r>
              <a:rPr lang="en-US" dirty="0">
                <a:latin typeface="Arial" pitchFamily="34" charset="0"/>
                <a:cs typeface="Arial" pitchFamily="34" charset="0"/>
              </a:rPr>
              <a:t> cutting edge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mengenai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. Apron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dibuka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lebar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bergerak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perlahan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bergerak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maju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bowl.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Kedalaman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penetrasi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tergantung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sejauh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</a:t>
            </a:r>
            <a:r>
              <a:rPr lang="en-US" dirty="0">
                <a:latin typeface="Arial" pitchFamily="34" charset="0"/>
                <a:cs typeface="Arial" pitchFamily="34" charset="0"/>
              </a:rPr>
              <a:t> bowl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diturunkan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pemuatan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hampir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selesai</a:t>
            </a:r>
            <a:r>
              <a:rPr lang="en-US" dirty="0">
                <a:latin typeface="Arial" pitchFamily="34" charset="0"/>
                <a:cs typeface="Arial" pitchFamily="34" charset="0"/>
              </a:rPr>
              <a:t> owl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dinaikan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perlahan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apron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diturunkan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menahan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keluar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bowl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Pengangkutan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 bowl, apron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>
                <a:latin typeface="Arial" pitchFamily="34" charset="0"/>
                <a:cs typeface="Arial" pitchFamily="34" charset="0"/>
              </a:rPr>
              <a:t> ejector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gerakan</a:t>
            </a:r>
            <a:r>
              <a:rPr lang="en-US" dirty="0">
                <a:latin typeface="Arial" pitchFamily="34" charset="0"/>
                <a:cs typeface="Arial" pitchFamily="34" charset="0"/>
              </a:rPr>
              <a:t>. Bowl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tetap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posisi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dirty="0">
                <a:latin typeface="Arial" pitchFamily="34" charset="0"/>
                <a:cs typeface="Arial" pitchFamily="34" charset="0"/>
              </a:rPr>
              <a:t> agar cutting edge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mengenai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menyebabkan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kerusakan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cutting edge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permukaan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terganggu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Pembongkaran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menaikan</a:t>
            </a:r>
            <a:r>
              <a:rPr lang="en-US" dirty="0">
                <a:latin typeface="Arial" pitchFamily="34" charset="0"/>
                <a:cs typeface="Arial" pitchFamily="34" charset="0"/>
              </a:rPr>
              <a:t> apron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menurunkan</a:t>
            </a:r>
            <a:r>
              <a:rPr lang="en-US" dirty="0">
                <a:latin typeface="Arial" pitchFamily="34" charset="0"/>
                <a:cs typeface="Arial" pitchFamily="34" charset="0"/>
              </a:rPr>
              <a:t> bowl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sampai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bowl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keluar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ketebalan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>
                <a:latin typeface="Arial" pitchFamily="34" charset="0"/>
                <a:cs typeface="Arial" pitchFamily="34" charset="0"/>
              </a:rPr>
              <a:t> apron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diangkat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setingginya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ejector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bergerak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mendorong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sisa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bowl.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pembongkaran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selesai</a:t>
            </a:r>
            <a:r>
              <a:rPr lang="en-US" dirty="0">
                <a:latin typeface="Arial" pitchFamily="34" charset="0"/>
                <a:cs typeface="Arial" pitchFamily="34" charset="0"/>
              </a:rPr>
              <a:t> apron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diturunkan</a:t>
            </a:r>
            <a:r>
              <a:rPr lang="en-US" dirty="0">
                <a:latin typeface="Arial" pitchFamily="34" charset="0"/>
                <a:cs typeface="Arial" pitchFamily="34" charset="0"/>
              </a:rPr>
              <a:t>, bowl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dinaikan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ejector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ditarik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kembali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posisi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semula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620868" y="404664"/>
            <a:ext cx="5118709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TEKNIK PENGOPERASIAN SCRAPER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358285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KANTOR\UNIVERSITAS PEMBANGGUNAN JAYA\KULIAH\SEMESTER GENAP 20192020\METODA PERALATAN KONSTRUKSI\REFERENSI\Pages from MAKALAH MATA KULIAH ALAT BERAT SCRAPER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344" y="-6807"/>
            <a:ext cx="6702002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6874" y="256230"/>
            <a:ext cx="2856808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GAMBAR SCRAPER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045034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288" y="922919"/>
            <a:ext cx="783220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251520" y="6211669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LINK YOUTUBE SCRAPER : https</a:t>
            </a:r>
            <a:r>
              <a:rPr lang="en-US" dirty="0"/>
              <a:t>://www.youtube.com/watch?v=1wX2OjAA-NM</a:t>
            </a:r>
          </a:p>
        </p:txBody>
      </p:sp>
    </p:spTree>
    <p:extLst>
      <p:ext uri="{BB962C8B-B14F-4D97-AF65-F5344CB8AC3E}">
        <p14:creationId xmlns:p14="http://schemas.microsoft.com/office/powerpoint/2010/main" val="6024847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332656"/>
            <a:ext cx="3824958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PRODUKTIVITAS SCRAPE</a:t>
            </a:r>
            <a:r>
              <a:rPr lang="en-US" sz="2500" dirty="0"/>
              <a:t>R</a:t>
            </a:r>
            <a:endParaRPr lang="en-US" sz="25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13198" y="1052736"/>
            <a:ext cx="847928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Wheel Tractor Scraper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angkut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melakukan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mandiri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dibanding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angkut</a:t>
            </a:r>
            <a:r>
              <a:rPr lang="en-US" dirty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sendiri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memotong</a:t>
            </a:r>
            <a:r>
              <a:rPr lang="en-US" dirty="0">
                <a:latin typeface="Arial" pitchFamily="34" charset="0"/>
                <a:cs typeface="Arial" pitchFamily="34" charset="0"/>
              </a:rPr>
              <a:t>),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menghampar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ketebalan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merata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mengangkut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jarak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sedang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maksimal</a:t>
            </a:r>
            <a:r>
              <a:rPr lang="en-US" dirty="0">
                <a:latin typeface="Arial" pitchFamily="34" charset="0"/>
                <a:cs typeface="Arial" pitchFamily="34" charset="0"/>
              </a:rPr>
              <a:t> 1600 m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Nabar</a:t>
            </a:r>
            <a:r>
              <a:rPr lang="en-US" dirty="0">
                <a:latin typeface="Arial" pitchFamily="34" charset="0"/>
                <a:cs typeface="Arial" pitchFamily="34" charset="0"/>
              </a:rPr>
              <a:t>, 1998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PERHITUNGAN PRODUKSI KERJA WHEEL TRACTOR SCRAPER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Menghitung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Isi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Aktual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Bowl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Isi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aktual</a:t>
            </a:r>
            <a:r>
              <a:rPr lang="en-US" dirty="0">
                <a:latin typeface="Arial" pitchFamily="34" charset="0"/>
                <a:cs typeface="Arial" pitchFamily="34" charset="0"/>
              </a:rPr>
              <a:t> bowl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dihitung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rumus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Isi </a:t>
            </a:r>
            <a:r>
              <a:rPr lang="en-US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Aktual</a:t>
            </a:r>
            <a:r>
              <a:rPr lang="en-US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Bowl = </a:t>
            </a:r>
            <a:r>
              <a:rPr lang="en-US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Kapasitas</a:t>
            </a:r>
            <a:r>
              <a:rPr lang="en-US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bowl x </a:t>
            </a:r>
            <a:r>
              <a:rPr lang="en-US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muatan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935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629086"/>
              </p:ext>
            </p:extLst>
          </p:nvPr>
        </p:nvGraphicFramePr>
        <p:xfrm>
          <a:off x="1259632" y="1340768"/>
          <a:ext cx="7128792" cy="3312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4041"/>
                <a:gridCol w="1780355"/>
                <a:gridCol w="1780355"/>
                <a:gridCol w="1784041"/>
              </a:tblGrid>
              <a:tr h="2760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0" u="none" strike="noStrike" dirty="0">
                          <a:effectLst/>
                        </a:rPr>
                        <a:t>MODEL ALAT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0" u="none" strike="noStrike" dirty="0">
                          <a:effectLst/>
                        </a:rPr>
                        <a:t>KAPASITAS BOWL (M³)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0" u="none" strike="noStrike">
                          <a:effectLst/>
                        </a:rPr>
                        <a:t>BERAT KOSONG (KG)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60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u="none" strike="noStrike" dirty="0">
                          <a:effectLst/>
                        </a:rPr>
                        <a:t>PERES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u="none" strike="noStrike" dirty="0">
                          <a:effectLst/>
                        </a:rPr>
                        <a:t>MUNJUNG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613C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8,40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-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15,264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6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615C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13,00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-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25,605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6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621F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10,70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15,30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32,070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6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623F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 17,60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-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35,290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6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627E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10,70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 15,30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36,538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6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631E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16,10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23,70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43,945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6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633E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26,00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-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50,805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6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637E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16,10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23,70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50,845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6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651E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24,50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33,60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60,950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6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657E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24,50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 33,60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68,860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02746" y="835034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/>
              <a:t>Tabel </a:t>
            </a:r>
            <a:r>
              <a:rPr lang="nl-NL" dirty="0" smtClean="0"/>
              <a:t>Kapasitas </a:t>
            </a:r>
            <a:r>
              <a:rPr lang="nl-NL" dirty="0"/>
              <a:t>Bowl dan Berat Kosong Wheel Tractor Scraper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6824128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92696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  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Menghitung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Waktu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Siklus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siklus</a:t>
            </a:r>
            <a:r>
              <a:rPr lang="en-US" dirty="0">
                <a:latin typeface="Arial" pitchFamily="34" charset="0"/>
                <a:cs typeface="Arial" pitchFamily="34" charset="0"/>
              </a:rPr>
              <a:t> Wheel Tractor Scraper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terdiri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W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muat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W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angkut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W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hampar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W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kembali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W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tetap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manuver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percepatan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perlambatan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lain-lain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742950" lvl="1" indent="-285750" algn="just">
              <a:buFont typeface="Wingdings" pitchFamily="2" charset="2"/>
              <a:buChar char="§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muat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71600" y="3295035"/>
                <a:ext cx="8172400" cy="6670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𝑊𝑎𝑘𝑡𝑢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𝑀𝑢𝑎𝑡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𝐾𝑎𝑝𝑎𝑠𝑖𝑡𝑎𝑠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𝐵𝑜𝑤𝑙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60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𝑚𝑒𝑛𝑖𝑡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/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𝑗𝑎𝑚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𝐿𝑒𝑏𝑎𝑟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𝑇𝑒𝑏𝑎𝑙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𝑃𝑒𝑚𝑜𝑡𝑜𝑛𝑔𝑎𝑛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𝐾𝑒𝑐𝑒𝑝𝑎𝑡𝑎𝑛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𝐺𝑒𝑚𝑏𝑢𝑟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solidFill>
                    <a:srgbClr val="FF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295035"/>
                <a:ext cx="8172400" cy="66704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sp>
        <p:nvSpPr>
          <p:cNvPr id="7" name="Rectangle 6"/>
          <p:cNvSpPr/>
          <p:nvPr/>
        </p:nvSpPr>
        <p:spPr>
          <a:xfrm>
            <a:off x="827584" y="4221088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b.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Angkut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angkut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dihitung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rumus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namun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>
                <a:latin typeface="Arial" pitchFamily="34" charset="0"/>
                <a:cs typeface="Arial" pitchFamily="34" charset="0"/>
              </a:rPr>
              <a:t>keakuratan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perhitungan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tergantung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pengalaman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ketepatan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403648" y="5589240"/>
                <a:ext cx="7086660" cy="943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𝑊𝑎𝑘𝑡𝑢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𝐴𝑛𝑔𝑘𝑢𝑡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Jarak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angkut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60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menit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jam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Kecepatan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angkut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endParaRPr lang="en-US" i="1" dirty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589240"/>
                <a:ext cx="7086660" cy="94391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29781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34131" y="3421259"/>
                <a:ext cx="8388424" cy="6669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𝑊𝑎𝑘𝑡𝑢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𝐻𝑎𝑚𝑝𝑎𝑟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Kapasitas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bowl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60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menit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jam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Lebar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tebal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penghamparan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kecepatan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−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Waktu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Hampar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131" y="3421259"/>
                <a:ext cx="8388424" cy="66691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1007522" y="4509120"/>
            <a:ext cx="772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d.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Kembali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Kembali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dihitung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rumus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namun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keakuratan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perhitungan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tergantung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pengalaman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ketepatan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787906" y="819859"/>
            <a:ext cx="79450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c.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Hampar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hampar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menumpahkan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Wheel </a:t>
            </a:r>
            <a:r>
              <a:rPr lang="en-US" dirty="0">
                <a:latin typeface="Arial" pitchFamily="34" charset="0"/>
                <a:cs typeface="Arial" pitchFamily="34" charset="0"/>
              </a:rPr>
              <a:t>Tractor Scraper,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prinsipnya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hampir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Dump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namun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Wheel </a:t>
            </a:r>
            <a:r>
              <a:rPr lang="en-US" dirty="0">
                <a:latin typeface="Arial" pitchFamily="34" charset="0"/>
                <a:cs typeface="Arial" pitchFamily="34" charset="0"/>
              </a:rPr>
              <a:t>Tractor Scraper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membuang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muatannya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hamparan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ketebalan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merata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factor-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mempengaruhinya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kapasitas</a:t>
            </a:r>
            <a:r>
              <a:rPr lang="en-US" dirty="0">
                <a:latin typeface="Arial" pitchFamily="34" charset="0"/>
                <a:cs typeface="Arial" pitchFamily="34" charset="0"/>
              </a:rPr>
              <a:t> bowl,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ketebalan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penghamparan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penghamparan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pengaruh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cukup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hampar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403648" y="5736070"/>
                <a:ext cx="7086660" cy="943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𝑊𝑎𝑘𝑡𝑢𝐾𝑒𝑚𝑏𝑎𝑙𝑖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Jarak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Kembali</m:t>
                          </m:r>
                          <m:r>
                            <m:rPr>
                              <m:nor/>
                            </m:r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60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menit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jam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Kecepatan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  <m:t>𝐾𝑒𝑚𝑏𝑎𝑙𝑖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endParaRPr lang="en-US" i="1" dirty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736070"/>
                <a:ext cx="7086660" cy="94391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02707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908720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  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Menghitung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Kasar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Prinsip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perhitungan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alat-alat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sebelumnya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sv-SE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Produksi </a:t>
            </a:r>
            <a:r>
              <a:rPr lang="sv-SE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Kerja Kasar = Isi aktual bowl x jumlah siklus per </a:t>
            </a:r>
            <a:r>
              <a:rPr lang="sv-SE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jam</a:t>
            </a:r>
          </a:p>
          <a:p>
            <a:pPr lvl="1"/>
            <a:endParaRPr lang="en-US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755576" y="2661596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Menghitung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Aktual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Sedangkan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aktual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dihitung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rumus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Aktual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= </a:t>
            </a:r>
            <a:r>
              <a:rPr lang="en-US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Kasar</a:t>
            </a:r>
            <a:r>
              <a:rPr lang="en-US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x </a:t>
            </a:r>
            <a:r>
              <a:rPr lang="en-US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faktor-faktor</a:t>
            </a:r>
            <a:r>
              <a:rPr lang="en-US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effisiensi</a:t>
            </a:r>
            <a:endParaRPr lang="en-US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1965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375" y="390323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SOAL 1</a:t>
            </a:r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395375" y="980728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pemotongan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dihamparkan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Wheel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Tractor Scraper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Hitunglah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dirty="0">
                <a:latin typeface="Arial" pitchFamily="34" charset="0"/>
                <a:cs typeface="Arial" pitchFamily="34" charset="0"/>
              </a:rPr>
              <a:t> data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Model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	: </a:t>
            </a:r>
            <a:r>
              <a:rPr lang="en-US" dirty="0">
                <a:latin typeface="Arial" pitchFamily="34" charset="0"/>
                <a:cs typeface="Arial" pitchFamily="34" charset="0"/>
              </a:rPr>
              <a:t>623 F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Kapasitas</a:t>
            </a:r>
            <a:r>
              <a:rPr lang="en-US" dirty="0">
                <a:latin typeface="Arial" pitchFamily="34" charset="0"/>
                <a:cs typeface="Arial" pitchFamily="34" charset="0"/>
              </a:rPr>
              <a:t> bowl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	: </a:t>
            </a:r>
            <a:r>
              <a:rPr lang="en-US" dirty="0">
                <a:latin typeface="Arial" pitchFamily="34" charset="0"/>
                <a:cs typeface="Arial" pitchFamily="34" charset="0"/>
              </a:rPr>
              <a:t>17,6 m3</a:t>
            </a:r>
          </a:p>
          <a:p>
            <a:pPr algn="just"/>
            <a:r>
              <a:rPr lang="sv-SE" dirty="0">
                <a:latin typeface="Arial" pitchFamily="34" charset="0"/>
                <a:cs typeface="Arial" pitchFamily="34" charset="0"/>
              </a:rPr>
              <a:t>Lebar pemotongan/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penghamparan		: </a:t>
            </a:r>
            <a:r>
              <a:rPr lang="sv-SE" dirty="0">
                <a:latin typeface="Arial" pitchFamily="34" charset="0"/>
                <a:cs typeface="Arial" pitchFamily="34" charset="0"/>
              </a:rPr>
              <a:t>3,5 m</a:t>
            </a:r>
          </a:p>
          <a:p>
            <a:pPr algn="just"/>
            <a:r>
              <a:rPr lang="sv-SE" dirty="0">
                <a:latin typeface="Arial" pitchFamily="34" charset="0"/>
                <a:cs typeface="Arial" pitchFamily="34" charset="0"/>
              </a:rPr>
              <a:t>Ketebalan pemotongan/ penghamparan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	: </a:t>
            </a:r>
            <a:r>
              <a:rPr lang="sv-SE" dirty="0">
                <a:latin typeface="Arial" pitchFamily="34" charset="0"/>
                <a:cs typeface="Arial" pitchFamily="34" charset="0"/>
              </a:rPr>
              <a:t>0,33 m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	: </a:t>
            </a:r>
            <a:r>
              <a:rPr lang="en-US" dirty="0">
                <a:latin typeface="Arial" pitchFamily="34" charset="0"/>
                <a:cs typeface="Arial" pitchFamily="34" charset="0"/>
              </a:rPr>
              <a:t>6 km/jam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hampar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: </a:t>
            </a:r>
            <a:r>
              <a:rPr lang="en-US" dirty="0">
                <a:latin typeface="Arial" pitchFamily="34" charset="0"/>
                <a:cs typeface="Arial" pitchFamily="34" charset="0"/>
              </a:rPr>
              <a:t>7 km/jam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tetap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	: </a:t>
            </a:r>
            <a:r>
              <a:rPr lang="en-US" dirty="0">
                <a:latin typeface="Arial" pitchFamily="34" charset="0"/>
                <a:cs typeface="Arial" pitchFamily="34" charset="0"/>
              </a:rPr>
              <a:t>0,7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angkut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: </a:t>
            </a:r>
            <a:r>
              <a:rPr lang="en-US" dirty="0">
                <a:latin typeface="Arial" pitchFamily="34" charset="0"/>
                <a:cs typeface="Arial" pitchFamily="34" charset="0"/>
              </a:rPr>
              <a:t>10 km/jam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kembali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: </a:t>
            </a:r>
            <a:r>
              <a:rPr lang="en-US" dirty="0">
                <a:latin typeface="Arial" pitchFamily="34" charset="0"/>
                <a:cs typeface="Arial" pitchFamily="34" charset="0"/>
              </a:rPr>
              <a:t>12 km/jam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Jarak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angkut</a:t>
            </a:r>
            <a:r>
              <a:rPr lang="en-US" dirty="0">
                <a:latin typeface="Arial" pitchFamily="34" charset="0"/>
                <a:cs typeface="Arial" pitchFamily="34" charset="0"/>
              </a:rPr>
              <a:t>/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kembali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: </a:t>
            </a:r>
            <a:r>
              <a:rPr lang="en-US" dirty="0">
                <a:latin typeface="Arial" pitchFamily="34" charset="0"/>
                <a:cs typeface="Arial" pitchFamily="34" charset="0"/>
              </a:rPr>
              <a:t>500 meter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	: </a:t>
            </a:r>
            <a:r>
              <a:rPr lang="en-US" dirty="0">
                <a:latin typeface="Arial" pitchFamily="34" charset="0"/>
                <a:cs typeface="Arial" pitchFamily="34" charset="0"/>
              </a:rPr>
              <a:t>0,85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gembur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: </a:t>
            </a:r>
            <a:r>
              <a:rPr lang="en-US" dirty="0">
                <a:latin typeface="Arial" pitchFamily="34" charset="0"/>
                <a:cs typeface="Arial" pitchFamily="34" charset="0"/>
              </a:rPr>
              <a:t>1,25</a:t>
            </a:r>
          </a:p>
          <a:p>
            <a:pPr algn="just"/>
            <a:r>
              <a:rPr lang="fi-FI" dirty="0">
                <a:latin typeface="Arial" pitchFamily="34" charset="0"/>
                <a:cs typeface="Arial" pitchFamily="34" charset="0"/>
              </a:rPr>
              <a:t>Faktor efisiensi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kerja			 </a:t>
            </a:r>
            <a:r>
              <a:rPr lang="fi-FI" dirty="0">
                <a:latin typeface="Arial" pitchFamily="34" charset="0"/>
                <a:cs typeface="Arial" pitchFamily="34" charset="0"/>
              </a:rPr>
              <a:t>: 50 menit/jam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8034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375" y="390323"/>
            <a:ext cx="230441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JAWABAN 1</a:t>
            </a:r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539552" y="1124744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LANGKAH 1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Menghitung</a:t>
            </a:r>
            <a:r>
              <a:rPr lang="en-US" dirty="0">
                <a:latin typeface="Arial" pitchFamily="34" charset="0"/>
                <a:cs typeface="Arial" pitchFamily="34" charset="0"/>
              </a:rPr>
              <a:t> Isi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Aktual</a:t>
            </a:r>
            <a:r>
              <a:rPr lang="en-US" dirty="0">
                <a:latin typeface="Arial" pitchFamily="34" charset="0"/>
                <a:cs typeface="Arial" pitchFamily="34" charset="0"/>
              </a:rPr>
              <a:t> Bowl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Isi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aktual</a:t>
            </a:r>
            <a:r>
              <a:rPr lang="en-US" dirty="0">
                <a:latin typeface="Arial" pitchFamily="34" charset="0"/>
                <a:cs typeface="Arial" pitchFamily="34" charset="0"/>
              </a:rPr>
              <a:t> bowl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dihitung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rumus</a:t>
            </a:r>
            <a:r>
              <a:rPr lang="en-US" dirty="0">
                <a:latin typeface="Arial" pitchFamily="34" charset="0"/>
                <a:cs typeface="Arial" pitchFamily="34" charset="0"/>
              </a:rPr>
              <a:t> :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Isi </a:t>
            </a:r>
            <a:r>
              <a:rPr lang="en-US" i="1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Aktual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Bowl = </a:t>
            </a:r>
            <a:r>
              <a:rPr lang="en-US" i="1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Kapasitas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bowl x </a:t>
            </a:r>
            <a:r>
              <a:rPr lang="en-US" i="1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faktor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muatan</a:t>
            </a:r>
            <a:endParaRPr lang="en-US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		            = 17,6 </a:t>
            </a:r>
            <a:r>
              <a:rPr lang="en-US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m³ 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x 0,85 </a:t>
            </a:r>
            <a:endParaRPr lang="en-US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	</a:t>
            </a:r>
            <a:r>
              <a:rPr lang="en-US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	            = 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14,96 </a:t>
            </a:r>
            <a:r>
              <a:rPr lang="en-US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m³</a:t>
            </a:r>
          </a:p>
          <a:p>
            <a:endParaRPr lang="en-US" b="1" dirty="0">
              <a:solidFill>
                <a:srgbClr val="FF0000"/>
              </a:solidFill>
              <a:latin typeface="Calibri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LANGKAH 2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Menghitung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Muat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lphaL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27584" y="4005912"/>
                <a:ext cx="8172400" cy="6670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𝑊𝑎𝑘𝑡𝑢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𝑀𝑢𝑎𝑡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𝐾𝑎𝑝𝑎𝑠𝑖𝑡𝑎𝑠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𝐵𝑜𝑤𝑙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60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𝑚𝑒𝑛𝑖𝑡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/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𝑗𝑎𝑚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𝐿𝑒𝑏𝑎𝑟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𝑇𝑒𝑏𝑎𝑙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𝑃𝑒𝑚𝑜𝑡𝑜𝑛𝑔𝑎𝑛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𝐾𝑒𝑐𝑒𝑝𝑎𝑡𝑎𝑛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 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𝐺𝑒𝑚𝑏𝑢𝑟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solidFill>
                    <a:srgbClr val="FF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005912"/>
                <a:ext cx="8172400" cy="66704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11514" y="4797152"/>
                <a:ext cx="7783008" cy="12486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17,6 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³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60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𝑚𝑒𝑛𝑖𝑡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/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𝑗𝑎𝑚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3,5 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0,33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6000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/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𝑗𝑎𝑚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1,25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</a:p>
              <a:p>
                <a:r>
                  <a:rPr lang="en-US" i="1" dirty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	</a:t>
                </a:r>
                <a:r>
                  <a:rPr lang="en-US" i="1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	= 0,12 </a:t>
                </a:r>
                <a:r>
                  <a:rPr lang="en-US" i="1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Menit</a:t>
                </a:r>
                <a:endParaRPr lang="en-US" i="1" dirty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514" y="4797152"/>
                <a:ext cx="7783008" cy="1248612"/>
              </a:xfrm>
              <a:prstGeom prst="rect">
                <a:avLst/>
              </a:prstGeom>
              <a:blipFill rotWithShape="1">
                <a:blip r:embed="rId3"/>
                <a:stretch>
                  <a:fillRect b="-6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120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9807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	: </a:t>
            </a:r>
            <a:r>
              <a:rPr lang="en-US" dirty="0" smtClean="0"/>
              <a:t>CIV - 310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SKS	: 3 </a:t>
            </a:r>
            <a:r>
              <a:rPr lang="en-US" dirty="0" err="1"/>
              <a:t>Kuliah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	: </a:t>
            </a:r>
            <a:r>
              <a:rPr lang="en-US" dirty="0" err="1"/>
              <a:t>Wajib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552" y="332656"/>
            <a:ext cx="45720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950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1327" y="917554"/>
            <a:ext cx="3446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.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Menghitung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Angkut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87624" y="1412776"/>
                <a:ext cx="7086660" cy="943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𝑊𝑎𝑘𝑡𝑢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𝐴𝑛𝑔𝑘𝑢𝑡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Jarak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angkut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60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menit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jam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Kecepatan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angkut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endParaRPr lang="en-US" i="1" dirty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1412776"/>
                <a:ext cx="7086660" cy="9439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619670" y="2132856"/>
                <a:ext cx="7086660" cy="14973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500 </m:t>
                          </m:r>
                          <m:r>
                            <m:rPr>
                              <m:nor/>
                            </m:r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</m:t>
                          </m:r>
                          <m:r>
                            <m:rPr>
                              <m:nor/>
                            </m:r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60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menit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jam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10000 </m:t>
                          </m:r>
                          <m:r>
                            <m:rPr>
                              <m:nor/>
                            </m:r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</m:t>
                          </m:r>
                          <m:r>
                            <m:rPr>
                              <m:nor/>
                            </m:r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jam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i="1" dirty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	</a:t>
                </a:r>
                <a:r>
                  <a:rPr lang="en-US" i="1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		</a:t>
                </a:r>
              </a:p>
              <a:p>
                <a:r>
                  <a:rPr lang="en-US" i="1" dirty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	</a:t>
                </a:r>
                <a:r>
                  <a:rPr lang="en-US" i="1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	        =  3 </a:t>
                </a:r>
                <a:r>
                  <a:rPr lang="en-US" i="1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Menit</a:t>
                </a:r>
                <a:endParaRPr lang="en-US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endParaRPr lang="en-US" i="1" dirty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0" y="2132856"/>
                <a:ext cx="7086660" cy="14973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007522" y="3789040"/>
            <a:ext cx="3292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c.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Menghitung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Hampar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260872" y="4365104"/>
                <a:ext cx="7445458" cy="6031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𝑊𝑎𝑘𝑡𝑢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𝐻𝑎𝑚𝑝𝑎𝑟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Kapasitas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bowl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60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menit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jam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Lebar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tebal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penghamparan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kecepatan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−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Waktu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Hampar</m:t>
                          </m:r>
                        </m:den>
                      </m:f>
                    </m:oMath>
                  </m:oMathPara>
                </a14:m>
                <a:endParaRPr lang="en-US" sz="16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0872" y="4365104"/>
                <a:ext cx="7445458" cy="60317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31051" y="5085184"/>
                <a:ext cx="7445458" cy="11197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17,6 </m:t>
                          </m:r>
                          <m:r>
                            <m:rPr>
                              <m:nor/>
                            </m:r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³</m:t>
                          </m:r>
                          <m:r>
                            <m:rPr>
                              <m:nor/>
                            </m:r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60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menit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jam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3,5 </m:t>
                          </m:r>
                          <m:r>
                            <m:rPr>
                              <m:nor/>
                            </m:r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</m:t>
                          </m:r>
                          <m:r>
                            <m:rPr>
                              <m:nor/>
                            </m:r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0,33 </m:t>
                          </m:r>
                          <m:r>
                            <m:rPr>
                              <m:nor/>
                            </m:r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</m:t>
                          </m:r>
                          <m:r>
                            <m:rPr>
                              <m:nor/>
                            </m:r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an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 7000 </m:t>
                          </m:r>
                          <m:r>
                            <m:rPr>
                              <m:nor/>
                            </m:r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</m:t>
                          </m:r>
                          <m:r>
                            <m:rPr>
                              <m:nor/>
                            </m:r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jam</m:t>
                          </m:r>
                          <m:r>
                            <m:rPr>
                              <m:nor/>
                            </m:r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16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endParaRPr lang="en-US" sz="1600" i="1" dirty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sz="1600" i="1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		     = 0,13 </a:t>
                </a:r>
                <a:r>
                  <a:rPr lang="en-US" sz="1600" i="1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Menit</a:t>
                </a:r>
                <a:endParaRPr lang="en-US" sz="16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051" y="5085184"/>
                <a:ext cx="7445458" cy="1119794"/>
              </a:xfrm>
              <a:prstGeom prst="rect">
                <a:avLst/>
              </a:prstGeom>
              <a:blipFill rotWithShape="1">
                <a:blip r:embed="rId5"/>
                <a:stretch>
                  <a:fillRect b="-5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52022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8437" y="3835799"/>
            <a:ext cx="2922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0,7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531327" y="917554"/>
            <a:ext cx="3574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.    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Menghitung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Kembali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115616" y="1484784"/>
                <a:ext cx="7086660" cy="943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𝑊𝑎𝑘𝑡𝑢𝐾𝑒𝑚𝑏𝑎𝑙𝑖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Jarak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Kembali</m:t>
                          </m:r>
                          <m:r>
                            <m:rPr>
                              <m:nor/>
                            </m:r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60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menit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jam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Kecepatan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  <m:t>𝐾𝑒𝑚𝑏𝑎𝑙𝑖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endParaRPr lang="en-US" i="1" dirty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484784"/>
                <a:ext cx="7086660" cy="9439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475656" y="2276872"/>
                <a:ext cx="7086660" cy="14978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500 </m:t>
                          </m:r>
                          <m:r>
                            <m:rPr>
                              <m:nor/>
                            </m:r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</m:t>
                          </m:r>
                          <m:r>
                            <m:rPr>
                              <m:nor/>
                            </m:r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60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menit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jam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  <m:t>1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  <m:t>2000 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  <m:t>𝑚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  <m:t>/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  <m:t>𝑗𝑎𝑚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endParaRPr lang="en-US" i="1" dirty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i="1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		        = 2,50 </a:t>
                </a:r>
                <a:r>
                  <a:rPr lang="en-US" i="1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Menit</a:t>
                </a:r>
                <a:endParaRPr lang="en-US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endParaRPr lang="en-US" i="1" dirty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276872"/>
                <a:ext cx="7086660" cy="14978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885482" y="4590256"/>
            <a:ext cx="77909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Jadi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siklus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Muat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Angkut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Hampar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Kembali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Tetap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= 0,12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Menit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+ 3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Menit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+ 0,13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Menit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+ 2,50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Menit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+ 0,7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Menit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= 6,45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Menit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5841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83568" y="836712"/>
                <a:ext cx="7992888" cy="22579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LANGKAH 3</a:t>
                </a:r>
              </a:p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Menghitung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Produksi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Kerja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Kasar</a:t>
                </a:r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i="1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Produksi</a:t>
                </a:r>
                <a:r>
                  <a:rPr lang="en-US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1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Kerja</a:t>
                </a:r>
                <a:r>
                  <a:rPr lang="en-US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1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Kasar</a:t>
                </a:r>
                <a:r>
                  <a:rPr lang="en-US" i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=Isi </a:t>
                </a:r>
                <a:r>
                  <a:rPr lang="en-US" i="1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aktual</a:t>
                </a:r>
                <a:r>
                  <a:rPr lang="en-US" i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bowl x </a:t>
                </a:r>
                <a:r>
                  <a:rPr lang="en-US" i="1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jumlah</a:t>
                </a:r>
                <a:r>
                  <a:rPr lang="en-US" i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1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siklus</a:t>
                </a:r>
                <a:r>
                  <a:rPr lang="en-US" i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per </a:t>
                </a:r>
                <a:r>
                  <a:rPr lang="en-US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jam</a:t>
                </a:r>
              </a:p>
              <a:p>
                <a:endParaRPr lang="en-US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		      </a:t>
                </a:r>
                <a:r>
                  <a:rPr lang="en-US" i="1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= 14,96 m³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rPr>
                          <m:t>60 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rPr>
                          <m:t>𝑀𝑒𝑛𝑖𝑡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rPr>
                          <m:t>/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rPr>
                          <m:t>𝐽𝑎𝑚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rPr>
                          <m:t>6,45 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rPr>
                          <m:t>𝑀𝑒𝑛𝑖𝑡</m:t>
                        </m:r>
                      </m:den>
                    </m:f>
                  </m:oMath>
                </a14:m>
                <a:endParaRPr lang="en-US" sz="20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endParaRPr>
              </a:p>
              <a:p>
                <a:r>
                  <a:rPr lang="en-US" i="1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		       = 139, 163 M³/Jam </a:t>
                </a:r>
                <a:endParaRPr lang="en-US" i="1" dirty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836712"/>
                <a:ext cx="7992888" cy="2257990"/>
              </a:xfrm>
              <a:prstGeom prst="rect">
                <a:avLst/>
              </a:prstGeom>
              <a:blipFill rotWithShape="1">
                <a:blip r:embed="rId2"/>
                <a:stretch>
                  <a:fillRect l="-610" t="-1348" b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755576" y="3414264"/>
            <a:ext cx="849694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LANGKAH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4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Menghitung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Aktual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Aktual</a:t>
            </a:r>
            <a:r>
              <a:rPr lang="en-US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= </a:t>
            </a:r>
            <a:r>
              <a:rPr lang="en-US" i="1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Produksi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Kerja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Kasar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 x </a:t>
            </a:r>
            <a:r>
              <a:rPr lang="en-US" i="1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faktor-faktor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effisiensi</a:t>
            </a:r>
            <a:endParaRPr lang="en-US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		         = 139, 163 m³/jam x (50 </a:t>
            </a:r>
            <a:r>
              <a:rPr lang="en-US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menit</a:t>
            </a:r>
            <a:r>
              <a:rPr lang="en-US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/60menit)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 		          = 116 m³/jam</a:t>
            </a:r>
            <a:endParaRPr lang="en-US" dirty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8518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375" y="388760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SOAL 2</a:t>
            </a:r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419468" y="1028343"/>
            <a:ext cx="82569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pemotongan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dihamparkan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Wheel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Tractor Scraper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Hitunglah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dirty="0">
                <a:latin typeface="Arial" pitchFamily="34" charset="0"/>
                <a:cs typeface="Arial" pitchFamily="34" charset="0"/>
              </a:rPr>
              <a:t> data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>
                <a:latin typeface="Arial" pitchFamily="34" charset="0"/>
                <a:cs typeface="Arial" pitchFamily="34" charset="0"/>
              </a:rPr>
              <a:t> :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Model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: </a:t>
            </a:r>
            <a:r>
              <a:rPr lang="en-US" dirty="0">
                <a:latin typeface="Arial" pitchFamily="34" charset="0"/>
                <a:cs typeface="Arial" pitchFamily="34" charset="0"/>
              </a:rPr>
              <a:t>633 E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Kapasitas</a:t>
            </a:r>
            <a:r>
              <a:rPr lang="en-US" dirty="0">
                <a:latin typeface="Arial" pitchFamily="34" charset="0"/>
                <a:cs typeface="Arial" pitchFamily="34" charset="0"/>
              </a:rPr>
              <a:t> bowl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: </a:t>
            </a:r>
            <a:r>
              <a:rPr lang="en-US" dirty="0">
                <a:latin typeface="Arial" pitchFamily="34" charset="0"/>
                <a:cs typeface="Arial" pitchFamily="34" charset="0"/>
              </a:rPr>
              <a:t>26 m3</a:t>
            </a:r>
          </a:p>
          <a:p>
            <a:pPr algn="just"/>
            <a:r>
              <a:rPr lang="sv-SE" dirty="0">
                <a:latin typeface="Arial" pitchFamily="34" charset="0"/>
                <a:cs typeface="Arial" pitchFamily="34" charset="0"/>
              </a:rPr>
              <a:t>Lebar pemotongan/ penghamparan : 3,5 m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: </a:t>
            </a:r>
            <a:r>
              <a:rPr lang="en-US" dirty="0">
                <a:latin typeface="Arial" pitchFamily="34" charset="0"/>
                <a:cs typeface="Arial" pitchFamily="34" charset="0"/>
              </a:rPr>
              <a:t>0,9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menit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hampar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: </a:t>
            </a:r>
            <a:r>
              <a:rPr lang="en-US" dirty="0">
                <a:latin typeface="Arial" pitchFamily="34" charset="0"/>
                <a:cs typeface="Arial" pitchFamily="34" charset="0"/>
              </a:rPr>
              <a:t>0,7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menit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tetap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: </a:t>
            </a:r>
            <a:r>
              <a:rPr lang="en-US" dirty="0">
                <a:latin typeface="Arial" pitchFamily="34" charset="0"/>
                <a:cs typeface="Arial" pitchFamily="34" charset="0"/>
              </a:rPr>
              <a:t>0,7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menit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angkut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 </a:t>
            </a:r>
            <a:r>
              <a:rPr lang="en-US" dirty="0">
                <a:latin typeface="Arial" pitchFamily="34" charset="0"/>
                <a:cs typeface="Arial" pitchFamily="34" charset="0"/>
              </a:rPr>
              <a:t>: 12 km/jam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kembali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 </a:t>
            </a:r>
            <a:r>
              <a:rPr lang="en-US" dirty="0">
                <a:latin typeface="Arial" pitchFamily="34" charset="0"/>
                <a:cs typeface="Arial" pitchFamily="34" charset="0"/>
              </a:rPr>
              <a:t>: 16 km/jam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Jarak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angkut</a:t>
            </a:r>
            <a:r>
              <a:rPr lang="en-US" dirty="0">
                <a:latin typeface="Arial" pitchFamily="34" charset="0"/>
                <a:cs typeface="Arial" pitchFamily="34" charset="0"/>
              </a:rPr>
              <a:t>/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kembali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 </a:t>
            </a:r>
            <a:r>
              <a:rPr lang="en-US" dirty="0">
                <a:latin typeface="Arial" pitchFamily="34" charset="0"/>
                <a:cs typeface="Arial" pitchFamily="34" charset="0"/>
              </a:rPr>
              <a:t>: 700 meter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 </a:t>
            </a:r>
            <a:r>
              <a:rPr lang="en-US" dirty="0">
                <a:latin typeface="Arial" pitchFamily="34" charset="0"/>
                <a:cs typeface="Arial" pitchFamily="34" charset="0"/>
              </a:rPr>
              <a:t>: 0,80</a:t>
            </a:r>
          </a:p>
          <a:p>
            <a:pPr algn="just"/>
            <a:r>
              <a:rPr lang="fi-FI" dirty="0">
                <a:latin typeface="Arial" pitchFamily="34" charset="0"/>
                <a:cs typeface="Arial" pitchFamily="34" charset="0"/>
              </a:rPr>
              <a:t>Faktor efisiensi kerja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		 : </a:t>
            </a:r>
            <a:r>
              <a:rPr lang="fi-FI" dirty="0">
                <a:latin typeface="Arial" pitchFamily="34" charset="0"/>
                <a:cs typeface="Arial" pitchFamily="34" charset="0"/>
              </a:rPr>
              <a:t>55 menit/jam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1559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375" y="390323"/>
            <a:ext cx="230441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JAWABAN 2</a:t>
            </a:r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413792" y="867377"/>
            <a:ext cx="79746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LANGKAH 1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Menghitung</a:t>
            </a:r>
            <a:r>
              <a:rPr lang="en-US" dirty="0">
                <a:latin typeface="Arial" pitchFamily="34" charset="0"/>
                <a:cs typeface="Arial" pitchFamily="34" charset="0"/>
              </a:rPr>
              <a:t> Isi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Aktual</a:t>
            </a:r>
            <a:r>
              <a:rPr lang="en-US" dirty="0">
                <a:latin typeface="Arial" pitchFamily="34" charset="0"/>
                <a:cs typeface="Arial" pitchFamily="34" charset="0"/>
              </a:rPr>
              <a:t> Bowl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Isi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aktual</a:t>
            </a:r>
            <a:r>
              <a:rPr lang="en-US" dirty="0">
                <a:latin typeface="Arial" pitchFamily="34" charset="0"/>
                <a:cs typeface="Arial" pitchFamily="34" charset="0"/>
              </a:rPr>
              <a:t> bowl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dihitung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rumus</a:t>
            </a:r>
            <a:r>
              <a:rPr lang="en-US" dirty="0">
                <a:latin typeface="Arial" pitchFamily="34" charset="0"/>
                <a:cs typeface="Arial" pitchFamily="34" charset="0"/>
              </a:rPr>
              <a:t> :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Isi </a:t>
            </a:r>
            <a:r>
              <a:rPr lang="en-US" i="1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Aktual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Bowl = </a:t>
            </a:r>
            <a:r>
              <a:rPr lang="en-US" i="1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Kapasitas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bowl x </a:t>
            </a:r>
            <a:r>
              <a:rPr lang="en-US" i="1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faktor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muatan</a:t>
            </a:r>
            <a:endParaRPr lang="en-US" i="1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		            = </a:t>
            </a:r>
            <a:r>
              <a:rPr lang="en-US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26 m³ 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x </a:t>
            </a:r>
            <a:r>
              <a:rPr lang="en-US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0,80</a:t>
            </a:r>
            <a:endParaRPr lang="en-US" i="1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		            = </a:t>
            </a:r>
            <a:r>
              <a:rPr lang="en-US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20, 80 m³</a:t>
            </a:r>
            <a:endParaRPr lang="en-US" i="1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266" y="2780928"/>
            <a:ext cx="79746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LANGKAH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Menghitung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Siklus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	= 0,9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c.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Hampar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0,7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e.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	= 0,70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b.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Angkut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55252" y="4820277"/>
                <a:ext cx="7086660" cy="943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𝑊𝑎𝑘𝑡𝑢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𝐴𝑛𝑔𝑘𝑢𝑡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Jarak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angkut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60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menit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jam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Kecepatan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angkut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endParaRPr lang="en-US" i="1" dirty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252" y="4820277"/>
                <a:ext cx="7086660" cy="9439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534329" y="5492682"/>
                <a:ext cx="7086660" cy="12203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700 </m:t>
                          </m:r>
                          <m:r>
                            <m:rPr>
                              <m:nor/>
                            </m:r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</m:t>
                          </m:r>
                          <m:r>
                            <m:rPr>
                              <m:nor/>
                            </m:r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60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menit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jam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12000 </m:t>
                          </m:r>
                          <m:r>
                            <m:rPr>
                              <m:nor/>
                            </m:r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</m:t>
                          </m:r>
                          <m:r>
                            <m:rPr>
                              <m:nor/>
                            </m:r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jam</m:t>
                          </m:r>
                        </m:den>
                      </m:f>
                    </m:oMath>
                  </m:oMathPara>
                </a14:m>
                <a:endParaRPr lang="en-US" i="1" dirty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i="1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		       = 3,5 </a:t>
                </a:r>
                <a:r>
                  <a:rPr lang="en-US" i="1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Menit</a:t>
                </a:r>
                <a:endParaRPr lang="en-US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endParaRPr lang="en-US" i="1" dirty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329" y="5492682"/>
                <a:ext cx="7086660" cy="12203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91130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115616" y="1124215"/>
                <a:ext cx="7086660" cy="943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𝑊𝑎𝑘𝑡𝑢𝐾𝑒𝑚𝑏𝑎𝑙𝑖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Jarak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Kembali</m:t>
                          </m:r>
                          <m:r>
                            <m:rPr>
                              <m:nor/>
                            </m:r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60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menit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jam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Kecepatan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  <m:t>𝐾𝑒𝑚𝑏𝑎𝑙𝑖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endParaRPr lang="en-US" i="1" dirty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124215"/>
                <a:ext cx="7086660" cy="9439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550484" y="736042"/>
            <a:ext cx="3574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.    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Menghitung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Kembali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619670" y="1864034"/>
                <a:ext cx="7086660" cy="12208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700 </m:t>
                          </m:r>
                          <m:r>
                            <m:rPr>
                              <m:nor/>
                            </m:r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</m:t>
                          </m:r>
                          <m:r>
                            <m:rPr>
                              <m:nor/>
                            </m:r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60 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menit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jam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  <m:t>1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  <m:t>6000 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  <m:t>𝑚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  <m:t>/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itchFamily="18" charset="0"/>
                            </a:rPr>
                            <m:t>𝑗𝑎𝑚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i="1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		        = 2,60 </a:t>
                </a:r>
                <a:r>
                  <a:rPr lang="en-US" i="1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Menit</a:t>
                </a:r>
                <a:endParaRPr lang="en-US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endParaRPr lang="en-US" i="1" dirty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0" y="1864034"/>
                <a:ext cx="7086660" cy="12208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331331" y="2869485"/>
            <a:ext cx="7790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Jadi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siklus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Muat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0,70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Menit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+ 2,60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Menit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+ 0,7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Menit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= 8,4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Menit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62502" y="4077072"/>
                <a:ext cx="7992888" cy="22579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LANGKAH 3</a:t>
                </a:r>
              </a:p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Menghitung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Produksi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Kerja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Kasar</a:t>
                </a:r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i="1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Produksi</a:t>
                </a:r>
                <a:r>
                  <a:rPr lang="en-US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1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Kerja</a:t>
                </a:r>
                <a:r>
                  <a:rPr lang="en-US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1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Kasar</a:t>
                </a:r>
                <a:r>
                  <a:rPr lang="en-US" i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=Isi </a:t>
                </a:r>
                <a:r>
                  <a:rPr lang="en-US" i="1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aktual</a:t>
                </a:r>
                <a:r>
                  <a:rPr lang="en-US" i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bowl x </a:t>
                </a:r>
                <a:r>
                  <a:rPr lang="en-US" i="1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jumlah</a:t>
                </a:r>
                <a:r>
                  <a:rPr lang="en-US" i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1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siklus</a:t>
                </a:r>
                <a:r>
                  <a:rPr lang="en-US" i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per </a:t>
                </a:r>
                <a:r>
                  <a:rPr lang="en-US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jam</a:t>
                </a:r>
              </a:p>
              <a:p>
                <a:endParaRPr lang="en-US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		      </a:t>
                </a:r>
                <a:r>
                  <a:rPr lang="en-US" i="1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= 20,80 m³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rPr>
                          <m:t>60 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rPr>
                          <m:t>𝑀𝑒𝑛𝑖𝑡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rPr>
                          <m:t>/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rPr>
                          <m:t>𝐽𝑎𝑚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itchFamily="18" charset="0"/>
                            <a:cs typeface="Arial" pitchFamily="34" charset="0"/>
                          </a:rPr>
                          <m:t>8,4 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rPr>
                          <m:t>𝑀𝑒𝑛𝑖𝑡</m:t>
                        </m:r>
                      </m:den>
                    </m:f>
                  </m:oMath>
                </a14:m>
                <a:endParaRPr lang="en-US" sz="20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endParaRPr>
              </a:p>
              <a:p>
                <a:r>
                  <a:rPr lang="en-US" i="1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		       = 143, 43 M³/Jam </a:t>
                </a:r>
                <a:endParaRPr lang="en-US" i="1" dirty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502" y="4077072"/>
                <a:ext cx="7992888" cy="2257990"/>
              </a:xfrm>
              <a:prstGeom prst="rect">
                <a:avLst/>
              </a:prstGeom>
              <a:blipFill rotWithShape="1">
                <a:blip r:embed="rId4"/>
                <a:stretch>
                  <a:fillRect l="-686" t="-1351" b="-18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4947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056" y="836712"/>
            <a:ext cx="849694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LANGKAH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4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Menghitung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Aktual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Aktual</a:t>
            </a:r>
            <a:r>
              <a:rPr lang="en-US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= </a:t>
            </a:r>
            <a:r>
              <a:rPr lang="en-US" i="1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Produksi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Kerja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Kasar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 x </a:t>
            </a:r>
            <a:r>
              <a:rPr lang="en-US" i="1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faktor-faktor</a:t>
            </a:r>
            <a:r>
              <a:rPr lang="en-US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effisiensi</a:t>
            </a:r>
            <a:endParaRPr lang="en-US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		         = 143, 43 m³/jam x (55 </a:t>
            </a:r>
            <a:r>
              <a:rPr lang="en-US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menit</a:t>
            </a:r>
            <a:r>
              <a:rPr lang="en-US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/60menit)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 		          = 131, 48 m³/jam</a:t>
            </a:r>
            <a:endParaRPr lang="en-US" dirty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9564016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375" y="388760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TUGAS</a:t>
            </a:r>
            <a:endParaRPr lang="en-US" sz="2500" dirty="0"/>
          </a:p>
        </p:txBody>
      </p:sp>
      <p:sp>
        <p:nvSpPr>
          <p:cNvPr id="6" name="Rectangle 5"/>
          <p:cNvSpPr/>
          <p:nvPr/>
        </p:nvSpPr>
        <p:spPr>
          <a:xfrm>
            <a:off x="460689" y="1074509"/>
            <a:ext cx="821576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pemotongan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langsung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dihamparkan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Wheel Tractor Scraper.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Hitunglah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dirty="0">
                <a:latin typeface="Arial" pitchFamily="34" charset="0"/>
                <a:cs typeface="Arial" pitchFamily="34" charset="0"/>
              </a:rPr>
              <a:t> data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>
                <a:latin typeface="Arial" pitchFamily="34" charset="0"/>
                <a:cs typeface="Arial" pitchFamily="34" charset="0"/>
              </a:rPr>
              <a:t> :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Model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				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615 C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Kapasitas</a:t>
            </a:r>
            <a:r>
              <a:rPr lang="en-US" dirty="0">
                <a:latin typeface="Arial" pitchFamily="34" charset="0"/>
                <a:cs typeface="Arial" pitchFamily="34" charset="0"/>
              </a:rPr>
              <a:t> bowl 				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13,00 </a:t>
            </a:r>
            <a:r>
              <a:rPr lang="en-US" dirty="0">
                <a:latin typeface="Arial" pitchFamily="34" charset="0"/>
                <a:cs typeface="Arial" pitchFamily="34" charset="0"/>
              </a:rPr>
              <a:t>m3</a:t>
            </a:r>
          </a:p>
          <a:p>
            <a:pPr algn="just"/>
            <a:r>
              <a:rPr lang="sv-SE" dirty="0">
                <a:latin typeface="Arial" pitchFamily="34" charset="0"/>
                <a:cs typeface="Arial" pitchFamily="34" charset="0"/>
              </a:rPr>
              <a:t>Lebar pemotongan/ penghamparan		: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2,89 </a:t>
            </a:r>
            <a:r>
              <a:rPr lang="sv-SE" dirty="0">
                <a:latin typeface="Arial" pitchFamily="34" charset="0"/>
                <a:cs typeface="Arial" pitchFamily="34" charset="0"/>
              </a:rPr>
              <a:t>m</a:t>
            </a:r>
          </a:p>
          <a:p>
            <a:pPr algn="just"/>
            <a:r>
              <a:rPr lang="sv-SE" dirty="0">
                <a:latin typeface="Arial" pitchFamily="34" charset="0"/>
                <a:cs typeface="Arial" pitchFamily="34" charset="0"/>
              </a:rPr>
              <a:t>Ketebalan pemotongan/ penghamparan 	: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0,414 </a:t>
            </a:r>
            <a:r>
              <a:rPr lang="sv-SE" dirty="0">
                <a:latin typeface="Arial" pitchFamily="34" charset="0"/>
                <a:cs typeface="Arial" pitchFamily="34" charset="0"/>
              </a:rPr>
              <a:t>m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muat</a:t>
            </a:r>
            <a:r>
              <a:rPr lang="en-US" dirty="0">
                <a:latin typeface="Arial" pitchFamily="34" charset="0"/>
                <a:cs typeface="Arial" pitchFamily="34" charset="0"/>
              </a:rPr>
              <a:t> 				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en-US" dirty="0">
                <a:latin typeface="Arial" pitchFamily="34" charset="0"/>
                <a:cs typeface="Arial" pitchFamily="34" charset="0"/>
              </a:rPr>
              <a:t>km/jam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hampar</a:t>
            </a:r>
            <a:r>
              <a:rPr lang="en-US" dirty="0">
                <a:latin typeface="Arial" pitchFamily="34" charset="0"/>
                <a:cs typeface="Arial" pitchFamily="34" charset="0"/>
              </a:rPr>
              <a:t> 			: 7 km/jam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tetap</a:t>
            </a:r>
            <a:r>
              <a:rPr lang="en-US" dirty="0">
                <a:latin typeface="Arial" pitchFamily="34" charset="0"/>
                <a:cs typeface="Arial" pitchFamily="34" charset="0"/>
              </a:rPr>
              <a:t> 				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0,9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menit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angkut</a:t>
            </a:r>
            <a:r>
              <a:rPr lang="en-US" dirty="0">
                <a:latin typeface="Arial" pitchFamily="34" charset="0"/>
                <a:cs typeface="Arial" pitchFamily="34" charset="0"/>
              </a:rPr>
              <a:t> 			: 10 km/jam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kembali</a:t>
            </a:r>
            <a:r>
              <a:rPr lang="en-US" dirty="0">
                <a:latin typeface="Arial" pitchFamily="34" charset="0"/>
                <a:cs typeface="Arial" pitchFamily="34" charset="0"/>
              </a:rPr>
              <a:t> 			: 12 km/jam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Jarak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angkut</a:t>
            </a:r>
            <a:r>
              <a:rPr lang="en-US" dirty="0">
                <a:latin typeface="Arial" pitchFamily="34" charset="0"/>
                <a:cs typeface="Arial" pitchFamily="34" charset="0"/>
              </a:rPr>
              <a:t>/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kembali</a:t>
            </a:r>
            <a:r>
              <a:rPr lang="en-US" dirty="0">
                <a:latin typeface="Arial" pitchFamily="34" charset="0"/>
                <a:cs typeface="Arial" pitchFamily="34" charset="0"/>
              </a:rPr>
              <a:t> 			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400 </a:t>
            </a:r>
            <a:r>
              <a:rPr lang="en-US" dirty="0">
                <a:latin typeface="Arial" pitchFamily="34" charset="0"/>
                <a:cs typeface="Arial" pitchFamily="34" charset="0"/>
              </a:rPr>
              <a:t>meter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isi</a:t>
            </a:r>
            <a:r>
              <a:rPr lang="en-US" dirty="0">
                <a:latin typeface="Arial" pitchFamily="34" charset="0"/>
                <a:cs typeface="Arial" pitchFamily="34" charset="0"/>
              </a:rPr>
              <a:t> 				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0,80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gembur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			: 1,25</a:t>
            </a:r>
          </a:p>
          <a:p>
            <a:pPr algn="just"/>
            <a:r>
              <a:rPr lang="fi-FI" dirty="0">
                <a:latin typeface="Arial" pitchFamily="34" charset="0"/>
                <a:cs typeface="Arial" pitchFamily="34" charset="0"/>
              </a:rPr>
              <a:t>Faktor efisiensi kerja			 : 50 menit/jam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5529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/>
              <a:t>BAB 1		</a:t>
            </a:r>
            <a:r>
              <a:rPr lang="en-US" sz="1700" dirty="0" err="1"/>
              <a:t>Gambaran</a:t>
            </a:r>
            <a:r>
              <a:rPr lang="en-US" sz="1700" dirty="0"/>
              <a:t> </a:t>
            </a:r>
            <a:r>
              <a:rPr lang="en-US" sz="1700" dirty="0" err="1"/>
              <a:t>Umum</a:t>
            </a:r>
            <a:r>
              <a:rPr lang="en-US" sz="1700" dirty="0"/>
              <a:t> Proses </a:t>
            </a:r>
            <a:r>
              <a:rPr lang="en-US" sz="1700" dirty="0" err="1"/>
              <a:t>Konstruksi</a:t>
            </a:r>
            <a:r>
              <a:rPr lang="en-US" sz="1700" dirty="0"/>
              <a:t>, </a:t>
            </a:r>
            <a:r>
              <a:rPr lang="en-US" sz="1700" dirty="0" err="1"/>
              <a:t>Peranan</a:t>
            </a:r>
            <a:r>
              <a:rPr lang="en-US" sz="1700" dirty="0"/>
              <a:t> </a:t>
            </a:r>
            <a:r>
              <a:rPr lang="en-US" sz="1700" dirty="0" err="1"/>
              <a:t>Peralatan</a:t>
            </a:r>
            <a:r>
              <a:rPr lang="en-US" sz="1700" dirty="0"/>
              <a:t> </a:t>
            </a:r>
            <a:r>
              <a:rPr lang="en-US" sz="1700" dirty="0" err="1"/>
              <a:t>Konstruksi</a:t>
            </a:r>
            <a:r>
              <a:rPr lang="en-US" sz="1700" dirty="0"/>
              <a:t>, </a:t>
            </a:r>
          </a:p>
          <a:p>
            <a:r>
              <a:rPr lang="en-US" sz="1700" dirty="0"/>
              <a:t>BAB 2		Hauling Equipment And Dump Truck</a:t>
            </a:r>
          </a:p>
          <a:p>
            <a:r>
              <a:rPr lang="en-US" sz="1700" dirty="0"/>
              <a:t>BAB 3		Compaction and Stabilization Equipment</a:t>
            </a:r>
          </a:p>
          <a:p>
            <a:r>
              <a:rPr lang="en-US" sz="1700" dirty="0"/>
              <a:t>BAB 4		Dozer</a:t>
            </a:r>
          </a:p>
          <a:p>
            <a:r>
              <a:rPr lang="en-US" sz="1700" dirty="0"/>
              <a:t>BAB 5		</a:t>
            </a:r>
            <a:r>
              <a:rPr lang="en-US" sz="1700" dirty="0" err="1"/>
              <a:t>Timmer</a:t>
            </a:r>
            <a:endParaRPr lang="en-US" sz="1700" dirty="0"/>
          </a:p>
          <a:p>
            <a:r>
              <a:rPr lang="en-US" sz="1700" dirty="0"/>
              <a:t>BAB 6		Excavator</a:t>
            </a:r>
          </a:p>
          <a:p>
            <a:r>
              <a:rPr lang="en-US" sz="1700" dirty="0"/>
              <a:t>BAB 7		Grader</a:t>
            </a:r>
          </a:p>
          <a:p>
            <a:r>
              <a:rPr lang="en-US" sz="1700" dirty="0" smtClean="0"/>
              <a:t>BAB </a:t>
            </a:r>
            <a:r>
              <a:rPr lang="en-US" sz="1700" dirty="0"/>
              <a:t>8		</a:t>
            </a:r>
            <a:r>
              <a:rPr lang="en-US" sz="1700" dirty="0" err="1"/>
              <a:t>Ujian</a:t>
            </a:r>
            <a:r>
              <a:rPr lang="en-US" sz="1700" dirty="0"/>
              <a:t> Tengah Semester</a:t>
            </a:r>
          </a:p>
          <a:p>
            <a:r>
              <a:rPr lang="en-US" sz="1700" dirty="0"/>
              <a:t>BAB 9		</a:t>
            </a:r>
            <a:r>
              <a:rPr lang="en-US" sz="1700" dirty="0" err="1" smtClean="0"/>
              <a:t>Teknik</a:t>
            </a:r>
            <a:r>
              <a:rPr lang="en-US" sz="1700" dirty="0" smtClean="0"/>
              <a:t> </a:t>
            </a:r>
            <a:r>
              <a:rPr lang="en-US" sz="1700" dirty="0" err="1" smtClean="0"/>
              <a:t>Pondasi</a:t>
            </a:r>
            <a:endParaRPr lang="en-US" sz="1700" dirty="0" smtClean="0"/>
          </a:p>
          <a:p>
            <a:r>
              <a:rPr lang="en-US" sz="1700" dirty="0" smtClean="0"/>
              <a:t>BAB </a:t>
            </a:r>
            <a:r>
              <a:rPr lang="en-US" sz="1700" dirty="0"/>
              <a:t>10		</a:t>
            </a:r>
            <a:r>
              <a:rPr lang="en-US" sz="1700" dirty="0" smtClean="0"/>
              <a:t>Dewatering</a:t>
            </a:r>
          </a:p>
          <a:p>
            <a:r>
              <a:rPr lang="en-US" sz="1700" dirty="0" smtClean="0"/>
              <a:t>BAB </a:t>
            </a:r>
            <a:r>
              <a:rPr lang="en-US" sz="1700" dirty="0"/>
              <a:t>11		Tower </a:t>
            </a:r>
            <a:r>
              <a:rPr lang="en-US" sz="1700" dirty="0" smtClean="0"/>
              <a:t>Crane</a:t>
            </a:r>
            <a:endParaRPr lang="en-US" sz="1700" dirty="0"/>
          </a:p>
          <a:p>
            <a:r>
              <a:rPr lang="en-US" sz="1700" dirty="0"/>
              <a:t>BAB 12		</a:t>
            </a:r>
            <a:r>
              <a:rPr lang="en-US" sz="1700" dirty="0" smtClean="0"/>
              <a:t>Ripper</a:t>
            </a:r>
          </a:p>
          <a:p>
            <a:r>
              <a:rPr lang="en-US" sz="1700" dirty="0" smtClean="0"/>
              <a:t>BAB </a:t>
            </a:r>
            <a:r>
              <a:rPr lang="en-US" sz="1700" dirty="0"/>
              <a:t>13		</a:t>
            </a:r>
            <a:r>
              <a:rPr lang="en-US" sz="1700" dirty="0" smtClean="0"/>
              <a:t>Wheel Tractor Scraper</a:t>
            </a:r>
          </a:p>
          <a:p>
            <a:r>
              <a:rPr lang="en-US" sz="1700" dirty="0" smtClean="0"/>
              <a:t>BAB </a:t>
            </a:r>
            <a:r>
              <a:rPr lang="en-US" sz="1700" dirty="0"/>
              <a:t>14		</a:t>
            </a:r>
            <a:r>
              <a:rPr lang="en-US" sz="1700" dirty="0" err="1" smtClean="0"/>
              <a:t>Timmer</a:t>
            </a:r>
            <a:endParaRPr lang="en-US" sz="1700" dirty="0" smtClean="0"/>
          </a:p>
          <a:p>
            <a:r>
              <a:rPr lang="en-US" sz="1700" dirty="0" smtClean="0"/>
              <a:t>BAB </a:t>
            </a:r>
            <a:r>
              <a:rPr lang="en-US" sz="1700" dirty="0"/>
              <a:t>15		</a:t>
            </a:r>
            <a:r>
              <a:rPr lang="en-US" sz="1700" dirty="0" err="1" smtClean="0"/>
              <a:t>Kuliah</a:t>
            </a:r>
            <a:r>
              <a:rPr lang="en-US" sz="1700" dirty="0" smtClean="0"/>
              <a:t> </a:t>
            </a:r>
            <a:r>
              <a:rPr lang="en-US" sz="1700" dirty="0" err="1" smtClean="0"/>
              <a:t>Umum</a:t>
            </a:r>
            <a:endParaRPr lang="en-US" sz="1700" dirty="0" smtClean="0"/>
          </a:p>
          <a:p>
            <a:r>
              <a:rPr lang="en-US" sz="1700" dirty="0" smtClean="0"/>
              <a:t>BAB </a:t>
            </a:r>
            <a:r>
              <a:rPr lang="en-US" sz="1700" dirty="0"/>
              <a:t>16		</a:t>
            </a:r>
            <a:r>
              <a:rPr lang="en-US" sz="1700" dirty="0" err="1"/>
              <a:t>Ujian</a:t>
            </a:r>
            <a:r>
              <a:rPr lang="en-US" sz="1700" dirty="0"/>
              <a:t> </a:t>
            </a:r>
            <a:r>
              <a:rPr lang="en-US" sz="1700" dirty="0" err="1"/>
              <a:t>Akhir</a:t>
            </a:r>
            <a:r>
              <a:rPr lang="en-US" sz="1700" dirty="0"/>
              <a:t> Semester</a:t>
            </a:r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40%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KE- 13</a:t>
            </a:r>
          </a:p>
          <a:p>
            <a:pPr algn="ctr"/>
            <a:r>
              <a:rPr lang="en-US" sz="3000" b="1" dirty="0" smtClean="0"/>
              <a:t>MINGGU KE - 13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520" y="454486"/>
            <a:ext cx="39749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OUTLINE LECTURE 13</a:t>
            </a:r>
            <a:endParaRPr lang="en-US" sz="3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12474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PENDAHULUAN</a:t>
            </a:r>
          </a:p>
          <a:p>
            <a:pPr marL="342900" indent="-342900" algn="just"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TIPE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SCRAPER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PENGOPERASIAN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SCRAPER</a:t>
            </a:r>
          </a:p>
          <a:p>
            <a:pPr marL="342900" indent="-342900" algn="just"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TEKNIK PENGOPERASIAN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SCRAPER</a:t>
            </a:r>
          </a:p>
          <a:p>
            <a:pPr marL="342900" indent="-342900" algn="just"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GAMBAR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SCRAPER</a:t>
            </a:r>
          </a:p>
          <a:p>
            <a:pPr marL="342900" indent="-342900" algn="just"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PRODUKTIVITAS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SCRAPER</a:t>
            </a:r>
          </a:p>
          <a:p>
            <a:pPr marL="342900" indent="-342900" algn="just"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TUGAS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7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0868" y="404664"/>
            <a:ext cx="2293192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PENDAHULUAN</a:t>
            </a:r>
            <a:endParaRPr lang="en-US" sz="2500" dirty="0"/>
          </a:p>
        </p:txBody>
      </p:sp>
      <p:sp>
        <p:nvSpPr>
          <p:cNvPr id="5" name="Rectangle 4"/>
          <p:cNvSpPr/>
          <p:nvPr/>
        </p:nvSpPr>
        <p:spPr>
          <a:xfrm>
            <a:off x="620868" y="1196752"/>
            <a:ext cx="79835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Scraper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mengeruk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mengangkut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menabur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pengerukan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berlapis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Scraper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pengangkutan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jarak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relatif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jauh</a:t>
            </a:r>
            <a:r>
              <a:rPr lang="en-US" dirty="0">
                <a:latin typeface="Arial" pitchFamily="34" charset="0"/>
                <a:cs typeface="Arial" pitchFamily="34" charset="0"/>
              </a:rPr>
              <a:t> (± 200 m)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datar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penggerak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roda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Pemilhan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scraper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tergantung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material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dioperasikan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jarak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tempuh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jalan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bantu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diperlukan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0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0005" y="908720"/>
            <a:ext cx="806489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Scraper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efektif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lepas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tergaruk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membongkarnya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lapisan-lapisan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teratur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kemampuan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dipakai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Stripping </a:t>
            </a:r>
            <a:r>
              <a:rPr lang="en-US" dirty="0">
                <a:latin typeface="Arial" pitchFamily="34" charset="0"/>
                <a:cs typeface="Arial" pitchFamily="34" charset="0"/>
              </a:rPr>
              <a:t>top soil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pengupasan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permukaan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Perataan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contour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sekeliling</a:t>
            </a:r>
            <a:r>
              <a:rPr lang="en-US" dirty="0">
                <a:latin typeface="Arial" pitchFamily="34" charset="0"/>
                <a:cs typeface="Arial" pitchFamily="34" charset="0"/>
              </a:rPr>
              <a:t> “building site”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Penggalian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saluran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drainase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saluran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irigasi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Penggalian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pengurungan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(cut and fill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carthwork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sebagiannya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375" y="272292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1224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1759</TotalTime>
  <Words>2480</Words>
  <Application>Microsoft Office PowerPoint</Application>
  <PresentationFormat>On-screen Show (4:3)</PresentationFormat>
  <Paragraphs>368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Grid</vt:lpstr>
      <vt:lpstr>PERTEMUAN KE 13 MINGGU KE 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</cp:lastModifiedBy>
  <cp:revision>130</cp:revision>
  <dcterms:created xsi:type="dcterms:W3CDTF">2020-01-04T05:38:09Z</dcterms:created>
  <dcterms:modified xsi:type="dcterms:W3CDTF">2020-04-19T06:12:37Z</dcterms:modified>
</cp:coreProperties>
</file>