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9" r:id="rId4"/>
    <p:sldId id="258" r:id="rId5"/>
    <p:sldId id="259" r:id="rId6"/>
    <p:sldId id="260" r:id="rId7"/>
    <p:sldId id="261" r:id="rId8"/>
    <p:sldId id="290" r:id="rId9"/>
    <p:sldId id="291" r:id="rId10"/>
    <p:sldId id="292" r:id="rId11"/>
    <p:sldId id="299" r:id="rId12"/>
    <p:sldId id="293" r:id="rId13"/>
    <p:sldId id="295" r:id="rId14"/>
    <p:sldId id="296" r:id="rId15"/>
    <p:sldId id="294" r:id="rId16"/>
    <p:sldId id="297" r:id="rId17"/>
    <p:sldId id="298" r:id="rId18"/>
    <p:sldId id="300" r:id="rId19"/>
    <p:sldId id="301" r:id="rId20"/>
    <p:sldId id="302" r:id="rId21"/>
    <p:sldId id="303" r:id="rId22"/>
    <p:sldId id="305" r:id="rId23"/>
    <p:sldId id="304" r:id="rId24"/>
    <p:sldId id="306" r:id="rId25"/>
    <p:sldId id="307" r:id="rId26"/>
    <p:sldId id="308" r:id="rId27"/>
    <p:sldId id="309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>
        <p:scale>
          <a:sx n="66" d="100"/>
          <a:sy n="66" d="100"/>
        </p:scale>
        <p:origin x="-175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1</a:t>
            </a:r>
            <a:br>
              <a:rPr lang="en-US" sz="2500" b="1" dirty="0" smtClean="0"/>
            </a:br>
            <a:r>
              <a:rPr lang="en-US" sz="2500" b="1" dirty="0" smtClean="0"/>
              <a:t>MINGGU KE 1</a:t>
            </a:r>
            <a:endParaRPr lang="en-US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4768" y="3429000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000" b="1" dirty="0" smtClean="0"/>
              <a:t>GAMBARAN UMUM PROSES KONSTRUKSI</a:t>
            </a:r>
            <a:endParaRPr lang="en-US" sz="5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868" y="1556792"/>
            <a:ext cx="82716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dikategorikan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klasifikasi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. Salah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pengklasifikasian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Bersadarkan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Klasifikasi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Klasifikasi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Operasional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>
                <a:latin typeface="Arial" pitchFamily="34" charset="0"/>
                <a:cs typeface="Arial" pitchFamily="34" charset="0"/>
              </a:rPr>
              <a:t>Klasifikasi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Fungsional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Klasifikasi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fungsional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fungsi-fungsi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utama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dibagi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tujuh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Alat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Pengolah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Lahan</a:t>
            </a:r>
            <a:endParaRPr lang="en-US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kadang-kadang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asli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dipersiapkan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sebelum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mulai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diolah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pepohonan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pembukaan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bernama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dozer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pengangkatan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lapisan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paling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bernama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scraper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Sedangkan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pembentukan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pemukaan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supaya</a:t>
            </a:r>
            <a:r>
              <a:rPr lang="en-US" dirty="0">
                <a:latin typeface="Arial" pitchFamily="34" charset="0"/>
                <a:cs typeface="Arial" pitchFamily="34" charset="0"/>
              </a:rPr>
              <a:t> rata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dozer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motor grader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20868" y="404664"/>
            <a:ext cx="4798429" cy="8617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GAMBARAN UMUM PROSES DAN </a:t>
            </a:r>
          </a:p>
          <a:p>
            <a:r>
              <a:rPr lang="en-US" sz="2500" dirty="0" smtClean="0"/>
              <a:t>PERALATAN KONSTRUKSI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0908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6729407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71800" y="6021288"/>
            <a:ext cx="41371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Crawler Dozer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1108988" y="628850"/>
            <a:ext cx="7669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Alat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Penggali</a:t>
            </a:r>
            <a:endParaRPr lang="en-US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penggali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dikenal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istilah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excavator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menggali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basement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saluran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menggali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batuan</a:t>
            </a:r>
            <a:r>
              <a:rPr lang="en-US" dirty="0">
                <a:latin typeface="Arial" pitchFamily="34" charset="0"/>
                <a:cs typeface="Arial" pitchFamily="34" charset="0"/>
              </a:rPr>
              <a:t>.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kategori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Font shovel, backhoe, dragline,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clamshell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504758"/>
            <a:ext cx="4790460" cy="3588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98470" y="6174785"/>
            <a:ext cx="41371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Backhoe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88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3004" y="836712"/>
            <a:ext cx="75252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Alat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Penggankut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Material</a:t>
            </a:r>
          </a:p>
          <a:p>
            <a:pPr lvl="1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Pengangkutan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dibagi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pengangkutan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horisontal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vertikal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wagon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pengangkutan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horisontal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material </a:t>
            </a:r>
            <a:r>
              <a:rPr lang="en-US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diangkutnya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dipindahkan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horisontal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>
                <a:latin typeface="Arial" pitchFamily="34" charset="0"/>
                <a:cs typeface="Arial" pitchFamily="34" charset="0"/>
              </a:rPr>
              <a:t> lain.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pengangkutan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lepas</a:t>
            </a:r>
            <a:r>
              <a:rPr lang="en-US" dirty="0">
                <a:latin typeface="Arial" pitchFamily="34" charset="0"/>
                <a:cs typeface="Arial" pitchFamily="34" charset="0"/>
              </a:rPr>
              <a:t> (loose material)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jarak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tempuh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relatif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jauh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wagon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lain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membantu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memuat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dalamnya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Sedangkan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bernama</a:t>
            </a:r>
            <a:r>
              <a:rPr lang="en-US" dirty="0">
                <a:latin typeface="Arial" pitchFamily="34" charset="0"/>
                <a:cs typeface="Arial" pitchFamily="34" charset="0"/>
              </a:rPr>
              <a:t> crane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kategori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pengangkutan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vertikal</a:t>
            </a:r>
            <a:r>
              <a:rPr lang="en-US" dirty="0">
                <a:latin typeface="Arial" pitchFamily="34" charset="0"/>
                <a:cs typeface="Arial" pitchFamily="34" charset="0"/>
              </a:rPr>
              <a:t>. Material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diangkut</a:t>
            </a:r>
            <a:r>
              <a:rPr lang="en-US" dirty="0">
                <a:latin typeface="Arial" pitchFamily="34" charset="0"/>
                <a:cs typeface="Arial" pitchFamily="34" charset="0"/>
              </a:rPr>
              <a:t> crane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dipindahkan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vertikal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elevasi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elevasi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meskipun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pemindahannya</a:t>
            </a:r>
            <a:r>
              <a:rPr lang="en-US" dirty="0">
                <a:latin typeface="Arial" pitchFamily="34" charset="0"/>
                <a:cs typeface="Arial" pitchFamily="34" charset="0"/>
              </a:rPr>
              <a:t> pun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horisontal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Jarak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jangkau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pengangkutan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crane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relatif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efisien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4164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0" y="764704"/>
            <a:ext cx="6494834" cy="484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15816" y="5805453"/>
            <a:ext cx="41371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Dump Truck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2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0233" y="592991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Alat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Pemindahan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Material</a:t>
            </a:r>
          </a:p>
          <a:p>
            <a:pPr lvl="1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Pemindahan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Alat-alat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kategori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biasanya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transportasi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memindahkan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lain. Loader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dozer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pemindahan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031" y="2506992"/>
            <a:ext cx="5576752" cy="371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915816" y="6218067"/>
            <a:ext cx="41371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Wheel Loader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6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4022" y="62068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Alat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Pemadatan</a:t>
            </a:r>
            <a:endParaRPr lang="en-US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penimbunan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lahan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biasanya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penimbunan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>
                <a:latin typeface="Arial" pitchFamily="34" charset="0"/>
                <a:cs typeface="Arial" pitchFamily="34" charset="0"/>
              </a:rPr>
              <a:t>. Hal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mendapatkan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permukaan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rata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padat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pengerasan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lentur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pengerasan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kaku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tamping roller, pneumatic-tired roller,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compactor,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lain-lain.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481" y="3140968"/>
            <a:ext cx="4463914" cy="2959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15816" y="6218067"/>
            <a:ext cx="41371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Sheepsfoot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(tamping) roller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86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624297"/>
            <a:ext cx="72006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Alat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Proses Material</a:t>
            </a:r>
          </a:p>
          <a:p>
            <a:pPr lvl="1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mengubah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batuan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mineral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lainnya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ukuran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diinginkan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misalnya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batuan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bergradasi</a:t>
            </a:r>
            <a:r>
              <a:rPr lang="en-US" dirty="0">
                <a:latin typeface="Arial" pitchFamily="34" charset="0"/>
                <a:cs typeface="Arial" pitchFamily="34" charset="0"/>
              </a:rPr>
              <a:t>, semen,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beton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aspal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kategori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crusher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mencampur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beton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aspal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dikategorikan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500" y="2835388"/>
            <a:ext cx="4735750" cy="338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15816" y="6218067"/>
            <a:ext cx="41371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Concrete Plant Batch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27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566678"/>
            <a:ext cx="74168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Alat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Penempatan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Material</a:t>
            </a:r>
          </a:p>
          <a:p>
            <a:pPr lvl="1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kategori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fungsinya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menempatkan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ditentukan</a:t>
            </a:r>
            <a:r>
              <a:rPr lang="en-US" dirty="0">
                <a:latin typeface="Arial" pitchFamily="34" charset="0"/>
                <a:cs typeface="Arial" pitchFamily="34" charset="0"/>
              </a:rPr>
              <a:t>.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disebarkan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merata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spesifikasi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ditentukan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kategori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dimaksud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concrete spreader, asphalt paver, motor grader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pemadat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73862"/>
            <a:ext cx="4598191" cy="344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15816" y="6218067"/>
            <a:ext cx="41371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Asphalt Paver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38248"/>
            <a:ext cx="7920880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Arial" pitchFamily="34" charset="0"/>
                <a:cs typeface="Arial" pitchFamily="34" charset="0"/>
              </a:rPr>
              <a:t>Klasifikasi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Operasional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Berat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Alat-alat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pengoperasiannya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dipindahkan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digerakkan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statis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Jadi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klasifikasi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pergerakannya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dibagi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Alat</a:t>
            </a:r>
            <a:r>
              <a:rPr lang="en-US" sz="1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1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Penggerak</a:t>
            </a:r>
            <a:endParaRPr lang="en-US" sz="17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17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penggerak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menerjemahkan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mesin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Bentuk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penggerak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roda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kelabang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(crawler)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ban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karet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Sedangkan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belt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penggerak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conveyor belt.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truk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scraper,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motor grader,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penggeraknya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ban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karet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alat-alat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backhoe,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penggeraknya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bisa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salah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kedua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Umumnya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ban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karet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dijadikan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pilihan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ban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karet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mobilitas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daripada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crawler,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semuanya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memerlukan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pertimbangan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tergantung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/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Alat</a:t>
            </a:r>
            <a:r>
              <a:rPr lang="en-US" sz="17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Statis</a:t>
            </a:r>
            <a:endParaRPr lang="en-US" sz="17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17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statis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menjalankan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fungsinya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berpindah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Yang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termasuk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kategori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tower crane, batching plant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beton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aspal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crusher plant.</a:t>
            </a:r>
          </a:p>
          <a:p>
            <a:pPr lvl="1" algn="just"/>
            <a:endParaRPr lang="en-US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187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v-SE" dirty="0"/>
              <a:t>Kuliah ini memperkenalkan berbagai metoda, teknologi dan jenis-jenis peralatan konstruksi, termasuk karateristik </a:t>
            </a:r>
            <a:r>
              <a:rPr lang="sv-SE" dirty="0" smtClean="0"/>
              <a:t>teknis </a:t>
            </a:r>
            <a:r>
              <a:rPr lang="sv-SE" dirty="0"/>
              <a:t>dan </a:t>
            </a:r>
            <a:r>
              <a:rPr lang="sv-SE" dirty="0" smtClean="0"/>
              <a:t>prinsip pengoperasian </a:t>
            </a:r>
            <a:r>
              <a:rPr lang="sv-SE" dirty="0"/>
              <a:t>peralatan konstruksi, serta perencanaan sistem pembangunan dan perhitungan produktivitas peralatan sebagai bagian </a:t>
            </a:r>
            <a:r>
              <a:rPr lang="sv-SE" dirty="0" smtClean="0"/>
              <a:t>dari proses </a:t>
            </a:r>
            <a:r>
              <a:rPr lang="sv-SE" dirty="0"/>
              <a:t>kegiatan konstruksi</a:t>
            </a:r>
            <a:r>
              <a:rPr lang="sv-SE" dirty="0" smtClean="0"/>
              <a:t>.</a:t>
            </a:r>
          </a:p>
          <a:p>
            <a:pPr algn="just"/>
            <a:endParaRPr lang="sv-SE" dirty="0"/>
          </a:p>
          <a:p>
            <a:pPr algn="just"/>
            <a:r>
              <a:rPr lang="en-US" dirty="0" smtClean="0"/>
              <a:t>TIU	              : </a:t>
            </a:r>
            <a:r>
              <a:rPr lang="en-US" sz="1700" dirty="0" err="1"/>
              <a:t>Mampu</a:t>
            </a:r>
            <a:r>
              <a:rPr lang="en-US" sz="1700" dirty="0"/>
              <a:t> </a:t>
            </a:r>
            <a:r>
              <a:rPr lang="en-US" sz="1700" dirty="0" err="1"/>
              <a:t>menemukan</a:t>
            </a:r>
            <a:r>
              <a:rPr lang="en-US" sz="1700" dirty="0"/>
              <a:t> </a:t>
            </a:r>
            <a:r>
              <a:rPr lang="en-US" sz="1700" dirty="0" err="1"/>
              <a:t>sumber</a:t>
            </a:r>
            <a:r>
              <a:rPr lang="en-US" sz="1700" dirty="0"/>
              <a:t> </a:t>
            </a:r>
            <a:r>
              <a:rPr lang="en-US" sz="1700" dirty="0" err="1"/>
              <a:t>masalah</a:t>
            </a:r>
            <a:r>
              <a:rPr lang="en-US" sz="1700" dirty="0"/>
              <a:t> </a:t>
            </a:r>
            <a:r>
              <a:rPr lang="en-US" sz="1700" dirty="0" err="1"/>
              <a:t>rekayasa</a:t>
            </a:r>
            <a:r>
              <a:rPr lang="en-US" sz="1700" dirty="0"/>
              <a:t> </a:t>
            </a:r>
            <a:r>
              <a:rPr lang="en-US" sz="1700" dirty="0" err="1"/>
              <a:t>pada</a:t>
            </a:r>
            <a:r>
              <a:rPr lang="en-US" sz="1700" dirty="0"/>
              <a:t> </a:t>
            </a:r>
            <a:r>
              <a:rPr lang="en-US" sz="1700" dirty="0" err="1" smtClean="0"/>
              <a:t>bidang</a:t>
            </a:r>
            <a:endParaRPr lang="en-US" sz="1700" dirty="0" smtClean="0"/>
          </a:p>
          <a:p>
            <a:pPr lvl="4" algn="just"/>
            <a:r>
              <a:rPr lang="en-US" sz="1700" dirty="0" err="1" smtClean="0"/>
              <a:t>infrastruktur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melalui</a:t>
            </a:r>
            <a:r>
              <a:rPr lang="en-US" sz="1700" dirty="0" smtClean="0"/>
              <a:t> proses </a:t>
            </a:r>
            <a:r>
              <a:rPr lang="en-US" sz="1700" dirty="0" err="1" smtClean="0"/>
              <a:t>penyelidikan</a:t>
            </a:r>
            <a:r>
              <a:rPr lang="en-US" sz="1700" dirty="0" smtClean="0"/>
              <a:t>, </a:t>
            </a:r>
            <a:r>
              <a:rPr lang="en-US" sz="1700" dirty="0" err="1" smtClean="0"/>
              <a:t>analisis</a:t>
            </a:r>
            <a:r>
              <a:rPr lang="en-US" sz="1700" dirty="0" smtClean="0"/>
              <a:t>, </a:t>
            </a:r>
            <a:r>
              <a:rPr lang="en-US" sz="1700" dirty="0" err="1" smtClean="0"/>
              <a:t>interpretasi</a:t>
            </a:r>
            <a:r>
              <a:rPr lang="en-US" sz="1700" dirty="0" smtClean="0"/>
              <a:t> data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informasi</a:t>
            </a:r>
            <a:r>
              <a:rPr lang="en-US" sz="1700" dirty="0" smtClean="0"/>
              <a:t> </a:t>
            </a:r>
            <a:r>
              <a:rPr lang="en-US" sz="1700" dirty="0" err="1" smtClean="0"/>
              <a:t>berdasarkan</a:t>
            </a:r>
            <a:r>
              <a:rPr lang="en-US" sz="1700" dirty="0" smtClean="0"/>
              <a:t> </a:t>
            </a:r>
            <a:r>
              <a:rPr lang="en-US" sz="1700" dirty="0" err="1" smtClean="0"/>
              <a:t>prinsip-prinsip</a:t>
            </a:r>
            <a:r>
              <a:rPr lang="en-US" sz="1700" dirty="0" smtClean="0"/>
              <a:t> </a:t>
            </a:r>
            <a:r>
              <a:rPr lang="en-US" sz="1700" dirty="0" err="1" smtClean="0"/>
              <a:t>rekayasa</a:t>
            </a:r>
            <a:r>
              <a:rPr lang="en-US" sz="1700" dirty="0" smtClean="0"/>
              <a:t>.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merumuskan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alternatif</a:t>
            </a:r>
            <a:r>
              <a:rPr lang="en-US" sz="1700" dirty="0" smtClean="0"/>
              <a:t> </a:t>
            </a:r>
            <a:r>
              <a:rPr lang="en-US" sz="1700" dirty="0" err="1" smtClean="0"/>
              <a:t>solusi</a:t>
            </a:r>
            <a:r>
              <a:rPr lang="en-US" sz="1700" dirty="0" smtClean="0"/>
              <a:t> </a:t>
            </a:r>
            <a:r>
              <a:rPr lang="en-US" sz="1700" dirty="0" err="1" smtClean="0"/>
              <a:t>untuk</a:t>
            </a:r>
            <a:r>
              <a:rPr lang="en-US" sz="1700" dirty="0" smtClean="0"/>
              <a:t> </a:t>
            </a:r>
            <a:r>
              <a:rPr lang="en-US" sz="1700" dirty="0" err="1" smtClean="0"/>
              <a:t>masalah</a:t>
            </a:r>
            <a:r>
              <a:rPr lang="en-US" sz="1700" dirty="0" smtClean="0"/>
              <a:t> </a:t>
            </a:r>
            <a:r>
              <a:rPr lang="en-US" sz="1700" dirty="0" err="1" smtClean="0"/>
              <a:t>rekayasa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bangunan</a:t>
            </a:r>
            <a:r>
              <a:rPr lang="en-US" sz="1700" dirty="0" smtClean="0"/>
              <a:t>, </a:t>
            </a:r>
            <a:r>
              <a:rPr lang="en-US" sz="1700" dirty="0" err="1" smtClean="0"/>
              <a:t>transportasi</a:t>
            </a:r>
            <a:r>
              <a:rPr lang="en-US" sz="1700" dirty="0" smtClean="0"/>
              <a:t>, </a:t>
            </a:r>
            <a:r>
              <a:rPr lang="en-US" sz="1700" dirty="0" err="1" smtClean="0"/>
              <a:t>sumber</a:t>
            </a:r>
            <a:r>
              <a:rPr lang="en-US" sz="1700" dirty="0" smtClean="0"/>
              <a:t> </a:t>
            </a:r>
            <a:r>
              <a:rPr lang="en-US" sz="1700" dirty="0" err="1" smtClean="0"/>
              <a:t>daya</a:t>
            </a:r>
            <a:r>
              <a:rPr lang="en-US" sz="1700" dirty="0" smtClean="0"/>
              <a:t> air </a:t>
            </a:r>
            <a:r>
              <a:rPr lang="en-US" sz="1700" dirty="0" err="1" smtClean="0"/>
              <a:t>geoteknik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memperhatikan</a:t>
            </a:r>
            <a:r>
              <a:rPr lang="en-US" sz="1700" dirty="0" smtClean="0"/>
              <a:t> </a:t>
            </a:r>
            <a:r>
              <a:rPr lang="en-US" sz="1700" dirty="0" err="1" smtClean="0"/>
              <a:t>faktor-faktor</a:t>
            </a:r>
            <a:r>
              <a:rPr lang="en-US" sz="1700" dirty="0" smtClean="0"/>
              <a:t> </a:t>
            </a:r>
            <a:r>
              <a:rPr lang="en-US" sz="1700" dirty="0" err="1" smtClean="0"/>
              <a:t>ekonomi</a:t>
            </a:r>
            <a:r>
              <a:rPr lang="en-US" sz="1700" dirty="0" smtClean="0"/>
              <a:t>,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keselamatan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, </a:t>
            </a:r>
            <a:r>
              <a:rPr lang="en-US" sz="1700" dirty="0" err="1" smtClean="0"/>
              <a:t>kultural</a:t>
            </a:r>
            <a:r>
              <a:rPr lang="en-US" sz="1700" dirty="0" smtClean="0"/>
              <a:t>,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lingkungan</a:t>
            </a:r>
            <a:r>
              <a:rPr lang="en-US" sz="1700" dirty="0" smtClean="0"/>
              <a:t> (environmental consideration). </a:t>
            </a:r>
            <a:r>
              <a:rPr lang="en-US" sz="1700" dirty="0" err="1" smtClean="0"/>
              <a:t>Mampu</a:t>
            </a:r>
            <a:r>
              <a:rPr lang="en-US" sz="1700" dirty="0" smtClean="0"/>
              <a:t> </a:t>
            </a:r>
            <a:r>
              <a:rPr lang="en-US" sz="1700" dirty="0" err="1" smtClean="0"/>
              <a:t>merancang</a:t>
            </a:r>
            <a:r>
              <a:rPr lang="en-US" sz="1700" dirty="0" smtClean="0"/>
              <a:t> </a:t>
            </a:r>
            <a:r>
              <a:rPr lang="en-US" sz="1700" dirty="0" err="1" smtClean="0"/>
              <a:t>sistem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bangunan</a:t>
            </a:r>
            <a:r>
              <a:rPr lang="en-US" sz="1700" dirty="0" smtClean="0"/>
              <a:t>, </a:t>
            </a:r>
            <a:r>
              <a:rPr lang="en-US" sz="1700" dirty="0" err="1" smtClean="0"/>
              <a:t>transportasi</a:t>
            </a:r>
            <a:r>
              <a:rPr lang="en-US" sz="1700" dirty="0" smtClean="0"/>
              <a:t>, </a:t>
            </a:r>
            <a:r>
              <a:rPr lang="en-US" sz="1700" dirty="0" err="1" smtClean="0"/>
              <a:t>sumber</a:t>
            </a:r>
            <a:r>
              <a:rPr lang="en-US" sz="1700" dirty="0" smtClean="0"/>
              <a:t> </a:t>
            </a:r>
            <a:r>
              <a:rPr lang="en-US" sz="1700" dirty="0" err="1" smtClean="0"/>
              <a:t>daya</a:t>
            </a:r>
            <a:r>
              <a:rPr lang="en-US" sz="1700" dirty="0" smtClean="0"/>
              <a:t> air, </a:t>
            </a:r>
            <a:r>
              <a:rPr lang="en-US" sz="1700" dirty="0" err="1" smtClean="0"/>
              <a:t>geoteknik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mempertimbangkan</a:t>
            </a:r>
            <a:r>
              <a:rPr lang="en-US" sz="1700" dirty="0" smtClean="0"/>
              <a:t> </a:t>
            </a:r>
            <a:r>
              <a:rPr lang="en-US" sz="1700" dirty="0" err="1" smtClean="0"/>
              <a:t>standar</a:t>
            </a:r>
            <a:r>
              <a:rPr lang="en-US" sz="1700" dirty="0" smtClean="0"/>
              <a:t> </a:t>
            </a:r>
            <a:r>
              <a:rPr lang="en-US" sz="1700" dirty="0" err="1" smtClean="0"/>
              <a:t>teknis</a:t>
            </a:r>
            <a:r>
              <a:rPr lang="en-US" sz="1700" dirty="0" smtClean="0"/>
              <a:t>, </a:t>
            </a:r>
            <a:r>
              <a:rPr lang="en-US" sz="1700" dirty="0" err="1" smtClean="0"/>
              <a:t>aspek</a:t>
            </a:r>
            <a:r>
              <a:rPr lang="en-US" sz="1700" dirty="0" smtClean="0"/>
              <a:t> </a:t>
            </a:r>
            <a:r>
              <a:rPr lang="en-US" sz="1700" dirty="0" err="1" smtClean="0"/>
              <a:t>kinerja</a:t>
            </a:r>
            <a:r>
              <a:rPr lang="en-US" sz="1700" dirty="0" smtClean="0"/>
              <a:t>, </a:t>
            </a:r>
            <a:r>
              <a:rPr lang="en-US" sz="1700" dirty="0" err="1" smtClean="0"/>
              <a:t>keandalan</a:t>
            </a:r>
            <a:r>
              <a:rPr lang="en-US" sz="1700" dirty="0" smtClean="0"/>
              <a:t>, </a:t>
            </a:r>
            <a:r>
              <a:rPr lang="en-US" sz="1700" dirty="0" err="1" smtClean="0"/>
              <a:t>kemudahan</a:t>
            </a:r>
            <a:r>
              <a:rPr lang="en-US" sz="1700" dirty="0" smtClean="0"/>
              <a:t> </a:t>
            </a:r>
            <a:r>
              <a:rPr lang="en-US" sz="1700" dirty="0" err="1" smtClean="0"/>
              <a:t>penerapan</a:t>
            </a:r>
            <a:r>
              <a:rPr lang="en-US" sz="1700" dirty="0" smtClean="0"/>
              <a:t>, </a:t>
            </a:r>
            <a:r>
              <a:rPr lang="en-US" sz="1700" dirty="0" err="1" smtClean="0"/>
              <a:t>keberlanjutan</a:t>
            </a:r>
            <a:r>
              <a:rPr lang="en-US" sz="1700" dirty="0" smtClean="0"/>
              <a:t>, </a:t>
            </a:r>
            <a:r>
              <a:rPr lang="en-US" sz="1700" dirty="0" err="1" smtClean="0"/>
              <a:t>serta</a:t>
            </a:r>
            <a:r>
              <a:rPr lang="en-US" sz="1700" dirty="0" smtClean="0"/>
              <a:t> </a:t>
            </a:r>
            <a:r>
              <a:rPr lang="en-US" sz="1700" dirty="0" err="1" smtClean="0"/>
              <a:t>memperhatikan</a:t>
            </a:r>
            <a:r>
              <a:rPr lang="en-US" sz="1700" dirty="0" smtClean="0"/>
              <a:t> </a:t>
            </a:r>
            <a:r>
              <a:rPr lang="en-US" sz="1700" dirty="0" err="1" smtClean="0"/>
              <a:t>faktor-faktor</a:t>
            </a:r>
            <a:r>
              <a:rPr lang="en-US" sz="1700" dirty="0" smtClean="0"/>
              <a:t> </a:t>
            </a:r>
            <a:r>
              <a:rPr lang="en-US" sz="1700" dirty="0" err="1" smtClean="0"/>
              <a:t>ekonomi</a:t>
            </a:r>
            <a:r>
              <a:rPr lang="en-US" sz="1700" dirty="0" smtClean="0"/>
              <a:t>, </a:t>
            </a:r>
            <a:r>
              <a:rPr lang="en-US" sz="1700" dirty="0" err="1" smtClean="0"/>
              <a:t>kesehatan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keselamatan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, </a:t>
            </a:r>
            <a:r>
              <a:rPr lang="en-US" sz="1700" dirty="0" err="1" smtClean="0"/>
              <a:t>kultural</a:t>
            </a:r>
            <a:r>
              <a:rPr lang="en-US" sz="1700" dirty="0" smtClean="0"/>
              <a:t>,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lingkungan</a:t>
            </a:r>
            <a:r>
              <a:rPr lang="en-US" sz="1700" dirty="0" smtClean="0"/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2018" y="1052736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>
                <a:latin typeface="Arial" pitchFamily="34" charset="0"/>
                <a:cs typeface="Arial" pitchFamily="34" charset="0"/>
              </a:rPr>
              <a:t>,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kapasitas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penentu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Apabila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kesalahan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keterlambatan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membengkak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diperhatikan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kesalahan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dihindari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lain: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dilaksanakan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dikelompokkan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>
                <a:latin typeface="Arial" pitchFamily="34" charset="0"/>
                <a:cs typeface="Arial" pitchFamily="34" charset="0"/>
              </a:rPr>
              <a:t>berdasarkan fungsinya seperti untuk menggali, mengangkut, meratakan permukaan, dan lainnya seperti yang telah dijabarkan di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atas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sv-SE" dirty="0">
                <a:latin typeface="Arial" pitchFamily="34" charset="0"/>
                <a:cs typeface="Arial" pitchFamily="34" charset="0"/>
              </a:rPr>
              <a:t>Kapasitas peralatan. Pemilihan alat berat didasarkan pada volume total atau berat material yang harus diangkut atau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dikerjakan</a:t>
            </a:r>
            <a:r>
              <a:rPr lang="sv-SE" dirty="0">
                <a:latin typeface="Arial" pitchFamily="34" charset="0"/>
                <a:cs typeface="Arial" pitchFamily="34" charset="0"/>
              </a:rPr>
              <a:t>. Kapasitas alat yang dipilih harus sesuai sehingga pekerjaan dapat diselesaikan pada waktu yang telah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ditentukan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0868" y="404664"/>
            <a:ext cx="4682949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FAKTOR PEMILIHAN ALAT BERAT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4733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0506" y="1196752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Cara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operasi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dipilih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arah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horisontal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vertikal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jarak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gerakan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frekuensi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gerakan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lain-lain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Pembatasan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Pembatasan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peraturan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lintas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pembongkaran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berubah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Selain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investasi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sewa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peralatan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operasi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pemeliharaan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gedung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pelabuhan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jembatan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irigasi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pembukaan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hutan</a:t>
            </a:r>
            <a:r>
              <a:rPr lang="en-US" dirty="0">
                <a:latin typeface="Arial" pitchFamily="34" charset="0"/>
                <a:cs typeface="Arial" pitchFamily="34" charset="0"/>
              </a:rPr>
              <a:t>, dam,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lain-lain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15941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1052736"/>
            <a:ext cx="67687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hal</a:t>
            </a:r>
            <a:r>
              <a:rPr lang="en-US" dirty="0">
                <a:latin typeface="Arial" pitchFamily="34" charset="0"/>
                <a:cs typeface="Arial" pitchFamily="34" charset="0"/>
              </a:rPr>
              <a:t> lain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diperhatikan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dataran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berbeda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dataran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rendah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dukung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material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dikerjakan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dirty="0">
                <a:latin typeface="Arial" pitchFamily="34" charset="0"/>
                <a:cs typeface="Arial" pitchFamily="34" charset="0"/>
              </a:rPr>
              <a:t>. Tanah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lepas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keras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lembek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lapangan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medan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sulit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medan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>
                <a:latin typeface="Arial" pitchFamily="34" charset="0"/>
                <a:cs typeface="Arial" pitchFamily="34" charset="0"/>
              </a:rPr>
              <a:t> lain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67552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9488" y="1556792"/>
            <a:ext cx="8144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namun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mecakup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­-jenis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gedung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pelabuhan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dirty="0">
                <a:latin typeface="Arial" pitchFamily="34" charset="0"/>
                <a:cs typeface="Arial" pitchFamily="34" charset="0"/>
              </a:rPr>
              <a:t>, dam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irigasi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lain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­-lain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Gedung</a:t>
            </a: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gedung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pemancang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 (pile driving),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penggali</a:t>
            </a:r>
            <a:r>
              <a:rPr lang="en-US" dirty="0">
                <a:latin typeface="Arial" pitchFamily="34" charset="0"/>
                <a:cs typeface="Arial" pitchFamily="34" charset="0"/>
              </a:rPr>
              <a:t> (backhoe)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penggalian</a:t>
            </a:r>
            <a:r>
              <a:rPr lang="en-US" dirty="0">
                <a:latin typeface="Arial" pitchFamily="34" charset="0"/>
                <a:cs typeface="Arial" pitchFamily="34" charset="0"/>
              </a:rPr>
              <a:t> basement, crane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pemindahan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vertikal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truk</a:t>
            </a:r>
            <a:r>
              <a:rPr lang="en-US" dirty="0">
                <a:latin typeface="Arial" pitchFamily="34" charset="0"/>
                <a:cs typeface="Arial" pitchFamily="34" charset="0"/>
              </a:rPr>
              <a:t>, concrete mixer,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lain-lain. Concrete mixer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pencampur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beton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concrete mixer truck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pengangkut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campuran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beton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pemadat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sekitar</a:t>
            </a:r>
            <a:r>
              <a:rPr lang="en-US" dirty="0">
                <a:latin typeface="Arial" pitchFamily="34" charset="0"/>
                <a:cs typeface="Arial" pitchFamily="34" charset="0"/>
              </a:rPr>
              <a:t> basement.</a:t>
            </a:r>
          </a:p>
        </p:txBody>
      </p:sp>
      <p:sp>
        <p:nvSpPr>
          <p:cNvPr id="3" name="Rectangle 2"/>
          <p:cNvSpPr/>
          <p:nvPr/>
        </p:nvSpPr>
        <p:spPr>
          <a:xfrm>
            <a:off x="620868" y="404664"/>
            <a:ext cx="4249240" cy="86177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MACAM-MACAM ALAT BERAT </a:t>
            </a:r>
          </a:p>
          <a:p>
            <a:r>
              <a:rPr lang="en-US" sz="2500" dirty="0" smtClean="0"/>
              <a:t>PADA PROYEK KONSTRUKSI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2941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7522" y="836712"/>
            <a:ext cx="774094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Jalan</a:t>
            </a: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gali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truk</a:t>
            </a:r>
            <a:r>
              <a:rPr lang="en-US" dirty="0">
                <a:latin typeface="Arial" pitchFamily="34" charset="0"/>
                <a:cs typeface="Arial" pitchFamily="34" charset="0"/>
              </a:rPr>
              <a:t>, dozer, grader,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pemadat</a:t>
            </a:r>
            <a:r>
              <a:rPr lang="en-US" dirty="0">
                <a:latin typeface="Arial" pitchFamily="34" charset="0"/>
                <a:cs typeface="Arial" pitchFamily="34" charset="0"/>
              </a:rPr>
              <a:t>, loader,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lain-lain.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menggali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saluran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sekitar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dirty="0">
                <a:latin typeface="Arial" pitchFamily="34" charset="0"/>
                <a:cs typeface="Arial" pitchFamily="34" charset="0"/>
              </a:rPr>
              <a:t>. Dozer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mengupas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grader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membentuk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permukaan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. Loader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truk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pengerasan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lentur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asphalt mixing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planti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mencampurkan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campuran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aspal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disebarkan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diratakan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dipadatkan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asphalt finisher.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Sedangkan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pengerasan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kaku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beton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diolah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concrete batching plant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dipindahkan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truck mixer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Jembatan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jembatan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pemancang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pondasi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penggali</a:t>
            </a:r>
            <a:r>
              <a:rPr lang="en-US" dirty="0">
                <a:latin typeface="Arial" pitchFamily="34" charset="0"/>
                <a:cs typeface="Arial" pitchFamily="34" charset="0"/>
              </a:rPr>
              <a:t>, crane,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truk</a:t>
            </a:r>
            <a:r>
              <a:rPr lang="en-US" dirty="0">
                <a:latin typeface="Arial" pitchFamily="34" charset="0"/>
                <a:cs typeface="Arial" pitchFamily="34" charset="0"/>
              </a:rPr>
              <a:t>, concrete mixer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concrete mixer truck,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pemadat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lain-lain.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3715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063" y="696288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Bendungan</a:t>
            </a: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bendungan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penggali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, crane, truck, concrete mixer truck,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pemadatan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, loader, bulldozer, grader.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penggali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bendungan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(dam)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berupa</a:t>
            </a:r>
            <a:r>
              <a:rPr lang="en-US" dirty="0">
                <a:latin typeface="Arial" pitchFamily="34" charset="0"/>
                <a:cs typeface="Arial" pitchFamily="34" charset="0"/>
              </a:rPr>
              <a:t> backhoe. Concrete mixer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mencampurkan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pembuatan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beton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dinding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tanah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2225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908720"/>
            <a:ext cx="8064896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latin typeface="Arial" pitchFamily="34" charset="0"/>
                <a:cs typeface="Arial" pitchFamily="34" charset="0"/>
              </a:rPr>
              <a:t>Pengerjaan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membutuhkan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meringankan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membantu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merancang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membangun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merenoviasi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gedung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infrastruktur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>
                <a:latin typeface="Arial" pitchFamily="34" charset="0"/>
                <a:cs typeface="Arial" pitchFamily="34" charset="0"/>
              </a:rPr>
              <a:t> j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mencakup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lingkungan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sekitar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makhluk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hidup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sebab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peralatan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pengerjaan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pertimbangan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­-pertimbangan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pengeluaran</a:t>
            </a:r>
            <a:r>
              <a:rPr lang="en-US" dirty="0">
                <a:latin typeface="Arial" pitchFamily="34" charset="0"/>
                <a:cs typeface="Arial" pitchFamily="34" charset="0"/>
              </a:rPr>
              <a:t> pun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dikatakan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efisien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dirty="0">
                <a:latin typeface="Arial" pitchFamily="34" charset="0"/>
                <a:cs typeface="Arial" pitchFamily="34" charset="0"/>
              </a:rPr>
              <a:t> pun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dipertimbangkan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tersebut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kapasitas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peralatan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pengoperasian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berat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pembatasan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dipakai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dikeluarkan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membeli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menyewa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berat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proyek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lokasi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proye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k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dukung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tanah</a:t>
            </a:r>
            <a:endParaRPr lang="en-US" sz="19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9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lapangan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tempat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19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15263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412776"/>
            <a:ext cx="76145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diklasifikasikan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menurut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operasionalnya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fungsional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operasional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dibagi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statis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penggerak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statis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pastinya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sudah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terbayang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seketika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yakni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tower crane,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dikatakan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"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tulang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punggung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"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funsionalnya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bias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mengolah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lahan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menggali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mengangkut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material,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memindahkan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material,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memadatkan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meroses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material,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menempatkan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akhir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pengaspalan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jalan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375" y="151796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97730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9807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	: </a:t>
            </a:r>
            <a:r>
              <a:rPr lang="en-US" dirty="0" smtClean="0"/>
              <a:t>CIV - 310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SKS	: 3 </a:t>
            </a:r>
            <a:r>
              <a:rPr lang="en-US" dirty="0" err="1"/>
              <a:t>Kuliah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	: </a:t>
            </a:r>
            <a:r>
              <a:rPr lang="en-US" dirty="0" err="1"/>
              <a:t>Wajib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332656"/>
            <a:ext cx="45720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950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/>
              <a:t>BAB 1		</a:t>
            </a:r>
            <a:r>
              <a:rPr lang="en-US" sz="1700" dirty="0" err="1"/>
              <a:t>Gambaran</a:t>
            </a:r>
            <a:r>
              <a:rPr lang="en-US" sz="1700" dirty="0"/>
              <a:t> </a:t>
            </a:r>
            <a:r>
              <a:rPr lang="en-US" sz="1700" dirty="0" err="1"/>
              <a:t>Umum</a:t>
            </a:r>
            <a:r>
              <a:rPr lang="en-US" sz="1700" dirty="0"/>
              <a:t> Proses </a:t>
            </a:r>
            <a:r>
              <a:rPr lang="en-US" sz="1700" dirty="0" err="1"/>
              <a:t>Konstruksi</a:t>
            </a:r>
            <a:r>
              <a:rPr lang="en-US" sz="1700" dirty="0"/>
              <a:t>, </a:t>
            </a:r>
            <a:r>
              <a:rPr lang="en-US" sz="1700" dirty="0" err="1"/>
              <a:t>Peranan</a:t>
            </a:r>
            <a:r>
              <a:rPr lang="en-US" sz="1700" dirty="0"/>
              <a:t> </a:t>
            </a:r>
            <a:r>
              <a:rPr lang="en-US" sz="1700" dirty="0" err="1"/>
              <a:t>Peralatan</a:t>
            </a:r>
            <a:r>
              <a:rPr lang="en-US" sz="1700" dirty="0"/>
              <a:t> </a:t>
            </a:r>
            <a:r>
              <a:rPr lang="en-US" sz="1700" dirty="0" err="1"/>
              <a:t>Konstruksi</a:t>
            </a:r>
            <a:r>
              <a:rPr lang="en-US" sz="1700" dirty="0"/>
              <a:t>, </a:t>
            </a:r>
          </a:p>
          <a:p>
            <a:r>
              <a:rPr lang="en-US" sz="1700" dirty="0"/>
              <a:t>BAB 2		Hauling Equipment And Dump Truck</a:t>
            </a:r>
          </a:p>
          <a:p>
            <a:r>
              <a:rPr lang="en-US" sz="1700" dirty="0"/>
              <a:t>BAB 3		Compaction and Stabilization Equipment</a:t>
            </a:r>
          </a:p>
          <a:p>
            <a:r>
              <a:rPr lang="en-US" sz="1700" dirty="0"/>
              <a:t>BAB 4		Dozer</a:t>
            </a:r>
          </a:p>
          <a:p>
            <a:r>
              <a:rPr lang="en-US" sz="1700" dirty="0"/>
              <a:t>BAB 5		</a:t>
            </a:r>
            <a:r>
              <a:rPr lang="en-US" sz="1700" dirty="0" err="1"/>
              <a:t>Timmer</a:t>
            </a:r>
            <a:endParaRPr lang="en-US" sz="1700" dirty="0"/>
          </a:p>
          <a:p>
            <a:r>
              <a:rPr lang="en-US" sz="1700" dirty="0"/>
              <a:t>BAB 6		Excavator</a:t>
            </a:r>
          </a:p>
          <a:p>
            <a:r>
              <a:rPr lang="en-US" sz="1700" dirty="0"/>
              <a:t>BAB 7		</a:t>
            </a:r>
            <a:r>
              <a:rPr lang="en-US" sz="1700" dirty="0" err="1"/>
              <a:t>Kuliah</a:t>
            </a:r>
            <a:r>
              <a:rPr lang="en-US" sz="1700" dirty="0"/>
              <a:t> </a:t>
            </a:r>
            <a:r>
              <a:rPr lang="en-US" sz="1700" dirty="0" err="1"/>
              <a:t>Umum</a:t>
            </a:r>
            <a:endParaRPr lang="en-US" sz="1700" dirty="0"/>
          </a:p>
          <a:p>
            <a:r>
              <a:rPr lang="en-US" sz="1700" dirty="0"/>
              <a:t>BAB 8		</a:t>
            </a:r>
            <a:r>
              <a:rPr lang="en-US" sz="1700" dirty="0" err="1"/>
              <a:t>Ujian</a:t>
            </a:r>
            <a:r>
              <a:rPr lang="en-US" sz="1700" dirty="0"/>
              <a:t> Tengah Semester</a:t>
            </a:r>
          </a:p>
          <a:p>
            <a:r>
              <a:rPr lang="en-US" sz="1700" dirty="0"/>
              <a:t>BAB 9		Grader</a:t>
            </a:r>
          </a:p>
          <a:p>
            <a:r>
              <a:rPr lang="en-US" sz="1700" dirty="0"/>
              <a:t>BAB 10		Tower Crane</a:t>
            </a:r>
          </a:p>
          <a:p>
            <a:r>
              <a:rPr lang="en-US" sz="1700" dirty="0"/>
              <a:t>BAB 11		</a:t>
            </a:r>
            <a:r>
              <a:rPr lang="en-US" sz="1700" dirty="0" err="1"/>
              <a:t>Metode</a:t>
            </a:r>
            <a:r>
              <a:rPr lang="en-US" sz="1700" dirty="0"/>
              <a:t> </a:t>
            </a:r>
            <a:r>
              <a:rPr lang="en-US" sz="1700" dirty="0" err="1"/>
              <a:t>Pekerjaan</a:t>
            </a:r>
            <a:r>
              <a:rPr lang="en-US" sz="1700" dirty="0"/>
              <a:t> </a:t>
            </a:r>
            <a:r>
              <a:rPr lang="en-US" sz="1700" dirty="0" err="1"/>
              <a:t>Pondasi</a:t>
            </a:r>
            <a:r>
              <a:rPr lang="en-US" sz="1700" dirty="0"/>
              <a:t> </a:t>
            </a:r>
          </a:p>
          <a:p>
            <a:r>
              <a:rPr lang="en-US" sz="1700" dirty="0"/>
              <a:t>BAB 12		Dewatering</a:t>
            </a:r>
          </a:p>
          <a:p>
            <a:r>
              <a:rPr lang="en-US" sz="1700" dirty="0"/>
              <a:t>BAB 13		Field Trip</a:t>
            </a:r>
          </a:p>
          <a:p>
            <a:r>
              <a:rPr lang="en-US" sz="1700" dirty="0"/>
              <a:t>BAB 14		</a:t>
            </a:r>
            <a:r>
              <a:rPr lang="en-US" sz="1700" dirty="0" err="1"/>
              <a:t>Pekerjaan</a:t>
            </a:r>
            <a:r>
              <a:rPr lang="en-US" sz="1700" dirty="0"/>
              <a:t>  </a:t>
            </a:r>
            <a:r>
              <a:rPr lang="en-US" sz="1700" dirty="0" err="1"/>
              <a:t>Sruktur</a:t>
            </a:r>
            <a:r>
              <a:rPr lang="en-US" sz="1700" dirty="0"/>
              <a:t> </a:t>
            </a:r>
            <a:r>
              <a:rPr lang="en-US" sz="1700" dirty="0" err="1"/>
              <a:t>sementara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Beton</a:t>
            </a:r>
            <a:endParaRPr lang="en-US" sz="1700" dirty="0"/>
          </a:p>
          <a:p>
            <a:r>
              <a:rPr lang="en-US" sz="1700" dirty="0"/>
              <a:t>BAB 15		Quiz</a:t>
            </a:r>
          </a:p>
          <a:p>
            <a:r>
              <a:rPr lang="en-US" sz="1700" dirty="0"/>
              <a:t>BAB 16		</a:t>
            </a:r>
            <a:r>
              <a:rPr lang="en-US" sz="1700" dirty="0" err="1"/>
              <a:t>Ujian</a:t>
            </a:r>
            <a:r>
              <a:rPr lang="en-US" sz="1700" dirty="0"/>
              <a:t> </a:t>
            </a:r>
            <a:r>
              <a:rPr lang="en-US" sz="1700" dirty="0" err="1"/>
              <a:t>Akhir</a:t>
            </a:r>
            <a:r>
              <a:rPr lang="en-US" sz="170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40%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KE- 1</a:t>
            </a:r>
          </a:p>
          <a:p>
            <a:pPr algn="ctr"/>
            <a:r>
              <a:rPr lang="en-US" sz="3000" b="1" dirty="0" smtClean="0"/>
              <a:t>MINGGU KE - 1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68760"/>
            <a:ext cx="6696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Pendahuluan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Gambaran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Peralatan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Konstruksi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Pemilihan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Macam</a:t>
            </a:r>
            <a:r>
              <a:rPr lang="en-US" sz="2000" dirty="0" smtClean="0"/>
              <a:t> - </a:t>
            </a:r>
            <a:r>
              <a:rPr lang="en-US" sz="2000" dirty="0" err="1" smtClean="0"/>
              <a:t>Macam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Berat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Prpyek</a:t>
            </a:r>
            <a:r>
              <a:rPr lang="en-US" sz="2000" dirty="0" smtClean="0"/>
              <a:t> </a:t>
            </a:r>
            <a:r>
              <a:rPr lang="en-US" sz="2000" dirty="0" err="1" smtClean="0"/>
              <a:t>Konstruksi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51520" y="454486"/>
            <a:ext cx="3725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OUTLINE LECTURE 1</a:t>
            </a:r>
            <a:endParaRPr lang="en-US" sz="3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868" y="404664"/>
            <a:ext cx="2293192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PENDAHULUAN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588887" y="1052736"/>
            <a:ext cx="80781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>
                <a:latin typeface="Arial" pitchFamily="34" charset="0"/>
                <a:cs typeface="Arial" pitchFamily="34" charset="0"/>
              </a:rPr>
              <a:t>Teknik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Sipil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cabang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ilmu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teknik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bagaimana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merancang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membangun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merenovasi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gedung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infrastruktur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mencakup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sekitar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keselamatan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hidup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bidang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teknik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sipil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alat-alat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membantu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pembangunan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struktur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bangunan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terutama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skala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alat-alat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memudahkan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mengerjakan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pekerjaannya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diharapkan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ditargetkan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tercapai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mudah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relatif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singkat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Alat-alat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banyak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alat-­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dozer,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excavator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backhoe, front shovel,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clamshell,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dump truck, compactor, grader,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crane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lain-lain. </a:t>
            </a:r>
          </a:p>
        </p:txBody>
      </p:sp>
    </p:spTree>
    <p:extLst>
      <p:ext uri="{BB962C8B-B14F-4D97-AF65-F5344CB8AC3E}">
        <p14:creationId xmlns:p14="http://schemas.microsoft.com/office/powerpoint/2010/main" val="15830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764" y="1412776"/>
            <a:ext cx="819568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>
                <a:latin typeface="Arial" pitchFamily="34" charset="0"/>
                <a:cs typeface="Arial" pitchFamily="34" charset="0"/>
              </a:rPr>
              <a:t>Sebelum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dimulai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kontraktor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memilih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dipakai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keberhasilan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dipilih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haruslah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ukuran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jumlahnya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Ketepatan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pun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memperlancar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jalannya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Kesalahan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mengakibatkan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jalannya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lancar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demikian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faktor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alat-alat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berat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konstruksi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sangatlah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dikerjakan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terlambat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pengeluaran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sebelumnya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direncanakan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produktivitas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kecil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tenggang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dibutuhkan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pengadaan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lain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menyebabkan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377" y="575682"/>
            <a:ext cx="122429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/>
              <a:t>CONT…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12289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1006</TotalTime>
  <Words>2038</Words>
  <Application>Microsoft Office PowerPoint</Application>
  <PresentationFormat>On-screen Show (4:3)</PresentationFormat>
  <Paragraphs>156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Grid</vt:lpstr>
      <vt:lpstr>PERTEMUAN KE 1 MINGGU KE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 WULANDARI S</cp:lastModifiedBy>
  <cp:revision>56</cp:revision>
  <dcterms:created xsi:type="dcterms:W3CDTF">2020-01-04T05:38:09Z</dcterms:created>
  <dcterms:modified xsi:type="dcterms:W3CDTF">2020-01-26T15:36:37Z</dcterms:modified>
</cp:coreProperties>
</file>