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4"/>
  </p:notesMasterIdLst>
  <p:sldIdLst>
    <p:sldId id="256" r:id="rId2"/>
    <p:sldId id="257" r:id="rId3"/>
    <p:sldId id="258" r:id="rId4"/>
    <p:sldId id="259" r:id="rId5"/>
    <p:sldId id="260" r:id="rId6"/>
    <p:sldId id="261" r:id="rId7"/>
    <p:sldId id="320" r:id="rId8"/>
    <p:sldId id="321" r:id="rId9"/>
    <p:sldId id="334" r:id="rId10"/>
    <p:sldId id="335" r:id="rId11"/>
    <p:sldId id="336" r:id="rId12"/>
    <p:sldId id="338" r:id="rId13"/>
    <p:sldId id="340" r:id="rId14"/>
    <p:sldId id="341" r:id="rId15"/>
    <p:sldId id="342" r:id="rId16"/>
    <p:sldId id="398" r:id="rId17"/>
    <p:sldId id="420" r:id="rId18"/>
    <p:sldId id="434" r:id="rId19"/>
    <p:sldId id="435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9" r:id="rId32"/>
    <p:sldId id="400" r:id="rId33"/>
    <p:sldId id="401" r:id="rId34"/>
    <p:sldId id="402" r:id="rId35"/>
    <p:sldId id="403" r:id="rId36"/>
    <p:sldId id="416" r:id="rId37"/>
    <p:sldId id="404" r:id="rId38"/>
    <p:sldId id="405" r:id="rId39"/>
    <p:sldId id="406" r:id="rId40"/>
    <p:sldId id="417" r:id="rId41"/>
    <p:sldId id="407" r:id="rId42"/>
    <p:sldId id="408" r:id="rId43"/>
    <p:sldId id="409" r:id="rId44"/>
    <p:sldId id="418" r:id="rId45"/>
    <p:sldId id="410" r:id="rId46"/>
    <p:sldId id="422" r:id="rId47"/>
    <p:sldId id="423" r:id="rId48"/>
    <p:sldId id="424" r:id="rId49"/>
    <p:sldId id="425" r:id="rId50"/>
    <p:sldId id="426" r:id="rId51"/>
    <p:sldId id="427" r:id="rId52"/>
    <p:sldId id="428" r:id="rId53"/>
    <p:sldId id="429" r:id="rId54"/>
    <p:sldId id="430" r:id="rId55"/>
    <p:sldId id="431" r:id="rId56"/>
    <p:sldId id="432" r:id="rId57"/>
    <p:sldId id="433" r:id="rId58"/>
    <p:sldId id="411" r:id="rId59"/>
    <p:sldId id="419" r:id="rId60"/>
    <p:sldId id="412" r:id="rId61"/>
    <p:sldId id="413" r:id="rId62"/>
    <p:sldId id="414" r:id="rId63"/>
    <p:sldId id="415" r:id="rId64"/>
    <p:sldId id="368" r:id="rId65"/>
    <p:sldId id="339" r:id="rId66"/>
    <p:sldId id="369" r:id="rId67"/>
    <p:sldId id="370" r:id="rId68"/>
    <p:sldId id="372" r:id="rId69"/>
    <p:sldId id="373" r:id="rId70"/>
    <p:sldId id="374" r:id="rId71"/>
    <p:sldId id="375" r:id="rId72"/>
    <p:sldId id="376" r:id="rId73"/>
    <p:sldId id="377" r:id="rId74"/>
    <p:sldId id="378" r:id="rId75"/>
    <p:sldId id="379" r:id="rId76"/>
    <p:sldId id="380" r:id="rId77"/>
    <p:sldId id="381" r:id="rId78"/>
    <p:sldId id="382" r:id="rId79"/>
    <p:sldId id="383" r:id="rId80"/>
    <p:sldId id="384" r:id="rId81"/>
    <p:sldId id="385" r:id="rId82"/>
    <p:sldId id="285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5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78B9E-A3F0-4507-8A40-ADC9AA72879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78214-B61B-4AA3-98CE-2C0ABCD0B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2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3116" y="4797152"/>
            <a:ext cx="1809364" cy="16847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43" y="6021784"/>
            <a:ext cx="7128792" cy="575568"/>
          </a:xfrm>
        </p:spPr>
        <p:txBody>
          <a:bodyPr/>
          <a:lstStyle/>
          <a:p>
            <a:pPr algn="l"/>
            <a:r>
              <a:rPr lang="en-US" sz="2500" b="1" dirty="0" smtClean="0"/>
              <a:t>PERTEMUAN KE 7</a:t>
            </a:r>
            <a:br>
              <a:rPr lang="en-US" sz="2500" b="1" dirty="0" smtClean="0"/>
            </a:br>
            <a:r>
              <a:rPr lang="en-US" sz="2500" b="1" dirty="0" smtClean="0"/>
              <a:t>MINGGU KE </a:t>
            </a:r>
            <a:r>
              <a:rPr lang="en-US" sz="2500" b="1" dirty="0"/>
              <a:t>7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4768" y="3566499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smtClean="0"/>
              <a:t>PENJADWALAN PROYEK</a:t>
            </a:r>
            <a:endParaRPr lang="en-US" sz="6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9324" y="5395299"/>
            <a:ext cx="7128792" cy="575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/>
              <a:t>GALIH WULANDARI SUBAGYO, </a:t>
            </a:r>
            <a:r>
              <a:rPr lang="en-US" sz="2500" b="1" dirty="0" err="1" smtClean="0"/>
              <a:t>s.T.,M.T</a:t>
            </a:r>
            <a:r>
              <a:rPr lang="en-US" sz="2500" b="1" dirty="0" smtClean="0"/>
              <a:t>.,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1789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5694" y="1268760"/>
            <a:ext cx="787072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err="1"/>
              <a:t>Memantau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mengkaji</a:t>
            </a:r>
            <a:r>
              <a:rPr lang="en-US" sz="2500" dirty="0"/>
              <a:t> agar </a:t>
            </a:r>
            <a:r>
              <a:rPr lang="en-US" sz="2500" dirty="0" err="1"/>
              <a:t>langkah-langkah</a:t>
            </a:r>
            <a:r>
              <a:rPr lang="en-US" sz="2500" dirty="0"/>
              <a:t> </a:t>
            </a:r>
            <a:r>
              <a:rPr lang="en-US" sz="2500" dirty="0" err="1" smtClean="0"/>
              <a:t>kegiatan</a:t>
            </a:r>
            <a:r>
              <a:rPr lang="en-US" sz="2500" dirty="0" smtClean="0"/>
              <a:t> </a:t>
            </a:r>
            <a:r>
              <a:rPr lang="en-US" sz="2500" dirty="0" err="1" smtClean="0"/>
              <a:t>terbimbing</a:t>
            </a:r>
            <a:r>
              <a:rPr lang="en-US" sz="2500" dirty="0" smtClean="0"/>
              <a:t> </a:t>
            </a:r>
            <a:r>
              <a:rPr lang="en-US" sz="2500" dirty="0" err="1"/>
              <a:t>kearah</a:t>
            </a:r>
            <a:r>
              <a:rPr lang="en-US" sz="2500" dirty="0"/>
              <a:t> </a:t>
            </a:r>
            <a:r>
              <a:rPr lang="en-US" sz="2500" dirty="0" err="1"/>
              <a:t>tujuan</a:t>
            </a:r>
            <a:r>
              <a:rPr lang="en-US" sz="2500" dirty="0"/>
              <a:t> yang </a:t>
            </a:r>
            <a:r>
              <a:rPr lang="en-US" sz="2500" dirty="0" err="1" smtClean="0"/>
              <a:t>ditetapkan</a:t>
            </a:r>
            <a:r>
              <a:rPr lang="en-US" sz="2500" dirty="0" smtClean="0"/>
              <a:t> 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500" dirty="0" err="1" smtClean="0"/>
              <a:t>Untuk</a:t>
            </a:r>
            <a:r>
              <a:rPr lang="en-US" sz="2500" dirty="0" smtClean="0"/>
              <a:t> </a:t>
            </a:r>
            <a:r>
              <a:rPr lang="en-US" sz="2500" dirty="0" err="1"/>
              <a:t>menjaga</a:t>
            </a:r>
            <a:r>
              <a:rPr lang="en-US" sz="2500" dirty="0"/>
              <a:t> </a:t>
            </a:r>
            <a:r>
              <a:rPr lang="en-US" sz="2500" dirty="0" err="1"/>
              <a:t>kesesuaian</a:t>
            </a:r>
            <a:r>
              <a:rPr lang="en-US" sz="2500" dirty="0"/>
              <a:t> </a:t>
            </a:r>
            <a:r>
              <a:rPr lang="en-US" sz="2500" dirty="0" err="1"/>
              <a:t>antara</a:t>
            </a:r>
            <a:r>
              <a:rPr lang="en-US" sz="2500" dirty="0"/>
              <a:t> </a:t>
            </a:r>
            <a:r>
              <a:rPr lang="en-US" sz="2500" dirty="0" err="1"/>
              <a:t>perencanaan</a:t>
            </a:r>
            <a:r>
              <a:rPr lang="en-US" sz="2500" dirty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pelaksanaan</a:t>
            </a:r>
            <a:r>
              <a:rPr lang="en-US" sz="2500" dirty="0" smtClean="0"/>
              <a:t>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500" dirty="0" err="1" smtClean="0"/>
              <a:t>Antisipasi</a:t>
            </a:r>
            <a:r>
              <a:rPr lang="en-US" sz="2500" dirty="0" smtClean="0"/>
              <a:t> </a:t>
            </a:r>
            <a:r>
              <a:rPr lang="en-US" sz="2500" dirty="0" err="1"/>
              <a:t>keterlambatan</a:t>
            </a:r>
            <a:r>
              <a:rPr lang="en-US" sz="2500" dirty="0"/>
              <a:t> </a:t>
            </a:r>
            <a:r>
              <a:rPr lang="en-US" sz="2500" dirty="0" err="1" smtClean="0"/>
              <a:t>jadwal</a:t>
            </a:r>
            <a:endParaRPr lang="en-US" sz="2500" dirty="0" smtClean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500" dirty="0" err="1" smtClean="0"/>
              <a:t>Pembengkakan</a:t>
            </a:r>
            <a:r>
              <a:rPr lang="en-US" sz="2500" dirty="0" smtClean="0"/>
              <a:t> </a:t>
            </a:r>
            <a:r>
              <a:rPr lang="en-US" sz="2500" dirty="0" err="1"/>
              <a:t>biaya</a:t>
            </a:r>
            <a:r>
              <a:rPr lang="en-US" sz="2500" dirty="0"/>
              <a:t> </a:t>
            </a:r>
            <a:r>
              <a:rPr lang="en-US" sz="2500" dirty="0" err="1"/>
              <a:t>proyek</a:t>
            </a:r>
            <a:r>
              <a:rPr lang="en-US" sz="2500" dirty="0"/>
              <a:t> </a:t>
            </a:r>
            <a:r>
              <a:rPr lang="en-US" sz="2500" dirty="0" err="1"/>
              <a:t>dapat</a:t>
            </a:r>
            <a:r>
              <a:rPr lang="en-US" sz="2500" dirty="0"/>
              <a:t> </a:t>
            </a:r>
            <a:r>
              <a:rPr lang="en-US" sz="2500" dirty="0" err="1"/>
              <a:t>dihindari</a:t>
            </a:r>
            <a:r>
              <a:rPr lang="en-US" sz="2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6106" y="332656"/>
            <a:ext cx="2385589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PENGENDALIAN</a:t>
            </a:r>
            <a:endParaRPr lang="en-US" sz="2500" dirty="0"/>
          </a:p>
        </p:txBody>
      </p:sp>
      <p:pic>
        <p:nvPicPr>
          <p:cNvPr id="1026" name="Picture 2" descr="D:\KANTOR\UNIVERSITAS PEMBANGGUNAN JAYA\KULIAH\SEMESTER GENAP 20192020\MANAJEMEN KONSTRUKSI\Pages from perencanaan pengendalian proy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07" y="3861048"/>
            <a:ext cx="67692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6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ANTOR\UNIVERSITAS PEMBANGGUNAN JAYA\KULIAH\SEMESTER GENAP 20192020\MANAJEMEN KONSTRUKSI\Pages from perencanaan pengendalian proyek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593"/>
            <a:ext cx="6264746" cy="59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356066"/>
            <a:ext cx="4619534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ASPEK PENGENDALIAN PROYEK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861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268760"/>
            <a:ext cx="799288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600" dirty="0" err="1" smtClean="0"/>
              <a:t>Menentukan</a:t>
            </a:r>
            <a:r>
              <a:rPr lang="en-US" sz="2600" dirty="0" smtClean="0"/>
              <a:t> </a:t>
            </a:r>
            <a:r>
              <a:rPr lang="en-US" sz="2600" dirty="0" err="1"/>
              <a:t>durasi</a:t>
            </a:r>
            <a:r>
              <a:rPr lang="en-US" sz="2600" dirty="0"/>
              <a:t> total yang </a:t>
            </a:r>
            <a:r>
              <a:rPr lang="en-US" sz="2600" dirty="0" err="1"/>
              <a:t>dibutuhkan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 smtClean="0"/>
              <a:t>menyelesaikan</a:t>
            </a:r>
            <a:r>
              <a:rPr lang="en-US" sz="2600" dirty="0" smtClean="0"/>
              <a:t> </a:t>
            </a:r>
            <a:r>
              <a:rPr lang="en-US" sz="2600" dirty="0" err="1" smtClean="0"/>
              <a:t>proyek</a:t>
            </a:r>
            <a:r>
              <a:rPr lang="en-US" sz="2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600" dirty="0" err="1" smtClean="0"/>
              <a:t>Menentukan</a:t>
            </a:r>
            <a:r>
              <a:rPr lang="en-US" sz="2600" dirty="0" smtClean="0"/>
              <a:t> </a:t>
            </a:r>
            <a:r>
              <a:rPr lang="en-US" sz="2600" dirty="0" err="1"/>
              <a:t>waktu</a:t>
            </a:r>
            <a:r>
              <a:rPr lang="en-US" sz="2600" dirty="0"/>
              <a:t> </a:t>
            </a:r>
            <a:r>
              <a:rPr lang="en-US" sz="2600" dirty="0" err="1"/>
              <a:t>pelaksanaan</a:t>
            </a:r>
            <a:r>
              <a:rPr lang="en-US" sz="2600" dirty="0"/>
              <a:t> </a:t>
            </a:r>
            <a:r>
              <a:rPr lang="en-US" sz="2600" dirty="0" err="1"/>
              <a:t>setiap</a:t>
            </a:r>
            <a:r>
              <a:rPr lang="en-US" sz="2600" dirty="0"/>
              <a:t> </a:t>
            </a:r>
            <a:r>
              <a:rPr lang="en-US" sz="2600" dirty="0" err="1" smtClean="0"/>
              <a:t>kegiatan</a:t>
            </a:r>
            <a:r>
              <a:rPr lang="en-US" sz="2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600" dirty="0" err="1" smtClean="0"/>
              <a:t>Menentukan</a:t>
            </a:r>
            <a:r>
              <a:rPr lang="en-US" sz="2600" dirty="0" smtClean="0"/>
              <a:t> </a:t>
            </a:r>
            <a:r>
              <a:rPr lang="en-US" sz="2600" dirty="0" err="1"/>
              <a:t>kegiatan</a:t>
            </a:r>
            <a:r>
              <a:rPr lang="en-US" sz="2600" dirty="0"/>
              <a:t> yang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boleh</a:t>
            </a:r>
            <a:r>
              <a:rPr lang="en-US" sz="2600" dirty="0"/>
              <a:t> </a:t>
            </a:r>
            <a:r>
              <a:rPr lang="en-US" sz="2600" dirty="0" err="1"/>
              <a:t>terlambat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 smtClean="0"/>
              <a:t>tertunda</a:t>
            </a:r>
            <a:r>
              <a:rPr lang="en-US" sz="2600" dirty="0" smtClean="0"/>
              <a:t> </a:t>
            </a:r>
            <a:r>
              <a:rPr lang="en-US" sz="2600" dirty="0" err="1" smtClean="0"/>
              <a:t>pelaksanaannya</a:t>
            </a:r>
            <a:r>
              <a:rPr lang="en-US" sz="2600" dirty="0" smtClean="0"/>
              <a:t> </a:t>
            </a:r>
            <a:r>
              <a:rPr lang="en-US" sz="2600" dirty="0"/>
              <a:t>(</a:t>
            </a:r>
            <a:r>
              <a:rPr lang="en-US" sz="2600" dirty="0" err="1"/>
              <a:t>kegiatan</a:t>
            </a:r>
            <a:r>
              <a:rPr lang="en-US" sz="2600" dirty="0"/>
              <a:t> </a:t>
            </a:r>
            <a:r>
              <a:rPr lang="en-US" sz="2600" dirty="0" err="1"/>
              <a:t>kritis</a:t>
            </a:r>
            <a:r>
              <a:rPr lang="en-US" sz="2600" dirty="0"/>
              <a:t>)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jalur</a:t>
            </a:r>
            <a:r>
              <a:rPr lang="en-US" sz="2600" dirty="0"/>
              <a:t> </a:t>
            </a:r>
            <a:r>
              <a:rPr lang="en-US" sz="2600" dirty="0" err="1" smtClean="0"/>
              <a:t>kritis</a:t>
            </a:r>
            <a:r>
              <a:rPr lang="en-US" sz="2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600" dirty="0" err="1" smtClean="0"/>
              <a:t>Menentukan</a:t>
            </a:r>
            <a:r>
              <a:rPr lang="en-US" sz="2600" dirty="0" smtClean="0"/>
              <a:t> </a:t>
            </a:r>
            <a:r>
              <a:rPr lang="en-US" sz="2600" dirty="0" err="1"/>
              <a:t>kemajuan</a:t>
            </a:r>
            <a:r>
              <a:rPr lang="en-US" sz="2600" dirty="0"/>
              <a:t> </a:t>
            </a:r>
            <a:r>
              <a:rPr lang="en-US" sz="2600" dirty="0" err="1"/>
              <a:t>pelaksanaan</a:t>
            </a:r>
            <a:r>
              <a:rPr lang="en-US" sz="2600" dirty="0"/>
              <a:t> </a:t>
            </a:r>
            <a:r>
              <a:rPr lang="en-US" sz="2600" dirty="0" err="1" smtClean="0"/>
              <a:t>proyek</a:t>
            </a:r>
            <a:r>
              <a:rPr lang="en-US" sz="2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600" dirty="0" err="1" smtClean="0"/>
              <a:t>Dasar</a:t>
            </a:r>
            <a:r>
              <a:rPr lang="en-US" sz="2600" dirty="0" smtClean="0"/>
              <a:t> </a:t>
            </a:r>
            <a:r>
              <a:rPr lang="en-US" sz="2600" dirty="0" err="1"/>
              <a:t>penghitungan</a:t>
            </a:r>
            <a:r>
              <a:rPr lang="en-US" sz="2600" dirty="0"/>
              <a:t> </a:t>
            </a:r>
            <a:r>
              <a:rPr lang="en-US" sz="2600" dirty="0" err="1"/>
              <a:t>cashflow</a:t>
            </a:r>
            <a:r>
              <a:rPr lang="en-US" sz="2600" dirty="0"/>
              <a:t> </a:t>
            </a:r>
            <a:r>
              <a:rPr lang="en-US" sz="2600" dirty="0" err="1" smtClean="0"/>
              <a:t>proyek</a:t>
            </a:r>
            <a:r>
              <a:rPr lang="en-US" sz="2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600" dirty="0" err="1" smtClean="0"/>
              <a:t>Dasar</a:t>
            </a:r>
            <a:r>
              <a:rPr lang="en-US" sz="2600" dirty="0" smtClean="0"/>
              <a:t> </a:t>
            </a:r>
            <a:r>
              <a:rPr lang="en-US" sz="2600" dirty="0" err="1" smtClean="0"/>
              <a:t>penjadwalan</a:t>
            </a:r>
            <a:r>
              <a:rPr lang="en-US" sz="2600" dirty="0" smtClean="0"/>
              <a:t> </a:t>
            </a:r>
            <a:r>
              <a:rPr lang="en-US" sz="2600" dirty="0" err="1"/>
              <a:t>sumberdaya</a:t>
            </a:r>
            <a:r>
              <a:rPr lang="en-US" sz="2600" dirty="0"/>
              <a:t> </a:t>
            </a:r>
            <a:r>
              <a:rPr lang="en-US" sz="2600" dirty="0" err="1"/>
              <a:t>proyek</a:t>
            </a:r>
            <a:r>
              <a:rPr lang="en-US" sz="2600" dirty="0"/>
              <a:t> lain, </a:t>
            </a:r>
            <a:r>
              <a:rPr lang="en-US" sz="2600" dirty="0" err="1"/>
              <a:t>seperti</a:t>
            </a:r>
            <a:r>
              <a:rPr lang="en-US" sz="2600" dirty="0"/>
              <a:t> </a:t>
            </a:r>
            <a:r>
              <a:rPr lang="en-US" sz="2600" dirty="0" err="1" smtClean="0"/>
              <a:t>tenaga</a:t>
            </a:r>
            <a:r>
              <a:rPr lang="en-US" sz="2600" dirty="0" smtClean="0"/>
              <a:t>, material</a:t>
            </a:r>
            <a:r>
              <a:rPr lang="en-US" sz="2600" dirty="0"/>
              <a:t>,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 smtClean="0"/>
              <a:t>peralatan</a:t>
            </a:r>
            <a:r>
              <a:rPr lang="en-US" sz="2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/>
              <a:t>pengendalian</a:t>
            </a:r>
            <a:r>
              <a:rPr lang="en-US" sz="2600" dirty="0"/>
              <a:t> </a:t>
            </a:r>
            <a:r>
              <a:rPr lang="en-US" sz="2600" dirty="0" err="1"/>
              <a:t>proyek</a:t>
            </a:r>
            <a:r>
              <a:rPr lang="en-US" sz="2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6106" y="332656"/>
            <a:ext cx="5731890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FUNGSI PENJADWALAN WAKTU PROYEK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793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6106" y="332656"/>
            <a:ext cx="4710136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MACAM METODE PENJADWALAN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415174" y="1213008"/>
            <a:ext cx="826128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dirty="0" err="1" smtClean="0"/>
              <a:t>Gannt</a:t>
            </a:r>
            <a:r>
              <a:rPr lang="en-US" sz="2500" dirty="0" smtClean="0"/>
              <a:t> Chart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 smtClean="0"/>
              <a:t> Network Planning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dirty="0"/>
              <a:t>Program Evaluation and Review Technique (PERT)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dirty="0"/>
              <a:t>Critical Path Method (CPM)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dirty="0" err="1"/>
              <a:t>Presedent</a:t>
            </a:r>
            <a:r>
              <a:rPr lang="en-US" sz="2500" dirty="0"/>
              <a:t> Diagram Method (PDM</a:t>
            </a:r>
            <a:r>
              <a:rPr lang="en-US" sz="25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smtClean="0"/>
              <a:t>Line Of </a:t>
            </a:r>
            <a:r>
              <a:rPr lang="en-US" sz="2500" dirty="0" smtClean="0"/>
              <a:t>Balance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 err="1" smtClean="0"/>
              <a:t>Kurva</a:t>
            </a:r>
            <a:r>
              <a:rPr lang="en-US" sz="2500" dirty="0" smtClean="0"/>
              <a:t> S</a:t>
            </a:r>
          </a:p>
          <a:p>
            <a:pPr marL="342900" indent="-342900">
              <a:buFont typeface="+mj-lt"/>
              <a:buAutoNum type="arabicPeriod"/>
            </a:pPr>
            <a:endParaRPr lang="en-US" sz="2500" dirty="0"/>
          </a:p>
          <a:p>
            <a:pPr marL="342900" indent="-342900">
              <a:buFont typeface="+mj-lt"/>
              <a:buAutoNum type="arabicPeriod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9096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6106" y="332656"/>
            <a:ext cx="5711051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TEKNIK PENJADWALAN WAKTU PROYEK</a:t>
            </a:r>
            <a:endParaRPr lang="en-US" sz="2500" dirty="0"/>
          </a:p>
        </p:txBody>
      </p:sp>
      <p:pic>
        <p:nvPicPr>
          <p:cNvPr id="3074" name="Picture 2" descr="D:\KANTOR\UNIVERSITAS PEMBANGGUNAN JAYA\KULIAH\SEMESTER GENAP 20192020\MANAJEMEN KONSTRUKSI\Pages from perencanaan pengendalian proyek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2667"/>
            <a:ext cx="8247013" cy="464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KANTOR\UNIVERSITAS PEMBANGGUNAN JAYA\KULIAH\SEMESTER GENAP 20192020\MANAJEMEN KONSTRUKSI\Pages from perencanaan pengendalian proyek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650956" cy="540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6106" y="332656"/>
            <a:ext cx="2101857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GANNTCHART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331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8609" y="332656"/>
            <a:ext cx="3162084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NETWORK PLANNING</a:t>
            </a:r>
            <a:endParaRPr lang="en-US" sz="2500" dirty="0"/>
          </a:p>
        </p:txBody>
      </p:sp>
      <p:sp>
        <p:nvSpPr>
          <p:cNvPr id="4" name="object 5"/>
          <p:cNvSpPr txBox="1"/>
          <p:nvPr/>
        </p:nvSpPr>
        <p:spPr>
          <a:xfrm>
            <a:off x="368609" y="1124744"/>
            <a:ext cx="8163831" cy="18930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1000"/>
              </a:lnSpc>
              <a:spcBef>
                <a:spcPts val="95"/>
              </a:spcBef>
            </a:pPr>
            <a:r>
              <a:rPr sz="2200" spc="5" dirty="0">
                <a:solidFill>
                  <a:srgbClr val="FF3300"/>
                </a:solidFill>
                <a:latin typeface="Arial"/>
                <a:cs typeface="Arial"/>
              </a:rPr>
              <a:t>Suatu jaringan yang </a:t>
            </a:r>
            <a:r>
              <a:rPr sz="2200" spc="0" dirty="0">
                <a:solidFill>
                  <a:srgbClr val="FF3300"/>
                </a:solidFill>
                <a:latin typeface="Arial"/>
                <a:cs typeface="Arial"/>
              </a:rPr>
              <a:t>terdiri </a:t>
            </a:r>
            <a:r>
              <a:rPr sz="2200" spc="5" dirty="0">
                <a:solidFill>
                  <a:srgbClr val="FF3300"/>
                </a:solidFill>
                <a:latin typeface="Arial"/>
                <a:cs typeface="Arial"/>
              </a:rPr>
              <a:t>dari serangkaian kegiatan yang  dibutuhkan untuk menyelesaikan suatu</a:t>
            </a:r>
            <a:r>
              <a:rPr sz="2200" spc="-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FF3300"/>
                </a:solidFill>
                <a:latin typeface="Arial"/>
                <a:cs typeface="Arial"/>
              </a:rPr>
              <a:t>proyek.</a:t>
            </a:r>
            <a:endParaRPr sz="2200" dirty="0">
              <a:latin typeface="Arial"/>
              <a:cs typeface="Arial"/>
            </a:endParaRPr>
          </a:p>
          <a:p>
            <a:pPr marL="12700" marR="5080" algn="just">
              <a:lnSpc>
                <a:spcPct val="100899"/>
              </a:lnSpc>
              <a:spcBef>
                <a:spcPts val="1455"/>
              </a:spcBef>
            </a:pPr>
            <a:r>
              <a:rPr sz="2200" spc="5" dirty="0">
                <a:latin typeface="Arial"/>
                <a:cs typeface="Arial"/>
              </a:rPr>
              <a:t>Jaringan </a:t>
            </a:r>
            <a:r>
              <a:rPr sz="2200" spc="0" dirty="0">
                <a:latin typeface="Arial"/>
                <a:cs typeface="Arial"/>
              </a:rPr>
              <a:t>ini </a:t>
            </a:r>
            <a:r>
              <a:rPr sz="2200" spc="5" dirty="0">
                <a:latin typeface="Arial"/>
                <a:cs typeface="Arial"/>
              </a:rPr>
              <a:t>disusun berdasarkan urutan kegiatan tertentu dan  menunjukkan hubungan yang </a:t>
            </a:r>
            <a:r>
              <a:rPr sz="2200" spc="0" dirty="0">
                <a:latin typeface="Arial"/>
                <a:cs typeface="Arial"/>
              </a:rPr>
              <a:t>logis </a:t>
            </a:r>
            <a:r>
              <a:rPr sz="2200" spc="5" dirty="0">
                <a:latin typeface="Arial"/>
                <a:cs typeface="Arial"/>
              </a:rPr>
              <a:t>antar kegiatan, hubungan  timbal </a:t>
            </a:r>
            <a:r>
              <a:rPr sz="2200" spc="0" dirty="0">
                <a:latin typeface="Arial"/>
                <a:cs typeface="Arial"/>
              </a:rPr>
              <a:t>balik </a:t>
            </a:r>
            <a:r>
              <a:rPr sz="2200" spc="5" dirty="0">
                <a:latin typeface="Arial"/>
                <a:cs typeface="Arial"/>
              </a:rPr>
              <a:t>antara pembiayaan, dan waktu penyelesaian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proyek.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5122" name="Picture 2" descr="D:\KANTOR\UNIVERSITAS PEMBANGGUNAN JAYA\KULIAH\SEMESTER GENAP 20192020\MANAJEMEN KONSTRUKSI\REFERENSI\Pages from perencanaan pengendalian proyek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79" y="3212976"/>
            <a:ext cx="818071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80728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/>
              <a:t>Fungsi</a:t>
            </a:r>
            <a:r>
              <a:rPr lang="en-US" sz="2200" dirty="0" smtClean="0"/>
              <a:t> Network Planning </a:t>
            </a:r>
            <a:r>
              <a:rPr lang="en-US" sz="2200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err="1"/>
              <a:t>Menyusun</a:t>
            </a:r>
            <a:r>
              <a:rPr lang="en-US" sz="2200" dirty="0"/>
              <a:t> </a:t>
            </a:r>
            <a:r>
              <a:rPr lang="en-US" sz="2200" dirty="0" err="1"/>
              <a:t>urutan</a:t>
            </a:r>
            <a:r>
              <a:rPr lang="en-US" sz="2200" dirty="0"/>
              <a:t> </a:t>
            </a:r>
            <a:r>
              <a:rPr lang="en-US" sz="2200" dirty="0" err="1"/>
              <a:t>kegiatan</a:t>
            </a:r>
            <a:r>
              <a:rPr lang="en-US" sz="2200" dirty="0"/>
              <a:t> </a:t>
            </a:r>
            <a:r>
              <a:rPr lang="en-US" sz="2200" dirty="0" err="1"/>
              <a:t>proyek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err="1"/>
              <a:t>Membuat</a:t>
            </a:r>
            <a:r>
              <a:rPr lang="en-US" sz="2200" dirty="0"/>
              <a:t> </a:t>
            </a:r>
            <a:r>
              <a:rPr lang="en-US" sz="2200" dirty="0" err="1"/>
              <a:t>perkiraan</a:t>
            </a:r>
            <a:r>
              <a:rPr lang="en-US" sz="2200" dirty="0"/>
              <a:t> </a:t>
            </a:r>
            <a:r>
              <a:rPr lang="en-US" sz="2200" dirty="0" err="1"/>
              <a:t>jadwal</a:t>
            </a:r>
            <a:r>
              <a:rPr lang="en-US" sz="2200" dirty="0"/>
              <a:t> </a:t>
            </a:r>
            <a:r>
              <a:rPr lang="en-US" sz="2200" dirty="0" err="1"/>
              <a:t>proyek</a:t>
            </a:r>
            <a:r>
              <a:rPr lang="en-US" sz="2200" dirty="0"/>
              <a:t> yang paling </a:t>
            </a:r>
            <a:r>
              <a:rPr lang="en-US" sz="2200" dirty="0" err="1"/>
              <a:t>ekonomis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err="1"/>
              <a:t>Mengusahakan</a:t>
            </a:r>
            <a:r>
              <a:rPr lang="en-US" sz="2200" dirty="0"/>
              <a:t> </a:t>
            </a:r>
            <a:r>
              <a:rPr lang="en-US" sz="2200" dirty="0" err="1"/>
              <a:t>fluktuasi</a:t>
            </a:r>
            <a:r>
              <a:rPr lang="en-US" sz="2200" dirty="0"/>
              <a:t> minimal </a:t>
            </a:r>
            <a:r>
              <a:rPr lang="en-US" sz="2200" dirty="0" err="1"/>
              <a:t>penggunaan</a:t>
            </a:r>
            <a:r>
              <a:rPr lang="en-US" sz="2200" dirty="0"/>
              <a:t> </a:t>
            </a:r>
            <a:r>
              <a:rPr lang="en-US" sz="2200" dirty="0" err="1"/>
              <a:t>sumber</a:t>
            </a:r>
            <a:r>
              <a:rPr lang="en-US" sz="2200" dirty="0"/>
              <a:t> </a:t>
            </a:r>
            <a:r>
              <a:rPr lang="en-US" sz="2200" dirty="0" err="1"/>
              <a:t>daya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 err="1"/>
              <a:t>Langkah</a:t>
            </a:r>
            <a:r>
              <a:rPr lang="en-US" sz="2200" dirty="0"/>
              <a:t> </a:t>
            </a:r>
            <a:r>
              <a:rPr lang="en-US" sz="2200" dirty="0" err="1" smtClean="0"/>
              <a:t>Penyusunan</a:t>
            </a:r>
            <a:r>
              <a:rPr lang="en-US" sz="2200" dirty="0" smtClean="0"/>
              <a:t> Network Planning :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err="1" smtClean="0"/>
              <a:t>Mengkaji</a:t>
            </a:r>
            <a:r>
              <a:rPr lang="en-US" sz="2200" dirty="0" smtClean="0"/>
              <a:t> </a:t>
            </a:r>
            <a:r>
              <a:rPr lang="en-US" sz="2200" dirty="0" err="1"/>
              <a:t>lingkup</a:t>
            </a:r>
            <a:r>
              <a:rPr lang="en-US" sz="2200" dirty="0"/>
              <a:t> </a:t>
            </a:r>
            <a:r>
              <a:rPr lang="en-US" sz="2200" dirty="0" err="1"/>
              <a:t>proyek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err="1"/>
              <a:t>Menguraikan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komponen</a:t>
            </a:r>
            <a:r>
              <a:rPr lang="en-US" sz="2200" dirty="0"/>
              <a:t>/</a:t>
            </a:r>
            <a:r>
              <a:rPr lang="en-US" sz="2200" dirty="0" err="1"/>
              <a:t>kegiatan</a:t>
            </a:r>
            <a:r>
              <a:rPr lang="en-US" sz="2200" dirty="0"/>
              <a:t> yang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kecil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err="1"/>
              <a:t>Membuat</a:t>
            </a:r>
            <a:r>
              <a:rPr lang="en-US" sz="2200" dirty="0"/>
              <a:t> </a:t>
            </a:r>
            <a:r>
              <a:rPr lang="en-US" sz="2200" dirty="0" err="1"/>
              <a:t>hubungan</a:t>
            </a:r>
            <a:r>
              <a:rPr lang="en-US" sz="2200" dirty="0"/>
              <a:t> </a:t>
            </a:r>
            <a:r>
              <a:rPr lang="en-US" sz="2200" dirty="0" err="1"/>
              <a:t>ketergantungan</a:t>
            </a:r>
            <a:r>
              <a:rPr lang="en-US" sz="2200" dirty="0"/>
              <a:t> </a:t>
            </a:r>
            <a:r>
              <a:rPr lang="en-US" sz="2200" dirty="0" err="1"/>
              <a:t>antar</a:t>
            </a:r>
            <a:r>
              <a:rPr lang="en-US" sz="2200" dirty="0"/>
              <a:t> </a:t>
            </a:r>
            <a:r>
              <a:rPr lang="en-US" sz="2200" dirty="0" err="1"/>
              <a:t>kegiatan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921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858283"/>
            <a:ext cx="6408712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695">
              <a:lnSpc>
                <a:spcPts val="4650"/>
              </a:lnSpc>
            </a:pPr>
            <a:r>
              <a:rPr lang="en-US" sz="3000" spc="53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SIMBOL NETWORK PLANNING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642652"/>
              </p:ext>
            </p:extLst>
          </p:nvPr>
        </p:nvGraphicFramePr>
        <p:xfrm>
          <a:off x="389439" y="2276872"/>
          <a:ext cx="8352928" cy="4176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60"/>
                <a:gridCol w="2520280"/>
                <a:gridCol w="4392488"/>
              </a:tblGrid>
              <a:tr h="673562"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100" b="1" spc="-10" dirty="0">
                          <a:solidFill>
                            <a:srgbClr val="FFFF9A"/>
                          </a:solidFill>
                          <a:latin typeface="Tahoma"/>
                          <a:cs typeface="Tahoma"/>
                        </a:rPr>
                        <a:t>Simbol</a:t>
                      </a:r>
                      <a:endParaRPr sz="2100" dirty="0">
                        <a:latin typeface="Tahoma"/>
                        <a:cs typeface="Tahoma"/>
                      </a:endParaRPr>
                    </a:p>
                  </a:txBody>
                  <a:tcPr marL="0" marR="0" marT="1460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100" b="1" spc="-5" dirty="0">
                          <a:solidFill>
                            <a:srgbClr val="FFFF9A"/>
                          </a:solidFill>
                          <a:latin typeface="Tahoma"/>
                          <a:cs typeface="Tahoma"/>
                        </a:rPr>
                        <a:t>Arti</a:t>
                      </a:r>
                      <a:endParaRPr sz="2100">
                        <a:latin typeface="Tahoma"/>
                        <a:cs typeface="Tahoma"/>
                      </a:endParaRPr>
                    </a:p>
                  </a:txBody>
                  <a:tcPr marL="0" marR="0" marT="1460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100" b="1" spc="-10" dirty="0">
                          <a:solidFill>
                            <a:srgbClr val="FFFF9A"/>
                          </a:solidFill>
                          <a:latin typeface="Tahoma"/>
                          <a:cs typeface="Tahoma"/>
                        </a:rPr>
                        <a:t>Fungsi</a:t>
                      </a:r>
                      <a:endParaRPr sz="2100">
                        <a:latin typeface="Tahoma"/>
                        <a:cs typeface="Tahoma"/>
                      </a:endParaRPr>
                    </a:p>
                  </a:txBody>
                  <a:tcPr marL="0" marR="0" marT="1460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</a:tr>
              <a:tr h="1336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436245">
                        <a:lnSpc>
                          <a:spcPts val="2510"/>
                        </a:lnSpc>
                        <a:spcBef>
                          <a:spcPts val="295"/>
                        </a:spcBef>
                      </a:pPr>
                      <a:r>
                        <a:rPr sz="2100" spc="-5" dirty="0" err="1" smtClean="0">
                          <a:latin typeface="Times New Roman"/>
                          <a:cs typeface="Times New Roman"/>
                        </a:rPr>
                        <a:t>Peristiwa</a:t>
                      </a:r>
                      <a:r>
                        <a:rPr sz="2100" spc="-5" dirty="0" smtClean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2100" spc="-5" dirty="0" err="1" smtClean="0">
                          <a:latin typeface="Times New Roman"/>
                          <a:cs typeface="Times New Roman"/>
                        </a:rPr>
                        <a:t>ke</a:t>
                      </a:r>
                      <a:r>
                        <a:rPr lang="en-US" sz="2100" spc="-5" dirty="0" err="1" smtClean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2100" spc="-5" dirty="0" err="1" smtClean="0">
                          <a:latin typeface="Times New Roman"/>
                          <a:cs typeface="Times New Roman"/>
                        </a:rPr>
                        <a:t>adian</a:t>
                      </a:r>
                      <a:r>
                        <a:rPr sz="2100" spc="-5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100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100" i="1" spc="-5" dirty="0">
                          <a:latin typeface="Times New Roman"/>
                          <a:cs typeface="Times New Roman"/>
                        </a:rPr>
                        <a:t>event</a:t>
                      </a:r>
                      <a:r>
                        <a:rPr sz="2100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61290">
                        <a:lnSpc>
                          <a:spcPct val="99600"/>
                        </a:lnSpc>
                        <a:spcBef>
                          <a:spcPts val="215"/>
                        </a:spcBef>
                      </a:pP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Peristiwa </a:t>
                      </a:r>
                      <a:r>
                        <a:rPr sz="2100" spc="-5" dirty="0">
                          <a:latin typeface="Times New Roman"/>
                          <a:cs typeface="Times New Roman"/>
                        </a:rPr>
                        <a:t>menunjukkan titik waktu mulainya/  </a:t>
                      </a: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selesainya suatu </a:t>
                      </a:r>
                      <a:r>
                        <a:rPr sz="2100" spc="-5" dirty="0">
                          <a:latin typeface="Times New Roman"/>
                          <a:cs typeface="Times New Roman"/>
                        </a:rPr>
                        <a:t>kegiatan, dan tidak  mempunyai jangka</a:t>
                      </a:r>
                      <a:r>
                        <a:rPr sz="2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waktu.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83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kegiatan</a:t>
                      </a:r>
                      <a:r>
                        <a:rPr sz="2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(activity)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965200">
                        <a:lnSpc>
                          <a:spcPts val="2510"/>
                        </a:lnSpc>
                        <a:spcBef>
                          <a:spcPts val="335"/>
                        </a:spcBef>
                      </a:pP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Kegiatan membutuhkan jangka waktu  (durasi) dan</a:t>
                      </a:r>
                      <a:r>
                        <a:rPr sz="2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sumberdaya.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83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871219">
                        <a:lnSpc>
                          <a:spcPts val="2510"/>
                        </a:lnSpc>
                        <a:spcBef>
                          <a:spcPts val="335"/>
                        </a:spcBef>
                      </a:pP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kegiatan</a:t>
                      </a:r>
                      <a:r>
                        <a:rPr sz="21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semu  </a:t>
                      </a:r>
                      <a:r>
                        <a:rPr sz="2100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100" i="1" spc="-5" dirty="0">
                          <a:latin typeface="Times New Roman"/>
                          <a:cs typeface="Times New Roman"/>
                        </a:rPr>
                        <a:t>dummy</a:t>
                      </a:r>
                      <a:r>
                        <a:rPr sz="2100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334135">
                        <a:lnSpc>
                          <a:spcPts val="2510"/>
                        </a:lnSpc>
                        <a:spcBef>
                          <a:spcPts val="335"/>
                        </a:spcBef>
                      </a:pPr>
                      <a:r>
                        <a:rPr sz="2100" spc="-10" dirty="0" err="1">
                          <a:latin typeface="Times New Roman"/>
                          <a:cs typeface="Times New Roman"/>
                        </a:rPr>
                        <a:t>Kegiatan</a:t>
                      </a: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 smtClean="0">
                          <a:latin typeface="Times New Roman"/>
                          <a:cs typeface="Times New Roman"/>
                        </a:rPr>
                        <a:t>yang</a:t>
                      </a:r>
                      <a:r>
                        <a:rPr lang="en-US" sz="2100" spc="-1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 err="1" smtClean="0">
                          <a:latin typeface="Times New Roman"/>
                          <a:cs typeface="Times New Roman"/>
                        </a:rPr>
                        <a:t>berdurasi</a:t>
                      </a:r>
                      <a:r>
                        <a:rPr sz="21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nol, </a:t>
                      </a:r>
                      <a:r>
                        <a:rPr sz="2100" spc="-5" dirty="0" err="1" smtClean="0">
                          <a:latin typeface="Times New Roman"/>
                          <a:cs typeface="Times New Roman"/>
                        </a:rPr>
                        <a:t>tidak</a:t>
                      </a:r>
                      <a:r>
                        <a:rPr lang="en-US" sz="2100" spc="-5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5" dirty="0" err="1" smtClean="0">
                          <a:latin typeface="Times New Roman"/>
                          <a:cs typeface="Times New Roman"/>
                        </a:rPr>
                        <a:t>membutuhkan</a:t>
                      </a:r>
                      <a:r>
                        <a:rPr lang="en-US" sz="2100" spc="-8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 err="1" smtClean="0">
                          <a:latin typeface="Times New Roman"/>
                          <a:cs typeface="Times New Roman"/>
                        </a:rPr>
                        <a:t>sumberdaya</a:t>
                      </a: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.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743381" y="3194756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52983" y="4869160"/>
            <a:ext cx="86409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53534" y="5877272"/>
            <a:ext cx="864096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73264" y="402564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3900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843140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spc="63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PERSYARATAN ACTIVITY ON ARROW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374822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pic>
        <p:nvPicPr>
          <p:cNvPr id="8194" name="Picture 2" descr="D:\KANTOR\UNIVERSITAS PEMBANGGUNAN JAYA\KULIAH\SEMESTER GENAP 20192020\MANAJEMEN KONSTRUKSI\REFERENSI\Pages from perencanaan pengendalian proyek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90391"/>
            <a:ext cx="8034039" cy="488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3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268760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Mata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,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(planning), </a:t>
            </a:r>
            <a:r>
              <a:rPr lang="en-US" dirty="0" err="1" smtClean="0"/>
              <a:t>perancangan</a:t>
            </a:r>
            <a:r>
              <a:rPr lang="en-US" dirty="0" smtClean="0"/>
              <a:t> (design), </a:t>
            </a:r>
            <a:r>
              <a:rPr lang="en-US" dirty="0" err="1" smtClean="0"/>
              <a:t>pelelangan</a:t>
            </a:r>
            <a:r>
              <a:rPr lang="en-US" dirty="0" smtClean="0"/>
              <a:t>,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. </a:t>
            </a:r>
            <a:r>
              <a:rPr lang="en-US" dirty="0" err="1" smtClean="0"/>
              <a:t>Berbagai</a:t>
            </a:r>
            <a:r>
              <a:rPr lang="en-US" dirty="0" smtClean="0"/>
              <a:t> proses yang </a:t>
            </a:r>
            <a:r>
              <a:rPr lang="en-US" dirty="0" err="1" smtClean="0"/>
              <a:t>terdapat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 </a:t>
            </a:r>
            <a:r>
              <a:rPr lang="en-US" dirty="0" err="1" smtClean="0"/>
              <a:t>dijelaskan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menyeluruh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TIU		: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proses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</a:p>
          <a:p>
            <a:pPr algn="just"/>
            <a:r>
              <a:rPr lang="en-US" dirty="0"/>
              <a:t>	</a:t>
            </a:r>
            <a:r>
              <a:rPr lang="en-US" dirty="0" smtClean="0"/>
              <a:t>	 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Menyeluruh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pPr algn="just"/>
            <a:r>
              <a:rPr lang="en-US" dirty="0"/>
              <a:t>	</a:t>
            </a:r>
            <a:r>
              <a:rPr lang="en-US" dirty="0" smtClean="0"/>
              <a:t>	 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manajerial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	: CIV-206</a:t>
            </a:r>
          </a:p>
          <a:p>
            <a:endParaRPr lang="en-US" dirty="0" smtClean="0"/>
          </a:p>
          <a:p>
            <a:r>
              <a:rPr lang="en-US" dirty="0" err="1" smtClean="0"/>
              <a:t>Jumlah</a:t>
            </a:r>
            <a:r>
              <a:rPr lang="en-US" dirty="0" smtClean="0"/>
              <a:t> SKS	: 3 </a:t>
            </a:r>
            <a:r>
              <a:rPr lang="en-US" dirty="0" err="1" smtClean="0"/>
              <a:t>Kuliah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	: </a:t>
            </a:r>
            <a:r>
              <a:rPr lang="en-US" dirty="0" err="1" smtClean="0"/>
              <a:t>Wajib</a:t>
            </a:r>
            <a:endParaRPr lang="en-US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404664"/>
            <a:ext cx="3505200" cy="7254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Deskripsi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31440"/>
            <a:ext cx="842493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Critical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Path 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</a:p>
          <a:p>
            <a:pPr algn="just"/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Critical Path Method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CPM)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teknik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menganalisis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jaringan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aktivitas-aktivitas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menjalankan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rangka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memprediksi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durasi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total.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Critical path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deretan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tercepat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diselesaikan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Critical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path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terpanjang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network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diagram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kesalahan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sedikit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diperhatikan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Tertundanya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menunda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dipercepat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mempercepat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pekerajaan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Slack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0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nol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 Hal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memungkinkan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relokasi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0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148" y="620688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Istilah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Critical Path Method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(CPM) 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 (earliest event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occurence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time ):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tercepat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terjadinya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 (Latest event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occurence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time):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lambat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masih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diperbolehkan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ES (earliest activity start time):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dinyatakan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jam,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jam 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EF (earliest activity finish time):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EF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ES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berikutnya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LS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latest activity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start time):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lambat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memperlambat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Asumsi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menghitung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critical path method: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initial event (start)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terminal event (finish).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tercepat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terjadinya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initial event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-nol.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lambat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terjadinya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terminal event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LS = 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7922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0872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Teknik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Menghitung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critical path method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Hitungan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Maju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(Forward Pass)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Start (initial event)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menuju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Finish (terminal event)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menghitung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tercepat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(EF),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tercepat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terjadinya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(ES)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cepat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dimulainya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(E).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Hitungan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Maju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(Forward Pass)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Kecuali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mendahuluinya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(predecessor)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ditambah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kurun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mendahuluinya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EF(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-j)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= ES(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-j) + t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-j)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kegiatan-kegiatan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menggabung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(ES)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(EF)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terbesar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3067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280" y="737702"/>
            <a:ext cx="83711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Hitungan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Mundur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(Backward Pass)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Finish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menuju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Start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lambat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terjadinya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(LF),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lambat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terjadinya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(LS)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lambat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(L).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Hitungan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Mundur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(Backward Pass)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dikurangi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kurun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berlangsungnya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LS(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-j) = LF(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-j)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terpecah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(LF)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(LS)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berikutnya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terkecil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perhitungan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diperoleh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Slack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Float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kelonggaran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elastisitas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jaringan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6640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689" y="683984"/>
            <a:ext cx="488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Perhitungan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Critical Path Method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65693"/>
            <a:ext cx="5904656" cy="467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19218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6109667" cy="54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7" y="712439"/>
            <a:ext cx="2190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Jaringan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Kerjanya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15843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730697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Forward Pass: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180" y="1100029"/>
            <a:ext cx="5965651" cy="529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1318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204" y="708467"/>
            <a:ext cx="1749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Backward Pass: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05" y="1268760"/>
            <a:ext cx="5893643" cy="523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1009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737702"/>
            <a:ext cx="1883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Penentuan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21115"/>
            <a:ext cx="5904656" cy="524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3141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879" y="7618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Selisih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Forward Dan Backward Pass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0411"/>
            <a:ext cx="6030727" cy="535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916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4188" y="254640"/>
            <a:ext cx="3505200" cy="7254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Silabus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3672" y="933527"/>
            <a:ext cx="8386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BAB 1		</a:t>
            </a:r>
            <a:r>
              <a:rPr lang="en-US" sz="1700" dirty="0" err="1" smtClean="0"/>
              <a:t>Manajemen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Industri</a:t>
            </a:r>
            <a:r>
              <a:rPr lang="en-US" sz="1700" dirty="0" smtClean="0"/>
              <a:t> </a:t>
            </a:r>
            <a:r>
              <a:rPr lang="en-US" sz="1700" dirty="0" err="1" smtClean="0"/>
              <a:t>jasa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endParaRPr lang="en-US" sz="1700" dirty="0" smtClean="0"/>
          </a:p>
          <a:p>
            <a:r>
              <a:rPr lang="en-US" sz="1700" dirty="0" smtClean="0"/>
              <a:t>BAB 2		</a:t>
            </a:r>
            <a:r>
              <a:rPr lang="en-US" sz="1700" dirty="0" err="1" smtClean="0"/>
              <a:t>Daur</a:t>
            </a:r>
            <a:r>
              <a:rPr lang="en-US" sz="1700" dirty="0" smtClean="0"/>
              <a:t> </a:t>
            </a:r>
            <a:r>
              <a:rPr lang="en-US" sz="1700" dirty="0" err="1" smtClean="0"/>
              <a:t>Hidup</a:t>
            </a:r>
            <a:r>
              <a:rPr lang="en-US" sz="1700" dirty="0" smtClean="0"/>
              <a:t> </a:t>
            </a:r>
            <a:r>
              <a:rPr lang="en-US" sz="1700" dirty="0" err="1" smtClean="0"/>
              <a:t>Proyek</a:t>
            </a:r>
            <a:r>
              <a:rPr lang="en-US" sz="1700" dirty="0" smtClean="0"/>
              <a:t> (Project Life Cycle)</a:t>
            </a:r>
          </a:p>
          <a:p>
            <a:r>
              <a:rPr lang="en-US" sz="1700" dirty="0" smtClean="0"/>
              <a:t>BAB 3		</a:t>
            </a:r>
            <a:r>
              <a:rPr lang="en-US" sz="1700" dirty="0" err="1" smtClean="0"/>
              <a:t>Pelelangan</a:t>
            </a:r>
            <a:endParaRPr lang="en-US" sz="1700" dirty="0" smtClean="0"/>
          </a:p>
          <a:p>
            <a:r>
              <a:rPr lang="en-US" sz="1700" dirty="0" smtClean="0"/>
              <a:t>BAB 4		</a:t>
            </a:r>
            <a:r>
              <a:rPr lang="en-US" sz="1700" dirty="0" err="1" smtClean="0"/>
              <a:t>Kontrak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endParaRPr lang="en-US" sz="1700" dirty="0" smtClean="0"/>
          </a:p>
          <a:p>
            <a:r>
              <a:rPr lang="en-US" sz="1700" dirty="0" smtClean="0"/>
              <a:t>BAB 5		</a:t>
            </a:r>
            <a:r>
              <a:rPr lang="en-US" sz="1700" dirty="0" err="1" smtClean="0"/>
              <a:t>Organisasi</a:t>
            </a:r>
            <a:r>
              <a:rPr lang="en-US" sz="1700" dirty="0" smtClean="0"/>
              <a:t> </a:t>
            </a:r>
            <a:r>
              <a:rPr lang="en-US" sz="1700" dirty="0" err="1" smtClean="0"/>
              <a:t>Proyek</a:t>
            </a:r>
            <a:r>
              <a:rPr lang="en-US" sz="1700" dirty="0" smtClean="0"/>
              <a:t> (</a:t>
            </a:r>
            <a:r>
              <a:rPr lang="en-US" sz="1700" dirty="0" err="1" smtClean="0"/>
              <a:t>Tugas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Tanggung</a:t>
            </a:r>
            <a:r>
              <a:rPr lang="en-US" sz="1700" dirty="0" smtClean="0"/>
              <a:t> </a:t>
            </a:r>
            <a:r>
              <a:rPr lang="en-US" sz="1700" dirty="0" err="1" smtClean="0"/>
              <a:t>Jawab</a:t>
            </a:r>
            <a:r>
              <a:rPr lang="en-US" sz="1700" dirty="0" smtClean="0"/>
              <a:t>) </a:t>
            </a:r>
          </a:p>
          <a:p>
            <a:r>
              <a:rPr lang="en-US" sz="1700" dirty="0" smtClean="0"/>
              <a:t>BAB 6		</a:t>
            </a:r>
            <a:r>
              <a:rPr lang="en-US" sz="1700" dirty="0" err="1" smtClean="0"/>
              <a:t>Pengantar</a:t>
            </a:r>
            <a:r>
              <a:rPr lang="en-US" sz="1700" dirty="0" smtClean="0"/>
              <a:t> WBS, </a:t>
            </a:r>
            <a:r>
              <a:rPr lang="en-US" sz="1700" dirty="0" err="1" smtClean="0"/>
              <a:t>Persiapan</a:t>
            </a:r>
            <a:r>
              <a:rPr lang="en-US" sz="1700" dirty="0" smtClean="0"/>
              <a:t> </a:t>
            </a:r>
            <a:r>
              <a:rPr lang="en-US" sz="1700" dirty="0" err="1" smtClean="0"/>
              <a:t>Tugas</a:t>
            </a:r>
            <a:r>
              <a:rPr lang="en-US" sz="1700" dirty="0" smtClean="0"/>
              <a:t> </a:t>
            </a:r>
            <a:r>
              <a:rPr lang="en-US" sz="1700" dirty="0" err="1" smtClean="0"/>
              <a:t>Besar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Tahap</a:t>
            </a:r>
            <a:r>
              <a:rPr lang="en-US" sz="1700" dirty="0" smtClean="0"/>
              <a:t> </a:t>
            </a:r>
            <a:r>
              <a:rPr lang="en-US" sz="1700" dirty="0" err="1" smtClean="0"/>
              <a:t>perancangan</a:t>
            </a:r>
            <a:endParaRPr lang="en-US" sz="1700" dirty="0" smtClean="0"/>
          </a:p>
          <a:p>
            <a:r>
              <a:rPr lang="en-US" sz="1700" dirty="0" smtClean="0"/>
              <a:t>BAB 7		</a:t>
            </a:r>
            <a:r>
              <a:rPr lang="en-US" sz="1700" dirty="0" err="1" smtClean="0"/>
              <a:t>Penjadwalan</a:t>
            </a:r>
            <a:r>
              <a:rPr lang="en-US" sz="1700" dirty="0" smtClean="0"/>
              <a:t> </a:t>
            </a:r>
            <a:r>
              <a:rPr lang="en-US" sz="1700" dirty="0" err="1" smtClean="0"/>
              <a:t>proyek</a:t>
            </a:r>
            <a:endParaRPr lang="en-US" sz="1700" dirty="0" smtClean="0"/>
          </a:p>
          <a:p>
            <a:r>
              <a:rPr lang="en-US" sz="1700" dirty="0" smtClean="0"/>
              <a:t>BAB 8		</a:t>
            </a:r>
            <a:r>
              <a:rPr lang="en-US" sz="1700" dirty="0" err="1" smtClean="0"/>
              <a:t>Ujian</a:t>
            </a:r>
            <a:r>
              <a:rPr lang="en-US" sz="1700" dirty="0" smtClean="0"/>
              <a:t> Tengah Semester</a:t>
            </a:r>
          </a:p>
          <a:p>
            <a:r>
              <a:rPr lang="en-US" sz="1700" dirty="0" smtClean="0"/>
              <a:t>BAB 9		</a:t>
            </a:r>
            <a:r>
              <a:rPr lang="en-US" sz="1700" dirty="0" err="1" smtClean="0"/>
              <a:t>Tahapan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endParaRPr lang="en-US" sz="1700" dirty="0" smtClean="0"/>
          </a:p>
          <a:p>
            <a:r>
              <a:rPr lang="en-US" sz="1700" dirty="0" smtClean="0"/>
              <a:t>BAB 10		</a:t>
            </a:r>
            <a:r>
              <a:rPr lang="en-US" sz="1700" dirty="0" err="1"/>
              <a:t>Manajemen</a:t>
            </a:r>
            <a:r>
              <a:rPr lang="en-US" sz="1700" dirty="0"/>
              <a:t> </a:t>
            </a:r>
            <a:r>
              <a:rPr lang="en-US" sz="1700" dirty="0" err="1"/>
              <a:t>Pembiayaan</a:t>
            </a:r>
            <a:r>
              <a:rPr lang="en-US" sz="1700" dirty="0"/>
              <a:t> </a:t>
            </a:r>
            <a:r>
              <a:rPr lang="en-US" sz="1700" dirty="0" err="1"/>
              <a:t>Proyek</a:t>
            </a:r>
            <a:endParaRPr lang="en-US" sz="1700" dirty="0"/>
          </a:p>
          <a:p>
            <a:r>
              <a:rPr lang="en-US" sz="1700" dirty="0" smtClean="0"/>
              <a:t>BAB 11	</a:t>
            </a:r>
            <a:r>
              <a:rPr lang="en-US" sz="1700" dirty="0"/>
              <a:t>	</a:t>
            </a:r>
            <a:r>
              <a:rPr lang="en-US" sz="1700" dirty="0" err="1"/>
              <a:t>Inspeksi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Quality Assurance </a:t>
            </a:r>
            <a:r>
              <a:rPr lang="en-US" sz="1700" dirty="0" err="1"/>
              <a:t>dalam</a:t>
            </a:r>
            <a:r>
              <a:rPr lang="en-US" sz="1700" dirty="0"/>
              <a:t> </a:t>
            </a:r>
            <a:r>
              <a:rPr lang="en-US" sz="1700" dirty="0" err="1"/>
              <a:t>Tahap</a:t>
            </a:r>
            <a:r>
              <a:rPr lang="en-US" sz="1700" dirty="0"/>
              <a:t> </a:t>
            </a:r>
            <a:r>
              <a:rPr lang="en-US" sz="1700" dirty="0" err="1" smtClean="0"/>
              <a:t>Konstruksi</a:t>
            </a:r>
            <a:endParaRPr lang="en-US" sz="1700" dirty="0" smtClean="0"/>
          </a:p>
          <a:p>
            <a:r>
              <a:rPr lang="en-US" sz="1700" dirty="0" smtClean="0"/>
              <a:t>BAB 12		</a:t>
            </a:r>
            <a:r>
              <a:rPr lang="en-US" sz="1700" dirty="0" err="1" smtClean="0"/>
              <a:t>Pengadaan</a:t>
            </a:r>
            <a:r>
              <a:rPr lang="en-US" sz="1700" dirty="0" smtClean="0"/>
              <a:t> </a:t>
            </a:r>
            <a:r>
              <a:rPr lang="en-US" sz="1700" dirty="0" err="1" smtClean="0"/>
              <a:t>Barang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Jasa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endParaRPr lang="en-US" sz="1700" dirty="0" smtClean="0"/>
          </a:p>
          <a:p>
            <a:r>
              <a:rPr lang="en-US" sz="1700" dirty="0" smtClean="0"/>
              <a:t>BAB 13		</a:t>
            </a:r>
            <a:r>
              <a:rPr lang="en-US" sz="1700" dirty="0" err="1" smtClean="0"/>
              <a:t>Jenis</a:t>
            </a:r>
            <a:r>
              <a:rPr lang="en-US" sz="1700" dirty="0" smtClean="0"/>
              <a:t> </a:t>
            </a:r>
            <a:r>
              <a:rPr lang="en-US" sz="1700" dirty="0" err="1" smtClean="0"/>
              <a:t>Dokumen</a:t>
            </a:r>
            <a:r>
              <a:rPr lang="en-US" sz="1700" dirty="0" smtClean="0"/>
              <a:t> </a:t>
            </a:r>
            <a:r>
              <a:rPr lang="en-US" sz="1700" dirty="0" err="1" smtClean="0"/>
              <a:t>Proyek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endParaRPr lang="en-US" sz="1700" dirty="0" smtClean="0"/>
          </a:p>
          <a:p>
            <a:r>
              <a:rPr lang="en-US" sz="1700" dirty="0" smtClean="0"/>
              <a:t>BAB 14		K3 </a:t>
            </a:r>
            <a:r>
              <a:rPr lang="en-US" sz="1700" dirty="0" err="1" smtClean="0"/>
              <a:t>dalam</a:t>
            </a:r>
            <a:r>
              <a:rPr lang="en-US" sz="1700" dirty="0" smtClean="0"/>
              <a:t> </a:t>
            </a:r>
            <a:r>
              <a:rPr lang="en-US" sz="1700" dirty="0" err="1" smtClean="0"/>
              <a:t>Proyek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endParaRPr lang="en-US" sz="1700" dirty="0" smtClean="0"/>
          </a:p>
          <a:p>
            <a:r>
              <a:rPr lang="en-US" sz="1700" dirty="0" smtClean="0"/>
              <a:t>BAB 15		</a:t>
            </a:r>
            <a:r>
              <a:rPr lang="en-US" sz="1700" dirty="0" err="1" smtClean="0"/>
              <a:t>Presentasi</a:t>
            </a:r>
            <a:r>
              <a:rPr lang="en-US" sz="1700" dirty="0" smtClean="0"/>
              <a:t> </a:t>
            </a:r>
            <a:r>
              <a:rPr lang="en-US" sz="1700" dirty="0" err="1" smtClean="0"/>
              <a:t>Tahap</a:t>
            </a:r>
            <a:r>
              <a:rPr lang="en-US" sz="1700" dirty="0" smtClean="0"/>
              <a:t> </a:t>
            </a:r>
            <a:r>
              <a:rPr lang="en-US" sz="1700" dirty="0" err="1" smtClean="0"/>
              <a:t>akhir</a:t>
            </a:r>
            <a:endParaRPr lang="en-US" sz="1700" dirty="0" smtClean="0"/>
          </a:p>
          <a:p>
            <a:r>
              <a:rPr lang="en-US" sz="1700" dirty="0" smtClean="0"/>
              <a:t>BAB 16		</a:t>
            </a:r>
            <a:r>
              <a:rPr lang="en-US" sz="1700" dirty="0" err="1" smtClean="0"/>
              <a:t>Ujian</a:t>
            </a:r>
            <a:r>
              <a:rPr lang="en-US" sz="1700" dirty="0" smtClean="0"/>
              <a:t> </a:t>
            </a:r>
            <a:r>
              <a:rPr lang="en-US" sz="1700" dirty="0" err="1" smtClean="0"/>
              <a:t>Akhir</a:t>
            </a:r>
            <a:r>
              <a:rPr lang="en-US" sz="1700" dirty="0" smtClean="0"/>
              <a:t> Semester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362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24744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disimpulkan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selisih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nol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(0)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A, F, I, J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selisih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0: 1–6–11–14–15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materi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critical path method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perangkat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lunak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18483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13942"/>
            <a:ext cx="849694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 Evaluation and Review Technique (PERT)</a:t>
            </a:r>
          </a:p>
          <a:p>
            <a:endParaRPr lang="en-US" dirty="0"/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Latar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Belakang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PERT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Pengelolaan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proyek-proyek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berskala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berhasil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perencanaan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penjadwalan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pengkoordinasikan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hati-hati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dikembangkan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prosedur-prosedur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formal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didasarkan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pengguna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network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jaringan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teknik-teknik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network.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67" y="3022140"/>
            <a:ext cx="738946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6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052736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paling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teknik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penjadwalan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PERT (Program Evaluation and Review Technique)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CPM (Critical Path Method),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kecenderungan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dewasa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menggabungkan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pendekatan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PERT-type system.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Perencanaan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uraian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kegiatan-kegiatan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urutan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kejadian-kejadian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syarat-syarat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pendahuluan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menguraikan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interaksidan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interdependensi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kegiatan-kegiatan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Penaksiran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menegaskan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berlangsung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berakhir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Menetapkan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alokasi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peralatan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11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80728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Penjadwalan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penjadwalan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memperlihatkan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pengerjaan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tiap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paket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kejadian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dihasilkan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serangkaian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paket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Jadwal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berhubungan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kejadian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milestone,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Gantt Chart,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jaringan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diagram CPM/PERT.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Gantt Chart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eksplisit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keterkaitan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antar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bagaiman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berakibat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terlambat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dipercepat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modifikasi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Gantt Chart.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dikembangkan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teknik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mengatasi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kekurangan-kekurangan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Gantt Chart. Cara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dikenal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jaringan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Network.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9065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052736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Pengertian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PERT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PERT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penjadwalan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mengkoordinasi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bagian-bagian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Setianingrum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2011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PERT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bertujuan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semaksimal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mengurangi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penundaan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teknik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rintangan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perbedaan-perbedaan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mengkoordinasikan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menyelaraskan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mempercepat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proyek-proyek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Nurhayati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2010).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16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796218"/>
            <a:ext cx="84249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PERT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kompleks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PERT (Program Evaluation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ReviewTechnical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Kapan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urut-urutan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kapan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mulainya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kapan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selesainya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paling lama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tertunda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perhatian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khusus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Perkiraan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model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mencakup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perkiraan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Soeharto,2002):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Optimis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perkiraan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singkat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aktivitas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Perkiraan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probabilitas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tertinggi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diharapkan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Pesimis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terpanjang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3616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375083" y="836712"/>
            <a:ext cx="84661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Keterbatasan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kelemahan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diagram PERT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Keterbatasan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kelemahan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diagram PERT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perkiraan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dibutuhkan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subyektif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tergantung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asumsi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PERT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cenderung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terlalu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optimis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menetapkan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8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47868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Jaringan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Panah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(arrow)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diggunakan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mewakili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Simpul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kode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mewakili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kejadian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Contoh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1" y="2439610"/>
            <a:ext cx="5256584" cy="199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427508" y="4581128"/>
            <a:ext cx="58414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Keterangan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Pendahuluan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dikerjakan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dikerjakan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dikerjakan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4660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705178"/>
            <a:ext cx="82809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Diagram PERT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diwakili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panah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56" y="1844824"/>
            <a:ext cx="540532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371703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ditunjukkan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ekor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kejadian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kejadian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44497"/>
            <a:ext cx="4531196" cy="180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4323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24" y="813647"/>
            <a:ext cx="8324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mengatasi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dibuat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dummy :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18" y="1815836"/>
            <a:ext cx="3134693" cy="159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9798" y="3717032"/>
            <a:ext cx="8362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menyakinkan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urutan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pertanyaan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sebelum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mengikuti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kegiatan-kegiatan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dikerjakan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serentak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7481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404664"/>
            <a:ext cx="4242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</a:rPr>
              <a:t>KOMPOSISI PENILAIAN</a:t>
            </a:r>
            <a:endParaRPr lang="en-US" sz="3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352928" cy="20159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500" dirty="0" smtClean="0"/>
          </a:p>
          <a:p>
            <a:r>
              <a:rPr lang="en-US" sz="2500" dirty="0" err="1" smtClean="0"/>
              <a:t>Tugas</a:t>
            </a:r>
            <a:r>
              <a:rPr lang="en-US" sz="2500" dirty="0" smtClean="0"/>
              <a:t> </a:t>
            </a:r>
            <a:r>
              <a:rPr lang="en-US" sz="2500" dirty="0" err="1" smtClean="0"/>
              <a:t>Besar</a:t>
            </a:r>
            <a:r>
              <a:rPr lang="en-US" sz="2500" dirty="0" smtClean="0"/>
              <a:t>/</a:t>
            </a:r>
            <a:r>
              <a:rPr lang="en-US" sz="2500" dirty="0" err="1" smtClean="0"/>
              <a:t>Kelompok</a:t>
            </a:r>
            <a:r>
              <a:rPr lang="en-US" sz="2500" dirty="0" smtClean="0"/>
              <a:t>		35%</a:t>
            </a:r>
          </a:p>
          <a:p>
            <a:r>
              <a:rPr lang="en-US" sz="2500" dirty="0" err="1" smtClean="0"/>
              <a:t>Ujian</a:t>
            </a:r>
            <a:r>
              <a:rPr lang="en-US" sz="2500" dirty="0" smtClean="0"/>
              <a:t> Tengah Semester		30%</a:t>
            </a:r>
          </a:p>
          <a:p>
            <a:r>
              <a:rPr lang="en-US" sz="2500" dirty="0" err="1" smtClean="0"/>
              <a:t>Ujian</a:t>
            </a:r>
            <a:r>
              <a:rPr lang="en-US" sz="2500" dirty="0" smtClean="0"/>
              <a:t> </a:t>
            </a:r>
            <a:r>
              <a:rPr lang="en-US" sz="2500" dirty="0" err="1" smtClean="0"/>
              <a:t>Akhir</a:t>
            </a:r>
            <a:r>
              <a:rPr lang="en-US" sz="2500" dirty="0" smtClean="0"/>
              <a:t> Semester		35%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715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737702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Diagram PERT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A,B, 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bersama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mendahului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mendahului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E, 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mendahului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mendahului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mendahului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41" y="3140968"/>
            <a:ext cx="5750817" cy="288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952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807222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kritis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diagram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jaringan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ditunda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mempengaruhi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Contoh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4904"/>
            <a:ext cx="2880320" cy="409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3813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31" y="486145"/>
            <a:ext cx="5472608" cy="280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3284984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A,D,H = 10 + 22 + 8 = 40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A,D,J = 10 + 22 + 15 = 47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B,E,H = 8 + 27 + 8 = 45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B, E, J = 8 + 27 + 15 = 50 →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kritis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B,F,J = 8 + 27 + 20 = 35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B,G,J = 8 + 15 + 15 = 35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C,G,J = 12 + 15 + 15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42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Algoritma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Kritis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Algoritma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menghitung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tercepat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(earliest start time)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masing-masing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(latest finish time).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4743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760640" cy="18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823" y="3284984"/>
            <a:ext cx="6120680" cy="306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19319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675" y="980728"/>
            <a:ext cx="84067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Slack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ditunda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mempengaruhi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menghitung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besarnya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slack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berhubungan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latest start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time/LS)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tercepat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(earliest finish time/EF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599698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4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622" y="499304"/>
            <a:ext cx="84786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Kelebihan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PERT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PERT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asumsi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dilaksanakan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baru,tidak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sebelumnya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asumsi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orientasi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PERT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mengoptimalkan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belum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menekankan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minimisasi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belum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pengalaman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sebelumnya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probabilistik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PERT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mencoba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mengestimasi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formula.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Bahkan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PERT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mencoba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variabilitas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PERT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ketidakpastian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penggunaan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probabilitas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Ma’arif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Syamsul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Mohammad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Tanjung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Hendri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2003).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individual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lintasan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pun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ketidakpastian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lintasan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pun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gambaran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PERT,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risiko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ketidakpastian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Memperkirakan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jam,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minggu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unit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membedakan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PERT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kemampuannya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menghadapi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ketidakpastian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622" y="188640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0979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977" y="809710"/>
            <a:ext cx="410368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/>
              <a:t>ESTIMASI DURASI KEGIATAN</a:t>
            </a:r>
          </a:p>
        </p:txBody>
      </p:sp>
      <p:sp>
        <p:nvSpPr>
          <p:cNvPr id="3" name="object 4"/>
          <p:cNvSpPr txBox="1"/>
          <p:nvPr/>
        </p:nvSpPr>
        <p:spPr>
          <a:xfrm>
            <a:off x="411977" y="1412776"/>
            <a:ext cx="8336487" cy="425731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90525" indent="-377825">
              <a:lnSpc>
                <a:spcPct val="100000"/>
              </a:lnSpc>
              <a:spcBef>
                <a:spcPts val="370"/>
              </a:spcBef>
              <a:buClr>
                <a:srgbClr val="0078F0"/>
              </a:buClr>
              <a:buSzPct val="84090"/>
              <a:buFont typeface="Wingdings"/>
              <a:buChar char=""/>
              <a:tabLst>
                <a:tab pos="390525" algn="l"/>
                <a:tab pos="391160" algn="l"/>
              </a:tabLst>
            </a:pPr>
            <a:r>
              <a:rPr sz="2200" b="1" i="1" spc="-5" dirty="0">
                <a:latin typeface="Times New Roman" pitchFamily="18" charset="0"/>
                <a:cs typeface="Times New Roman" pitchFamily="18" charset="0"/>
              </a:rPr>
              <a:t>Optimistic estimate</a:t>
            </a:r>
            <a:r>
              <a:rPr sz="2200" b="1" i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(to)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marL="390525" marR="82550">
              <a:lnSpc>
                <a:spcPts val="2380"/>
              </a:lnSpc>
              <a:spcBef>
                <a:spcPts val="565"/>
              </a:spcBef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Durasi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dibutuhkan untuk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menyelesaikan suatu kegiatan, jika  segala sesuatunya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berjalan dengan</a:t>
            </a:r>
            <a:r>
              <a:rPr sz="22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baik.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 dirty="0">
              <a:latin typeface="Times New Roman" pitchFamily="18" charset="0"/>
              <a:cs typeface="Times New Roman" pitchFamily="18" charset="0"/>
            </a:endParaRPr>
          </a:p>
          <a:p>
            <a:pPr marL="390525" indent="-377825">
              <a:lnSpc>
                <a:spcPct val="100000"/>
              </a:lnSpc>
              <a:buClr>
                <a:srgbClr val="0078F0"/>
              </a:buClr>
              <a:buSzPct val="84090"/>
              <a:buFont typeface="Wingdings"/>
              <a:buChar char=""/>
              <a:tabLst>
                <a:tab pos="390525" algn="l"/>
                <a:tab pos="391160" algn="l"/>
              </a:tabLst>
            </a:pPr>
            <a:r>
              <a:rPr sz="2200" b="1" i="1" spc="-5" dirty="0">
                <a:latin typeface="Times New Roman" pitchFamily="18" charset="0"/>
                <a:cs typeface="Times New Roman" pitchFamily="18" charset="0"/>
              </a:rPr>
              <a:t>Pessimistic estimate</a:t>
            </a:r>
            <a:r>
              <a:rPr sz="2200" b="1" i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(tp)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marL="390525" marR="5080">
              <a:lnSpc>
                <a:spcPts val="2380"/>
              </a:lnSpc>
              <a:spcBef>
                <a:spcPts val="555"/>
              </a:spcBef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Durasi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dibutuhkan untuk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menyelesaiakan suatu kegiatan jika  segala sesuatunya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dalam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kondisi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buruk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(tidak</a:t>
            </a:r>
            <a:r>
              <a:rPr sz="22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mendukung).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 dirty="0">
              <a:latin typeface="Times New Roman" pitchFamily="18" charset="0"/>
              <a:cs typeface="Times New Roman" pitchFamily="18" charset="0"/>
            </a:endParaRPr>
          </a:p>
          <a:p>
            <a:pPr marL="390525" indent="-377825">
              <a:lnSpc>
                <a:spcPct val="100000"/>
              </a:lnSpc>
              <a:buClr>
                <a:srgbClr val="0078F0"/>
              </a:buClr>
              <a:buSzPct val="84090"/>
              <a:buFont typeface="Wingdings"/>
              <a:buChar char=""/>
              <a:tabLst>
                <a:tab pos="390525" algn="l"/>
                <a:tab pos="391160" algn="l"/>
              </a:tabLst>
            </a:pPr>
            <a:r>
              <a:rPr sz="2200" b="1" i="1" spc="-5" dirty="0">
                <a:latin typeface="Times New Roman" pitchFamily="18" charset="0"/>
                <a:cs typeface="Times New Roman" pitchFamily="18" charset="0"/>
              </a:rPr>
              <a:t>Most likely estimate</a:t>
            </a:r>
            <a:r>
              <a:rPr sz="2200" b="1" i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(tm)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marL="390525" marR="102870">
              <a:lnSpc>
                <a:spcPct val="90100"/>
              </a:lnSpc>
              <a:spcBef>
                <a:spcPts val="520"/>
              </a:spcBef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Durasi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dibutuhkan untuk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menyelesaikan suatu kegiatan 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diantara </a:t>
            </a:r>
            <a:r>
              <a:rPr sz="2200" i="1" dirty="0">
                <a:latin typeface="Times New Roman" pitchFamily="18" charset="0"/>
                <a:cs typeface="Times New Roman" pitchFamily="18" charset="0"/>
              </a:rPr>
              <a:t>optimistic estimate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sz="2200" i="1" dirty="0">
                <a:latin typeface="Times New Roman" pitchFamily="18" charset="0"/>
                <a:cs typeface="Times New Roman" pitchFamily="18" charset="0"/>
              </a:rPr>
              <a:t>pessimistic estimate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atau dikenal  dengan </a:t>
            </a:r>
            <a:r>
              <a:rPr sz="2200" i="1" spc="-5" dirty="0">
                <a:latin typeface="Times New Roman" pitchFamily="18" charset="0"/>
                <a:cs typeface="Times New Roman" pitchFamily="18" charset="0"/>
              </a:rPr>
              <a:t>medium</a:t>
            </a:r>
            <a:r>
              <a:rPr sz="2200" i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spc="-5" dirty="0">
                <a:latin typeface="Times New Roman" pitchFamily="18" charset="0"/>
                <a:cs typeface="Times New Roman" pitchFamily="18" charset="0"/>
              </a:rPr>
              <a:t>duration.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8494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385117" y="883494"/>
            <a:ext cx="631126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en-US" sz="3050" spc="10" dirty="0" smtClean="0">
                <a:solidFill>
                  <a:schemeClr val="tx1"/>
                </a:solidFill>
                <a:latin typeface="Verdana"/>
                <a:cs typeface="Verdana"/>
              </a:rPr>
              <a:t>PERSAMAAN YANG</a:t>
            </a:r>
            <a:r>
              <a:rPr lang="en-US" sz="3050" spc="25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3050" spc="15" dirty="0" smtClean="0">
                <a:solidFill>
                  <a:schemeClr val="tx1"/>
                </a:solidFill>
                <a:latin typeface="Verdana"/>
                <a:cs typeface="Verdana"/>
              </a:rPr>
              <a:t>DIGUNAKAN</a:t>
            </a:r>
            <a:endParaRPr lang="en-US" sz="305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7"/>
          <p:cNvSpPr txBox="1"/>
          <p:nvPr/>
        </p:nvSpPr>
        <p:spPr>
          <a:xfrm>
            <a:off x="683568" y="1570311"/>
            <a:ext cx="5714365" cy="4637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9590" indent="-516890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Font typeface="Wingdings"/>
              <a:buChar char=""/>
              <a:tabLst>
                <a:tab pos="529590" algn="l"/>
                <a:tab pos="530225" algn="l"/>
              </a:tabLst>
            </a:pPr>
            <a:r>
              <a:rPr sz="2650" i="1" spc="-5" dirty="0">
                <a:latin typeface="Verdana"/>
                <a:cs typeface="Verdana"/>
              </a:rPr>
              <a:t>Durasi Efektif Kegiatan</a:t>
            </a:r>
            <a:r>
              <a:rPr sz="2650" i="1" spc="-30" dirty="0">
                <a:latin typeface="Verdana"/>
                <a:cs typeface="Verdana"/>
              </a:rPr>
              <a:t> </a:t>
            </a:r>
            <a:r>
              <a:rPr sz="2650" i="1" spc="-5" dirty="0">
                <a:latin typeface="Verdana"/>
                <a:cs typeface="Verdana"/>
              </a:rPr>
              <a:t>:</a:t>
            </a:r>
            <a:endParaRPr sz="26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CC0000"/>
              </a:buClr>
              <a:buFont typeface="Wingdings"/>
              <a:buChar char=""/>
            </a:pPr>
            <a:endParaRPr sz="2900" dirty="0">
              <a:latin typeface="Times New Roman"/>
              <a:cs typeface="Times New Roman"/>
            </a:endParaRPr>
          </a:p>
          <a:p>
            <a:pPr marL="2362200">
              <a:lnSpc>
                <a:spcPct val="100000"/>
              </a:lnSpc>
              <a:tabLst>
                <a:tab pos="3209925" algn="l"/>
              </a:tabLst>
            </a:pPr>
            <a:r>
              <a:rPr sz="2650" spc="-5" dirty="0">
                <a:latin typeface="Arial"/>
                <a:cs typeface="Arial"/>
              </a:rPr>
              <a:t>te =	to + 4 tm +</a:t>
            </a:r>
            <a:r>
              <a:rPr sz="2650" spc="-110" dirty="0">
                <a:latin typeface="Arial"/>
                <a:cs typeface="Arial"/>
              </a:rPr>
              <a:t> </a:t>
            </a:r>
            <a:r>
              <a:rPr sz="2650" spc="-10" dirty="0">
                <a:latin typeface="Arial"/>
                <a:cs typeface="Arial"/>
              </a:rPr>
              <a:t>tp</a:t>
            </a:r>
            <a:endParaRPr sz="2650" dirty="0">
              <a:latin typeface="Arial"/>
              <a:cs typeface="Arial"/>
            </a:endParaRPr>
          </a:p>
          <a:p>
            <a:pPr marR="1607820" algn="r">
              <a:lnSpc>
                <a:spcPct val="100000"/>
              </a:lnSpc>
              <a:spcBef>
                <a:spcPts val="1575"/>
              </a:spcBef>
            </a:pPr>
            <a:r>
              <a:rPr sz="2650" spc="-5" dirty="0">
                <a:latin typeface="Arial"/>
                <a:cs typeface="Arial"/>
              </a:rPr>
              <a:t>6</a:t>
            </a:r>
            <a:endParaRPr sz="26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900" dirty="0">
              <a:latin typeface="Times New Roman"/>
              <a:cs typeface="Times New Roman"/>
            </a:endParaRPr>
          </a:p>
          <a:p>
            <a:pPr marL="529590" indent="-516890">
              <a:lnSpc>
                <a:spcPct val="100000"/>
              </a:lnSpc>
              <a:buClr>
                <a:srgbClr val="CC0000"/>
              </a:buClr>
              <a:buFont typeface="Wingdings"/>
              <a:buChar char=""/>
              <a:tabLst>
                <a:tab pos="529590" algn="l"/>
                <a:tab pos="530225" algn="l"/>
              </a:tabLst>
            </a:pPr>
            <a:r>
              <a:rPr sz="2650" i="1" spc="-5" dirty="0">
                <a:latin typeface="Verdana"/>
                <a:cs typeface="Verdana"/>
              </a:rPr>
              <a:t>Standar Deviasi </a:t>
            </a:r>
            <a:r>
              <a:rPr sz="2650" i="1" spc="-10" dirty="0">
                <a:latin typeface="Verdana"/>
                <a:cs typeface="Verdana"/>
              </a:rPr>
              <a:t>Kegiatan [d]</a:t>
            </a:r>
            <a:r>
              <a:rPr sz="2650" i="1" spc="-15" dirty="0">
                <a:latin typeface="Verdana"/>
                <a:cs typeface="Verdana"/>
              </a:rPr>
              <a:t> </a:t>
            </a:r>
            <a:r>
              <a:rPr sz="2650" i="1" spc="-5" dirty="0">
                <a:latin typeface="Verdana"/>
                <a:cs typeface="Verdana"/>
              </a:rPr>
              <a:t>:</a:t>
            </a:r>
            <a:endParaRPr sz="26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 marL="2762250">
              <a:lnSpc>
                <a:spcPct val="100000"/>
              </a:lnSpc>
              <a:spcBef>
                <a:spcPts val="2480"/>
              </a:spcBef>
              <a:tabLst>
                <a:tab pos="3516629" algn="l"/>
              </a:tabLst>
            </a:pPr>
            <a:r>
              <a:rPr sz="2650" spc="-5" dirty="0">
                <a:latin typeface="Arial"/>
                <a:cs typeface="Arial"/>
              </a:rPr>
              <a:t>d =	tp –</a:t>
            </a:r>
            <a:r>
              <a:rPr sz="2650" spc="-100" dirty="0">
                <a:latin typeface="Arial"/>
                <a:cs typeface="Arial"/>
              </a:rPr>
              <a:t> </a:t>
            </a:r>
            <a:r>
              <a:rPr sz="2650" spc="-10" dirty="0">
                <a:latin typeface="Arial"/>
                <a:cs typeface="Arial"/>
              </a:rPr>
              <a:t>to</a:t>
            </a:r>
            <a:endParaRPr sz="2650" dirty="0">
              <a:latin typeface="Arial"/>
              <a:cs typeface="Arial"/>
            </a:endParaRPr>
          </a:p>
          <a:p>
            <a:pPr marR="1590040" algn="r">
              <a:lnSpc>
                <a:spcPct val="100000"/>
              </a:lnSpc>
              <a:spcBef>
                <a:spcPts val="1575"/>
              </a:spcBef>
            </a:pPr>
            <a:r>
              <a:rPr sz="2650" spc="-5" dirty="0">
                <a:latin typeface="Arial"/>
                <a:cs typeface="Arial"/>
              </a:rPr>
              <a:t>6</a:t>
            </a:r>
            <a:endParaRPr sz="265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23928" y="2924944"/>
            <a:ext cx="18722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74169" y="5805264"/>
            <a:ext cx="14118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5117" y="406440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7501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392013" y="883494"/>
            <a:ext cx="187522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5"/>
              </a:spcBef>
            </a:pPr>
            <a:r>
              <a:rPr lang="en-US" sz="2000" spc="-5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000" spc="-95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418000" y="1484784"/>
            <a:ext cx="8496944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Times New Roman" pitchFamily="18" charset="0"/>
                <a:cs typeface="Times New Roman" pitchFamily="18" charset="0"/>
              </a:rPr>
              <a:t>Dalam kasus ini difokuskan pada komputasi waktu kejadian (</a:t>
            </a:r>
            <a:r>
              <a:rPr sz="2200" i="1" dirty="0">
                <a:latin typeface="Times New Roman" pitchFamily="18" charset="0"/>
                <a:cs typeface="Times New Roman" pitchFamily="18" charset="0"/>
              </a:rPr>
              <a:t>event  times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dan probabilitas untuk pencapaian waktu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yang telah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ditetapkan.  Diketahui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serangkaian kegiatan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dengan data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seperti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dalam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tabel 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sz="22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24515"/>
              </p:ext>
            </p:extLst>
          </p:nvPr>
        </p:nvGraphicFramePr>
        <p:xfrm>
          <a:off x="594726" y="2708920"/>
          <a:ext cx="8143491" cy="318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7122"/>
                <a:gridCol w="1357121"/>
                <a:gridCol w="1357122"/>
                <a:gridCol w="1357883"/>
                <a:gridCol w="1357121"/>
                <a:gridCol w="1357122"/>
              </a:tblGrid>
              <a:tr h="596900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Comic Sans MS"/>
                          <a:cs typeface="Comic Sans MS"/>
                        </a:rPr>
                        <a:t>Kegiatan</a:t>
                      </a:r>
                      <a:endParaRPr sz="2200" dirty="0">
                        <a:latin typeface="Comic Sans MS"/>
                        <a:cs typeface="Comic Sans MS"/>
                      </a:endParaRPr>
                    </a:p>
                  </a:txBody>
                  <a:tcPr marL="0" marR="0" marT="158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I -</a:t>
                      </a:r>
                      <a:r>
                        <a:rPr sz="2200" spc="-12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node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J -</a:t>
                      </a:r>
                      <a:r>
                        <a:rPr sz="2200" spc="-11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node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spc="-5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spc="-5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tm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spc="-5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tp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endParaRPr sz="2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spc="-5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Comic Sans MS"/>
                          <a:cs typeface="Comic Sans MS"/>
                        </a:rPr>
                        <a:t>B</a:t>
                      </a:r>
                      <a:endParaRPr sz="2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spc="-85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Comic Sans MS"/>
                          <a:cs typeface="Comic Sans MS"/>
                        </a:rPr>
                        <a:t>C</a:t>
                      </a:r>
                      <a:endParaRPr sz="2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Comic Sans MS"/>
                          <a:cs typeface="Comic Sans MS"/>
                        </a:rPr>
                        <a:t>D</a:t>
                      </a:r>
                      <a:endParaRPr sz="2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spc="-5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spc="-5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spc="-5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Comic Sans MS"/>
                          <a:cs typeface="Comic Sans MS"/>
                        </a:rPr>
                        <a:t>E</a:t>
                      </a:r>
                      <a:endParaRPr sz="2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5117" y="406440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6843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KANTOR\UNIVERSITAS PEMBANGGUNAN JAYA\KULIAH\SEMESTER GENAP 20192020\MANAJEMEN KONSTRUKSI\REFERENSI\Pages from perencanaan pengendalian proyek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4884"/>
            <a:ext cx="8409062" cy="452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117" y="406440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8710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5846" y="2543960"/>
            <a:ext cx="45720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3000" b="1" dirty="0" smtClean="0"/>
              <a:t>PERTEMUAN KE- 7</a:t>
            </a:r>
          </a:p>
          <a:p>
            <a:pPr algn="ctr"/>
            <a:r>
              <a:rPr lang="en-US" sz="3000" b="1" dirty="0" smtClean="0"/>
              <a:t>MINGGU KE - 7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609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251520" y="968883"/>
            <a:ext cx="7168971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de-DE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PERHITUNGAN WAKTU </a:t>
            </a:r>
            <a:r>
              <a:rPr lang="de-DE" sz="2200" spc="-5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KEGIATAN EFEKTIF</a:t>
            </a:r>
            <a:r>
              <a:rPr lang="de-DE" sz="2200" spc="-75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[te]</a:t>
            </a:r>
            <a:endParaRPr lang="de-DE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661545"/>
              </p:ext>
            </p:extLst>
          </p:nvPr>
        </p:nvGraphicFramePr>
        <p:xfrm>
          <a:off x="539552" y="1556792"/>
          <a:ext cx="4212748" cy="965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2057"/>
                <a:gridCol w="972375"/>
                <a:gridCol w="2588316"/>
              </a:tblGrid>
              <a:tr h="482600">
                <a:tc>
                  <a:txBody>
                    <a:bodyPr/>
                    <a:lstStyle/>
                    <a:p>
                      <a:pPr marL="31750">
                        <a:lnSpc>
                          <a:spcPts val="2435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te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ts val="2435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=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ts val="2435"/>
                        </a:lnSpc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(to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4tm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tp)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2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82600">
                <a:tc>
                  <a:txBody>
                    <a:bodyPr/>
                    <a:lstStyle/>
                    <a:p>
                      <a:pPr marL="31750">
                        <a:lnSpc>
                          <a:spcPts val="2565"/>
                        </a:lnSpc>
                        <a:spcBef>
                          <a:spcPts val="120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d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ts val="2565"/>
                        </a:lnSpc>
                        <a:spcBef>
                          <a:spcPts val="120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=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ts val="2565"/>
                        </a:lnSpc>
                        <a:spcBef>
                          <a:spcPts val="1205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(tp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to)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2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0" marR="0" marT="153035" marB="0"/>
                </a:tc>
              </a:tr>
            </a:tbl>
          </a:graphicData>
        </a:graphic>
      </p:graphicFrame>
      <p:graphicFrame>
        <p:nvGraphicFramePr>
          <p:cNvPr id="4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636083"/>
              </p:ext>
            </p:extLst>
          </p:nvPr>
        </p:nvGraphicFramePr>
        <p:xfrm>
          <a:off x="395537" y="2852936"/>
          <a:ext cx="8496941" cy="3398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2205"/>
                <a:gridCol w="1062206"/>
                <a:gridCol w="1062206"/>
                <a:gridCol w="1062206"/>
                <a:gridCol w="1062206"/>
                <a:gridCol w="1139790"/>
                <a:gridCol w="983916"/>
                <a:gridCol w="1062206"/>
              </a:tblGrid>
              <a:tr h="558882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750" dirty="0">
                          <a:solidFill>
                            <a:srgbClr val="00009A"/>
                          </a:solidFill>
                          <a:latin typeface="Comic Sans MS"/>
                          <a:cs typeface="Comic Sans MS"/>
                        </a:rPr>
                        <a:t>Kegiatan</a:t>
                      </a:r>
                      <a:endParaRPr sz="1750">
                        <a:latin typeface="Comic Sans MS"/>
                        <a:cs typeface="Comic Sans MS"/>
                      </a:endParaRPr>
                    </a:p>
                  </a:txBody>
                  <a:tcPr marL="0" marR="0" marT="1657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50" spc="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I -</a:t>
                      </a:r>
                      <a:r>
                        <a:rPr sz="1750" spc="-8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node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1752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50" spc="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J -</a:t>
                      </a:r>
                      <a:r>
                        <a:rPr sz="1750" spc="-8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node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1752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50" spc="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to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1752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50" spc="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tm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1752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50" spc="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tp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1752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50" spc="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te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1752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d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1752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0287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endParaRPr sz="195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6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50" spc="15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10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50" spc="5" dirty="0">
                          <a:solidFill>
                            <a:srgbClr val="00009A"/>
                          </a:solidFill>
                          <a:latin typeface="Comic Sans MS"/>
                          <a:cs typeface="Comic Sans MS"/>
                        </a:rPr>
                        <a:t>6,33</a:t>
                      </a:r>
                      <a:endParaRPr sz="195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0287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Comic Sans MS"/>
                          <a:cs typeface="Comic Sans MS"/>
                        </a:rPr>
                        <a:t>B</a:t>
                      </a:r>
                      <a:endParaRPr sz="195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8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9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15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11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50" spc="5" dirty="0">
                          <a:solidFill>
                            <a:srgbClr val="00009A"/>
                          </a:solidFill>
                          <a:latin typeface="Comic Sans MS"/>
                          <a:cs typeface="Comic Sans MS"/>
                        </a:rPr>
                        <a:t>9,17</a:t>
                      </a:r>
                      <a:endParaRPr sz="195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5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0,5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0287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Comic Sans MS"/>
                          <a:cs typeface="Comic Sans MS"/>
                        </a:rPr>
                        <a:t>C</a:t>
                      </a:r>
                      <a:endParaRPr sz="195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6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9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50" spc="5" dirty="0">
                          <a:solidFill>
                            <a:srgbClr val="00009A"/>
                          </a:solidFill>
                          <a:latin typeface="Comic Sans MS"/>
                          <a:cs typeface="Comic Sans MS"/>
                        </a:rPr>
                        <a:t>6,00</a:t>
                      </a:r>
                      <a:endParaRPr sz="195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0287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Comic Sans MS"/>
                          <a:cs typeface="Comic Sans MS"/>
                        </a:rPr>
                        <a:t>D</a:t>
                      </a:r>
                      <a:endParaRPr sz="195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1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12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1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14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1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18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50" spc="10" dirty="0">
                          <a:solidFill>
                            <a:srgbClr val="00009A"/>
                          </a:solidFill>
                          <a:latin typeface="Comic Sans MS"/>
                          <a:cs typeface="Comic Sans MS"/>
                        </a:rPr>
                        <a:t>14,33</a:t>
                      </a:r>
                      <a:endParaRPr sz="195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8882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Comic Sans MS"/>
                          <a:cs typeface="Comic Sans MS"/>
                        </a:rPr>
                        <a:t>E</a:t>
                      </a:r>
                      <a:endParaRPr sz="195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50" spc="5" dirty="0">
                          <a:solidFill>
                            <a:srgbClr val="00009A"/>
                          </a:solidFill>
                          <a:latin typeface="Comic Sans MS"/>
                          <a:cs typeface="Comic Sans MS"/>
                        </a:rPr>
                        <a:t>3,17</a:t>
                      </a:r>
                      <a:endParaRPr sz="195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5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0,5</a:t>
                      </a:r>
                      <a:endParaRPr sz="1950" dirty="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5117" y="406440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5509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KANTOR\UNIVERSITAS PEMBANGGUNAN JAYA\KULIAH\SEMESTER GENAP 20192020\MANAJEMEN KONSTRUKSI\REFERENSI\Pages from perencanaan pengendalian proyek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977014" cy="42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117" y="406440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11002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445386" y="1042844"/>
            <a:ext cx="8133715" cy="39882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10"/>
              </a:spcBef>
            </a:pPr>
            <a:r>
              <a:rPr lang="en-US" sz="2500" spc="10" dirty="0" smtClean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PERHITUNGAN KE DEPAN </a:t>
            </a:r>
            <a:r>
              <a:rPr lang="en-US" sz="2500" spc="-275" dirty="0" smtClean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(</a:t>
            </a:r>
            <a:r>
              <a:rPr lang="en-US" sz="2500" i="1" spc="-275" dirty="0" smtClean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forward</a:t>
            </a:r>
            <a:r>
              <a:rPr lang="en-US" sz="2500" i="1" spc="-190" dirty="0" smtClean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2500" i="1" spc="-265" dirty="0" smtClean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pass</a:t>
            </a:r>
            <a:r>
              <a:rPr lang="en-US" sz="2500" spc="-265" dirty="0" smtClean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)</a:t>
            </a:r>
            <a:endParaRPr lang="en-US" sz="2500" dirty="0">
              <a:solidFill>
                <a:schemeClr val="accent1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117" y="406440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962898"/>
              </p:ext>
            </p:extLst>
          </p:nvPr>
        </p:nvGraphicFramePr>
        <p:xfrm>
          <a:off x="385117" y="1844824"/>
          <a:ext cx="8178400" cy="40869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0254"/>
                <a:gridCol w="1790723"/>
                <a:gridCol w="1400970"/>
                <a:gridCol w="3586453"/>
              </a:tblGrid>
              <a:tr h="587144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650" b="1" spc="-5" dirty="0">
                          <a:latin typeface="Times New Roman"/>
                          <a:cs typeface="Times New Roman"/>
                        </a:rPr>
                        <a:t>J-node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650" b="1" spc="-10" dirty="0">
                          <a:latin typeface="Times New Roman"/>
                          <a:cs typeface="Times New Roman"/>
                        </a:rPr>
                        <a:t>Node</a:t>
                      </a:r>
                      <a:r>
                        <a:rPr sz="265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50" b="1" spc="-10" dirty="0">
                          <a:latin typeface="Times New Roman"/>
                          <a:cs typeface="Times New Roman"/>
                        </a:rPr>
                        <a:t>I-J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650" b="1" spc="-5" dirty="0">
                          <a:latin typeface="Times New Roman"/>
                          <a:cs typeface="Times New Roman"/>
                        </a:rPr>
                        <a:t>te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650" b="1" spc="-125" dirty="0">
                          <a:latin typeface="Times New Roman"/>
                          <a:cs typeface="Times New Roman"/>
                        </a:rPr>
                        <a:t>Te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7144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6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650" dirty="0">
                          <a:latin typeface="Times New Roman"/>
                          <a:cs typeface="Times New Roman"/>
                        </a:rPr>
                        <a:t>-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650" dirty="0">
                          <a:latin typeface="Times New Roman"/>
                          <a:cs typeface="Times New Roman"/>
                        </a:rPr>
                        <a:t>-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6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7144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650" dirty="0">
                          <a:latin typeface="Times New Roman"/>
                          <a:cs typeface="Times New Roman"/>
                        </a:rPr>
                        <a:t>2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1-2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6,33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0 + 6,33 =</a:t>
                      </a:r>
                      <a:r>
                        <a:rPr sz="26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50" spc="-5" dirty="0">
                          <a:latin typeface="Times New Roman"/>
                          <a:cs typeface="Times New Roman"/>
                        </a:rPr>
                        <a:t>6,33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4119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650" dirty="0">
                          <a:latin typeface="Times New Roman"/>
                          <a:cs typeface="Times New Roman"/>
                        </a:rPr>
                        <a:t>3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1-3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14,33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0 + 14,33 =</a:t>
                      </a:r>
                      <a:r>
                        <a:rPr sz="26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50" spc="-5" dirty="0">
                          <a:latin typeface="Times New Roman"/>
                          <a:cs typeface="Times New Roman"/>
                        </a:rPr>
                        <a:t>14,33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7144">
                <a:tc rowSpan="2"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650" dirty="0">
                          <a:latin typeface="Times New Roman"/>
                          <a:cs typeface="Times New Roman"/>
                        </a:rPr>
                        <a:t>4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2-4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9,17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6,33 + 9,17 =</a:t>
                      </a:r>
                      <a:r>
                        <a:rPr sz="2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50" spc="-5" dirty="0">
                          <a:latin typeface="Times New Roman"/>
                          <a:cs typeface="Times New Roman"/>
                        </a:rPr>
                        <a:t>15,5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71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9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3-4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3,17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14,33 + 3,17 =</a:t>
                      </a:r>
                      <a:r>
                        <a:rPr sz="26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50" spc="-5" dirty="0">
                          <a:latin typeface="Times New Roman"/>
                          <a:cs typeface="Times New Roman"/>
                        </a:rPr>
                        <a:t>17,5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7144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650" dirty="0">
                          <a:latin typeface="Times New Roman"/>
                          <a:cs typeface="Times New Roman"/>
                        </a:rPr>
                        <a:t>5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4-5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650" dirty="0">
                          <a:latin typeface="Times New Roman"/>
                          <a:cs typeface="Times New Roman"/>
                        </a:rPr>
                        <a:t>6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17,5 + 6 =</a:t>
                      </a:r>
                      <a:r>
                        <a:rPr sz="26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50" spc="-5" dirty="0">
                          <a:latin typeface="Times New Roman"/>
                          <a:cs typeface="Times New Roman"/>
                        </a:rPr>
                        <a:t>23,5</a:t>
                      </a:r>
                      <a:endParaRPr sz="26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2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D:\KANTOR\UNIVERSITAS PEMBANGGUNAN JAYA\KULIAH\SEMESTER GENAP 20192020\MANAJEMEN KONSTRUKSI\REFERENSI\Pages from perencanaan pengendalian proye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691"/>
            <a:ext cx="8496944" cy="51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5117" y="406440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7843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323528" y="831803"/>
            <a:ext cx="648398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sv-SE" sz="2500" dirty="0" smtClean="0">
                <a:solidFill>
                  <a:schemeClr val="accent1">
                    <a:lumMod val="75000"/>
                  </a:schemeClr>
                </a:solidFill>
              </a:rPr>
              <a:t>PERHITUNGAN </a:t>
            </a:r>
            <a:r>
              <a:rPr lang="sv-SE" sz="2500" spc="-5" dirty="0" smtClean="0">
                <a:solidFill>
                  <a:schemeClr val="accent1">
                    <a:lumMod val="75000"/>
                  </a:schemeClr>
                </a:solidFill>
              </a:rPr>
              <a:t>KE </a:t>
            </a:r>
            <a:r>
              <a:rPr lang="sv-SE" sz="2500" dirty="0" smtClean="0">
                <a:solidFill>
                  <a:schemeClr val="accent1">
                    <a:lumMod val="75000"/>
                  </a:schemeClr>
                </a:solidFill>
              </a:rPr>
              <a:t>BELAKANG </a:t>
            </a:r>
            <a:r>
              <a:rPr lang="sv-SE" sz="2500" spc="-5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sv-SE" sz="2500" i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backward</a:t>
            </a:r>
            <a:r>
              <a:rPr lang="sv-SE" sz="2500" i="1" spc="1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sv-SE" sz="2500" i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pass</a:t>
            </a:r>
            <a:r>
              <a:rPr lang="sv-SE" sz="2500" spc="-5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sv-SE" sz="25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117" y="406440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882085"/>
              </p:ext>
            </p:extLst>
          </p:nvPr>
        </p:nvGraphicFramePr>
        <p:xfrm>
          <a:off x="755576" y="1988840"/>
          <a:ext cx="7744965" cy="429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5879"/>
                <a:gridCol w="1696212"/>
                <a:gridCol w="1325879"/>
                <a:gridCol w="3396995"/>
              </a:tblGrid>
              <a:tr h="609600"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300" b="1" dirty="0">
                          <a:latin typeface="Verdana"/>
                          <a:cs typeface="Verdana"/>
                        </a:rPr>
                        <a:t>J-node</a:t>
                      </a:r>
                      <a:endParaRPr sz="2300" dirty="0">
                        <a:latin typeface="Verdana"/>
                        <a:cs typeface="Verdana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300" b="1" spc="0" dirty="0">
                          <a:latin typeface="Verdana"/>
                          <a:cs typeface="Verdana"/>
                        </a:rPr>
                        <a:t>Node</a:t>
                      </a:r>
                      <a:r>
                        <a:rPr sz="2300" b="1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300" b="1" dirty="0">
                          <a:latin typeface="Verdana"/>
                          <a:cs typeface="Verdana"/>
                        </a:rPr>
                        <a:t>I-J</a:t>
                      </a:r>
                      <a:endParaRPr sz="2300" dirty="0">
                        <a:latin typeface="Verdana"/>
                        <a:cs typeface="Verdana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300" b="1" spc="0" dirty="0">
                          <a:latin typeface="Verdana"/>
                          <a:cs typeface="Verdana"/>
                        </a:rPr>
                        <a:t>te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300" b="1" spc="0" dirty="0">
                          <a:latin typeface="Verdana"/>
                          <a:cs typeface="Verdana"/>
                        </a:rPr>
                        <a:t>Te</a:t>
                      </a:r>
                      <a:endParaRPr sz="2300" dirty="0">
                        <a:latin typeface="Verdana"/>
                        <a:cs typeface="Verdana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5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-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-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23,5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4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5-4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6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spc="0" dirty="0">
                          <a:latin typeface="Verdana"/>
                          <a:cs typeface="Verdana"/>
                        </a:rPr>
                        <a:t>23,5 </a:t>
                      </a:r>
                      <a:r>
                        <a:rPr sz="2300" spc="5" dirty="0">
                          <a:latin typeface="Verdana"/>
                          <a:cs typeface="Verdana"/>
                        </a:rPr>
                        <a:t>– 6 =</a:t>
                      </a:r>
                      <a:r>
                        <a:rPr sz="23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300" dirty="0">
                          <a:latin typeface="Verdana"/>
                          <a:cs typeface="Verdana"/>
                        </a:rPr>
                        <a:t>17,5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3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4-3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3,17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spc="0" dirty="0">
                          <a:latin typeface="Verdana"/>
                          <a:cs typeface="Verdana"/>
                        </a:rPr>
                        <a:t>17,5 </a:t>
                      </a:r>
                      <a:r>
                        <a:rPr sz="2300" spc="5" dirty="0">
                          <a:latin typeface="Verdana"/>
                          <a:cs typeface="Verdana"/>
                        </a:rPr>
                        <a:t>– </a:t>
                      </a:r>
                      <a:r>
                        <a:rPr sz="2300" spc="0" dirty="0">
                          <a:latin typeface="Verdana"/>
                          <a:cs typeface="Verdana"/>
                        </a:rPr>
                        <a:t>3,17 </a:t>
                      </a:r>
                      <a:r>
                        <a:rPr sz="2300" spc="5" dirty="0">
                          <a:latin typeface="Verdana"/>
                          <a:cs typeface="Verdana"/>
                        </a:rPr>
                        <a:t>=</a:t>
                      </a:r>
                      <a:r>
                        <a:rPr sz="23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300" dirty="0">
                          <a:latin typeface="Verdana"/>
                          <a:cs typeface="Verdana"/>
                        </a:rPr>
                        <a:t>14,33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2300">
                <a:tc rowSpan="2"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2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4-2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9,17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spc="0" dirty="0">
                          <a:latin typeface="Verdana"/>
                          <a:cs typeface="Verdana"/>
                        </a:rPr>
                        <a:t>17,5 </a:t>
                      </a:r>
                      <a:r>
                        <a:rPr sz="2300" spc="5" dirty="0">
                          <a:latin typeface="Verdana"/>
                          <a:cs typeface="Verdana"/>
                        </a:rPr>
                        <a:t>– </a:t>
                      </a:r>
                      <a:r>
                        <a:rPr sz="2300" spc="0" dirty="0">
                          <a:latin typeface="Verdana"/>
                          <a:cs typeface="Verdana"/>
                        </a:rPr>
                        <a:t>9,17 </a:t>
                      </a:r>
                      <a:r>
                        <a:rPr sz="2300" spc="5" dirty="0">
                          <a:latin typeface="Verdana"/>
                          <a:cs typeface="Verdana"/>
                        </a:rPr>
                        <a:t>=</a:t>
                      </a:r>
                      <a:r>
                        <a:rPr sz="23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300" dirty="0">
                          <a:latin typeface="Verdana"/>
                          <a:cs typeface="Verdana"/>
                        </a:rPr>
                        <a:t>8,33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23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2-1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6,33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spc="0" dirty="0">
                          <a:latin typeface="Verdana"/>
                          <a:cs typeface="Verdana"/>
                        </a:rPr>
                        <a:t>8,33 </a:t>
                      </a:r>
                      <a:r>
                        <a:rPr sz="2300" spc="5" dirty="0">
                          <a:latin typeface="Verdana"/>
                          <a:cs typeface="Verdana"/>
                        </a:rPr>
                        <a:t>– </a:t>
                      </a:r>
                      <a:r>
                        <a:rPr sz="2300" spc="0" dirty="0">
                          <a:latin typeface="Verdana"/>
                          <a:cs typeface="Verdana"/>
                        </a:rPr>
                        <a:t>6,33 </a:t>
                      </a:r>
                      <a:r>
                        <a:rPr sz="2300" spc="5" dirty="0">
                          <a:latin typeface="Verdana"/>
                          <a:cs typeface="Verdana"/>
                        </a:rPr>
                        <a:t>=</a:t>
                      </a:r>
                      <a:r>
                        <a:rPr sz="23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300" spc="5" dirty="0">
                          <a:latin typeface="Verdana"/>
                          <a:cs typeface="Verdana"/>
                        </a:rPr>
                        <a:t>2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1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3-1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14,33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spc="0" dirty="0">
                          <a:latin typeface="Verdana"/>
                          <a:cs typeface="Verdana"/>
                        </a:rPr>
                        <a:t>14,33 </a:t>
                      </a:r>
                      <a:r>
                        <a:rPr sz="2300" spc="5" dirty="0">
                          <a:latin typeface="Verdana"/>
                          <a:cs typeface="Verdana"/>
                        </a:rPr>
                        <a:t>– </a:t>
                      </a:r>
                      <a:r>
                        <a:rPr sz="2300" spc="0" dirty="0">
                          <a:latin typeface="Verdana"/>
                          <a:cs typeface="Verdana"/>
                        </a:rPr>
                        <a:t>14,33 </a:t>
                      </a:r>
                      <a:r>
                        <a:rPr sz="2300" spc="5" dirty="0">
                          <a:latin typeface="Verdana"/>
                          <a:cs typeface="Verdana"/>
                        </a:rPr>
                        <a:t>=</a:t>
                      </a:r>
                      <a:r>
                        <a:rPr sz="23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300" spc="5" dirty="0">
                          <a:latin typeface="Verdana"/>
                          <a:cs typeface="Verdana"/>
                        </a:rPr>
                        <a:t>0</a:t>
                      </a:r>
                      <a:endParaRPr sz="2300" dirty="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6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KANTOR\UNIVERSITAS PEMBANGGUNAN JAYA\KULIAH\SEMESTER GENAP 20192020\MANAJEMEN KONSTRUKSI\REFERENSI\Pages from perencanaan pengendalian proyek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42546"/>
            <a:ext cx="7890656" cy="558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117" y="406440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9276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917" y="883002"/>
            <a:ext cx="40373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CRITICAL PATH, TASK FLOAT</a:t>
            </a:r>
          </a:p>
        </p:txBody>
      </p:sp>
      <p:sp>
        <p:nvSpPr>
          <p:cNvPr id="3" name="Rectangle 2"/>
          <p:cNvSpPr/>
          <p:nvPr/>
        </p:nvSpPr>
        <p:spPr>
          <a:xfrm>
            <a:off x="385117" y="406440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6936" y="1795050"/>
            <a:ext cx="6912609" cy="107251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  <a:tabLst>
                <a:tab pos="529590" algn="l"/>
              </a:tabLst>
            </a:pPr>
            <a:r>
              <a:rPr sz="2850" spc="5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850" spc="5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850" dirty="0">
                <a:latin typeface="Verdana"/>
                <a:cs typeface="Verdana"/>
              </a:rPr>
              <a:t>Perhitungan Total </a:t>
            </a:r>
            <a:r>
              <a:rPr sz="2850" spc="0" dirty="0">
                <a:latin typeface="Verdana"/>
                <a:cs typeface="Verdana"/>
              </a:rPr>
              <a:t>Float</a:t>
            </a:r>
            <a:r>
              <a:rPr sz="2850" spc="-15" dirty="0">
                <a:latin typeface="Verdana"/>
                <a:cs typeface="Verdana"/>
              </a:rPr>
              <a:t> </a:t>
            </a:r>
            <a:r>
              <a:rPr sz="2850" spc="0" dirty="0">
                <a:latin typeface="Verdana"/>
                <a:cs typeface="Verdana"/>
              </a:rPr>
              <a:t>:</a:t>
            </a:r>
            <a:endParaRPr sz="2850" dirty="0">
              <a:latin typeface="Verdana"/>
              <a:cs typeface="Verdana"/>
            </a:endParaRPr>
          </a:p>
          <a:p>
            <a:pPr marL="1019810">
              <a:lnSpc>
                <a:spcPct val="100000"/>
              </a:lnSpc>
              <a:spcBef>
                <a:spcPts val="700"/>
              </a:spcBef>
            </a:pPr>
            <a:r>
              <a:rPr sz="2850" spc="0" dirty="0">
                <a:latin typeface="Verdana"/>
                <a:cs typeface="Verdana"/>
              </a:rPr>
              <a:t>TF (N) = TL (J) – Te (I) – te</a:t>
            </a:r>
            <a:r>
              <a:rPr sz="2850" spc="-110" dirty="0">
                <a:latin typeface="Verdana"/>
                <a:cs typeface="Verdana"/>
              </a:rPr>
              <a:t> </a:t>
            </a:r>
            <a:r>
              <a:rPr sz="2850" spc="0" dirty="0">
                <a:latin typeface="Verdana"/>
                <a:cs typeface="Verdana"/>
              </a:rPr>
              <a:t>(N)</a:t>
            </a:r>
            <a:endParaRPr sz="2850" dirty="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057813"/>
              </p:ext>
            </p:extLst>
          </p:nvPr>
        </p:nvGraphicFramePr>
        <p:xfrm>
          <a:off x="1691680" y="3212976"/>
          <a:ext cx="6044945" cy="309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1045"/>
                <a:gridCol w="4533900"/>
              </a:tblGrid>
              <a:tr h="533400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10" dirty="0">
                          <a:latin typeface="Verdana"/>
                          <a:cs typeface="Verdana"/>
                        </a:rPr>
                        <a:t>Node</a:t>
                      </a:r>
                      <a:endParaRPr sz="2650" dirty="0">
                        <a:latin typeface="Verdana"/>
                        <a:cs typeface="Verdana"/>
                      </a:endParaRPr>
                    </a:p>
                  </a:txBody>
                  <a:tcPr marL="0" marR="0" marT="266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836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65" dirty="0">
                          <a:latin typeface="Verdana"/>
                          <a:cs typeface="Verdana"/>
                        </a:rPr>
                        <a:t>Total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Float</a:t>
                      </a:r>
                      <a:endParaRPr sz="2650" dirty="0">
                        <a:latin typeface="Verdana"/>
                        <a:cs typeface="Verdana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650" dirty="0">
                          <a:latin typeface="Verdana"/>
                          <a:cs typeface="Verdana"/>
                        </a:rPr>
                        <a:t>1</a:t>
                      </a:r>
                      <a:endParaRPr sz="265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650" spc="-10" dirty="0">
                          <a:latin typeface="Verdana"/>
                          <a:cs typeface="Verdana"/>
                        </a:rPr>
                        <a:t>8,33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– 0 – </a:t>
                      </a:r>
                      <a:r>
                        <a:rPr sz="2650" spc="-10" dirty="0">
                          <a:latin typeface="Verdana"/>
                          <a:cs typeface="Verdana"/>
                        </a:rPr>
                        <a:t>6,33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= 2</a:t>
                      </a:r>
                      <a:endParaRPr sz="265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650" dirty="0">
                          <a:latin typeface="Verdana"/>
                          <a:cs typeface="Verdana"/>
                        </a:rPr>
                        <a:t>2</a:t>
                      </a:r>
                      <a:endParaRPr sz="265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650" spc="-10" dirty="0">
                          <a:latin typeface="Verdana"/>
                          <a:cs typeface="Verdana"/>
                        </a:rPr>
                        <a:t>17,5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– </a:t>
                      </a:r>
                      <a:r>
                        <a:rPr sz="2650" spc="-10" dirty="0">
                          <a:latin typeface="Verdana"/>
                          <a:cs typeface="Verdana"/>
                        </a:rPr>
                        <a:t>6,33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– </a:t>
                      </a:r>
                      <a:r>
                        <a:rPr sz="2650" spc="-10" dirty="0">
                          <a:latin typeface="Verdana"/>
                          <a:cs typeface="Verdana"/>
                        </a:rPr>
                        <a:t>9,17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=</a:t>
                      </a:r>
                      <a:r>
                        <a:rPr sz="265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2</a:t>
                      </a:r>
                      <a:endParaRPr sz="265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650" dirty="0">
                          <a:latin typeface="Verdana"/>
                          <a:cs typeface="Verdana"/>
                        </a:rPr>
                        <a:t>3</a:t>
                      </a:r>
                      <a:endParaRPr sz="2650">
                        <a:latin typeface="Verdana"/>
                        <a:cs typeface="Verdana"/>
                      </a:endParaRPr>
                    </a:p>
                  </a:txBody>
                  <a:tcPr marL="0" marR="0" marT="361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650" spc="-10" dirty="0">
                          <a:latin typeface="Verdana"/>
                          <a:cs typeface="Verdana"/>
                        </a:rPr>
                        <a:t>17,5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– </a:t>
                      </a:r>
                      <a:r>
                        <a:rPr sz="2650" spc="-10" dirty="0">
                          <a:latin typeface="Verdana"/>
                          <a:cs typeface="Verdana"/>
                        </a:rPr>
                        <a:t>14,33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– </a:t>
                      </a:r>
                      <a:r>
                        <a:rPr sz="2650" spc="-10" dirty="0">
                          <a:latin typeface="Verdana"/>
                          <a:cs typeface="Verdana"/>
                        </a:rPr>
                        <a:t>3,17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=</a:t>
                      </a:r>
                      <a:r>
                        <a:rPr sz="265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0</a:t>
                      </a:r>
                      <a:endParaRPr sz="2650">
                        <a:latin typeface="Verdana"/>
                        <a:cs typeface="Verdana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650" dirty="0">
                          <a:latin typeface="Verdana"/>
                          <a:cs typeface="Verdana"/>
                        </a:rPr>
                        <a:t>4</a:t>
                      </a:r>
                      <a:endParaRPr sz="265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650" spc="-10" dirty="0">
                          <a:latin typeface="Verdana"/>
                          <a:cs typeface="Verdana"/>
                        </a:rPr>
                        <a:t>23,5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– </a:t>
                      </a:r>
                      <a:r>
                        <a:rPr sz="2650" spc="-10" dirty="0">
                          <a:latin typeface="Verdana"/>
                          <a:cs typeface="Verdana"/>
                        </a:rPr>
                        <a:t>17,5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– 6 = 0</a:t>
                      </a:r>
                      <a:endParaRPr sz="265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650" dirty="0">
                          <a:latin typeface="Verdana"/>
                          <a:cs typeface="Verdana"/>
                        </a:rPr>
                        <a:t>5</a:t>
                      </a:r>
                      <a:endParaRPr sz="265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650" dirty="0">
                          <a:latin typeface="Verdana"/>
                          <a:cs typeface="Verdana"/>
                        </a:rPr>
                        <a:t>-</a:t>
                      </a: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9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KANTOR\UNIVERSITAS PEMBANGGUNAN JAYA\KULIAH\SEMESTER GENAP 20192020\MANAJEMEN KONSTRUKSI\REFERENSI\Pages from perencanaan pengendalian proyek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68952" cy="492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117" y="406440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19267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66335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PRECEDENCE DIAGRAM METHOD (PDM)</a:t>
            </a:r>
          </a:p>
        </p:txBody>
      </p:sp>
      <p:sp>
        <p:nvSpPr>
          <p:cNvPr id="3" name="Rectangle 2"/>
          <p:cNvSpPr/>
          <p:nvPr/>
        </p:nvSpPr>
        <p:spPr>
          <a:xfrm>
            <a:off x="346570" y="1340768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PDM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jaringan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klasifikasi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Activity On Node (AON).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dituliskan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node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umumnya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panah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penunjuk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kegiatan-kegiatan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PDM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dikenal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konstrain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konstrain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menghubungkan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node,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node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ujung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ujung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(S)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ujung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(F).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macam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konstrain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[13],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834219"/>
            <a:ext cx="8478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Konstrain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Finish to Start (FS)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Konstrain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penjelasan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mulainya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selesainya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Dirumuskan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FS (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-j) = a yang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(j)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mendahuluinya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menginginkan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angka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kecuali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dijumpai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hal-hal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2" algn="just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Akibat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iklim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dicegah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Proses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kimia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fisika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pengeringan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adukan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semen</a:t>
            </a:r>
          </a:p>
          <a:p>
            <a:pPr lvl="2" algn="just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Mengurus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perizinan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71" y="4005064"/>
            <a:ext cx="5834063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8434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268760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000" dirty="0" err="1" smtClean="0"/>
              <a:t>Perencanaan</a:t>
            </a:r>
            <a:endParaRPr lang="en-US" alt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err="1" smtClean="0"/>
              <a:t>Penjadwalan</a:t>
            </a:r>
            <a:endParaRPr lang="en-US" alt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err="1" smtClean="0"/>
              <a:t>Aspek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Pengendalian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Proyek</a:t>
            </a:r>
            <a:endParaRPr lang="en-US" alt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err="1" smtClean="0"/>
              <a:t>Fungsi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Penjadwalan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Waktu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Proyek</a:t>
            </a:r>
            <a:endParaRPr lang="en-US" alt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err="1" smtClean="0"/>
              <a:t>Macam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Metode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Penjadwalan</a:t>
            </a:r>
            <a:endParaRPr lang="en-US" alt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err="1" smtClean="0"/>
              <a:t>Teknik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Penjadwalan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Waktu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Proyek</a:t>
            </a:r>
            <a:endParaRPr lang="en-US" alt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alt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alt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51520" y="454486"/>
            <a:ext cx="3732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</a:rPr>
              <a:t>OUTLINE LECTURE 7</a:t>
            </a:r>
            <a:endParaRPr lang="en-US" sz="32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854" y="908720"/>
            <a:ext cx="83886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Konstrain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Start to Start (SS)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penjelasan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mulainya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mulainya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SS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-j) = b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(j)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Konstrain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semacam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sebelum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100 %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(j)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angka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melebihi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angka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perdefinisi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kurun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tumpang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tindih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037" y="3573016"/>
            <a:ext cx="4900241" cy="286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6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491" y="737702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Konstrain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Finish to Finish (FF)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penjelasan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FF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-j) = c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(j)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Konstrain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semacam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mencegah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100%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sebelum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sekian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(=c)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Angka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melebihi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angka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kurun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(j).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56" y="3140968"/>
            <a:ext cx="5657612" cy="345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6716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606" y="79807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Konstrain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Start to Finish (SF)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mulainya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Dituliskan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SF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-j) = d,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(j)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porsi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sebelum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dimaksud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diselesaikan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23" y="3356992"/>
            <a:ext cx="5841762" cy="291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7482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650" y="737702"/>
            <a:ext cx="84128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jaringan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PDM,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khususnya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urutan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ketergantungan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mengingat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bermacam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konstrain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diperhatikan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dibanding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CPM.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dikaji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misalkan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menjawab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pertanyaan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sesudah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berapa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lama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jarak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dimulainya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berikutnya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diselesaikan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sebelum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berapa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lama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tenggang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waktunya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sesudah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dimulai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berapa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lama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jarak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26064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172129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395536" y="836712"/>
            <a:ext cx="4107179" cy="4007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25"/>
              </a:spcBef>
            </a:pPr>
            <a:r>
              <a:rPr lang="en-US" sz="2500" spc="10" dirty="0" smtClean="0">
                <a:solidFill>
                  <a:schemeClr val="accent1">
                    <a:lumMod val="75000"/>
                  </a:schemeClr>
                </a:solidFill>
              </a:rPr>
              <a:t>LINE OF</a:t>
            </a:r>
            <a:r>
              <a:rPr lang="en-US" sz="2500" spc="-65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spc="5" dirty="0" smtClean="0">
                <a:solidFill>
                  <a:schemeClr val="accent1">
                    <a:lumMod val="75000"/>
                  </a:schemeClr>
                </a:solidFill>
              </a:rPr>
              <a:t>BALANCE</a:t>
            </a:r>
            <a:endParaRPr 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35965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3149" y="1348030"/>
            <a:ext cx="8099131" cy="48831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0835" marR="5080" indent="-318135" algn="just">
              <a:lnSpc>
                <a:spcPct val="101800"/>
              </a:lnSpc>
              <a:spcBef>
                <a:spcPts val="90"/>
              </a:spcBef>
              <a:buFont typeface="Wingdings"/>
              <a:buChar char=""/>
              <a:tabLst>
                <a:tab pos="331470" algn="l"/>
              </a:tabLst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Merupakan suatu metode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penjadwalan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yang sesuai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untuk diterapkan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pada 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sekuens aktivitas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atau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kegiatan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berulang, misalnya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pada proyek pemasangan 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pipa air bersih, pekerjaan pengaspalan jalan, proyek perumahan, pertokoan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dll.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330835" marR="363220" indent="-318135" algn="just">
              <a:lnSpc>
                <a:spcPct val="101800"/>
              </a:lnSpc>
              <a:spcBef>
                <a:spcPts val="1175"/>
              </a:spcBef>
              <a:buFont typeface="Wingdings"/>
              <a:buChar char=""/>
              <a:tabLst>
                <a:tab pos="331470" algn="l"/>
              </a:tabLst>
            </a:pPr>
            <a:r>
              <a:rPr spc="-25" dirty="0">
                <a:latin typeface="Times New Roman" pitchFamily="18" charset="0"/>
                <a:cs typeface="Times New Roman" pitchFamily="18" charset="0"/>
              </a:rPr>
              <a:t>Teknik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penjadwalan ini diberi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nama yang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berbeda-beda di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beberapa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literatur, 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seperti </a:t>
            </a:r>
            <a:r>
              <a:rPr i="1" spc="5" dirty="0">
                <a:latin typeface="Times New Roman" pitchFamily="18" charset="0"/>
                <a:cs typeface="Times New Roman" pitchFamily="18" charset="0"/>
              </a:rPr>
              <a:t>Linier Scheduling </a:t>
            </a:r>
            <a:r>
              <a:rPr i="1" spc="10" dirty="0">
                <a:latin typeface="Times New Roman" pitchFamily="18" charset="0"/>
                <a:cs typeface="Times New Roman" pitchFamily="18" charset="0"/>
              </a:rPr>
              <a:t>Method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(LSM)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atau 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Vertical </a:t>
            </a:r>
            <a:r>
              <a:rPr i="1" spc="10" dirty="0">
                <a:latin typeface="Times New Roman" pitchFamily="18" charset="0"/>
                <a:cs typeface="Times New Roman" pitchFamily="18" charset="0"/>
              </a:rPr>
              <a:t>Production Method</a:t>
            </a:r>
            <a:r>
              <a:rPr i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(VPM).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330835" indent="-318135" algn="just">
              <a:lnSpc>
                <a:spcPct val="100000"/>
              </a:lnSpc>
              <a:spcBef>
                <a:spcPts val="1225"/>
              </a:spcBef>
              <a:buFont typeface="Wingdings"/>
              <a:buChar char=""/>
              <a:tabLst>
                <a:tab pos="331470" algn="l"/>
              </a:tabLst>
            </a:pPr>
            <a:r>
              <a:rPr spc="5" dirty="0">
                <a:latin typeface="Times New Roman" pitchFamily="18" charset="0"/>
                <a:cs typeface="Times New Roman" pitchFamily="18" charset="0"/>
              </a:rPr>
              <a:t>Kelebihan</a:t>
            </a:r>
            <a:r>
              <a:rPr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: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782320" marR="322580" lvl="1" indent="-451484" algn="just">
              <a:lnSpc>
                <a:spcPct val="152600"/>
              </a:lnSpc>
              <a:buChar char="-"/>
              <a:tabLst>
                <a:tab pos="768350" algn="l"/>
                <a:tab pos="768985" algn="l"/>
              </a:tabLst>
            </a:pPr>
            <a:r>
              <a:rPr spc="5" dirty="0">
                <a:latin typeface="Times New Roman" pitchFamily="18" charset="0"/>
                <a:cs typeface="Times New Roman" pitchFamily="18" charset="0"/>
              </a:rPr>
              <a:t>Kombinasi dari logika analisa jaringan kerja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metode </a:t>
            </a:r>
            <a:r>
              <a:rPr spc="0" dirty="0">
                <a:latin typeface="Times New Roman" pitchFamily="18" charset="0"/>
                <a:cs typeface="Times New Roman" pitchFamily="18" charset="0"/>
              </a:rPr>
              <a:t>ini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lebih mendetail untuk  </a:t>
            </a:r>
            <a:r>
              <a:rPr spc="15" dirty="0">
                <a:latin typeface="Times New Roman" pitchFamily="18" charset="0"/>
                <a:cs typeface="Times New Roman" pitchFamily="18" charset="0"/>
              </a:rPr>
              <a:t>semua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aktivitas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yang</a:t>
            </a:r>
            <a:r>
              <a:rPr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berulang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782320" marR="476250" lvl="1" indent="-451484" algn="just">
              <a:lnSpc>
                <a:spcPts val="2380"/>
              </a:lnSpc>
              <a:spcBef>
                <a:spcPts val="85"/>
              </a:spcBef>
              <a:buChar char="-"/>
              <a:tabLst>
                <a:tab pos="768350" algn="l"/>
                <a:tab pos="768985" algn="l"/>
              </a:tabLst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Memberikan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suatu kesederhanaan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efektivitas peralatan untuk program 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pemesanan dan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pengiriman</a:t>
            </a:r>
            <a:r>
              <a:rPr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material.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330835" indent="-318135" algn="just">
              <a:lnSpc>
                <a:spcPct val="100000"/>
              </a:lnSpc>
              <a:spcBef>
                <a:spcPts val="1145"/>
              </a:spcBef>
              <a:buFont typeface="Wingdings"/>
              <a:buChar char=""/>
              <a:tabLst>
                <a:tab pos="331470" algn="l"/>
              </a:tabLst>
            </a:pPr>
            <a:r>
              <a:rPr spc="5" dirty="0">
                <a:latin typeface="Times New Roman" pitchFamily="18" charset="0"/>
                <a:cs typeface="Times New Roman" pitchFamily="18" charset="0"/>
              </a:rPr>
              <a:t>Kekurangan</a:t>
            </a:r>
            <a:r>
              <a:rPr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: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330835" marR="241935" algn="just">
              <a:lnSpc>
                <a:spcPct val="101499"/>
              </a:lnSpc>
              <a:spcBef>
                <a:spcPts val="1195"/>
              </a:spcBef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Pada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proyek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yang banyak mengalami hambatan atau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gangguan,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maka akan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sulit 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menggunakan metode</a:t>
            </a:r>
            <a:r>
              <a:rPr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0" dirty="0">
                <a:latin typeface="Times New Roman" pitchFamily="18" charset="0"/>
                <a:cs typeface="Times New Roman" pitchFamily="18" charset="0"/>
              </a:rPr>
              <a:t>ini.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7545" y="1052736"/>
            <a:ext cx="8352928" cy="4290918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05459" marR="527050" indent="-492759" algn="just">
              <a:lnSpc>
                <a:spcPct val="89800"/>
              </a:lnSpc>
              <a:spcBef>
                <a:spcPts val="420"/>
              </a:spcBef>
              <a:buClr>
                <a:srgbClr val="CC9A00"/>
              </a:buClr>
              <a:buSzPct val="69811"/>
              <a:buFont typeface="Wingdings"/>
              <a:buChar char=""/>
              <a:tabLst>
                <a:tab pos="505459" algn="l"/>
                <a:tab pos="506095" algn="l"/>
              </a:tabLst>
            </a:pPr>
            <a:r>
              <a:rPr sz="2000" spc="-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Proyek dengan pekerjaan berulang seperti  pembangunan </a:t>
            </a:r>
            <a:r>
              <a:rPr sz="2000" spc="-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sz="2000" spc="-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rumah yang identik </a:t>
            </a:r>
            <a:r>
              <a:rPr sz="2000" spc="-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tidak </a:t>
            </a:r>
            <a:r>
              <a:rPr sz="2000" spc="-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dapat  didekati dengan dasar pembangunan sebuah rumah  pada </a:t>
            </a:r>
            <a:r>
              <a:rPr sz="2000" spc="-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satu </a:t>
            </a:r>
            <a:r>
              <a:rPr sz="2000" spc="-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waktu </a:t>
            </a:r>
            <a:r>
              <a:rPr sz="2000" spc="-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kemudian </a:t>
            </a:r>
            <a:r>
              <a:rPr sz="2000" spc="-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diikuti rumah </a:t>
            </a:r>
            <a:r>
              <a:rPr sz="2000" spc="-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kedua </a:t>
            </a:r>
            <a:r>
              <a:rPr sz="2000" spc="-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dan  </a:t>
            </a:r>
            <a:r>
              <a:rPr sz="2000" spc="-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seterusnya.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CC9A00"/>
              </a:buClr>
              <a:buFont typeface="Wingdings"/>
              <a:buChar char="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505459" marR="340995" indent="-492759" algn="just">
              <a:lnSpc>
                <a:spcPts val="2860"/>
              </a:lnSpc>
              <a:buClr>
                <a:srgbClr val="CC9A00"/>
              </a:buClr>
              <a:buSzPct val="69811"/>
              <a:buFont typeface="Wingdings"/>
              <a:buChar char=""/>
              <a:tabLst>
                <a:tab pos="506095" algn="l"/>
              </a:tabLst>
            </a:pPr>
            <a:r>
              <a:rPr sz="2000" spc="-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Dalam beberapa </a:t>
            </a:r>
            <a:r>
              <a:rPr sz="2000" spc="-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kasus, kegiatan-kegiatan konstruksi  yang sama </a:t>
            </a:r>
            <a:r>
              <a:rPr sz="2000" spc="-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dilaksanakan oleh </a:t>
            </a:r>
            <a:r>
              <a:rPr sz="2000" spc="-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kelompok </a:t>
            </a:r>
            <a:r>
              <a:rPr sz="2000" spc="-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pekerja </a:t>
            </a:r>
            <a:r>
              <a:rPr sz="2000" spc="-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yang  sama secara </a:t>
            </a:r>
            <a:r>
              <a:rPr sz="2000" spc="-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berkelanjutan </a:t>
            </a:r>
            <a:r>
              <a:rPr sz="2000" spc="-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selama </a:t>
            </a:r>
            <a:r>
              <a:rPr sz="2000" spc="-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durasi</a:t>
            </a:r>
            <a:r>
              <a:rPr sz="2000" spc="5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proyek.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  <a:buClr>
                <a:srgbClr val="CC9A00"/>
              </a:buClr>
              <a:buFont typeface="Wingdings"/>
              <a:buChar char="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505459" marR="5080" indent="-492759" algn="just">
              <a:lnSpc>
                <a:spcPct val="89800"/>
              </a:lnSpc>
              <a:spcBef>
                <a:spcPts val="5"/>
              </a:spcBef>
              <a:buClr>
                <a:srgbClr val="CC9A00"/>
              </a:buClr>
              <a:buSzPct val="69811"/>
              <a:buFont typeface="Wingdings"/>
              <a:buChar char=""/>
              <a:tabLst>
                <a:tab pos="505459" algn="l"/>
                <a:tab pos="506095" algn="l"/>
              </a:tabLst>
            </a:pPr>
            <a:r>
              <a:rPr sz="2000" spc="-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Proyek </a:t>
            </a:r>
            <a:r>
              <a:rPr sz="2000" spc="-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transportasi </a:t>
            </a:r>
            <a:r>
              <a:rPr sz="2000" spc="-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misalnya menunjukkan ciri ini  </a:t>
            </a:r>
            <a:r>
              <a:rPr sz="2000" spc="-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karena sifatnya yang </a:t>
            </a:r>
            <a:r>
              <a:rPr sz="2000" spc="-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memanjang. Konstruksi jalan raya  </a:t>
            </a:r>
            <a:r>
              <a:rPr sz="2000" spc="-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melibatkan kegiatan-kegiatan </a:t>
            </a:r>
            <a:r>
              <a:rPr sz="2000" spc="-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‘clearing’, ‘grubbing’,  ‘grading’, ‘subbase’, ‘base </a:t>
            </a:r>
            <a:r>
              <a:rPr sz="2000" spc="-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coarse’ </a:t>
            </a:r>
            <a:r>
              <a:rPr sz="2000" spc="-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dan ‘paving’. </a:t>
            </a:r>
            <a:r>
              <a:rPr sz="2000" spc="-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Masing-  </a:t>
            </a:r>
            <a:r>
              <a:rPr sz="2000" spc="-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masing </a:t>
            </a:r>
            <a:r>
              <a:rPr sz="2000" spc="-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kegiatan ini </a:t>
            </a:r>
            <a:r>
              <a:rPr sz="2000" spc="-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harus diulang oleh </a:t>
            </a:r>
            <a:r>
              <a:rPr sz="2000" spc="-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kelompok  </a:t>
            </a:r>
            <a:r>
              <a:rPr sz="2000" spc="-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pekerja yang sama dari satu bagian </a:t>
            </a:r>
            <a:r>
              <a:rPr sz="2000" spc="-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ke </a:t>
            </a:r>
            <a:r>
              <a:rPr sz="2000" spc="-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bagian yang  lain</a:t>
            </a:r>
            <a:r>
              <a:rPr sz="2000" spc="-10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spc="-10" dirty="0" smtClean="0">
              <a:solidFill>
                <a:srgbClr val="282828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89800"/>
              </a:lnSpc>
              <a:spcBef>
                <a:spcPts val="5"/>
              </a:spcBef>
              <a:buClr>
                <a:srgbClr val="CC9A00"/>
              </a:buClr>
              <a:buSzPct val="69811"/>
              <a:tabLst>
                <a:tab pos="505459" algn="l"/>
                <a:tab pos="506095" algn="l"/>
              </a:tabLst>
            </a:pPr>
            <a:endParaRPr lang="en-US" sz="2000" spc="-10" dirty="0" smtClean="0">
              <a:solidFill>
                <a:srgbClr val="2828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35965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40504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1268760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5459" marR="5080" indent="-492759" algn="just">
              <a:lnSpc>
                <a:spcPct val="89800"/>
              </a:lnSpc>
              <a:spcBef>
                <a:spcPts val="5"/>
              </a:spcBef>
              <a:buClr>
                <a:srgbClr val="CC9A00"/>
              </a:buClr>
              <a:buSzPct val="69811"/>
              <a:buFont typeface="Wingdings"/>
              <a:buChar char=""/>
              <a:tabLst>
                <a:tab pos="505459" algn="l"/>
                <a:tab pos="506095" algn="l"/>
              </a:tabLst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Network diagram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membedakan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kecepatan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kemajuan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(rate of progress)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diantara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durasi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kegiatan-kegiatan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network  diagram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total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menyelesaikan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unit yang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diselesaikan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durasi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tampak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05459" marR="5080" indent="-492759" algn="just">
              <a:lnSpc>
                <a:spcPct val="89800"/>
              </a:lnSpc>
              <a:spcBef>
                <a:spcPts val="5"/>
              </a:spcBef>
              <a:buClr>
                <a:srgbClr val="CC9A00"/>
              </a:buClr>
              <a:buSzPct val="69811"/>
              <a:buFont typeface="Wingdings"/>
              <a:buChar char=""/>
              <a:tabLst>
                <a:tab pos="505459" algn="l"/>
                <a:tab pos="506095" algn="l"/>
              </a:tabLst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505459" marR="5080" indent="-492759" algn="just">
              <a:lnSpc>
                <a:spcPct val="89800"/>
              </a:lnSpc>
              <a:spcBef>
                <a:spcPts val="5"/>
              </a:spcBef>
              <a:buClr>
                <a:srgbClr val="CC9A00"/>
              </a:buClr>
              <a:buSzPct val="69811"/>
              <a:buFont typeface="Wingdings"/>
              <a:buChar char=""/>
              <a:tabLst>
                <a:tab pos="505459" algn="l"/>
                <a:tab pos="506095" algn="l"/>
              </a:tabLst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Seringkali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barchart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menjadwalkan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linier,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kerugiannya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Barchart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menghubungkan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kegiatan-kegiatan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skala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ketergantungan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antar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tampak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linier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variasi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kecepatan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kemajuannya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05459" marR="5080" indent="-492759" algn="just">
              <a:lnSpc>
                <a:spcPct val="89800"/>
              </a:lnSpc>
              <a:spcBef>
                <a:spcPts val="5"/>
              </a:spcBef>
              <a:buClr>
                <a:srgbClr val="CC9A00"/>
              </a:buClr>
              <a:buSzPct val="69811"/>
              <a:buFont typeface="Wingdings"/>
              <a:buChar char=""/>
              <a:tabLst>
                <a:tab pos="505459" algn="l"/>
                <a:tab pos="506095" algn="l"/>
              </a:tabLst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35965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0115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323528" y="908720"/>
            <a:ext cx="553339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95"/>
              </a:spcBef>
            </a:pPr>
            <a:r>
              <a:rPr lang="en-US" sz="2500" spc="-1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DASAR</a:t>
            </a:r>
            <a:r>
              <a:rPr lang="en-US" sz="2500" spc="-5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HITUNGAN</a:t>
            </a:r>
            <a:endParaRPr lang="en-US" sz="25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35965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3568" y="1628800"/>
            <a:ext cx="8064896" cy="201952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2900" algn="just">
              <a:lnSpc>
                <a:spcPct val="91000"/>
              </a:lnSpc>
              <a:spcBef>
                <a:spcPts val="459"/>
              </a:spcBef>
              <a:buClr>
                <a:srgbClr val="00007C"/>
              </a:buClr>
              <a:buSzPct val="75409"/>
              <a:buFont typeface="Arial" pitchFamily="34" charset="0"/>
              <a:buChar char="•"/>
              <a:tabLst>
                <a:tab pos="391160" algn="l"/>
              </a:tabLst>
            </a:pPr>
            <a:r>
              <a:rPr sz="2000" spc="10" dirty="0">
                <a:latin typeface="Times New Roman" pitchFamily="18" charset="0"/>
                <a:cs typeface="Times New Roman" pitchFamily="18" charset="0"/>
              </a:rPr>
              <a:t>Diagram 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LoB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dibuat berdasarkan anggapan 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bahwa 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satu kelompok pekerja mengerjakan satu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jenis 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kegiatan untuk satu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unit.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Jadi meskipun digunakan 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lebih dari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satu kelompok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pekerja untuk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satu  kegiatan,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durasi untuk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menyelesaikan kegiatan  tersebut pada satu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unit tidak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berubah melainkan  pada waktu yang bersamaan dapat dilakukan  kegiatan yang 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sama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untuk beberapa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sesuai  jumlah kelompok pekerja yang digunakan sehingga  kecepatan produksinya meningkat.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3861048"/>
            <a:ext cx="8208912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 algn="just">
              <a:lnSpc>
                <a:spcPct val="91000"/>
              </a:lnSpc>
              <a:spcBef>
                <a:spcPts val="459"/>
              </a:spcBef>
              <a:buClr>
                <a:srgbClr val="006565"/>
              </a:buClr>
              <a:buSzPct val="70491"/>
              <a:buFont typeface="Arial" pitchFamily="34" charset="0"/>
              <a:buChar char="•"/>
              <a:tabLst>
                <a:tab pos="391160" algn="l"/>
              </a:tabLst>
            </a:pPr>
            <a:r>
              <a:rPr lang="en-US" sz="2000" spc="10" dirty="0" err="1">
                <a:latin typeface="Times New Roman" pitchFamily="18" charset="0"/>
                <a:cs typeface="Times New Roman" pitchFamily="18" charset="0"/>
              </a:rPr>
              <a:t>Penjadwalan</a:t>
            </a:r>
            <a:r>
              <a:rPr lang="en-US"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10" dirty="0" err="1">
                <a:latin typeface="Times New Roman" pitchFamily="18" charset="0"/>
                <a:cs typeface="Times New Roman" pitchFamily="18" charset="0"/>
              </a:rPr>
              <a:t>dibuat</a:t>
            </a:r>
            <a:r>
              <a:rPr lang="en-US"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10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10" dirty="0" err="1"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sz="2000" spc="1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pc="5" dirty="0">
                <a:latin typeface="Times New Roman" pitchFamily="18" charset="0"/>
                <a:cs typeface="Times New Roman" pitchFamily="18" charset="0"/>
              </a:rPr>
              <a:t>“finish to start”. </a:t>
            </a:r>
            <a:r>
              <a:rPr lang="en-US" sz="2000" spc="1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10" dirty="0" err="1">
                <a:latin typeface="Times New Roman" pitchFamily="18" charset="0"/>
                <a:cs typeface="Times New Roman" pitchFamily="18" charset="0"/>
              </a:rPr>
              <a:t>kenyatannya</a:t>
            </a:r>
            <a:r>
              <a:rPr lang="en-US"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1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spc="1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pc="1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10" dirty="0" err="1">
                <a:latin typeface="Times New Roman" pitchFamily="18" charset="0"/>
                <a:cs typeface="Times New Roman" pitchFamily="18" charset="0"/>
              </a:rPr>
              <a:t>dilaksanakan</a:t>
            </a:r>
            <a:r>
              <a:rPr lang="en-US"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5" dirty="0">
                <a:latin typeface="Times New Roman" pitchFamily="18" charset="0"/>
                <a:cs typeface="Times New Roman" pitchFamily="18" charset="0"/>
              </a:rPr>
              <a:t>‘overlap’ </a:t>
            </a:r>
            <a:r>
              <a:rPr lang="en-US" sz="2000" spc="1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1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spc="10" dirty="0">
                <a:latin typeface="Times New Roman" pitchFamily="18" charset="0"/>
                <a:cs typeface="Times New Roman" pitchFamily="18" charset="0"/>
              </a:rPr>
              <a:t> yang  </a:t>
            </a:r>
            <a:r>
              <a:rPr lang="en-US" sz="2000" spc="5" dirty="0" err="1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2000" spc="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spc="5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10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5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5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1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10" dirty="0" err="1">
                <a:latin typeface="Times New Roman" pitchFamily="18" charset="0"/>
                <a:cs typeface="Times New Roman" pitchFamily="18" charset="0"/>
              </a:rPr>
              <a:t>ditunjukkan</a:t>
            </a:r>
            <a:r>
              <a:rPr lang="en-US" sz="2000" spc="1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pc="5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spc="5" dirty="0">
                <a:latin typeface="Times New Roman" pitchFamily="18" charset="0"/>
                <a:cs typeface="Times New Roman" pitchFamily="18" charset="0"/>
              </a:rPr>
              <a:t> diagram</a:t>
            </a:r>
            <a:r>
              <a:rPr lang="en-US" sz="20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10" dirty="0" err="1">
                <a:latin typeface="Times New Roman" pitchFamily="18" charset="0"/>
                <a:cs typeface="Times New Roman" pitchFamily="18" charset="0"/>
              </a:rPr>
              <a:t>LoB</a:t>
            </a:r>
            <a:r>
              <a:rPr lang="en-US" sz="2000" spc="1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179512" y="836712"/>
            <a:ext cx="6671663" cy="3994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08940" algn="l">
              <a:spcBef>
                <a:spcPts val="114"/>
              </a:spcBef>
            </a:pPr>
            <a:r>
              <a:rPr lang="en-US" sz="2500" spc="5" dirty="0" smtClean="0">
                <a:solidFill>
                  <a:schemeClr val="accent1">
                    <a:lumMod val="75000"/>
                  </a:schemeClr>
                </a:solidFill>
              </a:rPr>
              <a:t>FORMAT </a:t>
            </a:r>
            <a:r>
              <a:rPr lang="en-US" sz="2500" spc="0" dirty="0" smtClean="0">
                <a:solidFill>
                  <a:schemeClr val="accent1">
                    <a:lumMod val="75000"/>
                  </a:schemeClr>
                </a:solidFill>
              </a:rPr>
              <a:t>DIAGRAM LINE </a:t>
            </a:r>
            <a:r>
              <a:rPr lang="en-US" sz="2500" spc="5" dirty="0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en-US" sz="2500" spc="-6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spc="0" dirty="0" smtClean="0">
                <a:solidFill>
                  <a:schemeClr val="accent1">
                    <a:lumMod val="75000"/>
                  </a:schemeClr>
                </a:solidFill>
              </a:rPr>
              <a:t>BALANCE</a:t>
            </a:r>
            <a:endParaRPr lang="en-US" sz="2500" spc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35965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sp>
        <p:nvSpPr>
          <p:cNvPr id="4" name="object 5"/>
          <p:cNvSpPr txBox="1">
            <a:spLocks/>
          </p:cNvSpPr>
          <p:nvPr/>
        </p:nvSpPr>
        <p:spPr>
          <a:xfrm>
            <a:off x="539552" y="1256907"/>
            <a:ext cx="8280920" cy="551946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270" marR="590550" indent="-377825" algn="just">
              <a:spcBef>
                <a:spcPts val="520"/>
              </a:spcBef>
              <a:buClr>
                <a:srgbClr val="CC9A00"/>
              </a:buClr>
              <a:buSzPct val="65573"/>
              <a:buFont typeface="Wingdings"/>
              <a:buChar char=""/>
              <a:tabLst>
                <a:tab pos="510540" algn="l"/>
              </a:tabLst>
            </a:pP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Diagram </a:t>
            </a:r>
            <a:r>
              <a:rPr lang="en-US" sz="1800" spc="15" dirty="0" err="1" smtClean="0">
                <a:latin typeface="Times New Roman" pitchFamily="18" charset="0"/>
                <a:cs typeface="Times New Roman" pitchFamily="18" charset="0"/>
              </a:rPr>
              <a:t>LoB</a:t>
            </a:r>
            <a:r>
              <a:rPr lang="en-US" sz="18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membandingkan</a:t>
            </a: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spc="5" dirty="0" err="1" smtClean="0">
                <a:latin typeface="Times New Roman" pitchFamily="18" charset="0"/>
                <a:cs typeface="Times New Roman" pitchFamily="18" charset="0"/>
              </a:rPr>
              <a:t>lokasi</a:t>
            </a:r>
            <a:r>
              <a:rPr lang="en-US" sz="18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5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yang</a:t>
            </a:r>
            <a:r>
              <a:rPr lang="en-US" sz="18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berulang</a:t>
            </a:r>
            <a:endParaRPr lang="en-US" sz="1800" spc="10" dirty="0" smtClean="0">
              <a:latin typeface="Times New Roman" pitchFamily="18" charset="0"/>
              <a:cs typeface="Times New Roman" pitchFamily="18" charset="0"/>
            </a:endParaRPr>
          </a:p>
          <a:p>
            <a:pPr marL="509270" marR="502284" indent="-377825" algn="just">
              <a:spcBef>
                <a:spcPts val="680"/>
              </a:spcBef>
              <a:buClr>
                <a:srgbClr val="CC9A00"/>
              </a:buClr>
              <a:buSzPct val="65573"/>
              <a:buFont typeface="Wingdings"/>
              <a:buChar char=""/>
              <a:tabLst>
                <a:tab pos="510540" algn="l"/>
              </a:tabLst>
            </a:pPr>
            <a:r>
              <a:rPr lang="en-US" sz="1800" spc="15" dirty="0" err="1" smtClean="0">
                <a:latin typeface="Times New Roman" pitchFamily="18" charset="0"/>
                <a:cs typeface="Times New Roman" pitchFamily="18" charset="0"/>
              </a:rPr>
              <a:t>Sumbu</a:t>
            </a:r>
            <a:r>
              <a:rPr lang="en-US" sz="18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datar</a:t>
            </a: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sementara</a:t>
            </a: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spc="15" dirty="0" err="1" smtClean="0">
                <a:latin typeface="Times New Roman" pitchFamily="18" charset="0"/>
                <a:cs typeface="Times New Roman" pitchFamily="18" charset="0"/>
              </a:rPr>
              <a:t>sumbu</a:t>
            </a:r>
            <a:r>
              <a:rPr lang="en-US" sz="18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tegak</a:t>
            </a: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5" dirty="0" err="1" smtClean="0">
                <a:latin typeface="Times New Roman" pitchFamily="18" charset="0"/>
                <a:cs typeface="Times New Roman" pitchFamily="18" charset="0"/>
              </a:rPr>
              <a:t>lokasi</a:t>
            </a:r>
            <a:r>
              <a:rPr lang="en-US" sz="18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spc="5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sepanjang</a:t>
            </a: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rentang</a:t>
            </a:r>
            <a:r>
              <a:rPr lang="en-US" sz="180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09270" marR="1047115" indent="-377825" algn="just">
              <a:spcBef>
                <a:spcPts val="790"/>
              </a:spcBef>
              <a:buClr>
                <a:srgbClr val="CC9A00"/>
              </a:buClr>
              <a:buSzPct val="65573"/>
              <a:buFont typeface="Wingdings"/>
              <a:buChar char=""/>
              <a:tabLst>
                <a:tab pos="510540" algn="l"/>
              </a:tabLst>
            </a:pP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Lokasi</a:t>
            </a: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diukur</a:t>
            </a: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1800" spc="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spc="5" dirty="0" err="1" smtClean="0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18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38555" marR="506095" lvl="1" indent="-629285" algn="just">
              <a:spcBef>
                <a:spcPts val="740"/>
              </a:spcBef>
              <a:buFont typeface="Wingdings" pitchFamily="2" charset="2"/>
              <a:buChar char="-"/>
              <a:tabLst>
                <a:tab pos="1139190" algn="l"/>
                <a:tab pos="1139825" algn="l"/>
              </a:tabLst>
            </a:pPr>
            <a:r>
              <a:rPr lang="en-US" spc="1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0" dirty="0" err="1" smtClean="0">
                <a:latin typeface="Times New Roman" pitchFamily="18" charset="0"/>
                <a:cs typeface="Times New Roman" pitchFamily="18" charset="0"/>
              </a:rPr>
              <a:t>konstruksi</a:t>
            </a:r>
            <a:r>
              <a:rPr lang="en-US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5" dirty="0" err="1" smtClean="0">
                <a:latin typeface="Times New Roman" pitchFamily="18" charset="0"/>
                <a:cs typeface="Times New Roman" pitchFamily="18" charset="0"/>
              </a:rPr>
              <a:t>gedung</a:t>
            </a:r>
            <a:r>
              <a:rPr lang="en-US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5" dirty="0" err="1" smtClean="0">
                <a:latin typeface="Times New Roman" pitchFamily="18" charset="0"/>
                <a:cs typeface="Times New Roman" pitchFamily="18" charset="0"/>
              </a:rPr>
              <a:t>bertingkat</a:t>
            </a:r>
            <a:r>
              <a:rPr lang="en-US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0" dirty="0" err="1" smtClean="0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spc="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pc="5" dirty="0" err="1" smtClean="0">
                <a:latin typeface="Times New Roman" pitchFamily="18" charset="0"/>
                <a:cs typeface="Times New Roman" pitchFamily="18" charset="0"/>
              </a:rPr>
              <a:t>lokasi</a:t>
            </a:r>
            <a:r>
              <a:rPr lang="en-US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5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5" dirty="0" err="1" smtClean="0"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5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5" dirty="0" err="1" smtClean="0">
                <a:latin typeface="Times New Roman" pitchFamily="18" charset="0"/>
                <a:cs typeface="Times New Roman" pitchFamily="18" charset="0"/>
              </a:rPr>
              <a:t>lantai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138555" marR="5080" lvl="1" indent="-629285" algn="just">
              <a:spcBef>
                <a:spcPts val="740"/>
              </a:spcBef>
              <a:buFont typeface="Wingdings" pitchFamily="2" charset="2"/>
              <a:buChar char="-"/>
              <a:tabLst>
                <a:tab pos="1139190" algn="l"/>
                <a:tab pos="1139825" algn="l"/>
              </a:tabLst>
            </a:pPr>
            <a:r>
              <a:rPr lang="en-US" spc="1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5" dirty="0" err="1" smtClean="0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5" dirty="0" err="1" smtClean="0">
                <a:latin typeface="Times New Roman" pitchFamily="18" charset="0"/>
                <a:cs typeface="Times New Roman" pitchFamily="18" charset="0"/>
              </a:rPr>
              <a:t>transportasi</a:t>
            </a:r>
            <a:r>
              <a:rPr lang="en-US" spc="5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pc="5" dirty="0" err="1" smtClean="0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5" dirty="0" err="1" smtClean="0">
                <a:latin typeface="Times New Roman" pitchFamily="18" charset="0"/>
                <a:cs typeface="Times New Roman" pitchFamily="18" charset="0"/>
              </a:rPr>
              <a:t>lokasi</a:t>
            </a:r>
            <a:r>
              <a:rPr lang="en-US" spc="5" dirty="0" smtClean="0">
                <a:latin typeface="Times New Roman" pitchFamily="18" charset="0"/>
                <a:cs typeface="Times New Roman" pitchFamily="18" charset="0"/>
              </a:rPr>
              <a:t> yang  </a:t>
            </a:r>
            <a:r>
              <a:rPr lang="en-US" spc="10" dirty="0" err="1" smtClean="0">
                <a:latin typeface="Times New Roman" pitchFamily="18" charset="0"/>
                <a:cs typeface="Times New Roman" pitchFamily="18" charset="0"/>
              </a:rPr>
              <a:t>cocok</a:t>
            </a:r>
            <a:r>
              <a:rPr lang="en-US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5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5" dirty="0" err="1" smtClean="0">
                <a:latin typeface="Times New Roman" pitchFamily="18" charset="0"/>
                <a:cs typeface="Times New Roman" pitchFamily="18" charset="0"/>
              </a:rPr>
              <a:t>jarak</a:t>
            </a:r>
            <a:endParaRPr lang="en-US" spc="5" dirty="0" smtClean="0">
              <a:latin typeface="Times New Roman" pitchFamily="18" charset="0"/>
              <a:cs typeface="Times New Roman" pitchFamily="18" charset="0"/>
            </a:endParaRPr>
          </a:p>
          <a:p>
            <a:pPr marL="390525" marR="5080" indent="-377825" algn="just">
              <a:spcBef>
                <a:spcPts val="90"/>
              </a:spcBef>
              <a:buClr>
                <a:srgbClr val="CC9A00"/>
              </a:buClr>
              <a:buSzPct val="65573"/>
              <a:buFont typeface="Wingdings"/>
              <a:buChar char=""/>
              <a:tabLst>
                <a:tab pos="391160" algn="l"/>
              </a:tabLst>
            </a:pP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5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sz="1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5" dirty="0" err="1">
                <a:latin typeface="Times New Roman" pitchFamily="18" charset="0"/>
                <a:cs typeface="Times New Roman" pitchFamily="18" charset="0"/>
              </a:rPr>
              <a:t>diukur</a:t>
            </a:r>
            <a:r>
              <a:rPr lang="en-US" sz="1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5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5" dirty="0" err="1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1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5" dirty="0" err="1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1800" spc="5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meskipun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jam,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minggu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bulan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5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800" spc="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90525" marR="771525" indent="-377825" algn="just">
              <a:spcBef>
                <a:spcPts val="735"/>
              </a:spcBef>
              <a:buClr>
                <a:srgbClr val="CC9A00"/>
              </a:buClr>
              <a:buSzPct val="65573"/>
              <a:buFont typeface="Wingdings"/>
              <a:buChar char=""/>
              <a:tabLst>
                <a:tab pos="391160" algn="l"/>
              </a:tabLst>
            </a:pP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Kemajuan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spc="5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1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ditentukan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diposisikan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diagram </a:t>
            </a:r>
            <a:r>
              <a:rPr lang="en-US" sz="1800" spc="15" dirty="0" err="1">
                <a:latin typeface="Times New Roman" pitchFamily="18" charset="0"/>
                <a:cs typeface="Times New Roman" pitchFamily="18" charset="0"/>
              </a:rPr>
              <a:t>LoB</a:t>
            </a:r>
            <a:r>
              <a:rPr lang="en-US" sz="1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lokasinya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90525" marR="201295" indent="-377825" algn="just">
              <a:spcBef>
                <a:spcPts val="735"/>
              </a:spcBef>
              <a:buClr>
                <a:srgbClr val="CC9A00"/>
              </a:buClr>
              <a:buSzPct val="65573"/>
              <a:buFont typeface="Wingdings"/>
              <a:buChar char=""/>
              <a:tabLst>
                <a:tab pos="391160" algn="l"/>
              </a:tabLst>
            </a:pP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ditempatkan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5" dirty="0" err="1">
                <a:latin typeface="Times New Roman" pitchFamily="18" charset="0"/>
                <a:cs typeface="Times New Roman" pitchFamily="18" charset="0"/>
              </a:rPr>
              <a:t>terpisah</a:t>
            </a:r>
            <a:r>
              <a:rPr lang="en-US" sz="1800" spc="5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serangkaian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5" dirty="0" err="1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18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diagonal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90525" marR="572135" indent="-377825" algn="just">
              <a:spcBef>
                <a:spcPts val="740"/>
              </a:spcBef>
              <a:buClr>
                <a:srgbClr val="CC9A00"/>
              </a:buClr>
              <a:buSzPct val="65573"/>
              <a:buFont typeface="Wingdings"/>
              <a:buChar char=""/>
              <a:tabLst>
                <a:tab pos="391160" algn="l"/>
              </a:tabLst>
            </a:pP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Kemiringan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5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5" dirty="0" err="1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1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diagonal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rencana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kecepatan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kemajuan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5" dirty="0" err="1">
                <a:latin typeface="Times New Roman" pitchFamily="18" charset="0"/>
                <a:cs typeface="Times New Roman" pitchFamily="18" charset="0"/>
              </a:rPr>
              <a:t>lokasi</a:t>
            </a:r>
            <a:r>
              <a:rPr lang="en-US" sz="1800" spc="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spc="5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1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sepanjang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rentang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5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8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1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1800" spc="1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234950" marR="5080" indent="0" algn="just">
              <a:spcBef>
                <a:spcPts val="740"/>
              </a:spcBef>
              <a:buNone/>
              <a:tabLst>
                <a:tab pos="1139190" algn="l"/>
                <a:tab pos="1139825" algn="l"/>
              </a:tabLst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/>
          </p:cNvSpPr>
          <p:nvPr/>
        </p:nvSpPr>
        <p:spPr>
          <a:xfrm>
            <a:off x="323528" y="853897"/>
            <a:ext cx="7025640" cy="39882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10"/>
              </a:spcBef>
            </a:pPr>
            <a:r>
              <a:rPr lang="en-US" sz="2500" spc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LANGKAH</a:t>
            </a:r>
            <a:r>
              <a:rPr lang="en-US" sz="2500" spc="-85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spc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PERHITUNGAN</a:t>
            </a:r>
            <a:endParaRPr lang="en-US" sz="25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35965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sp>
        <p:nvSpPr>
          <p:cNvPr id="5" name="object 4"/>
          <p:cNvSpPr txBox="1"/>
          <p:nvPr/>
        </p:nvSpPr>
        <p:spPr>
          <a:xfrm>
            <a:off x="354188" y="1412776"/>
            <a:ext cx="8178252" cy="562096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90525" marR="5080" indent="-377825" algn="just">
              <a:lnSpc>
                <a:spcPct val="101099"/>
              </a:lnSpc>
              <a:spcBef>
                <a:spcPts val="90"/>
              </a:spcBef>
              <a:buClr>
                <a:srgbClr val="CC9A00"/>
              </a:buClr>
              <a:buSzPct val="65573"/>
              <a:buFont typeface="Wingdings"/>
              <a:buChar char=""/>
              <a:tabLst>
                <a:tab pos="391160" algn="l"/>
              </a:tabLst>
            </a:pPr>
            <a:r>
              <a:rPr sz="1700" spc="10" dirty="0">
                <a:latin typeface="Arial"/>
                <a:cs typeface="Arial"/>
              </a:rPr>
              <a:t>Siapkan network diagram </a:t>
            </a:r>
            <a:r>
              <a:rPr sz="1700" spc="5" dirty="0">
                <a:latin typeface="Arial"/>
                <a:cs typeface="Arial"/>
              </a:rPr>
              <a:t>dari </a:t>
            </a:r>
            <a:r>
              <a:rPr sz="1700" spc="10" dirty="0">
                <a:latin typeface="Arial"/>
                <a:cs typeface="Arial"/>
              </a:rPr>
              <a:t>kegiatan-kegiatan  untuk satu </a:t>
            </a:r>
            <a:r>
              <a:rPr sz="1700" spc="5" dirty="0">
                <a:latin typeface="Arial"/>
                <a:cs typeface="Arial"/>
              </a:rPr>
              <a:t>unit </a:t>
            </a:r>
            <a:r>
              <a:rPr sz="1700" spc="10" dirty="0">
                <a:latin typeface="Arial"/>
                <a:cs typeface="Arial"/>
              </a:rPr>
              <a:t>beserta durasi </a:t>
            </a:r>
            <a:r>
              <a:rPr sz="1700" spc="5" dirty="0">
                <a:latin typeface="Arial"/>
                <a:cs typeface="Arial"/>
              </a:rPr>
              <a:t>dari </a:t>
            </a:r>
            <a:r>
              <a:rPr sz="1700" spc="10" dirty="0">
                <a:latin typeface="Arial"/>
                <a:cs typeface="Arial"/>
              </a:rPr>
              <a:t>masing-  masing kegiatan </a:t>
            </a:r>
            <a:r>
              <a:rPr sz="1700" spc="5" dirty="0">
                <a:latin typeface="Arial"/>
                <a:cs typeface="Arial"/>
              </a:rPr>
              <a:t>dengan </a:t>
            </a:r>
            <a:r>
              <a:rPr sz="1700" spc="10" dirty="0">
                <a:latin typeface="Arial"/>
                <a:cs typeface="Arial"/>
              </a:rPr>
              <a:t>satu kelompok </a:t>
            </a:r>
            <a:r>
              <a:rPr sz="1700" spc="5" dirty="0">
                <a:latin typeface="Arial"/>
                <a:cs typeface="Arial"/>
              </a:rPr>
              <a:t>pekerja  </a:t>
            </a:r>
            <a:r>
              <a:rPr sz="1700" spc="10" dirty="0">
                <a:latin typeface="Arial"/>
                <a:cs typeface="Arial"/>
              </a:rPr>
              <a:t>untuk mengetahui hubungan ketergantungan  antar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10" dirty="0">
                <a:latin typeface="Arial"/>
                <a:cs typeface="Arial"/>
              </a:rPr>
              <a:t>kegiatan.</a:t>
            </a:r>
            <a:endParaRPr sz="1700" dirty="0">
              <a:latin typeface="Arial"/>
              <a:cs typeface="Arial"/>
            </a:endParaRPr>
          </a:p>
          <a:p>
            <a:pPr marL="390525" marR="177800" indent="-377825" algn="just">
              <a:lnSpc>
                <a:spcPct val="101099"/>
              </a:lnSpc>
              <a:spcBef>
                <a:spcPts val="735"/>
              </a:spcBef>
              <a:buClr>
                <a:srgbClr val="CC9A00"/>
              </a:buClr>
              <a:buSzPct val="65573"/>
              <a:buFont typeface="Wingdings"/>
              <a:buChar char=""/>
              <a:tabLst>
                <a:tab pos="391160" algn="l"/>
              </a:tabLst>
            </a:pPr>
            <a:r>
              <a:rPr sz="1700" spc="10" dirty="0">
                <a:latin typeface="Arial"/>
                <a:cs typeface="Arial"/>
              </a:rPr>
              <a:t>Berdasarkan durasi tersebut dapat ditentukan  kecepatan produksi untuk </a:t>
            </a:r>
            <a:r>
              <a:rPr sz="1700" spc="5" dirty="0">
                <a:latin typeface="Arial"/>
                <a:cs typeface="Arial"/>
              </a:rPr>
              <a:t>tiap </a:t>
            </a:r>
            <a:r>
              <a:rPr sz="1700" spc="10" dirty="0">
                <a:latin typeface="Arial"/>
                <a:cs typeface="Arial"/>
              </a:rPr>
              <a:t>kegiatan dengan  satu kelompok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10" dirty="0">
                <a:latin typeface="Arial"/>
                <a:cs typeface="Arial"/>
              </a:rPr>
              <a:t>pekerja.</a:t>
            </a:r>
            <a:endParaRPr sz="1700" dirty="0">
              <a:latin typeface="Arial"/>
              <a:cs typeface="Arial"/>
            </a:endParaRPr>
          </a:p>
          <a:p>
            <a:pPr marL="390525" marR="1355090" indent="-377825" algn="just">
              <a:lnSpc>
                <a:spcPct val="101099"/>
              </a:lnSpc>
              <a:spcBef>
                <a:spcPts val="735"/>
              </a:spcBef>
              <a:buClr>
                <a:srgbClr val="CC9A00"/>
              </a:buClr>
              <a:buSzPct val="65573"/>
              <a:buFont typeface="Wingdings"/>
              <a:buChar char=""/>
              <a:tabLst>
                <a:tab pos="391160" algn="l"/>
              </a:tabLst>
            </a:pPr>
            <a:r>
              <a:rPr sz="1700" spc="10" dirty="0">
                <a:latin typeface="Arial"/>
                <a:cs typeface="Arial"/>
              </a:rPr>
              <a:t>Tentukan </a:t>
            </a:r>
            <a:r>
              <a:rPr sz="1700" spc="5" dirty="0">
                <a:latin typeface="Arial"/>
                <a:cs typeface="Arial"/>
              </a:rPr>
              <a:t>jumlah </a:t>
            </a:r>
            <a:r>
              <a:rPr sz="1700" spc="10" dirty="0">
                <a:latin typeface="Arial"/>
                <a:cs typeface="Arial"/>
              </a:rPr>
              <a:t>kelompok </a:t>
            </a:r>
            <a:r>
              <a:rPr sz="1700" spc="5" dirty="0">
                <a:latin typeface="Arial"/>
                <a:cs typeface="Arial"/>
              </a:rPr>
              <a:t>pekerja yang  </a:t>
            </a:r>
            <a:r>
              <a:rPr sz="1700" spc="10" dirty="0">
                <a:latin typeface="Arial"/>
                <a:cs typeface="Arial"/>
              </a:rPr>
              <a:t>mengerjakan </a:t>
            </a:r>
            <a:r>
              <a:rPr sz="1700" spc="5" dirty="0">
                <a:latin typeface="Arial"/>
                <a:cs typeface="Arial"/>
              </a:rPr>
              <a:t>tiap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10" dirty="0" err="1">
                <a:latin typeface="Arial"/>
                <a:cs typeface="Arial"/>
              </a:rPr>
              <a:t>kegiatan</a:t>
            </a:r>
            <a:r>
              <a:rPr sz="1700" spc="10" dirty="0" smtClean="0">
                <a:latin typeface="Arial"/>
                <a:cs typeface="Arial"/>
              </a:rPr>
              <a:t>.</a:t>
            </a:r>
            <a:endParaRPr lang="en-US" sz="1700" spc="10" dirty="0" smtClean="0">
              <a:latin typeface="Arial"/>
              <a:cs typeface="Arial"/>
            </a:endParaRPr>
          </a:p>
          <a:p>
            <a:pPr marL="390525" marR="5080" indent="-377825" algn="just">
              <a:lnSpc>
                <a:spcPct val="90400"/>
              </a:lnSpc>
              <a:spcBef>
                <a:spcPts val="440"/>
              </a:spcBef>
              <a:buClr>
                <a:srgbClr val="CC9A00"/>
              </a:buClr>
              <a:buSzPct val="64912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lang="en-US" sz="1700" dirty="0" err="1">
                <a:latin typeface="Arial"/>
                <a:cs typeface="Arial"/>
              </a:rPr>
              <a:t>Berdasarkan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kecepatan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produksi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untuk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tiap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kegiatan</a:t>
            </a:r>
            <a:r>
              <a:rPr lang="en-US" sz="1700" dirty="0">
                <a:latin typeface="Arial"/>
                <a:cs typeface="Arial"/>
              </a:rPr>
              <a:t>  </a:t>
            </a:r>
            <a:r>
              <a:rPr lang="en-US" sz="1700" dirty="0" err="1">
                <a:latin typeface="Arial"/>
                <a:cs typeface="Arial"/>
              </a:rPr>
              <a:t>dengan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satu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kelompok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pekerja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dan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jumlah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kelompok</a:t>
            </a:r>
            <a:r>
              <a:rPr lang="en-US" sz="1700" dirty="0">
                <a:latin typeface="Arial"/>
                <a:cs typeface="Arial"/>
              </a:rPr>
              <a:t>  </a:t>
            </a:r>
            <a:r>
              <a:rPr lang="en-US" sz="1700" dirty="0" err="1">
                <a:latin typeface="Arial"/>
                <a:cs typeface="Arial"/>
              </a:rPr>
              <a:t>pekerja</a:t>
            </a:r>
            <a:r>
              <a:rPr lang="en-US" sz="1700" dirty="0">
                <a:latin typeface="Arial"/>
                <a:cs typeface="Arial"/>
              </a:rPr>
              <a:t> yang </a:t>
            </a:r>
            <a:r>
              <a:rPr lang="en-US" sz="1700" dirty="0" err="1">
                <a:latin typeface="Arial"/>
                <a:cs typeface="Arial"/>
              </a:rPr>
              <a:t>digunakan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dapat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ditentukan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kecapatan</a:t>
            </a:r>
            <a:r>
              <a:rPr lang="en-US" sz="1700" dirty="0">
                <a:latin typeface="Arial"/>
                <a:cs typeface="Arial"/>
              </a:rPr>
              <a:t>  </a:t>
            </a:r>
            <a:r>
              <a:rPr lang="en-US" sz="1700" dirty="0" err="1">
                <a:latin typeface="Arial"/>
                <a:cs typeface="Arial"/>
              </a:rPr>
              <a:t>produksi</a:t>
            </a:r>
            <a:r>
              <a:rPr lang="en-US" sz="1700" dirty="0">
                <a:latin typeface="Arial"/>
                <a:cs typeface="Arial"/>
              </a:rPr>
              <a:t> total </a:t>
            </a:r>
            <a:r>
              <a:rPr lang="en-US" sz="1700" dirty="0" err="1">
                <a:latin typeface="Arial"/>
                <a:cs typeface="Arial"/>
              </a:rPr>
              <a:t>untuk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tiap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kegiatan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dengan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jumlah</a:t>
            </a:r>
            <a:r>
              <a:rPr lang="en-US" sz="1700" dirty="0">
                <a:latin typeface="Arial"/>
                <a:cs typeface="Arial"/>
              </a:rPr>
              <a:t>  </a:t>
            </a:r>
            <a:r>
              <a:rPr lang="en-US" sz="1700" dirty="0" err="1">
                <a:latin typeface="Arial"/>
                <a:cs typeface="Arial"/>
              </a:rPr>
              <a:t>kelompok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pekerja</a:t>
            </a:r>
            <a:r>
              <a:rPr lang="en-US" sz="1700" dirty="0">
                <a:latin typeface="Arial"/>
                <a:cs typeface="Arial"/>
              </a:rPr>
              <a:t> yang</a:t>
            </a:r>
            <a:r>
              <a:rPr lang="en-US" sz="1700" spc="1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digunakan</a:t>
            </a:r>
            <a:r>
              <a:rPr lang="en-US" sz="1700" dirty="0">
                <a:latin typeface="Arial"/>
                <a:cs typeface="Arial"/>
              </a:rPr>
              <a:t>.</a:t>
            </a:r>
          </a:p>
          <a:p>
            <a:pPr marL="390525" marR="60960" indent="-377825" algn="just">
              <a:lnSpc>
                <a:spcPct val="90500"/>
              </a:lnSpc>
              <a:spcBef>
                <a:spcPts val="685"/>
              </a:spcBef>
              <a:buClr>
                <a:srgbClr val="CC9A00"/>
              </a:buClr>
              <a:buSzPct val="64912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lang="en-US" sz="1700" dirty="0" err="1">
                <a:latin typeface="Arial"/>
                <a:cs typeface="Arial"/>
              </a:rPr>
              <a:t>Berdasarkan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kecepatan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produksi</a:t>
            </a:r>
            <a:r>
              <a:rPr lang="en-US" sz="1700" dirty="0">
                <a:latin typeface="Arial"/>
                <a:cs typeface="Arial"/>
              </a:rPr>
              <a:t> total </a:t>
            </a:r>
            <a:r>
              <a:rPr lang="en-US" sz="1700" dirty="0" err="1">
                <a:latin typeface="Arial"/>
                <a:cs typeface="Arial"/>
              </a:rPr>
              <a:t>untuk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tiap</a:t>
            </a:r>
            <a:r>
              <a:rPr lang="en-US" sz="1700" dirty="0">
                <a:latin typeface="Arial"/>
                <a:cs typeface="Arial"/>
              </a:rPr>
              <a:t>  </a:t>
            </a:r>
            <a:r>
              <a:rPr lang="en-US" sz="1700" dirty="0" err="1">
                <a:latin typeface="Arial"/>
                <a:cs typeface="Arial"/>
              </a:rPr>
              <a:t>kegiatan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dan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jumlah</a:t>
            </a:r>
            <a:r>
              <a:rPr lang="en-US" sz="1700" dirty="0">
                <a:latin typeface="Arial"/>
                <a:cs typeface="Arial"/>
              </a:rPr>
              <a:t> unit yang </a:t>
            </a:r>
            <a:r>
              <a:rPr lang="en-US" sz="1700" dirty="0" err="1">
                <a:latin typeface="Arial"/>
                <a:cs typeface="Arial"/>
              </a:rPr>
              <a:t>akan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dibangun</a:t>
            </a:r>
            <a:r>
              <a:rPr lang="en-US" sz="1700" dirty="0">
                <a:latin typeface="Arial"/>
                <a:cs typeface="Arial"/>
              </a:rPr>
              <a:t>, </a:t>
            </a:r>
            <a:r>
              <a:rPr lang="en-US" sz="1700" dirty="0" err="1">
                <a:latin typeface="Arial"/>
                <a:cs typeface="Arial"/>
              </a:rPr>
              <a:t>dapat</a:t>
            </a:r>
            <a:r>
              <a:rPr lang="en-US" sz="1700" dirty="0">
                <a:latin typeface="Arial"/>
                <a:cs typeface="Arial"/>
              </a:rPr>
              <a:t>  </a:t>
            </a:r>
            <a:r>
              <a:rPr lang="en-US" sz="1700" dirty="0" err="1">
                <a:latin typeface="Arial"/>
                <a:cs typeface="Arial"/>
              </a:rPr>
              <a:t>ditentukan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durasi</a:t>
            </a:r>
            <a:r>
              <a:rPr lang="en-US" sz="1700" dirty="0">
                <a:latin typeface="Arial"/>
                <a:cs typeface="Arial"/>
              </a:rPr>
              <a:t> total </a:t>
            </a:r>
            <a:r>
              <a:rPr lang="en-US" sz="1700" dirty="0" err="1">
                <a:latin typeface="Arial"/>
                <a:cs typeface="Arial"/>
              </a:rPr>
              <a:t>tiap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kegiatan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untuk</a:t>
            </a:r>
            <a:r>
              <a:rPr lang="en-US" sz="1700" dirty="0">
                <a:latin typeface="Arial"/>
                <a:cs typeface="Arial"/>
              </a:rPr>
              <a:t>  </a:t>
            </a:r>
            <a:r>
              <a:rPr lang="en-US" sz="1700" dirty="0" err="1">
                <a:latin typeface="Arial"/>
                <a:cs typeface="Arial"/>
              </a:rPr>
              <a:t>menyelesaikan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semua</a:t>
            </a:r>
            <a:r>
              <a:rPr lang="en-US" sz="1700" spc="10" dirty="0">
                <a:latin typeface="Arial"/>
                <a:cs typeface="Arial"/>
              </a:rPr>
              <a:t> </a:t>
            </a:r>
            <a:r>
              <a:rPr lang="en-US" sz="1700" spc="-5" dirty="0">
                <a:latin typeface="Arial"/>
                <a:cs typeface="Arial"/>
              </a:rPr>
              <a:t>unit.</a:t>
            </a:r>
            <a:endParaRPr lang="en-US" sz="1700" dirty="0">
              <a:latin typeface="Arial"/>
              <a:cs typeface="Arial"/>
            </a:endParaRPr>
          </a:p>
          <a:p>
            <a:pPr marL="390525" marR="17780" indent="-377825" algn="just">
              <a:lnSpc>
                <a:spcPct val="90400"/>
              </a:lnSpc>
              <a:spcBef>
                <a:spcPts val="685"/>
              </a:spcBef>
              <a:buClr>
                <a:srgbClr val="CC9A00"/>
              </a:buClr>
              <a:buSzPct val="64912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lang="en-US" sz="1700" dirty="0" err="1">
                <a:latin typeface="Arial"/>
                <a:cs typeface="Arial"/>
              </a:rPr>
              <a:t>Tentukan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waktu</a:t>
            </a:r>
            <a:r>
              <a:rPr lang="en-US" sz="1700" dirty="0">
                <a:latin typeface="Arial"/>
                <a:cs typeface="Arial"/>
              </a:rPr>
              <a:t> “Start” </a:t>
            </a:r>
            <a:r>
              <a:rPr lang="en-US" sz="1700" dirty="0" err="1">
                <a:latin typeface="Arial"/>
                <a:cs typeface="Arial"/>
              </a:rPr>
              <a:t>dan</a:t>
            </a:r>
            <a:r>
              <a:rPr lang="en-US" sz="1700" dirty="0">
                <a:latin typeface="Arial"/>
                <a:cs typeface="Arial"/>
              </a:rPr>
              <a:t> “Finish” </a:t>
            </a:r>
            <a:r>
              <a:rPr lang="en-US" sz="1700" dirty="0" err="1">
                <a:latin typeface="Arial"/>
                <a:cs typeface="Arial"/>
              </a:rPr>
              <a:t>untuk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tiap</a:t>
            </a:r>
            <a:r>
              <a:rPr lang="en-US" sz="1700" dirty="0">
                <a:latin typeface="Arial"/>
                <a:cs typeface="Arial"/>
              </a:rPr>
              <a:t>  </a:t>
            </a:r>
            <a:r>
              <a:rPr lang="en-US" sz="1700" dirty="0" err="1">
                <a:latin typeface="Arial"/>
                <a:cs typeface="Arial"/>
              </a:rPr>
              <a:t>kegiatan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dan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selanjutnya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dapat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diketahui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durasi</a:t>
            </a:r>
            <a:r>
              <a:rPr lang="en-US" sz="1700" dirty="0">
                <a:latin typeface="Arial"/>
                <a:cs typeface="Arial"/>
              </a:rPr>
              <a:t> total  </a:t>
            </a:r>
            <a:r>
              <a:rPr lang="en-US" sz="1700" dirty="0" err="1">
                <a:latin typeface="Arial"/>
                <a:cs typeface="Arial"/>
              </a:rPr>
              <a:t>proyek</a:t>
            </a:r>
            <a:r>
              <a:rPr lang="en-US" sz="1700" dirty="0">
                <a:latin typeface="Arial"/>
                <a:cs typeface="Arial"/>
              </a:rPr>
              <a:t>.</a:t>
            </a:r>
          </a:p>
          <a:p>
            <a:pPr marL="390525" marR="150495" indent="-377825" algn="just">
              <a:lnSpc>
                <a:spcPts val="3090"/>
              </a:lnSpc>
              <a:spcBef>
                <a:spcPts val="740"/>
              </a:spcBef>
              <a:buClr>
                <a:srgbClr val="CC9A00"/>
              </a:buClr>
              <a:buSzPct val="64912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lang="en-US" sz="1700" dirty="0" err="1">
                <a:latin typeface="Arial"/>
                <a:cs typeface="Arial"/>
              </a:rPr>
              <a:t>Berdasarkan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waktu</a:t>
            </a:r>
            <a:r>
              <a:rPr lang="en-US" sz="1700" dirty="0">
                <a:latin typeface="Arial"/>
                <a:cs typeface="Arial"/>
              </a:rPr>
              <a:t> “Start” </a:t>
            </a:r>
            <a:r>
              <a:rPr lang="en-US" sz="1700" dirty="0" err="1">
                <a:latin typeface="Arial"/>
                <a:cs typeface="Arial"/>
              </a:rPr>
              <a:t>dan</a:t>
            </a:r>
            <a:r>
              <a:rPr lang="en-US" sz="1700" dirty="0">
                <a:latin typeface="Arial"/>
                <a:cs typeface="Arial"/>
              </a:rPr>
              <a:t> “Finish” </a:t>
            </a:r>
            <a:r>
              <a:rPr lang="en-US" sz="1700" dirty="0" err="1">
                <a:latin typeface="Arial"/>
                <a:cs typeface="Arial"/>
              </a:rPr>
              <a:t>dari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masing</a:t>
            </a:r>
            <a:r>
              <a:rPr lang="en-US" sz="1700" dirty="0">
                <a:latin typeface="Arial"/>
                <a:cs typeface="Arial"/>
              </a:rPr>
              <a:t>-  </a:t>
            </a:r>
            <a:r>
              <a:rPr lang="en-US" sz="1700" dirty="0" err="1">
                <a:latin typeface="Arial"/>
                <a:cs typeface="Arial"/>
              </a:rPr>
              <a:t>masing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kegiatan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dapat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digambarkan</a:t>
            </a:r>
            <a:r>
              <a:rPr lang="en-US" sz="1700" dirty="0">
                <a:latin typeface="Arial"/>
                <a:cs typeface="Arial"/>
              </a:rPr>
              <a:t> diagram</a:t>
            </a:r>
            <a:r>
              <a:rPr lang="en-US" sz="1700" spc="125" dirty="0">
                <a:latin typeface="Arial"/>
                <a:cs typeface="Arial"/>
              </a:rPr>
              <a:t> </a:t>
            </a:r>
            <a:r>
              <a:rPr lang="en-US" sz="1700" dirty="0" err="1">
                <a:latin typeface="Arial"/>
                <a:cs typeface="Arial"/>
              </a:rPr>
              <a:t>LoB</a:t>
            </a:r>
            <a:r>
              <a:rPr lang="en-US" sz="1700" dirty="0">
                <a:latin typeface="Arial"/>
                <a:cs typeface="Arial"/>
              </a:rPr>
              <a:t>.</a:t>
            </a:r>
          </a:p>
          <a:p>
            <a:pPr marL="390525" marR="1355090" indent="-377825" algn="just">
              <a:lnSpc>
                <a:spcPct val="101099"/>
              </a:lnSpc>
              <a:spcBef>
                <a:spcPts val="735"/>
              </a:spcBef>
              <a:buClr>
                <a:srgbClr val="CC9A00"/>
              </a:buClr>
              <a:buSzPct val="65573"/>
              <a:buFont typeface="Wingdings"/>
              <a:buChar char=""/>
              <a:tabLst>
                <a:tab pos="391160" algn="l"/>
              </a:tabLst>
            </a:pPr>
            <a:endParaRPr sz="1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4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0267" y="404664"/>
            <a:ext cx="2318327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PERENCANAAN</a:t>
            </a:r>
            <a:endParaRPr lang="en-US" sz="2500" dirty="0"/>
          </a:p>
        </p:txBody>
      </p:sp>
      <p:sp>
        <p:nvSpPr>
          <p:cNvPr id="2" name="Rectangle 1"/>
          <p:cNvSpPr/>
          <p:nvPr/>
        </p:nvSpPr>
        <p:spPr>
          <a:xfrm>
            <a:off x="290267" y="1988840"/>
            <a:ext cx="86044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Proses yang </a:t>
            </a:r>
            <a:r>
              <a:rPr lang="en-US" sz="2500" dirty="0" err="1"/>
              <a:t>mencoba</a:t>
            </a:r>
            <a:r>
              <a:rPr lang="en-US" sz="2500" dirty="0"/>
              <a:t> </a:t>
            </a:r>
            <a:r>
              <a:rPr lang="en-US" sz="2500" dirty="0" err="1"/>
              <a:t>meletakkan</a:t>
            </a:r>
            <a:r>
              <a:rPr lang="en-US" sz="2500" dirty="0"/>
              <a:t> </a:t>
            </a:r>
            <a:r>
              <a:rPr lang="en-US" sz="2500" dirty="0" err="1" smtClean="0"/>
              <a:t>dasar</a:t>
            </a:r>
            <a:r>
              <a:rPr lang="en-US" sz="2500" dirty="0" smtClean="0"/>
              <a:t> </a:t>
            </a:r>
            <a:r>
              <a:rPr lang="en-US" sz="2500" dirty="0" err="1" smtClean="0"/>
              <a:t>tujuan</a:t>
            </a:r>
            <a:r>
              <a:rPr lang="en-US" sz="2500" dirty="0" smtClean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sasaran</a:t>
            </a:r>
            <a:r>
              <a:rPr lang="en-US" sz="2500" dirty="0"/>
              <a:t> </a:t>
            </a:r>
            <a:r>
              <a:rPr lang="en-US" sz="2500" dirty="0" err="1"/>
              <a:t>termasuk</a:t>
            </a:r>
            <a:r>
              <a:rPr lang="en-US" sz="2500" dirty="0"/>
              <a:t> </a:t>
            </a:r>
            <a:r>
              <a:rPr lang="en-US" sz="2500" dirty="0" err="1" smtClean="0"/>
              <a:t>menyiapkan</a:t>
            </a:r>
            <a:r>
              <a:rPr lang="en-US" sz="2500" dirty="0" smtClean="0"/>
              <a:t> </a:t>
            </a:r>
            <a:r>
              <a:rPr lang="en-US" sz="2500" dirty="0" err="1" smtClean="0"/>
              <a:t>segala</a:t>
            </a:r>
            <a:r>
              <a:rPr lang="en-US" sz="2500" dirty="0" smtClean="0"/>
              <a:t> </a:t>
            </a:r>
            <a:r>
              <a:rPr lang="en-US" sz="2500" dirty="0" err="1"/>
              <a:t>sumber</a:t>
            </a:r>
            <a:r>
              <a:rPr lang="en-US" sz="2500" dirty="0"/>
              <a:t> </a:t>
            </a:r>
            <a:r>
              <a:rPr lang="en-US" sz="2500" dirty="0" err="1"/>
              <a:t>daya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mencapainya</a:t>
            </a:r>
            <a:r>
              <a:rPr lang="en-US" sz="25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0720" y="3666729"/>
            <a:ext cx="82317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/>
              <a:t>Secara</a:t>
            </a:r>
            <a:r>
              <a:rPr lang="en-US" sz="2500" dirty="0"/>
              <a:t> </a:t>
            </a:r>
            <a:r>
              <a:rPr lang="en-US" sz="2500" dirty="0" err="1"/>
              <a:t>garis</a:t>
            </a:r>
            <a:r>
              <a:rPr lang="en-US" sz="2500" dirty="0"/>
              <a:t> </a:t>
            </a:r>
            <a:r>
              <a:rPr lang="en-US" sz="2500" dirty="0" err="1"/>
              <a:t>besar</a:t>
            </a:r>
            <a:r>
              <a:rPr lang="en-US" sz="2500" dirty="0"/>
              <a:t>, </a:t>
            </a:r>
            <a:r>
              <a:rPr lang="en-US" sz="2500" dirty="0" err="1"/>
              <a:t>perencanaan</a:t>
            </a:r>
            <a:r>
              <a:rPr lang="en-US" sz="2500" dirty="0"/>
              <a:t> </a:t>
            </a:r>
            <a:r>
              <a:rPr lang="en-US" sz="2500" dirty="0" err="1" smtClean="0"/>
              <a:t>berfungsi</a:t>
            </a:r>
            <a:r>
              <a:rPr lang="en-US" sz="2500" dirty="0" smtClean="0"/>
              <a:t> </a:t>
            </a:r>
            <a:r>
              <a:rPr lang="en-US" sz="2500" dirty="0" err="1" smtClean="0"/>
              <a:t>untuk</a:t>
            </a:r>
            <a:r>
              <a:rPr lang="en-US" sz="2500" dirty="0" smtClean="0"/>
              <a:t> </a:t>
            </a:r>
            <a:r>
              <a:rPr lang="en-US" sz="2500" dirty="0" err="1"/>
              <a:t>meletakkan</a:t>
            </a:r>
            <a:r>
              <a:rPr lang="en-US" sz="2500" dirty="0"/>
              <a:t> </a:t>
            </a:r>
            <a:r>
              <a:rPr lang="en-US" sz="2500" dirty="0" err="1"/>
              <a:t>dasar</a:t>
            </a:r>
            <a:r>
              <a:rPr lang="en-US" sz="2500" dirty="0"/>
              <a:t> </a:t>
            </a:r>
            <a:r>
              <a:rPr lang="en-US" sz="2500" dirty="0" err="1"/>
              <a:t>sasaran</a:t>
            </a:r>
            <a:r>
              <a:rPr lang="en-US" sz="2500" dirty="0"/>
              <a:t> </a:t>
            </a:r>
            <a:r>
              <a:rPr lang="en-US" sz="2500" dirty="0" err="1" smtClean="0"/>
              <a:t>proyek</a:t>
            </a:r>
            <a:r>
              <a:rPr lang="en-US" sz="2500" dirty="0" smtClean="0"/>
              <a:t>, </a:t>
            </a:r>
            <a:r>
              <a:rPr lang="en-US" sz="2500" dirty="0" err="1" smtClean="0"/>
              <a:t>yaitu</a:t>
            </a:r>
            <a:r>
              <a:rPr lang="en-US" sz="2500" dirty="0" smtClean="0"/>
              <a:t> </a:t>
            </a:r>
            <a:r>
              <a:rPr lang="en-US" sz="2500" dirty="0" err="1"/>
              <a:t>penjadwalan</a:t>
            </a:r>
            <a:r>
              <a:rPr lang="en-US" sz="2500" dirty="0"/>
              <a:t>, </a:t>
            </a:r>
            <a:r>
              <a:rPr lang="en-US" sz="2500" dirty="0" err="1"/>
              <a:t>anggaran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mutu</a:t>
            </a:r>
            <a:r>
              <a:rPr lang="en-US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60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467544" y="908720"/>
            <a:ext cx="8136890" cy="39882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10"/>
              </a:spcBef>
            </a:pP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PEMANFAATAN DIAGRAM</a:t>
            </a:r>
            <a:r>
              <a:rPr lang="en-US" sz="2500" spc="-7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LoB</a:t>
            </a:r>
            <a:endParaRPr lang="en-US" sz="25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35965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6257" y="1590040"/>
            <a:ext cx="8503920" cy="442493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505459" marR="5080" indent="-492759">
              <a:lnSpc>
                <a:spcPts val="3329"/>
              </a:lnSpc>
              <a:spcBef>
                <a:spcPts val="520"/>
              </a:spcBef>
              <a:buClr>
                <a:srgbClr val="CC9A00"/>
              </a:buClr>
              <a:buSzPct val="70491"/>
              <a:buFont typeface="Wingdings"/>
              <a:buChar char=""/>
              <a:tabLst>
                <a:tab pos="505459" algn="l"/>
                <a:tab pos="506095" algn="l"/>
              </a:tabLst>
            </a:pPr>
            <a:r>
              <a:rPr sz="2000" spc="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Menghitung Handover Rate dan </a:t>
            </a:r>
            <a:r>
              <a:rPr sz="2000" spc="1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menggambar  </a:t>
            </a:r>
            <a:r>
              <a:rPr sz="2000" spc="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Handover Line</a:t>
            </a:r>
            <a:r>
              <a:rPr sz="2000" spc="-3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921" y="3429000"/>
            <a:ext cx="8203544" cy="91307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505459" marR="5080" indent="-492759">
              <a:lnSpc>
                <a:spcPts val="3329"/>
              </a:lnSpc>
              <a:spcBef>
                <a:spcPts val="520"/>
              </a:spcBef>
              <a:buClr>
                <a:srgbClr val="CC9A00"/>
              </a:buClr>
              <a:buSzPct val="70491"/>
              <a:buFont typeface="Wingdings"/>
              <a:buChar char=""/>
              <a:tabLst>
                <a:tab pos="505459" algn="l"/>
                <a:tab pos="506095" algn="l"/>
              </a:tabLst>
            </a:pPr>
            <a:r>
              <a:rPr sz="2000" spc="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Menghitung dan </a:t>
            </a:r>
            <a:r>
              <a:rPr sz="2000" spc="1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menggambar </a:t>
            </a:r>
            <a:r>
              <a:rPr sz="2000" spc="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diagram batang  </a:t>
            </a:r>
            <a:r>
              <a:rPr sz="2000" spc="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prestasi </a:t>
            </a:r>
            <a:r>
              <a:rPr sz="2000" spc="1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pekerjaan pada waktu</a:t>
            </a:r>
            <a:r>
              <a:rPr sz="2000" spc="6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5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tertentu.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D:\KANTOR\UNIVERSITAS PEMBANGGUNAN JAYA\KULIAH\SEMESTER GENAP 20192020\MANAJEMEN KONSTRUKSI\REFERENSI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48" y="2114986"/>
            <a:ext cx="5604746" cy="134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6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395536" y="771270"/>
            <a:ext cx="3949065" cy="40203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35"/>
              </a:spcBef>
            </a:pPr>
            <a:r>
              <a:rPr lang="en-US" sz="2500" spc="15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2500" spc="-75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spc="1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HITUNGAN</a:t>
            </a:r>
            <a:endParaRPr lang="en-US" sz="25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359658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738998"/>
              </p:ext>
            </p:extLst>
          </p:nvPr>
        </p:nvGraphicFramePr>
        <p:xfrm>
          <a:off x="797960" y="1327664"/>
          <a:ext cx="7590463" cy="5156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3656"/>
                <a:gridCol w="1973430"/>
                <a:gridCol w="1516290"/>
                <a:gridCol w="1518221"/>
                <a:gridCol w="1518866"/>
              </a:tblGrid>
              <a:tr h="709004"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Kode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515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Kegiatan</a:t>
                      </a:r>
                    </a:p>
                  </a:txBody>
                  <a:tcPr marL="0" marR="0" marT="234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200" spc="-30" dirty="0">
                          <a:latin typeface="Arial"/>
                          <a:cs typeface="Arial"/>
                        </a:rPr>
                        <a:t>Tergantung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Durasi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(minggu)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Kelompok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Pekerja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325"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Pondasi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-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502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325"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Kolom</a:t>
                      </a:r>
                      <a:r>
                        <a:rPr sz="2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Bawah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A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2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502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325"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C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spc="-45" dirty="0">
                          <a:latin typeface="Arial"/>
                          <a:cs typeface="Arial"/>
                        </a:rPr>
                        <a:t>Tangga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A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502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8488"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D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Balok dan</a:t>
                      </a:r>
                      <a:r>
                        <a:rPr sz="2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Pelat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50" spc="10" dirty="0">
                          <a:latin typeface="Arial"/>
                          <a:cs typeface="Arial"/>
                        </a:rPr>
                        <a:t>C.B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2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502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325"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Kolom</a:t>
                      </a:r>
                      <a:r>
                        <a:rPr sz="22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Atas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D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2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502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325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F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Dinding</a:t>
                      </a:r>
                      <a:r>
                        <a:rPr sz="2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Bawah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D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3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502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325"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Dinding</a:t>
                      </a:r>
                      <a:r>
                        <a:rPr sz="22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Atas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E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3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502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325"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H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Atap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G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502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162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I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Pemipaan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50" spc="-55" dirty="0">
                          <a:latin typeface="Arial"/>
                          <a:cs typeface="Arial"/>
                        </a:rPr>
                        <a:t>F,G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502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325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J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Listrik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H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502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9406"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K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Finishing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950" spc="5" dirty="0">
                          <a:latin typeface="Arial"/>
                          <a:cs typeface="Arial"/>
                        </a:rPr>
                        <a:t>I,J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502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547"/>
              </p:ext>
            </p:extLst>
          </p:nvPr>
        </p:nvGraphicFramePr>
        <p:xfrm>
          <a:off x="251521" y="764704"/>
          <a:ext cx="8640960" cy="53495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973"/>
                <a:gridCol w="1241823"/>
                <a:gridCol w="1008531"/>
                <a:gridCol w="720080"/>
                <a:gridCol w="864096"/>
                <a:gridCol w="936104"/>
                <a:gridCol w="936104"/>
                <a:gridCol w="936104"/>
                <a:gridCol w="648072"/>
                <a:gridCol w="648073"/>
              </a:tblGrid>
              <a:tr h="1498387">
                <a:tc>
                  <a:txBody>
                    <a:bodyPr/>
                    <a:lstStyle/>
                    <a:p>
                      <a:pPr marL="191770" marR="70485" indent="-115570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1200" spc="-5" dirty="0" err="1" smtClean="0">
                          <a:latin typeface="Comic Sans MS"/>
                          <a:cs typeface="Comic Sans MS"/>
                        </a:rPr>
                        <a:t>Kode</a:t>
                      </a:r>
                      <a:endParaRPr sz="1200" dirty="0">
                        <a:latin typeface="Comic Sans MS"/>
                        <a:cs typeface="Comic Sans MS"/>
                      </a:endParaRPr>
                    </a:p>
                  </a:txBody>
                  <a:tcPr marL="0" marR="0" marT="2133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Kegiatan</a:t>
                      </a:r>
                      <a:endParaRPr sz="1200" dirty="0">
                        <a:latin typeface="Comic Sans MS"/>
                        <a:cs typeface="Comic Sans MS"/>
                      </a:endParaRPr>
                    </a:p>
                  </a:txBody>
                  <a:tcPr marL="0" marR="0" marT="213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 marR="76835" indent="-212725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1200" dirty="0" err="1" smtClean="0">
                          <a:latin typeface="Comic Sans MS"/>
                          <a:cs typeface="Comic Sans MS"/>
                        </a:rPr>
                        <a:t>Tergant</a:t>
                      </a:r>
                      <a:r>
                        <a:rPr sz="1200" spc="-5" dirty="0" err="1" smtClean="0">
                          <a:latin typeface="Comic Sans MS"/>
                          <a:cs typeface="Comic Sans MS"/>
                        </a:rPr>
                        <a:t>ung</a:t>
                      </a:r>
                      <a:endParaRPr sz="1200" dirty="0">
                        <a:latin typeface="Comic Sans MS"/>
                        <a:cs typeface="Comic Sans MS"/>
                      </a:endParaRPr>
                    </a:p>
                  </a:txBody>
                  <a:tcPr marL="0" marR="0" marT="2133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Durasi</a:t>
                      </a:r>
                      <a:endParaRPr sz="1200" dirty="0">
                        <a:latin typeface="Comic Sans MS"/>
                        <a:cs typeface="Comic Sans MS"/>
                      </a:endParaRPr>
                    </a:p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(Minggu)</a:t>
                      </a:r>
                      <a:endParaRPr sz="12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indent="-2540">
                        <a:lnSpc>
                          <a:spcPts val="1689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Kecepatan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2235" marR="29209" indent="-64769">
                        <a:lnSpc>
                          <a:spcPts val="1850"/>
                        </a:lnSpc>
                        <a:spcBef>
                          <a:spcPts val="65"/>
                        </a:spcBef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Produksi</a:t>
                      </a:r>
                      <a:r>
                        <a:rPr sz="1200" spc="-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/  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Minggu</a:t>
                      </a:r>
                      <a:r>
                        <a:rPr sz="1200" spc="-1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*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5"/>
                        </a:lnSpc>
                      </a:pPr>
                      <a:r>
                        <a:rPr sz="1200" spc="-5" dirty="0" err="1" smtClean="0">
                          <a:latin typeface="Comic Sans MS"/>
                          <a:cs typeface="Comic Sans MS"/>
                        </a:rPr>
                        <a:t>Kelomp</a:t>
                      </a:r>
                      <a:r>
                        <a:rPr sz="1200" spc="-10" dirty="0" err="1" smtClean="0">
                          <a:latin typeface="Comic Sans MS"/>
                          <a:cs typeface="Comic Sans MS"/>
                        </a:rPr>
                        <a:t>ok</a:t>
                      </a:r>
                      <a:r>
                        <a:rPr sz="1200" spc="-10" dirty="0" smtClean="0">
                          <a:latin typeface="Comic Sans MS"/>
                          <a:cs typeface="Comic Sans MS"/>
                        </a:rPr>
                        <a:t> 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Kerja</a:t>
                      </a: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5"/>
                        </a:lnSpc>
                      </a:pPr>
                      <a:r>
                        <a:rPr sz="1200" spc="-5" dirty="0" err="1" smtClean="0">
                          <a:latin typeface="Comic Sans MS"/>
                          <a:cs typeface="Comic Sans MS"/>
                        </a:rPr>
                        <a:t>Kec</a:t>
                      </a:r>
                      <a:r>
                        <a:rPr lang="en-US" sz="1200" spc="-5" dirty="0" err="1" smtClean="0">
                          <a:latin typeface="Comic Sans MS"/>
                          <a:cs typeface="Comic Sans MS"/>
                        </a:rPr>
                        <a:t>epatan</a:t>
                      </a:r>
                      <a:r>
                        <a:rPr sz="1200" spc="-5" dirty="0" smtClean="0">
                          <a:latin typeface="Comic Sans MS"/>
                          <a:cs typeface="Comic Sans MS"/>
                        </a:rPr>
                        <a:t>    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Produksi</a:t>
                      </a:r>
                    </a:p>
                    <a:p>
                      <a:pPr algn="ctr">
                        <a:lnSpc>
                          <a:spcPts val="1789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/</a:t>
                      </a:r>
                      <a:r>
                        <a:rPr sz="1200" spc="-114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Minggu</a:t>
                      </a:r>
                      <a:endParaRPr sz="1200" dirty="0">
                        <a:latin typeface="Comic Sans MS"/>
                        <a:cs typeface="Comic Sans MS"/>
                      </a:endParaRPr>
                    </a:p>
                    <a:p>
                      <a:pPr algn="ctr">
                        <a:lnSpc>
                          <a:spcPts val="1770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**</a:t>
                      </a:r>
                      <a:endParaRPr sz="12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50" indent="-52705">
                        <a:lnSpc>
                          <a:spcPts val="1689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Durasi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10489" marR="103505" indent="149860">
                        <a:lnSpc>
                          <a:spcPts val="1850"/>
                        </a:lnSpc>
                        <a:spcBef>
                          <a:spcPts val="65"/>
                        </a:spcBef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Total  (Minggu)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Start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213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Finish</a:t>
                      </a:r>
                      <a:endParaRPr sz="1200" dirty="0">
                        <a:latin typeface="Comic Sans MS"/>
                        <a:cs typeface="Comic Sans MS"/>
                      </a:endParaRPr>
                    </a:p>
                  </a:txBody>
                  <a:tcPr marL="0" marR="0" marT="213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317">
                <a:tc>
                  <a:txBody>
                    <a:bodyPr/>
                    <a:lstStyle/>
                    <a:p>
                      <a:pPr marL="173990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A</a:t>
                      </a: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Pondasi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-</a:t>
                      </a: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1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1.000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2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2.0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40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40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317">
                <a:tc>
                  <a:txBody>
                    <a:bodyPr/>
                    <a:lstStyle/>
                    <a:p>
                      <a:pPr marL="183515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B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Kolom</a:t>
                      </a:r>
                      <a:r>
                        <a:rPr sz="1200" spc="-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bawah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A</a:t>
                      </a: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2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0.500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4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705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2.0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ts val="1705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40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2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42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317">
                <a:tc>
                  <a:txBody>
                    <a:bodyPr/>
                    <a:lstStyle/>
                    <a:p>
                      <a:pPr marL="186690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C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Tangga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1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1.000</a:t>
                      </a:r>
                      <a:endParaRPr sz="12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2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2.0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ts val="1705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40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1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41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009">
                <a:tc>
                  <a:txBody>
                    <a:bodyPr/>
                    <a:lstStyle/>
                    <a:p>
                      <a:pPr marL="175260">
                        <a:lnSpc>
                          <a:spcPts val="1700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D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7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Balok 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dan</a:t>
                      </a:r>
                      <a:r>
                        <a:rPr sz="1200" spc="-1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Pelat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C,B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2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0.500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4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ts val="17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2.0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ts val="1700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40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4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44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317">
                <a:tc>
                  <a:txBody>
                    <a:bodyPr/>
                    <a:lstStyle/>
                    <a:p>
                      <a:pPr marL="184150">
                        <a:lnSpc>
                          <a:spcPts val="1700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7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Kolom</a:t>
                      </a:r>
                      <a:r>
                        <a:rPr sz="1200" spc="-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Atas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D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2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0.500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4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ts val="17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2.0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ts val="1700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40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6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46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317">
                <a:tc>
                  <a:txBody>
                    <a:bodyPr/>
                    <a:lstStyle/>
                    <a:p>
                      <a:pPr marL="186055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F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705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Dinding</a:t>
                      </a:r>
                      <a:r>
                        <a:rPr sz="1200" spc="-1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bawah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D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3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0.333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6</a:t>
                      </a: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2.0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ts val="1705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40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7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47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317">
                <a:tc>
                  <a:txBody>
                    <a:bodyPr/>
                    <a:lstStyle/>
                    <a:p>
                      <a:pPr marL="179070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G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705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Dinding</a:t>
                      </a:r>
                      <a:r>
                        <a:rPr sz="1200" spc="-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Atas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3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0.333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6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2.0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ts val="1705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40</a:t>
                      </a:r>
                      <a:endParaRPr sz="12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9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49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317">
                <a:tc>
                  <a:txBody>
                    <a:bodyPr/>
                    <a:lstStyle/>
                    <a:p>
                      <a:pPr marL="170815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H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705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Atap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G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1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1.000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2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2.0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40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12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52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317">
                <a:tc>
                  <a:txBody>
                    <a:bodyPr/>
                    <a:lstStyle/>
                    <a:p>
                      <a:pPr marL="191770">
                        <a:lnSpc>
                          <a:spcPts val="1700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I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7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Pemipaan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F,G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00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1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00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1.000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2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ts val="17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2.0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2905">
                        <a:lnSpc>
                          <a:spcPts val="1700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40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12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52</a:t>
                      </a:r>
                      <a:endParaRPr sz="12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317">
                <a:tc>
                  <a:txBody>
                    <a:bodyPr/>
                    <a:lstStyle/>
                    <a:p>
                      <a:pPr marL="180340">
                        <a:lnSpc>
                          <a:spcPts val="1700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J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700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Listrik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H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1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1.000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2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ts val="17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2.0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ts val="1700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40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13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53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317">
                <a:tc>
                  <a:txBody>
                    <a:bodyPr/>
                    <a:lstStyle/>
                    <a:p>
                      <a:pPr marL="186055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K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Finishing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I,J</a:t>
                      </a:r>
                      <a:endParaRPr sz="12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4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0.250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6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1,5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ts val="1705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54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14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68</a:t>
                      </a:r>
                      <a:endParaRPr sz="12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6296" y="13468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7242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576" y="1556792"/>
            <a:ext cx="7327092" cy="37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47864" y="5589240"/>
            <a:ext cx="3063239" cy="201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26296" y="13468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789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302241" y="1104027"/>
            <a:ext cx="6774815" cy="3994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14"/>
              </a:spcBef>
            </a:pPr>
            <a:r>
              <a:rPr lang="en-US" sz="2500" spc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2500" spc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spc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Proyek</a:t>
            </a:r>
            <a:r>
              <a:rPr lang="en-US" sz="2500" spc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spc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Pemasangan</a:t>
            </a:r>
            <a:r>
              <a:rPr lang="en-US" sz="2500" spc="-3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spc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Pipa</a:t>
            </a:r>
            <a:endParaRPr lang="en-US" sz="2500" spc="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296" y="204679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269496"/>
              </p:ext>
            </p:extLst>
          </p:nvPr>
        </p:nvGraphicFramePr>
        <p:xfrm>
          <a:off x="337428" y="1700808"/>
          <a:ext cx="8411040" cy="3168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815"/>
                <a:gridCol w="2434451"/>
                <a:gridCol w="1129997"/>
                <a:gridCol w="282798"/>
                <a:gridCol w="282400"/>
                <a:gridCol w="282399"/>
                <a:gridCol w="282798"/>
                <a:gridCol w="282399"/>
                <a:gridCol w="282399"/>
                <a:gridCol w="282797"/>
                <a:gridCol w="282784"/>
                <a:gridCol w="282399"/>
                <a:gridCol w="282406"/>
                <a:gridCol w="282804"/>
                <a:gridCol w="282400"/>
                <a:gridCol w="282386"/>
                <a:gridCol w="282797"/>
                <a:gridCol w="282412"/>
                <a:gridCol w="282399"/>
              </a:tblGrid>
              <a:tr h="345431">
                <a:tc rowSpan="2"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200" dirty="0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155" dirty="0">
                          <a:latin typeface="Times New Roman" pitchFamily="18" charset="0"/>
                          <a:cs typeface="Times New Roman" pitchFamily="18" charset="0"/>
                        </a:rPr>
                        <a:t>Uraian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80035" marR="247015" indent="-12700">
                        <a:lnSpc>
                          <a:spcPts val="279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Times New Roman" pitchFamily="18" charset="0"/>
                          <a:cs typeface="Times New Roman" pitchFamily="18" charset="0"/>
                        </a:rPr>
                        <a:t>Volume  </a:t>
                      </a:r>
                      <a:r>
                        <a:rPr sz="1400" spc="-140" dirty="0">
                          <a:latin typeface="Times New Roman" pitchFamily="18" charset="0"/>
                          <a:cs typeface="Times New Roman" pitchFamily="18" charset="0"/>
                        </a:rPr>
                        <a:t>(meter)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48590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spc="-165" dirty="0">
                          <a:latin typeface="Times New Roman" pitchFamily="18" charset="0"/>
                          <a:cs typeface="Times New Roman" pitchFamily="18" charset="0"/>
                        </a:rPr>
                        <a:t>September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52729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spc="-155" dirty="0">
                          <a:latin typeface="Times New Roman" pitchFamily="18" charset="0"/>
                          <a:cs typeface="Times New Roman" pitchFamily="18" charset="0"/>
                        </a:rPr>
                        <a:t>Oktober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70815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spc="-180" dirty="0">
                          <a:latin typeface="Times New Roman" pitchFamily="18" charset="0"/>
                          <a:cs typeface="Times New Roman" pitchFamily="18" charset="0"/>
                        </a:rPr>
                        <a:t>November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70815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spc="-175" dirty="0">
                          <a:latin typeface="Times New Roman" pitchFamily="18" charset="0"/>
                          <a:cs typeface="Times New Roman" pitchFamily="18" charset="0"/>
                        </a:rPr>
                        <a:t>Desember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745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203">
                <a:tc>
                  <a:txBody>
                    <a:bodyPr/>
                    <a:lstStyle/>
                    <a:p>
                      <a:pPr marR="10795" algn="r">
                        <a:lnSpc>
                          <a:spcPts val="1835"/>
                        </a:lnSpc>
                        <a:spcBef>
                          <a:spcPts val="53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835"/>
                        </a:lnSpc>
                        <a:spcBef>
                          <a:spcPts val="530"/>
                        </a:spcBef>
                      </a:pPr>
                      <a:r>
                        <a:rPr sz="1400" spc="-165" dirty="0">
                          <a:latin typeface="Times New Roman" pitchFamily="18" charset="0"/>
                          <a:cs typeface="Times New Roman" pitchFamily="18" charset="0"/>
                        </a:rPr>
                        <a:t>Pengangkutan </a:t>
                      </a:r>
                      <a:r>
                        <a:rPr sz="1400" spc="-175" dirty="0">
                          <a:latin typeface="Times New Roman" pitchFamily="18" charset="0"/>
                          <a:cs typeface="Times New Roman" pitchFamily="18" charset="0"/>
                        </a:rPr>
                        <a:t>Bahan</a:t>
                      </a:r>
                      <a:r>
                        <a:rPr sz="14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145" dirty="0">
                          <a:latin typeface="Times New Roman" pitchFamily="18" charset="0"/>
                          <a:cs typeface="Times New Roman" pitchFamily="18" charset="0"/>
                        </a:rPr>
                        <a:t>pipa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8455" algn="r">
                        <a:lnSpc>
                          <a:spcPts val="1835"/>
                        </a:lnSpc>
                        <a:spcBef>
                          <a:spcPts val="530"/>
                        </a:spcBef>
                      </a:pPr>
                      <a:r>
                        <a:rPr sz="1400" spc="-5" dirty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431">
                <a:tc>
                  <a:txBody>
                    <a:bodyPr/>
                    <a:lstStyle/>
                    <a:p>
                      <a:pPr marR="10795" algn="r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spc="-165" dirty="0">
                          <a:latin typeface="Times New Roman" pitchFamily="18" charset="0"/>
                          <a:cs typeface="Times New Roman" pitchFamily="18" charset="0"/>
                        </a:rPr>
                        <a:t>Pembersihan  </a:t>
                      </a:r>
                      <a:r>
                        <a:rPr sz="1400" spc="-130" dirty="0">
                          <a:latin typeface="Times New Roman" pitchFamily="18" charset="0"/>
                          <a:cs typeface="Times New Roman" pitchFamily="18" charset="0"/>
                        </a:rPr>
                        <a:t>lokasi</a:t>
                      </a:r>
                      <a:r>
                        <a:rPr sz="1400" spc="-2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150" dirty="0">
                          <a:latin typeface="Times New Roman" pitchFamily="18" charset="0"/>
                          <a:cs typeface="Times New Roman" pitchFamily="18" charset="0"/>
                        </a:rPr>
                        <a:t>pekerjaan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8455" algn="r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431">
                <a:tc>
                  <a:txBody>
                    <a:bodyPr/>
                    <a:lstStyle/>
                    <a:p>
                      <a:pPr marR="10795" algn="r">
                        <a:lnSpc>
                          <a:spcPts val="1830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830"/>
                        </a:lnSpc>
                        <a:spcBef>
                          <a:spcPts val="710"/>
                        </a:spcBef>
                      </a:pPr>
                      <a:r>
                        <a:rPr sz="1400" spc="-155" dirty="0">
                          <a:latin typeface="Times New Roman" pitchFamily="18" charset="0"/>
                          <a:cs typeface="Times New Roman" pitchFamily="18" charset="0"/>
                        </a:rPr>
                        <a:t>Pekerjaan</a:t>
                      </a:r>
                      <a:r>
                        <a:rPr sz="1400" spc="-114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140" dirty="0">
                          <a:latin typeface="Times New Roman" pitchFamily="18" charset="0"/>
                          <a:cs typeface="Times New Roman" pitchFamily="18" charset="0"/>
                        </a:rPr>
                        <a:t>galian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8455" algn="r">
                        <a:lnSpc>
                          <a:spcPts val="183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431">
                <a:tc>
                  <a:txBody>
                    <a:bodyPr/>
                    <a:lstStyle/>
                    <a:p>
                      <a:pPr marR="10795" algn="r">
                        <a:lnSpc>
                          <a:spcPts val="1835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835"/>
                        </a:lnSpc>
                        <a:spcBef>
                          <a:spcPts val="710"/>
                        </a:spcBef>
                      </a:pPr>
                      <a:r>
                        <a:rPr sz="1400" spc="-180" dirty="0">
                          <a:latin typeface="Times New Roman" pitchFamily="18" charset="0"/>
                          <a:cs typeface="Times New Roman" pitchFamily="18" charset="0"/>
                        </a:rPr>
                        <a:t>Pemasangan</a:t>
                      </a:r>
                      <a:r>
                        <a:rPr sz="1400" spc="-1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145" dirty="0">
                          <a:latin typeface="Times New Roman" pitchFamily="18" charset="0"/>
                          <a:cs typeface="Times New Roman" pitchFamily="18" charset="0"/>
                        </a:rPr>
                        <a:t>pipa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8455" algn="r">
                        <a:lnSpc>
                          <a:spcPts val="1835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431">
                <a:tc>
                  <a:txBody>
                    <a:bodyPr/>
                    <a:lstStyle/>
                    <a:p>
                      <a:pPr marR="10795" algn="r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spc="-150" dirty="0">
                          <a:latin typeface="Times New Roman" pitchFamily="18" charset="0"/>
                          <a:cs typeface="Times New Roman" pitchFamily="18" charset="0"/>
                        </a:rPr>
                        <a:t>Pengujian </a:t>
                      </a:r>
                      <a:r>
                        <a:rPr sz="1400" spc="-155" dirty="0">
                          <a:latin typeface="Times New Roman" pitchFamily="18" charset="0"/>
                          <a:cs typeface="Times New Roman" pitchFamily="18" charset="0"/>
                        </a:rPr>
                        <a:t>kebocoran</a:t>
                      </a:r>
                      <a:r>
                        <a:rPr sz="1400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145" dirty="0">
                          <a:latin typeface="Times New Roman" pitchFamily="18" charset="0"/>
                          <a:cs typeface="Times New Roman" pitchFamily="18" charset="0"/>
                        </a:rPr>
                        <a:t>pipa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8455" algn="r">
                        <a:lnSpc>
                          <a:spcPts val="1825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431">
                <a:tc>
                  <a:txBody>
                    <a:bodyPr/>
                    <a:lstStyle/>
                    <a:p>
                      <a:pPr marR="10795" algn="r">
                        <a:lnSpc>
                          <a:spcPts val="1830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830"/>
                        </a:lnSpc>
                        <a:spcBef>
                          <a:spcPts val="710"/>
                        </a:spcBef>
                      </a:pPr>
                      <a:r>
                        <a:rPr sz="1400" spc="-155" dirty="0">
                          <a:latin typeface="Times New Roman" pitchFamily="18" charset="0"/>
                          <a:cs typeface="Times New Roman" pitchFamily="18" charset="0"/>
                        </a:rPr>
                        <a:t>Perbaikan</a:t>
                      </a:r>
                      <a:r>
                        <a:rPr sz="1400" spc="-1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150" dirty="0">
                          <a:latin typeface="Times New Roman" pitchFamily="18" charset="0"/>
                          <a:cs typeface="Times New Roman" pitchFamily="18" charset="0"/>
                        </a:rPr>
                        <a:t>perkerasan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8455" algn="r">
                        <a:lnSpc>
                          <a:spcPts val="183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611560" y="980728"/>
            <a:ext cx="7798703" cy="5472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26296" y="204679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12394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223" y="749479"/>
            <a:ext cx="13946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KURVA S</a:t>
            </a:r>
            <a:endParaRPr 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296" y="204679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177" y="1281156"/>
            <a:ext cx="78488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525" marR="239395" indent="-377825" algn="just">
              <a:lnSpc>
                <a:spcPct val="100000"/>
              </a:lnSpc>
              <a:spcBef>
                <a:spcPts val="95"/>
              </a:spcBef>
              <a:buClr>
                <a:srgbClr val="656500"/>
              </a:buClr>
              <a:buSzPct val="73584"/>
              <a:buFont typeface="Wingdings"/>
              <a:buChar char=""/>
              <a:tabLst>
                <a:tab pos="391160" algn="l"/>
              </a:tabLst>
            </a:pPr>
            <a:r>
              <a:rPr lang="en-US" sz="2000" spc="-5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000" spc="-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5" dirty="0" err="1">
                <a:latin typeface="Arial" pitchFamily="34" charset="0"/>
                <a:cs typeface="Arial" pitchFamily="34" charset="0"/>
              </a:rPr>
              <a:t>salah</a:t>
            </a:r>
            <a:r>
              <a:rPr lang="en-US" sz="2000" spc="-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5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000" spc="-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5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000" spc="-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5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spc="-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5" dirty="0" err="1">
                <a:latin typeface="Arial" pitchFamily="34" charset="0"/>
                <a:cs typeface="Arial" pitchFamily="34" charset="0"/>
              </a:rPr>
              <a:t>merencanakan</a:t>
            </a:r>
            <a:r>
              <a:rPr lang="en-US" sz="2000" spc="-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spc="-5" dirty="0" err="1">
                <a:latin typeface="Arial" pitchFamily="34" charset="0"/>
                <a:cs typeface="Arial" pitchFamily="34" charset="0"/>
              </a:rPr>
              <a:t>tahapan</a:t>
            </a:r>
            <a:r>
              <a:rPr lang="en-US" sz="2000" spc="-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5" dirty="0" err="1"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000" spc="-4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5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sz="2000" spc="-5" dirty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90525" marR="5080" indent="-377825" algn="just">
              <a:lnSpc>
                <a:spcPct val="100000"/>
              </a:lnSpc>
              <a:spcBef>
                <a:spcPts val="630"/>
              </a:spcBef>
              <a:buClr>
                <a:srgbClr val="656500"/>
              </a:buClr>
              <a:buSzPct val="73584"/>
              <a:buFont typeface="Wingdings"/>
              <a:buChar char=""/>
              <a:tabLst>
                <a:tab pos="391160" algn="l"/>
              </a:tabLst>
            </a:pPr>
            <a:r>
              <a:rPr lang="en-US" sz="2000" spc="-5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spc="-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10" dirty="0">
                <a:latin typeface="Arial" pitchFamily="34" charset="0"/>
                <a:cs typeface="Arial" pitchFamily="34" charset="0"/>
              </a:rPr>
              <a:t>pula </a:t>
            </a:r>
            <a:r>
              <a:rPr lang="en-US" sz="2000" spc="-1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000" spc="-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1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spc="-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5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000" spc="-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5" dirty="0" err="1">
                <a:latin typeface="Arial" pitchFamily="34" charset="0"/>
                <a:cs typeface="Arial" pitchFamily="34" charset="0"/>
              </a:rPr>
              <a:t>kontrol</a:t>
            </a:r>
            <a:r>
              <a:rPr lang="en-US" sz="2000" spc="-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5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000" spc="-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spc="-5" dirty="0" err="1">
                <a:latin typeface="Arial" pitchFamily="34" charset="0"/>
                <a:cs typeface="Arial" pitchFamily="34" charset="0"/>
              </a:rPr>
              <a:t>jadwal</a:t>
            </a:r>
            <a:r>
              <a:rPr lang="en-US" sz="2000" spc="-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5" dirty="0" err="1">
                <a:latin typeface="Arial" pitchFamily="34" charset="0"/>
                <a:cs typeface="Arial" pitchFamily="34" charset="0"/>
              </a:rPr>
              <a:t>rencana</a:t>
            </a:r>
            <a:r>
              <a:rPr lang="en-US" sz="2000" spc="-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5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spc="-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5" dirty="0" err="1">
                <a:latin typeface="Arial" pitchFamily="34" charset="0"/>
                <a:cs typeface="Arial" pitchFamily="34" charset="0"/>
              </a:rPr>
              <a:t>jadwal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5" dirty="0" err="1"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000" spc="-5" dirty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90525" marR="779780" indent="-377825" algn="just">
              <a:lnSpc>
                <a:spcPct val="100000"/>
              </a:lnSpc>
              <a:spcBef>
                <a:spcPts val="625"/>
              </a:spcBef>
              <a:buClr>
                <a:srgbClr val="656500"/>
              </a:buClr>
              <a:buSzPct val="73584"/>
              <a:buFont typeface="Wingdings"/>
              <a:buChar char=""/>
              <a:tabLst>
                <a:tab pos="391160" algn="l"/>
              </a:tabLst>
            </a:pPr>
            <a:r>
              <a:rPr lang="en-US" sz="2000" spc="-5" dirty="0">
                <a:latin typeface="Arial" pitchFamily="34" charset="0"/>
                <a:cs typeface="Arial" pitchFamily="34" charset="0"/>
              </a:rPr>
              <a:t>Data-data yang </a:t>
            </a:r>
            <a:r>
              <a:rPr lang="en-US" sz="2000" spc="-5" dirty="0" err="1">
                <a:latin typeface="Arial" pitchFamily="34" charset="0"/>
                <a:cs typeface="Arial" pitchFamily="34" charset="0"/>
              </a:rPr>
              <a:t>dibutuhkan</a:t>
            </a:r>
            <a:r>
              <a:rPr lang="en-US" sz="2000" spc="-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5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spc="-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5" dirty="0" err="1">
                <a:latin typeface="Arial" pitchFamily="34" charset="0"/>
                <a:cs typeface="Arial" pitchFamily="34" charset="0"/>
              </a:rPr>
              <a:t>menyusun</a:t>
            </a:r>
            <a:r>
              <a:rPr lang="en-US" sz="2000" spc="-5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spc="-10" dirty="0" err="1">
                <a:latin typeface="Arial" pitchFamily="34" charset="0"/>
                <a:cs typeface="Arial" pitchFamily="34" charset="0"/>
              </a:rPr>
              <a:t>kurva</a:t>
            </a:r>
            <a:r>
              <a:rPr lang="en-US" sz="2000" spc="-10" dirty="0">
                <a:latin typeface="Arial" pitchFamily="34" charset="0"/>
                <a:cs typeface="Arial" pitchFamily="34" charset="0"/>
              </a:rPr>
              <a:t>-S</a:t>
            </a:r>
            <a:r>
              <a:rPr lang="en-US" sz="2000" spc="-6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-5" dirty="0"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232811"/>
              </p:ext>
            </p:extLst>
          </p:nvPr>
        </p:nvGraphicFramePr>
        <p:xfrm>
          <a:off x="323528" y="1196752"/>
          <a:ext cx="5671183" cy="5301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2942"/>
                <a:gridCol w="2811018"/>
                <a:gridCol w="815911"/>
                <a:gridCol w="321009"/>
                <a:gridCol w="1040303"/>
              </a:tblGrid>
              <a:tr h="342900"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b="1" spc="-3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b="1" spc="75" dirty="0">
                          <a:latin typeface="Arial"/>
                          <a:cs typeface="Arial"/>
                        </a:rPr>
                        <a:t>KOMPONEN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b="1" spc="60" dirty="0">
                          <a:latin typeface="Arial"/>
                          <a:cs typeface="Arial"/>
                        </a:rPr>
                        <a:t>SATUAN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b="1" spc="65" dirty="0">
                          <a:latin typeface="Arial"/>
                          <a:cs typeface="Arial"/>
                        </a:rPr>
                        <a:t>HARGA </a:t>
                      </a:r>
                      <a:r>
                        <a:rPr sz="1000" b="1" spc="35" dirty="0">
                          <a:latin typeface="Arial"/>
                          <a:cs typeface="Arial"/>
                        </a:rPr>
                        <a:t>( </a:t>
                      </a:r>
                      <a:r>
                        <a:rPr sz="1000" b="1" spc="50" dirty="0">
                          <a:latin typeface="Arial"/>
                          <a:cs typeface="Arial"/>
                        </a:rPr>
                        <a:t>Rp.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35" dirty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7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0" b="1" spc="55" dirty="0">
                          <a:latin typeface="Arial"/>
                          <a:cs typeface="Arial"/>
                        </a:rPr>
                        <a:t>I.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sz="1000" b="1" spc="60" dirty="0">
                          <a:latin typeface="Arial"/>
                          <a:cs typeface="Arial"/>
                        </a:rPr>
                        <a:t>TENAGA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50" dirty="0">
                          <a:latin typeface="Arial"/>
                          <a:cs typeface="Arial"/>
                        </a:rPr>
                        <a:t>Mandor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hari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50" dirty="0">
                          <a:latin typeface="Arial"/>
                          <a:cs typeface="Arial"/>
                        </a:rPr>
                        <a:t>Kepala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tukang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hari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40" dirty="0">
                          <a:latin typeface="Arial"/>
                          <a:cs typeface="Arial"/>
                        </a:rPr>
                        <a:t>Tukang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hari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50" dirty="0">
                          <a:latin typeface="Arial"/>
                          <a:cs typeface="Arial"/>
                        </a:rPr>
                        <a:t>Pekerja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hari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000" b="1" spc="50" dirty="0">
                          <a:latin typeface="Arial"/>
                          <a:cs typeface="Arial"/>
                        </a:rPr>
                        <a:t>II.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000" b="1" spc="60" dirty="0">
                          <a:latin typeface="Arial"/>
                          <a:cs typeface="Arial"/>
                        </a:rPr>
                        <a:t>BAHAN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spc="65" dirty="0">
                          <a:latin typeface="Arial"/>
                          <a:cs typeface="Arial"/>
                        </a:rPr>
                        <a:t>Batu 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pecah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2/3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35"/>
                        </a:lnSpc>
                      </a:pPr>
                      <a:r>
                        <a:rPr sz="1500" spc="112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7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65" dirty="0">
                          <a:latin typeface="Arial"/>
                          <a:cs typeface="Arial"/>
                        </a:rPr>
                        <a:t>Batu 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pecah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1/2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50"/>
                        </a:lnSpc>
                      </a:pPr>
                      <a:r>
                        <a:rPr sz="1500" spc="112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7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50" dirty="0">
                          <a:latin typeface="Arial"/>
                          <a:cs typeface="Arial"/>
                        </a:rPr>
                        <a:t>Sirtu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950"/>
                        </a:lnSpc>
                      </a:pPr>
                      <a:r>
                        <a:rPr sz="1500" spc="112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7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65" dirty="0">
                          <a:latin typeface="Arial"/>
                          <a:cs typeface="Arial"/>
                        </a:rPr>
                        <a:t>Batu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belah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50"/>
                        </a:lnSpc>
                      </a:pPr>
                      <a:r>
                        <a:rPr sz="1500" spc="112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7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65" dirty="0">
                          <a:latin typeface="Arial"/>
                          <a:cs typeface="Arial"/>
                        </a:rPr>
                        <a:t>Batu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bata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40" dirty="0">
                          <a:latin typeface="Arial"/>
                          <a:cs typeface="Arial"/>
                        </a:rPr>
                        <a:t>bh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50" dirty="0">
                          <a:latin typeface="Arial"/>
                          <a:cs typeface="Arial"/>
                        </a:rPr>
                        <a:t>Portland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cement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80" dirty="0">
                          <a:latin typeface="Arial"/>
                          <a:cs typeface="Arial"/>
                        </a:rPr>
                        <a:t>kg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93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50" dirty="0">
                          <a:latin typeface="Arial"/>
                          <a:cs typeface="Arial"/>
                        </a:rPr>
                        <a:t>Kapur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pasang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50"/>
                        </a:lnSpc>
                      </a:pPr>
                      <a:r>
                        <a:rPr sz="1500" spc="112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7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Pasir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pasang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50"/>
                        </a:lnSpc>
                      </a:pPr>
                      <a:r>
                        <a:rPr sz="1500" spc="112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7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Pasir 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beton 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Muntilan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50"/>
                        </a:lnSpc>
                      </a:pPr>
                      <a:r>
                        <a:rPr sz="1500" spc="112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7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40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Pasir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urug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50"/>
                        </a:lnSpc>
                      </a:pPr>
                      <a:r>
                        <a:rPr sz="1500" spc="112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7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40" dirty="0"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50" dirty="0">
                          <a:latin typeface="Arial"/>
                          <a:cs typeface="Arial"/>
                        </a:rPr>
                        <a:t>Kerikil 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batu</a:t>
                      </a:r>
                      <a:r>
                        <a:rPr sz="10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bulat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50"/>
                        </a:lnSpc>
                      </a:pPr>
                      <a:r>
                        <a:rPr sz="1500" spc="112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7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R="24130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75" dirty="0">
                          <a:latin typeface="Arial"/>
                          <a:cs typeface="Arial"/>
                        </a:rPr>
                        <a:t>Kayu 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cetakan 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kayu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tahun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950"/>
                        </a:lnSpc>
                      </a:pPr>
                      <a:r>
                        <a:rPr sz="1500" spc="112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7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68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40" dirty="0"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75" dirty="0">
                          <a:latin typeface="Arial"/>
                          <a:cs typeface="Arial"/>
                        </a:rPr>
                        <a:t>Paku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80" dirty="0">
                          <a:latin typeface="Arial"/>
                          <a:cs typeface="Arial"/>
                        </a:rPr>
                        <a:t>kg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75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40" dirty="0"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Baut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Angkur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80" dirty="0">
                          <a:latin typeface="Arial"/>
                          <a:cs typeface="Arial"/>
                        </a:rPr>
                        <a:t>kg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40" dirty="0">
                          <a:latin typeface="Arial"/>
                          <a:cs typeface="Arial"/>
                        </a:rPr>
                        <a:t>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65" dirty="0">
                          <a:latin typeface="Arial"/>
                          <a:cs typeface="Arial"/>
                        </a:rPr>
                        <a:t>Besi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beton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80" dirty="0">
                          <a:latin typeface="Arial"/>
                          <a:cs typeface="Arial"/>
                        </a:rPr>
                        <a:t>kg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40" dirty="0">
                          <a:latin typeface="Arial"/>
                          <a:cs typeface="Arial"/>
                        </a:rPr>
                        <a:t>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Kawat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pengikat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80" dirty="0">
                          <a:latin typeface="Arial"/>
                          <a:cs typeface="Arial"/>
                        </a:rPr>
                        <a:t>kg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spc="40" dirty="0">
                          <a:latin typeface="Arial"/>
                          <a:cs typeface="Arial"/>
                        </a:rPr>
                        <a:t>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Balok 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kayu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bengkirai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50"/>
                        </a:lnSpc>
                      </a:pPr>
                      <a:r>
                        <a:rPr sz="1500" spc="112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7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02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40" dirty="0">
                          <a:latin typeface="Arial"/>
                          <a:cs typeface="Arial"/>
                        </a:rPr>
                        <a:t>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Papan 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kayu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bengkirai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50"/>
                        </a:lnSpc>
                      </a:pPr>
                      <a:r>
                        <a:rPr sz="1500" spc="112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7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49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40" dirty="0">
                          <a:latin typeface="Arial"/>
                          <a:cs typeface="Arial"/>
                        </a:rPr>
                        <a:t>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50" dirty="0">
                          <a:latin typeface="Arial"/>
                          <a:cs typeface="Arial"/>
                        </a:rPr>
                        <a:t>Reng 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kayu 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bengkirai</a:t>
                      </a:r>
                      <a:r>
                        <a:rPr sz="1000" spc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2/3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m'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R="24130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Balok 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kayu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kruing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50"/>
                        </a:lnSpc>
                      </a:pPr>
                      <a:r>
                        <a:rPr sz="1500" spc="112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7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95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2540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6296" y="204679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226296" y="681733"/>
            <a:ext cx="852216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sv-SE" sz="2000" spc="-5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Daftar Harga </a:t>
            </a: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Satuan </a:t>
            </a:r>
            <a:r>
              <a:rPr lang="sv-SE" sz="2000" spc="-5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Upah, Bahan dan </a:t>
            </a: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Peralatan</a:t>
            </a:r>
            <a:endParaRPr lang="sv-SE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276070" y="894968"/>
            <a:ext cx="2448272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sv-SE" sz="2500" spc="-5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Daftar Harga Satuan</a:t>
            </a:r>
            <a:r>
              <a:rPr lang="sv-SE" sz="2500" spc="-135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2500" spc="-5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Analisa</a:t>
            </a:r>
            <a:endParaRPr lang="sv-SE" sz="25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296" y="204679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pic>
        <p:nvPicPr>
          <p:cNvPr id="17410" name="Picture 2" descr="D:\KANTOR\UNIVERSITAS PEMBANGGUNAN JAYA\KULIAH\SEMESTER GENAP 20192020\MANAJEMEN KONSTRUKSI\REFERENSI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2400"/>
            <a:ext cx="6113463" cy="65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620688"/>
            <a:ext cx="461895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RENCANA ANGGARAN BIAYA</a:t>
            </a:r>
            <a:endParaRPr lang="en-US" sz="25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221426"/>
              </p:ext>
            </p:extLst>
          </p:nvPr>
        </p:nvGraphicFramePr>
        <p:xfrm>
          <a:off x="380247" y="1412777"/>
          <a:ext cx="8224201" cy="39895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9186"/>
                <a:gridCol w="2948642"/>
                <a:gridCol w="694762"/>
                <a:gridCol w="1074553"/>
                <a:gridCol w="1219230"/>
                <a:gridCol w="1277828"/>
              </a:tblGrid>
              <a:tr h="998764">
                <a:tc>
                  <a:txBody>
                    <a:bodyPr/>
                    <a:lstStyle/>
                    <a:p>
                      <a:pPr marL="9525" algn="ctr">
                        <a:lnSpc>
                          <a:spcPts val="1770"/>
                        </a:lnSpc>
                      </a:pPr>
                      <a:r>
                        <a:rPr sz="1550" b="1" spc="-105" dirty="0">
                          <a:latin typeface="Arial Narrow"/>
                          <a:cs typeface="Arial Narrow"/>
                        </a:rPr>
                        <a:t>MATA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  <a:p>
                      <a:pPr marL="263525" marR="245745" algn="ctr">
                        <a:lnSpc>
                          <a:spcPct val="111000"/>
                        </a:lnSpc>
                        <a:spcBef>
                          <a:spcPts val="125"/>
                        </a:spcBef>
                      </a:pPr>
                      <a:r>
                        <a:rPr sz="1550" b="1" spc="-15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550" b="1" spc="-20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550" b="1" spc="10" dirty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1550" b="1" spc="25" dirty="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1550" b="1" dirty="0">
                          <a:latin typeface="Arial Narrow"/>
                          <a:cs typeface="Arial Narrow"/>
                        </a:rPr>
                        <a:t>A  </a:t>
                      </a:r>
                      <a:r>
                        <a:rPr sz="1550" b="1" spc="-100" dirty="0">
                          <a:latin typeface="Arial Narrow"/>
                          <a:cs typeface="Arial Narrow"/>
                        </a:rPr>
                        <a:t>YARAN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</a:pPr>
                      <a:r>
                        <a:rPr sz="1550" b="1" spc="-60" dirty="0">
                          <a:latin typeface="Arial Narrow"/>
                          <a:cs typeface="Arial Narrow"/>
                        </a:rPr>
                        <a:t>URAIAN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25"/>
                        </a:lnSpc>
                      </a:pPr>
                      <a:r>
                        <a:rPr sz="1450" b="1" spc="-55" dirty="0">
                          <a:latin typeface="Arial Narrow"/>
                          <a:cs typeface="Arial Narrow"/>
                        </a:rPr>
                        <a:t>SATUAN</a:t>
                      </a:r>
                      <a:endParaRPr sz="14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1770"/>
                        </a:lnSpc>
                      </a:pPr>
                      <a:r>
                        <a:rPr sz="1550" b="1" spc="-75" dirty="0">
                          <a:latin typeface="Arial Narrow"/>
                          <a:cs typeface="Arial Narrow"/>
                        </a:rPr>
                        <a:t>KUANTITAS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4645" indent="41910">
                        <a:lnSpc>
                          <a:spcPts val="1770"/>
                        </a:lnSpc>
                      </a:pPr>
                      <a:r>
                        <a:rPr sz="1550" b="1" spc="-85" dirty="0">
                          <a:latin typeface="Arial Narrow"/>
                          <a:cs typeface="Arial Narrow"/>
                        </a:rPr>
                        <a:t>HARGA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  <a:p>
                      <a:pPr marL="418465" marR="329565" indent="-84455">
                        <a:lnSpc>
                          <a:spcPct val="111000"/>
                        </a:lnSpc>
                        <a:spcBef>
                          <a:spcPts val="125"/>
                        </a:spcBef>
                      </a:pPr>
                      <a:r>
                        <a:rPr sz="1550" b="1" spc="90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550" b="1" spc="-8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550" b="1" spc="-5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550" b="1" spc="25" dirty="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sz="1550" b="1" spc="-7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550" b="1" dirty="0">
                          <a:latin typeface="Arial Narrow"/>
                          <a:cs typeface="Arial Narrow"/>
                        </a:rPr>
                        <a:t>N  </a:t>
                      </a:r>
                      <a:r>
                        <a:rPr sz="1550" b="1" spc="-35" dirty="0">
                          <a:latin typeface="Arial Narrow"/>
                          <a:cs typeface="Arial Narrow"/>
                        </a:rPr>
                        <a:t>( </a:t>
                      </a:r>
                      <a:r>
                        <a:rPr sz="1550" b="1" spc="-30" dirty="0">
                          <a:latin typeface="Arial Narrow"/>
                          <a:cs typeface="Arial Narrow"/>
                        </a:rPr>
                        <a:t>Rp.</a:t>
                      </a:r>
                      <a:r>
                        <a:rPr sz="1550" b="1" spc="-35" dirty="0">
                          <a:latin typeface="Arial Narrow"/>
                          <a:cs typeface="Arial Narrow"/>
                        </a:rPr>
                        <a:t> 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7830" indent="27940">
                        <a:lnSpc>
                          <a:spcPts val="1770"/>
                        </a:lnSpc>
                      </a:pPr>
                      <a:r>
                        <a:rPr sz="1550" b="1" spc="-110" dirty="0">
                          <a:latin typeface="Arial Narrow"/>
                          <a:cs typeface="Arial Narrow"/>
                        </a:rPr>
                        <a:t>TOTAL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  <a:p>
                      <a:pPr marL="460375" marR="374015" indent="-43180">
                        <a:lnSpc>
                          <a:spcPct val="111000"/>
                        </a:lnSpc>
                        <a:spcBef>
                          <a:spcPts val="125"/>
                        </a:spcBef>
                      </a:pPr>
                      <a:r>
                        <a:rPr sz="1550" b="1" spc="30" dirty="0">
                          <a:latin typeface="Arial Narrow"/>
                          <a:cs typeface="Arial Narrow"/>
                        </a:rPr>
                        <a:t>H</a:t>
                      </a:r>
                      <a:r>
                        <a:rPr sz="1550" b="1" spc="-8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550" b="1" spc="30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550" b="1" spc="-35" dirty="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1550" b="1" dirty="0">
                          <a:latin typeface="Arial Narrow"/>
                          <a:cs typeface="Arial Narrow"/>
                        </a:rPr>
                        <a:t>A  </a:t>
                      </a:r>
                      <a:r>
                        <a:rPr sz="1550" b="1" spc="-35" dirty="0">
                          <a:latin typeface="Arial Narrow"/>
                          <a:cs typeface="Arial Narrow"/>
                        </a:rPr>
                        <a:t>( </a:t>
                      </a:r>
                      <a:r>
                        <a:rPr sz="1550" b="1" spc="-30" dirty="0">
                          <a:latin typeface="Arial Narrow"/>
                          <a:cs typeface="Arial Narrow"/>
                        </a:rPr>
                        <a:t>Rp.</a:t>
                      </a:r>
                      <a:r>
                        <a:rPr sz="1550" b="1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550" b="1" spc="-35" dirty="0">
                          <a:latin typeface="Arial Narrow"/>
                          <a:cs typeface="Arial Narrow"/>
                        </a:rPr>
                        <a:t>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466">
                <a:tc>
                  <a:txBody>
                    <a:bodyPr/>
                    <a:lstStyle/>
                    <a:p>
                      <a:pPr marL="17145" algn="ctr">
                        <a:lnSpc>
                          <a:spcPts val="1725"/>
                        </a:lnSpc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a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730"/>
                        </a:lnSpc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b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725"/>
                        </a:lnSpc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c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725"/>
                        </a:lnSpc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d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725"/>
                        </a:lnSpc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ts val="1725"/>
                        </a:lnSpc>
                      </a:pPr>
                      <a:r>
                        <a:rPr sz="1550" spc="-35" dirty="0">
                          <a:latin typeface="Arial"/>
                          <a:cs typeface="Arial"/>
                        </a:rPr>
                        <a:t>f </a:t>
                      </a:r>
                      <a:r>
                        <a:rPr sz="1550" spc="-70" dirty="0">
                          <a:latin typeface="Arial"/>
                          <a:cs typeface="Arial"/>
                        </a:rPr>
                        <a:t>= </a:t>
                      </a:r>
                      <a:r>
                        <a:rPr sz="1550" spc="-65" dirty="0">
                          <a:latin typeface="Arial"/>
                          <a:cs typeface="Arial"/>
                        </a:rPr>
                        <a:t>d </a:t>
                      </a:r>
                      <a:r>
                        <a:rPr sz="1550" spc="-6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55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65" dirty="0">
                          <a:latin typeface="Arial"/>
                          <a:cs typeface="Arial"/>
                        </a:rPr>
                        <a:t>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126">
                <a:tc>
                  <a:txBody>
                    <a:bodyPr/>
                    <a:lstStyle/>
                    <a:p>
                      <a:pPr marL="8255" algn="ctr">
                        <a:lnSpc>
                          <a:spcPts val="1710"/>
                        </a:lnSpc>
                      </a:pPr>
                      <a:r>
                        <a:rPr sz="1550" b="1" spc="-114" dirty="0">
                          <a:latin typeface="Arial"/>
                          <a:cs typeface="Arial"/>
                        </a:rPr>
                        <a:t>BAB </a:t>
                      </a:r>
                      <a:r>
                        <a:rPr sz="155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35" dirty="0">
                          <a:latin typeface="Arial"/>
                          <a:cs typeface="Arial"/>
                        </a:rPr>
                        <a:t>I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ts val="1710"/>
                        </a:lnSpc>
                      </a:pPr>
                      <a:r>
                        <a:rPr sz="1550" b="1" spc="-114" dirty="0">
                          <a:latin typeface="Arial"/>
                          <a:cs typeface="Arial"/>
                        </a:rPr>
                        <a:t>PEKERJAAN</a:t>
                      </a:r>
                      <a:r>
                        <a:rPr sz="155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90" dirty="0">
                          <a:latin typeface="Arial"/>
                          <a:cs typeface="Arial"/>
                        </a:rPr>
                        <a:t>PERSIAPAN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46806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1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spc="-50" dirty="0">
                          <a:latin typeface="Arial"/>
                          <a:cs typeface="Arial"/>
                        </a:rPr>
                        <a:t>Uitset </a:t>
                      </a:r>
                      <a:r>
                        <a:rPr sz="1550" spc="-7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55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90" dirty="0">
                          <a:latin typeface="Arial"/>
                          <a:cs typeface="Arial"/>
                        </a:rPr>
                        <a:t>bouwplank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spc="-55" dirty="0">
                          <a:latin typeface="Arial"/>
                          <a:cs typeface="Arial"/>
                        </a:rPr>
                        <a:t>m'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55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spc="-3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5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775</a:t>
                      </a:r>
                      <a:r>
                        <a:rPr sz="1550" spc="4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550" dirty="0">
                          <a:latin typeface="Arial"/>
                          <a:cs typeface="Arial"/>
                        </a:rPr>
                        <a:t>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71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spc="-2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77</a:t>
                      </a:r>
                      <a:r>
                        <a:rPr sz="1550" spc="4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3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55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46806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2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spc="-75" dirty="0">
                          <a:latin typeface="Arial"/>
                          <a:cs typeface="Arial"/>
                        </a:rPr>
                        <a:t>Pembuatan </a:t>
                      </a:r>
                      <a:r>
                        <a:rPr sz="1550" spc="-85" dirty="0">
                          <a:latin typeface="Arial"/>
                          <a:cs typeface="Arial"/>
                        </a:rPr>
                        <a:t>barak</a:t>
                      </a:r>
                      <a:r>
                        <a:rPr sz="155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55" dirty="0">
                          <a:latin typeface="Arial"/>
                          <a:cs typeface="Arial"/>
                        </a:rPr>
                        <a:t>kerja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spc="-95" dirty="0">
                          <a:latin typeface="Arial"/>
                          <a:cs typeface="Arial"/>
                        </a:rPr>
                        <a:t>Ls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spc="-3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55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spc="-30" dirty="0">
                          <a:latin typeface="Arial"/>
                          <a:cs typeface="Arial"/>
                        </a:rPr>
                        <a:t>750</a:t>
                      </a:r>
                      <a:r>
                        <a:rPr sz="15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000</a:t>
                      </a:r>
                      <a:r>
                        <a:rPr sz="1550" spc="4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550" dirty="0">
                          <a:latin typeface="Arial"/>
                          <a:cs typeface="Arial"/>
                        </a:rPr>
                        <a:t>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spc="-2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550" spc="4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55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05953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3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spc="-90" dirty="0">
                          <a:latin typeface="Arial"/>
                          <a:cs typeface="Arial"/>
                        </a:rPr>
                        <a:t>Pengadaan </a:t>
                      </a:r>
                      <a:r>
                        <a:rPr sz="1550" spc="-80" dirty="0">
                          <a:latin typeface="Arial"/>
                          <a:cs typeface="Arial"/>
                        </a:rPr>
                        <a:t>sambungan 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listrik </a:t>
                      </a:r>
                      <a:r>
                        <a:rPr sz="1550" spc="-7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550" spc="2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65" dirty="0">
                          <a:latin typeface="Arial"/>
                          <a:cs typeface="Arial"/>
                        </a:rPr>
                        <a:t>PA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spc="-95" dirty="0">
                          <a:latin typeface="Arial"/>
                          <a:cs typeface="Arial"/>
                        </a:rPr>
                        <a:t>Ls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spc="-3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55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spc="-3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5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500</a:t>
                      </a:r>
                      <a:r>
                        <a:rPr sz="15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000</a:t>
                      </a:r>
                      <a:r>
                        <a:rPr sz="1550" spc="4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550" dirty="0">
                          <a:latin typeface="Arial"/>
                          <a:cs typeface="Arial"/>
                        </a:rPr>
                        <a:t>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spc="-3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550" spc="4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550" spc="4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55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1730"/>
                        </a:lnSpc>
                      </a:pPr>
                      <a:r>
                        <a:rPr sz="1550" spc="-90" dirty="0">
                          <a:latin typeface="Arial"/>
                          <a:cs typeface="Arial"/>
                        </a:rPr>
                        <a:t>SUB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14" dirty="0">
                          <a:latin typeface="Arial"/>
                          <a:cs typeface="Arial"/>
                        </a:rPr>
                        <a:t>TOTAL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r">
                        <a:lnSpc>
                          <a:spcPts val="1730"/>
                        </a:lnSpc>
                      </a:pPr>
                      <a:r>
                        <a:rPr sz="1550" spc="-3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550" spc="4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527</a:t>
                      </a:r>
                      <a:r>
                        <a:rPr sz="1550" spc="4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3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55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126">
                <a:tc>
                  <a:txBody>
                    <a:bodyPr/>
                    <a:lstStyle/>
                    <a:p>
                      <a:pPr marL="8255" algn="ctr">
                        <a:lnSpc>
                          <a:spcPts val="1730"/>
                        </a:lnSpc>
                      </a:pPr>
                      <a:r>
                        <a:rPr sz="1550" b="1" spc="-114" dirty="0">
                          <a:latin typeface="Arial"/>
                          <a:cs typeface="Arial"/>
                        </a:rPr>
                        <a:t>BAB</a:t>
                      </a:r>
                      <a:r>
                        <a:rPr sz="155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15" dirty="0">
                          <a:latin typeface="Arial"/>
                          <a:cs typeface="Arial"/>
                        </a:rPr>
                        <a:t>II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ts val="1730"/>
                        </a:lnSpc>
                      </a:pPr>
                      <a:r>
                        <a:rPr sz="1550" b="1" spc="-114" dirty="0">
                          <a:latin typeface="Arial"/>
                          <a:cs typeface="Arial"/>
                        </a:rPr>
                        <a:t>PEKERJAAN</a:t>
                      </a:r>
                      <a:r>
                        <a:rPr sz="155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120" dirty="0">
                          <a:latin typeface="Arial"/>
                          <a:cs typeface="Arial"/>
                        </a:rPr>
                        <a:t>TANAH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83827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1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50" spc="-70" dirty="0">
                          <a:latin typeface="Arial"/>
                          <a:cs typeface="Arial"/>
                        </a:rPr>
                        <a:t>Galian tanah</a:t>
                      </a:r>
                      <a:r>
                        <a:rPr sz="15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70" dirty="0">
                          <a:latin typeface="Arial"/>
                          <a:cs typeface="Arial"/>
                        </a:rPr>
                        <a:t>pondasi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5"/>
                        </a:lnSpc>
                      </a:pPr>
                      <a:r>
                        <a:rPr sz="2325" spc="-112" baseline="-25089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50" spc="-2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55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50" spc="-2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15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500</a:t>
                      </a:r>
                      <a:r>
                        <a:rPr sz="1550" spc="4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550" dirty="0">
                          <a:latin typeface="Arial"/>
                          <a:cs typeface="Arial"/>
                        </a:rPr>
                        <a:t>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71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50" spc="-3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550" spc="4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500</a:t>
                      </a:r>
                      <a:r>
                        <a:rPr sz="155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30634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2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50" spc="-95" dirty="0">
                          <a:latin typeface="Arial"/>
                          <a:cs typeface="Arial"/>
                        </a:rPr>
                        <a:t>Urugan </a:t>
                      </a:r>
                      <a:r>
                        <a:rPr sz="1550" spc="-105" dirty="0">
                          <a:latin typeface="Arial"/>
                          <a:cs typeface="Arial"/>
                        </a:rPr>
                        <a:t>Tanah</a:t>
                      </a:r>
                      <a:r>
                        <a:rPr sz="1550" spc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60" dirty="0">
                          <a:latin typeface="Arial"/>
                          <a:cs typeface="Arial"/>
                        </a:rPr>
                        <a:t>kembali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5"/>
                        </a:lnSpc>
                      </a:pPr>
                      <a:r>
                        <a:rPr sz="2325" spc="-112" baseline="-25089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50" spc="-2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55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50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50" spc="-2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5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250</a:t>
                      </a:r>
                      <a:r>
                        <a:rPr sz="1550" spc="4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550" dirty="0">
                          <a:latin typeface="Arial"/>
                          <a:cs typeface="Arial"/>
                        </a:rPr>
                        <a:t>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5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550" spc="4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875</a:t>
                      </a:r>
                      <a:r>
                        <a:rPr sz="155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1725"/>
                        </a:lnSpc>
                      </a:pPr>
                      <a:r>
                        <a:rPr sz="1550" spc="-90" dirty="0">
                          <a:latin typeface="Arial"/>
                          <a:cs typeface="Arial"/>
                        </a:rPr>
                        <a:t>SUB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14" dirty="0">
                          <a:latin typeface="Arial"/>
                          <a:cs typeface="Arial"/>
                        </a:rPr>
                        <a:t>TOTAL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r">
                        <a:lnSpc>
                          <a:spcPts val="1725"/>
                        </a:lnSpc>
                      </a:pPr>
                      <a:r>
                        <a:rPr sz="1550" spc="-3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550" spc="4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375</a:t>
                      </a:r>
                      <a:r>
                        <a:rPr sz="155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00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6296" y="204679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10189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06" y="1196752"/>
            <a:ext cx="81143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500" dirty="0" err="1"/>
              <a:t>Perangkat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menentukan</a:t>
            </a:r>
            <a:r>
              <a:rPr lang="en-US" sz="2500" dirty="0"/>
              <a:t> </a:t>
            </a:r>
            <a:r>
              <a:rPr lang="en-US" sz="2500" dirty="0" err="1"/>
              <a:t>aktivitas</a:t>
            </a:r>
            <a:r>
              <a:rPr lang="en-US" sz="2500" dirty="0"/>
              <a:t> </a:t>
            </a:r>
            <a:r>
              <a:rPr lang="en-US" sz="2500" dirty="0" smtClean="0"/>
              <a:t>yang </a:t>
            </a:r>
            <a:r>
              <a:rPr lang="en-US" sz="2500" dirty="0" err="1" smtClean="0"/>
              <a:t>diperlukan</a:t>
            </a:r>
            <a:r>
              <a:rPr lang="en-US" sz="2500" dirty="0" smtClean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menyelesaikan</a:t>
            </a:r>
            <a:r>
              <a:rPr lang="en-US" sz="2500" dirty="0"/>
              <a:t> </a:t>
            </a:r>
            <a:r>
              <a:rPr lang="en-US" sz="2500" dirty="0" err="1"/>
              <a:t>suatu</a:t>
            </a:r>
            <a:r>
              <a:rPr lang="en-US" sz="2500" dirty="0"/>
              <a:t> </a:t>
            </a:r>
            <a:r>
              <a:rPr lang="en-US" sz="2500" dirty="0" err="1" smtClean="0"/>
              <a:t>proyek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/>
              <a:t>urutan</a:t>
            </a:r>
            <a:r>
              <a:rPr lang="en-US" sz="2500" dirty="0"/>
              <a:t> </a:t>
            </a:r>
            <a:r>
              <a:rPr lang="en-US" sz="2500" dirty="0" err="1"/>
              <a:t>serta</a:t>
            </a:r>
            <a:r>
              <a:rPr lang="en-US" sz="2500" dirty="0"/>
              <a:t> </a:t>
            </a:r>
            <a:r>
              <a:rPr lang="en-US" sz="2500" dirty="0" err="1"/>
              <a:t>kerangka</a:t>
            </a:r>
            <a:r>
              <a:rPr lang="en-US" sz="2500" dirty="0"/>
              <a:t> </a:t>
            </a:r>
            <a:r>
              <a:rPr lang="en-US" sz="2500" dirty="0" err="1"/>
              <a:t>waktu</a:t>
            </a:r>
            <a:r>
              <a:rPr lang="en-US" sz="2500" dirty="0"/>
              <a:t> </a:t>
            </a:r>
            <a:r>
              <a:rPr lang="en-US" sz="2500" dirty="0" err="1" smtClean="0"/>
              <a:t>tertentu</a:t>
            </a:r>
            <a:endParaRPr lang="en-US" sz="25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500" dirty="0" smtClean="0"/>
              <a:t>Proses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merencanakan</a:t>
            </a:r>
            <a:r>
              <a:rPr lang="en-US" sz="2500" dirty="0"/>
              <a:t> </a:t>
            </a:r>
            <a:r>
              <a:rPr lang="en-US" sz="2500" dirty="0" err="1"/>
              <a:t>durasi</a:t>
            </a:r>
            <a:r>
              <a:rPr lang="en-US" sz="2500" dirty="0"/>
              <a:t> (</a:t>
            </a:r>
            <a:r>
              <a:rPr lang="en-US" sz="2500" dirty="0" smtClean="0"/>
              <a:t>duration) </a:t>
            </a:r>
            <a:r>
              <a:rPr lang="en-US" sz="2500" dirty="0" err="1" smtClean="0"/>
              <a:t>Proyek</a:t>
            </a:r>
            <a:endParaRPr lang="en-US" sz="25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500" dirty="0" err="1" smtClean="0"/>
              <a:t>Menetapkan</a:t>
            </a:r>
            <a:r>
              <a:rPr lang="en-US" sz="2500" dirty="0" smtClean="0"/>
              <a:t> </a:t>
            </a:r>
            <a:r>
              <a:rPr lang="en-US" sz="2500" dirty="0" err="1"/>
              <a:t>hubungan</a:t>
            </a:r>
            <a:r>
              <a:rPr lang="en-US" sz="2500" dirty="0"/>
              <a:t> </a:t>
            </a:r>
            <a:r>
              <a:rPr lang="en-US" sz="2500" dirty="0" err="1"/>
              <a:t>antar</a:t>
            </a:r>
            <a:r>
              <a:rPr lang="en-US" sz="2500" dirty="0"/>
              <a:t> </a:t>
            </a:r>
            <a:r>
              <a:rPr lang="en-US" sz="2500" dirty="0" err="1"/>
              <a:t>kegiatan</a:t>
            </a:r>
            <a:r>
              <a:rPr lang="en-US" sz="2500" dirty="0"/>
              <a:t> </a:t>
            </a:r>
            <a:r>
              <a:rPr lang="en-US" sz="2500" dirty="0" err="1" smtClean="0"/>
              <a:t>atau</a:t>
            </a:r>
            <a:r>
              <a:rPr lang="en-US" sz="2500" dirty="0" smtClean="0"/>
              <a:t> </a:t>
            </a:r>
            <a:r>
              <a:rPr lang="en-US" sz="2500" dirty="0" err="1" smtClean="0"/>
              <a:t>pekerjaan</a:t>
            </a:r>
            <a:r>
              <a:rPr lang="en-US" sz="2500" dirty="0" smtClean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suatu</a:t>
            </a:r>
            <a:r>
              <a:rPr lang="en-US" sz="2500" dirty="0"/>
              <a:t> </a:t>
            </a:r>
            <a:r>
              <a:rPr lang="en-US" sz="2500" dirty="0" err="1" smtClean="0"/>
              <a:t>proyek</a:t>
            </a:r>
            <a:r>
              <a:rPr lang="en-US" sz="2500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500" dirty="0" err="1" smtClean="0"/>
              <a:t>Menentukan</a:t>
            </a:r>
            <a:r>
              <a:rPr lang="en-US" sz="2500" dirty="0" smtClean="0"/>
              <a:t> </a:t>
            </a:r>
            <a:r>
              <a:rPr lang="en-US" sz="2500" dirty="0" err="1"/>
              <a:t>kemajuan</a:t>
            </a:r>
            <a:r>
              <a:rPr lang="en-US" sz="2500" dirty="0"/>
              <a:t> </a:t>
            </a:r>
            <a:r>
              <a:rPr lang="en-US" sz="2500" dirty="0" err="1"/>
              <a:t>pelaksanaan</a:t>
            </a:r>
            <a:r>
              <a:rPr lang="en-US" sz="2500" dirty="0"/>
              <a:t> </a:t>
            </a:r>
            <a:r>
              <a:rPr lang="en-US" sz="2500" dirty="0" err="1" smtClean="0"/>
              <a:t>proyek</a:t>
            </a:r>
            <a:r>
              <a:rPr lang="en-US" sz="2500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500" dirty="0" err="1" smtClean="0"/>
              <a:t>Sebagai</a:t>
            </a:r>
            <a:r>
              <a:rPr lang="en-US" sz="2500" dirty="0" smtClean="0"/>
              <a:t> </a:t>
            </a:r>
            <a:r>
              <a:rPr lang="en-US" sz="2500" dirty="0" err="1"/>
              <a:t>dasar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</a:t>
            </a:r>
            <a:r>
              <a:rPr lang="en-US" sz="2500" dirty="0" err="1"/>
              <a:t>penghitungan</a:t>
            </a:r>
            <a:r>
              <a:rPr lang="en-US" sz="2500" dirty="0"/>
              <a:t> </a:t>
            </a:r>
            <a:r>
              <a:rPr lang="en-US" sz="2500" dirty="0" err="1"/>
              <a:t>cashflow</a:t>
            </a:r>
            <a:r>
              <a:rPr lang="en-US" sz="2500" dirty="0"/>
              <a:t> </a:t>
            </a:r>
            <a:r>
              <a:rPr lang="en-US" sz="2500" dirty="0" err="1"/>
              <a:t>proyek</a:t>
            </a:r>
            <a:r>
              <a:rPr lang="en-US" sz="2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46106" y="332656"/>
            <a:ext cx="2304349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PENJADWALAN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725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KANTOR\UNIVERSITAS PEMBANGGUNAN JAYA\KULIAH\SEMESTER GENAP 20192020\MANAJEMEN KONSTRUKSI\REFERENSI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882654" cy="638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7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106" y="332656"/>
            <a:ext cx="3949030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SOFTWARE PENJADWALAN</a:t>
            </a:r>
            <a:endParaRPr lang="en-US" sz="2500" dirty="0"/>
          </a:p>
        </p:txBody>
      </p:sp>
      <p:sp>
        <p:nvSpPr>
          <p:cNvPr id="5" name="object 4"/>
          <p:cNvSpPr txBox="1"/>
          <p:nvPr/>
        </p:nvSpPr>
        <p:spPr>
          <a:xfrm>
            <a:off x="683568" y="1412776"/>
            <a:ext cx="6192688" cy="28375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90525" marR="5080" indent="-377825">
              <a:lnSpc>
                <a:spcPct val="101099"/>
              </a:lnSpc>
              <a:spcBef>
                <a:spcPts val="90"/>
              </a:spcBef>
              <a:buClr>
                <a:srgbClr val="656500"/>
              </a:buClr>
              <a:buSzPct val="75409"/>
              <a:buFont typeface="Wingdings"/>
              <a:buChar char=""/>
              <a:tabLst>
                <a:tab pos="391160" algn="l"/>
              </a:tabLst>
            </a:pPr>
            <a:r>
              <a:rPr sz="3050" b="1" spc="15" dirty="0">
                <a:latin typeface="Verdana"/>
                <a:cs typeface="Verdana"/>
              </a:rPr>
              <a:t>Primavera</a:t>
            </a:r>
            <a:r>
              <a:rPr sz="3050" b="1" spc="-25" dirty="0">
                <a:latin typeface="Verdana"/>
                <a:cs typeface="Verdana"/>
              </a:rPr>
              <a:t> </a:t>
            </a:r>
            <a:r>
              <a:rPr sz="3050" b="1" spc="10" dirty="0">
                <a:latin typeface="Verdana"/>
                <a:cs typeface="Verdana"/>
              </a:rPr>
              <a:t>Project </a:t>
            </a:r>
            <a:r>
              <a:rPr sz="3050" b="1" spc="10" dirty="0" smtClean="0">
                <a:latin typeface="Verdana"/>
                <a:cs typeface="Verdana"/>
              </a:rPr>
              <a:t>Planner</a:t>
            </a:r>
            <a:endParaRPr sz="3050" dirty="0">
              <a:latin typeface="Verdana"/>
              <a:cs typeface="Verdana"/>
            </a:endParaRPr>
          </a:p>
          <a:p>
            <a:pPr marL="390525" indent="-377825">
              <a:lnSpc>
                <a:spcPct val="100000"/>
              </a:lnSpc>
              <a:spcBef>
                <a:spcPts val="780"/>
              </a:spcBef>
              <a:buClr>
                <a:srgbClr val="656500"/>
              </a:buClr>
              <a:buSzPct val="75409"/>
              <a:buFont typeface="Wingdings"/>
              <a:buChar char=""/>
              <a:tabLst>
                <a:tab pos="391160" algn="l"/>
              </a:tabLst>
            </a:pPr>
            <a:r>
              <a:rPr sz="3050" b="1" spc="10" dirty="0">
                <a:latin typeface="Verdana"/>
                <a:cs typeface="Verdana"/>
              </a:rPr>
              <a:t>Microsoft</a:t>
            </a:r>
            <a:r>
              <a:rPr sz="3050" b="1" spc="-5" dirty="0">
                <a:latin typeface="Verdana"/>
                <a:cs typeface="Verdana"/>
              </a:rPr>
              <a:t> </a:t>
            </a:r>
            <a:r>
              <a:rPr sz="3050" b="1" spc="10" dirty="0">
                <a:latin typeface="Verdana"/>
                <a:cs typeface="Verdana"/>
              </a:rPr>
              <a:t>Project</a:t>
            </a:r>
            <a:endParaRPr sz="3050" dirty="0">
              <a:latin typeface="Verdana"/>
              <a:cs typeface="Verdana"/>
            </a:endParaRPr>
          </a:p>
          <a:p>
            <a:pPr marL="390525" indent="-377825">
              <a:lnSpc>
                <a:spcPct val="100000"/>
              </a:lnSpc>
              <a:spcBef>
                <a:spcPts val="775"/>
              </a:spcBef>
              <a:buClr>
                <a:srgbClr val="656500"/>
              </a:buClr>
              <a:buSzPct val="75409"/>
              <a:buFont typeface="Wingdings"/>
              <a:buChar char=""/>
              <a:tabLst>
                <a:tab pos="391160" algn="l"/>
              </a:tabLst>
            </a:pPr>
            <a:r>
              <a:rPr sz="3050" b="1" spc="10" dirty="0">
                <a:latin typeface="Verdana"/>
                <a:cs typeface="Verdana"/>
              </a:rPr>
              <a:t>Suretrack</a:t>
            </a:r>
            <a:endParaRPr sz="3050" dirty="0">
              <a:latin typeface="Verdana"/>
              <a:cs typeface="Verdana"/>
            </a:endParaRPr>
          </a:p>
          <a:p>
            <a:pPr marL="390525" indent="-377825">
              <a:lnSpc>
                <a:spcPct val="100000"/>
              </a:lnSpc>
              <a:spcBef>
                <a:spcPts val="775"/>
              </a:spcBef>
              <a:buClr>
                <a:srgbClr val="656500"/>
              </a:buClr>
              <a:buSzPct val="75409"/>
              <a:buFont typeface="Wingdings"/>
              <a:buChar char=""/>
              <a:tabLst>
                <a:tab pos="391160" algn="l"/>
              </a:tabLst>
            </a:pPr>
            <a:r>
              <a:rPr sz="3050" b="1" spc="15" dirty="0">
                <a:latin typeface="Verdana"/>
                <a:cs typeface="Verdana"/>
              </a:rPr>
              <a:t>Artemis</a:t>
            </a:r>
            <a:endParaRPr sz="3050" dirty="0">
              <a:latin typeface="Verdana"/>
              <a:cs typeface="Verdana"/>
            </a:endParaRPr>
          </a:p>
          <a:p>
            <a:pPr marL="390525" indent="-377825">
              <a:lnSpc>
                <a:spcPct val="100000"/>
              </a:lnSpc>
              <a:spcBef>
                <a:spcPts val="1320"/>
              </a:spcBef>
              <a:buClr>
                <a:srgbClr val="656500"/>
              </a:buClr>
              <a:buSzPct val="75409"/>
              <a:buFont typeface="Wingdings"/>
              <a:buChar char=""/>
              <a:tabLst>
                <a:tab pos="391160" algn="l"/>
              </a:tabLst>
            </a:pPr>
            <a:r>
              <a:rPr sz="3050" b="1" spc="15" dirty="0">
                <a:latin typeface="Verdana"/>
                <a:cs typeface="Verdana"/>
              </a:rPr>
              <a:t>Time</a:t>
            </a:r>
            <a:r>
              <a:rPr sz="3050" b="1" spc="-45" dirty="0">
                <a:latin typeface="Verdana"/>
                <a:cs typeface="Verdana"/>
              </a:rPr>
              <a:t> </a:t>
            </a:r>
            <a:r>
              <a:rPr sz="3050" b="1" spc="10" dirty="0">
                <a:latin typeface="Verdana"/>
                <a:cs typeface="Verdana"/>
              </a:rPr>
              <a:t>line</a:t>
            </a:r>
            <a:endParaRPr sz="305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115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996952"/>
            <a:ext cx="6144063" cy="861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dirty="0" smtClean="0"/>
              <a:t>TERIMA KASIH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5321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362" y="1052736"/>
            <a:ext cx="85381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Pemilik</a:t>
            </a:r>
            <a:r>
              <a:rPr lang="en-US" sz="2000" dirty="0"/>
              <a:t> 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Mengetahui</a:t>
            </a:r>
            <a:r>
              <a:rPr lang="en-US" sz="2000" dirty="0" smtClean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mulai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selesainya</a:t>
            </a:r>
            <a:r>
              <a:rPr lang="en-US" sz="2000" dirty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Merencanakan</a:t>
            </a:r>
            <a:r>
              <a:rPr lang="en-US" sz="2000" dirty="0" smtClean="0"/>
              <a:t> </a:t>
            </a:r>
            <a:r>
              <a:rPr lang="en-US" sz="2000" dirty="0" err="1"/>
              <a:t>aliran</a:t>
            </a:r>
            <a:r>
              <a:rPr lang="en-US" sz="2000" dirty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Mengevaluasi</a:t>
            </a:r>
            <a:r>
              <a:rPr lang="en-US" sz="2000" dirty="0" smtClean="0"/>
              <a:t> </a:t>
            </a:r>
            <a:r>
              <a:rPr lang="en-US" sz="2000" dirty="0" err="1"/>
              <a:t>efek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penyelesaian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/>
              <a:t>proyek</a:t>
            </a:r>
            <a:r>
              <a:rPr lang="en-US" sz="2000" dirty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Kontraktor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Memprediksi</a:t>
            </a:r>
            <a:r>
              <a:rPr lang="en-US" sz="2000" dirty="0" smtClean="0"/>
              <a:t> </a:t>
            </a:r>
            <a:r>
              <a:rPr lang="en-US" sz="2000" dirty="0" err="1"/>
              <a:t>kapan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yang </a:t>
            </a:r>
            <a:r>
              <a:rPr lang="en-US" sz="2000" dirty="0" err="1"/>
              <a:t>spesifik</a:t>
            </a:r>
            <a:r>
              <a:rPr lang="en-US" sz="2000" dirty="0"/>
              <a:t> </a:t>
            </a:r>
            <a:r>
              <a:rPr lang="en-US" sz="2000" dirty="0" err="1"/>
              <a:t>dimulai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 smtClean="0"/>
              <a:t>diakhiri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Merencanakan</a:t>
            </a:r>
            <a:r>
              <a:rPr lang="en-US" sz="2000" dirty="0" smtClean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material, </a:t>
            </a:r>
            <a:r>
              <a:rPr lang="en-US" sz="2000" dirty="0" err="1"/>
              <a:t>peralalan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Mengatur</a:t>
            </a:r>
            <a:r>
              <a:rPr lang="en-US" sz="2000" dirty="0" smtClean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keterlibatan</a:t>
            </a:r>
            <a:r>
              <a:rPr lang="en-US" sz="2000" dirty="0"/>
              <a:t> </a:t>
            </a:r>
            <a:r>
              <a:rPr lang="en-US" sz="2000" dirty="0" smtClean="0"/>
              <a:t>sub-</a:t>
            </a:r>
            <a:r>
              <a:rPr lang="en-US" sz="2000" dirty="0" err="1" smtClean="0"/>
              <a:t>kontraktor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Menghindari</a:t>
            </a:r>
            <a:r>
              <a:rPr lang="en-US" sz="2000" dirty="0" smtClean="0"/>
              <a:t> </a:t>
            </a:r>
            <a:r>
              <a:rPr lang="en-US" sz="2000" dirty="0" err="1"/>
              <a:t>konflik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sub-</a:t>
            </a:r>
            <a:r>
              <a:rPr lang="en-US" sz="2000" dirty="0" err="1"/>
              <a:t>kontraktor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 smtClean="0"/>
              <a:t>pekerja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Merencanakan</a:t>
            </a:r>
            <a:r>
              <a:rPr lang="en-US" sz="2000" dirty="0" smtClean="0"/>
              <a:t> </a:t>
            </a:r>
            <a:r>
              <a:rPr lang="en-US" sz="2000" dirty="0" err="1"/>
              <a:t>aliran</a:t>
            </a:r>
            <a:r>
              <a:rPr lang="en-US" sz="2000" dirty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Mengevaluasi</a:t>
            </a:r>
            <a:r>
              <a:rPr lang="en-US" sz="2000" dirty="0" smtClean="0"/>
              <a:t> </a:t>
            </a:r>
            <a:r>
              <a:rPr lang="en-US" sz="2000" dirty="0" err="1"/>
              <a:t>efek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penyelesaian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/>
              <a:t>proyek</a:t>
            </a:r>
            <a:r>
              <a:rPr lang="en-US" sz="2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6106" y="332656"/>
            <a:ext cx="3717877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MANFAAT PENJADWALAN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620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3190</TotalTime>
  <Words>4514</Words>
  <Application>Microsoft Office PowerPoint</Application>
  <PresentationFormat>On-screen Show (4:3)</PresentationFormat>
  <Paragraphs>989</Paragraphs>
  <Slides>82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Grid</vt:lpstr>
      <vt:lpstr>PERTEMUAN KE 7 MINGGU KE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GALIH WULANDARI SUBAGYO, s.T.,M.T.,</dc:title>
  <dc:creator>GALIH WULANDARI S</dc:creator>
  <cp:lastModifiedBy>GALIH WULANDARI S</cp:lastModifiedBy>
  <cp:revision>152</cp:revision>
  <dcterms:created xsi:type="dcterms:W3CDTF">2020-01-04T05:38:09Z</dcterms:created>
  <dcterms:modified xsi:type="dcterms:W3CDTF">2020-03-09T08:46:21Z</dcterms:modified>
</cp:coreProperties>
</file>