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E5324-3FE6-4E4E-9EDE-560F63DAF56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973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2" y="3626391"/>
            <a:ext cx="1101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3</a:t>
            </a:r>
          </a:p>
          <a:p>
            <a:r>
              <a:rPr lang="id-ID" sz="4000" dirty="0"/>
              <a:t>Lendutan Balok – Metode </a:t>
            </a:r>
            <a:r>
              <a:rPr lang="id-ID" sz="4000" i="1" dirty="0"/>
              <a:t>Conjugate Beam</a:t>
            </a:r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1049725" y="1863867"/>
            <a:ext cx="6992839" cy="5337419"/>
          </a:xfrm>
        </p:spPr>
        <p:txBody>
          <a:bodyPr/>
          <a:lstStyle/>
          <a:p>
            <a:pPr marL="0" indent="0" algn="just">
              <a:buNone/>
            </a:pPr>
            <a:r>
              <a:rPr lang="id-ID" b="1" dirty="0">
                <a:effectLst/>
              </a:rPr>
              <a:t>Contoh 2</a:t>
            </a:r>
            <a:endParaRPr lang="id-ID" dirty="0">
              <a:effectLst/>
            </a:endParaRPr>
          </a:p>
          <a:p>
            <a:pPr algn="just"/>
            <a:r>
              <a:rPr lang="id-ID" dirty="0">
                <a:effectLst/>
              </a:rPr>
              <a:t>Dengan menggunakan metode balok konjugasi, tentukan besarnya sudut rotasi dan lendutan di titik C dari balok kantilever dalam Gambar. Asumsikan bahwa modulus elastisitas bahan adalah </a:t>
            </a:r>
            <a:r>
              <a:rPr lang="id-ID" i="1" dirty="0">
                <a:effectLst/>
              </a:rPr>
              <a:t>E</a:t>
            </a:r>
            <a:r>
              <a:rPr lang="id-ID" dirty="0">
                <a:effectLst/>
              </a:rPr>
              <a:t> = 200 GPa. Momen inersia penampang dicantumkan dalam gambar tersebut</a:t>
            </a:r>
            <a:endParaRPr lang="id-ID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3039865"/>
            <a:ext cx="8358711" cy="24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0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07" y="1988559"/>
            <a:ext cx="14954985" cy="5337419"/>
          </a:xfrm>
        </p:spPr>
        <p:txBody>
          <a:bodyPr/>
          <a:lstStyle/>
          <a:p>
            <a:r>
              <a:rPr lang="id-ID" dirty="0">
                <a:effectLst/>
              </a:rPr>
              <a:t>Karena besar momen inersia antara segmen AB dan BC tidak sama, maka besar momen inersia AB dapat dinyatakan sebagai fungsi dari momen inersia BC sebagai berikut :</a:t>
            </a:r>
          </a:p>
          <a:p>
            <a:pPr marL="0" indent="0">
              <a:buNone/>
            </a:pPr>
            <a:r>
              <a:rPr lang="id-ID" dirty="0">
                <a:effectLst/>
              </a:rPr>
              <a:t>	</a:t>
            </a:r>
            <a:r>
              <a:rPr lang="id-ID" i="1" dirty="0">
                <a:effectLst/>
              </a:rPr>
              <a:t>I</a:t>
            </a:r>
            <a:r>
              <a:rPr lang="id-ID" baseline="-25000" dirty="0">
                <a:effectLst/>
              </a:rPr>
              <a:t>AB</a:t>
            </a:r>
            <a:r>
              <a:rPr lang="id-ID" dirty="0">
                <a:effectLst/>
              </a:rPr>
              <a:t>	= 500∙10</a:t>
            </a:r>
            <a:r>
              <a:rPr lang="id-ID" baseline="30000" dirty="0">
                <a:effectLst/>
              </a:rPr>
              <a:t>6</a:t>
            </a:r>
            <a:r>
              <a:rPr lang="id-ID" dirty="0">
                <a:effectLst/>
              </a:rPr>
              <a:t> mm</a:t>
            </a:r>
            <a:r>
              <a:rPr lang="id-ID" baseline="30000" dirty="0">
                <a:effectLst/>
              </a:rPr>
              <a:t>4</a:t>
            </a:r>
            <a:endParaRPr lang="id-ID" dirty="0">
              <a:effectLst/>
            </a:endParaRPr>
          </a:p>
          <a:p>
            <a:pPr marL="0" indent="0">
              <a:buNone/>
            </a:pPr>
            <a:r>
              <a:rPr lang="id-ID" dirty="0">
                <a:effectLst/>
              </a:rPr>
              <a:t>	</a:t>
            </a:r>
            <a:r>
              <a:rPr lang="id-ID" i="1" dirty="0">
                <a:effectLst/>
              </a:rPr>
              <a:t>I</a:t>
            </a:r>
            <a:r>
              <a:rPr lang="id-ID" baseline="-25000" dirty="0">
                <a:effectLst/>
              </a:rPr>
              <a:t>BC</a:t>
            </a:r>
            <a:r>
              <a:rPr lang="id-ID" dirty="0">
                <a:effectLst/>
              </a:rPr>
              <a:t>	= 200.10</a:t>
            </a:r>
            <a:r>
              <a:rPr lang="id-ID" baseline="30000" dirty="0">
                <a:effectLst/>
              </a:rPr>
              <a:t>6</a:t>
            </a:r>
            <a:r>
              <a:rPr lang="id-ID" dirty="0">
                <a:effectLst/>
              </a:rPr>
              <a:t> mm</a:t>
            </a:r>
            <a:r>
              <a:rPr lang="id-ID" baseline="30000" dirty="0">
                <a:effectLst/>
              </a:rPr>
              <a:t>4</a:t>
            </a:r>
            <a:endParaRPr lang="id-ID" dirty="0">
              <a:effectLst/>
            </a:endParaRPr>
          </a:p>
          <a:p>
            <a:pPr marL="0" indent="0">
              <a:buNone/>
            </a:pPr>
            <a:r>
              <a:rPr lang="id-ID" dirty="0">
                <a:effectLst/>
              </a:rPr>
              <a:t>   sehingga </a:t>
            </a:r>
            <a:r>
              <a:rPr lang="id-ID" i="1" dirty="0">
                <a:effectLst/>
              </a:rPr>
              <a:t>I</a:t>
            </a:r>
            <a:r>
              <a:rPr lang="id-ID" baseline="-25000" dirty="0">
                <a:effectLst/>
              </a:rPr>
              <a:t>AB</a:t>
            </a:r>
            <a:r>
              <a:rPr lang="id-ID" dirty="0">
                <a:effectLst/>
              </a:rPr>
              <a:t> = 2,5∙</a:t>
            </a:r>
            <a:r>
              <a:rPr lang="id-ID" i="1" dirty="0">
                <a:effectLst/>
              </a:rPr>
              <a:t>I</a:t>
            </a:r>
            <a:r>
              <a:rPr lang="id-ID" baseline="-25000" dirty="0">
                <a:effectLst/>
              </a:rPr>
              <a:t>BC</a:t>
            </a:r>
            <a:endParaRPr lang="id-ID" dirty="0">
              <a:effectLst/>
            </a:endParaRP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47" y="3515757"/>
            <a:ext cx="8037598" cy="4630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21911" y="4574394"/>
            <a:ext cx="21210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(i) Diagram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omen</a:t>
            </a:r>
            <a:endParaRPr lang="id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29729" y="8130699"/>
            <a:ext cx="21210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(ii) Balok </a:t>
            </a:r>
            <a:r>
              <a:rPr lang="es-G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onjugasi</a:t>
            </a:r>
            <a:endParaRPr lang="id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6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2029" y="2587162"/>
                <a:ext cx="10436080" cy="507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id-ID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id-ID" sz="28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sub>
                        </m:sSub>
                      </m:den>
                    </m:f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(4)−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sub>
                        </m:sSub>
                      </m:den>
                    </m:f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(2)=−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kN.m</a:t>
                </a:r>
                <a:r>
                  <a:rPr lang="id-ID" sz="2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= </a:t>
                </a:r>
                <a14:m>
                  <m:oMath xmlns:m="http://schemas.openxmlformats.org/officeDocument/2006/math"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360 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𝑘𝑁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(200∙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𝑘𝑁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)(200∙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− 9 ∙ 10 </a:t>
                </a:r>
                <a:r>
                  <a:rPr lang="id-ID" sz="2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3</a:t>
                </a:r>
                <a:r>
                  <a:rPr lang="id-ID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rad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id-ID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d-ID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id-ID" sz="28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(4)−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sub>
                        </m:sSub>
                      </m:den>
                    </m:f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(2)(1)=−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840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kN.m</a:t>
                </a:r>
                <a:r>
                  <a:rPr lang="id-ID" sz="2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= </a:t>
                </a:r>
                <a14:m>
                  <m:oMath xmlns:m="http://schemas.openxmlformats.org/officeDocument/2006/math"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840 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𝑘𝑁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(200∙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𝑘𝑁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)(200∙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− 0,021 m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9" y="2587162"/>
                <a:ext cx="10436080" cy="50736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3"/>
          <a:stretch/>
        </p:blipFill>
        <p:spPr>
          <a:xfrm>
            <a:off x="10376984" y="2124809"/>
            <a:ext cx="8037598" cy="29991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2697691" y="3096492"/>
            <a:ext cx="0" cy="115163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593291" y="3096492"/>
            <a:ext cx="0" cy="115163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727390" y="3918195"/>
                <a:ext cx="1062727" cy="659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sub>
                          </m:sSub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(4)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7390" y="3918195"/>
                <a:ext cx="1062727" cy="659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639699" y="3918194"/>
                <a:ext cx="1062727" cy="659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sub>
                          </m:sSub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(2)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699" y="3918194"/>
                <a:ext cx="1062727" cy="659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91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1111852"/>
            <a:ext cx="14954985" cy="1915797"/>
          </a:xfrm>
        </p:spPr>
        <p:txBody>
          <a:bodyPr>
            <a:normAutofit/>
          </a:bodyPr>
          <a:lstStyle/>
          <a:p>
            <a:pPr lvl="1" algn="l"/>
            <a:r>
              <a:rPr lang="id-ID" sz="3200" b="1" noProof="1">
                <a:solidFill>
                  <a:srgbClr val="0070C0"/>
                </a:solidFill>
              </a:rPr>
              <a:t>Metode Balok Konjugasi</a:t>
            </a:r>
            <a:endParaRPr lang="id-ID" sz="3200" noProof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d-ID" sz="3467" dirty="0"/>
              <a:t>Metode balok konjugasi dikembangkan oleh H. Műller-Breslau di tahun 1865. </a:t>
            </a:r>
            <a:endParaRPr lang="en-US" sz="3467" dirty="0"/>
          </a:p>
          <a:p>
            <a:pPr algn="just"/>
            <a:r>
              <a:rPr lang="id-ID" sz="3467" dirty="0"/>
              <a:t>Metode ini hampir sama dengan metode luas momen yang telah dibahas sebelumnya. </a:t>
            </a:r>
            <a:endParaRPr lang="en-US" sz="3467" dirty="0"/>
          </a:p>
          <a:p>
            <a:pPr algn="just"/>
            <a:r>
              <a:rPr lang="id-ID" sz="3467" dirty="0"/>
              <a:t>Balok konjugasi merupakan balok fiktif yang memiliki panjang sama dengan balok nyatanya, yang diberi beban berupa diagram </a:t>
            </a:r>
            <a:r>
              <a:rPr lang="id-ID" sz="3467" i="1" dirty="0"/>
              <a:t>M</a:t>
            </a:r>
            <a:r>
              <a:rPr lang="id-ID" sz="3467" dirty="0"/>
              <a:t>/</a:t>
            </a:r>
            <a:r>
              <a:rPr lang="id-ID" sz="3467" i="1" dirty="0"/>
              <a:t>EI </a:t>
            </a:r>
            <a:r>
              <a:rPr lang="id-ID" sz="3467" dirty="0"/>
              <a:t>yang diperoleh dari hasil analisis balok nyata. </a:t>
            </a:r>
            <a:endParaRPr lang="en-US" sz="3467" dirty="0"/>
          </a:p>
          <a:p>
            <a:pPr algn="just"/>
            <a:r>
              <a:rPr lang="id-ID" sz="3467" dirty="0"/>
              <a:t>Metode balok konjugasi didasarkan pada analogi antara hubungan beban, gaya geser dan momen lentur serta hubungan </a:t>
            </a:r>
            <a:r>
              <a:rPr lang="id-ID" sz="3467" i="1" dirty="0"/>
              <a:t>M</a:t>
            </a:r>
            <a:r>
              <a:rPr lang="id-ID" sz="3467" dirty="0"/>
              <a:t>/</a:t>
            </a:r>
            <a:r>
              <a:rPr lang="id-ID" sz="3467" i="1" dirty="0"/>
              <a:t>EI</a:t>
            </a:r>
            <a:r>
              <a:rPr lang="id-ID" sz="3467" dirty="0"/>
              <a:t>, sudut rotasi dan lendutan.</a:t>
            </a:r>
          </a:p>
        </p:txBody>
      </p:sp>
    </p:spTree>
    <p:extLst>
      <p:ext uri="{BB962C8B-B14F-4D97-AF65-F5344CB8AC3E}">
        <p14:creationId xmlns:p14="http://schemas.microsoft.com/office/powerpoint/2010/main" val="427965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5268676" y="1647002"/>
              <a:ext cx="5692281" cy="23853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8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39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9257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sz="2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𝑑𝑄</m:t>
                                    </m:r>
                                  </m:num>
                                  <m:den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sz="2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d-ID" sz="23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sz="2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d-ID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d-ID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  <m:sup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d-ID" sz="23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9257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sz="2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sz="2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d-ID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𝐸𝐼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sz="23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sz="2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d-ID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d-ID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e>
                                      <m:sup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d-ID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𝐸𝐼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sz="23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68676" y="1647002"/>
              <a:ext cx="5692281" cy="23853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8310"/>
                    <a:gridCol w="2703971"/>
                  </a:tblGrid>
                  <a:tr h="1192657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2"/>
                          <a:stretch>
                            <a:fillRect l="-204" t="-510" r="-91242" b="-10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2"/>
                          <a:stretch>
                            <a:fillRect l="-110811" t="-510" r="-901" b="-101020"/>
                          </a:stretch>
                        </a:blipFill>
                      </a:tcPr>
                    </a:tc>
                  </a:tr>
                  <a:tr h="1192657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2"/>
                          <a:stretch>
                            <a:fillRect l="-204" t="-100510" r="-91242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2"/>
                          <a:stretch>
                            <a:fillRect l="-110811" t="-100510" r="-901" b="-10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396468" y="4120907"/>
            <a:ext cx="106091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noProof="1"/>
              <a:t>Integrasi dari persamaan-persamaan tersebut akan menghasilkan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64665" y="4120907"/>
              <a:ext cx="6026150" cy="37782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011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9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8902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id-ID" sz="23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d-ID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id-ID" sz="2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en-US" sz="2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sz="2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2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</m:e>
                                        </m:nary>
                                      </m:e>
                                    </m:d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id-ID" sz="23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902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id-ID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2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𝐸𝐼</m:t>
                                        </m:r>
                                      </m:den>
                                    </m:f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id-ID" sz="23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d-ID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id-ID" sz="2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f>
                                              <m:fPr>
                                                <m:ctrlPr>
                                                  <a:rPr lang="id-ID" sz="26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6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6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𝐸𝐼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sz="2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</m:e>
                                        </m:nary>
                                      </m:e>
                                    </m:d>
                                    <m:r>
                                      <a:rPr lang="en-US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id-ID" sz="23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99060" marR="9906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64665" y="4120907"/>
              <a:ext cx="6026150" cy="37782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01174"/>
                    <a:gridCol w="3124976"/>
                  </a:tblGrid>
                  <a:tr h="1889125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3"/>
                          <a:stretch>
                            <a:fillRect l="-210" t="-645" r="-108613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3"/>
                          <a:stretch>
                            <a:fillRect l="-92982" t="-645" r="-780" b="-100645"/>
                          </a:stretch>
                        </a:blipFill>
                      </a:tcPr>
                    </a:tc>
                  </a:tr>
                  <a:tr h="1889125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3"/>
                          <a:stretch>
                            <a:fillRect l="-210" t="-100645" r="-108613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99060" marR="99060" marT="0" marB="0">
                        <a:blipFill rotWithShape="0">
                          <a:blip r:embed="rId3"/>
                          <a:stretch>
                            <a:fillRect l="-92982" t="-100645" r="-780" b="-6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1070043" y="7762063"/>
            <a:ext cx="142649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noProof="1">
                <a:solidFill>
                  <a:srgbClr val="0070C0"/>
                </a:solidFill>
              </a:rPr>
              <a:t>Hasil tersebut menunjukkan bahwa</a:t>
            </a:r>
          </a:p>
          <a:p>
            <a:r>
              <a:rPr lang="id-ID" sz="2600" noProof="1">
                <a:solidFill>
                  <a:srgbClr val="0070C0"/>
                </a:solidFill>
              </a:rPr>
              <a:t>gaya geser, </a:t>
            </a:r>
            <a:r>
              <a:rPr lang="id-ID" sz="2600" i="1" noProof="1">
                <a:solidFill>
                  <a:srgbClr val="0070C0"/>
                </a:solidFill>
              </a:rPr>
              <a:t>Q</a:t>
            </a:r>
            <a:r>
              <a:rPr lang="id-ID" sz="2600" noProof="1">
                <a:solidFill>
                  <a:srgbClr val="0070C0"/>
                </a:solidFill>
              </a:rPr>
              <a:t>, berkorelasi dengan sudut putar </a:t>
            </a:r>
            <a:r>
              <a:rPr lang="id-ID" sz="2600" i="1" noProof="1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id-ID" sz="2600" noProof="1">
                <a:solidFill>
                  <a:srgbClr val="0070C0"/>
                </a:solidFill>
              </a:rPr>
              <a:t>, </a:t>
            </a:r>
          </a:p>
          <a:p>
            <a:r>
              <a:rPr lang="id-ID" sz="2600" noProof="1">
                <a:solidFill>
                  <a:srgbClr val="0070C0"/>
                </a:solidFill>
              </a:rPr>
              <a:t>momen lentur, </a:t>
            </a:r>
            <a:r>
              <a:rPr lang="id-ID" sz="2600" i="1" noProof="1">
                <a:solidFill>
                  <a:srgbClr val="0070C0"/>
                </a:solidFill>
              </a:rPr>
              <a:t>M</a:t>
            </a:r>
            <a:r>
              <a:rPr lang="id-ID" sz="2600" noProof="1">
                <a:solidFill>
                  <a:srgbClr val="0070C0"/>
                </a:solidFill>
              </a:rPr>
              <a:t> berkorelasi dengan lendutan, </a:t>
            </a:r>
            <a:r>
              <a:rPr lang="id-ID" sz="2600" i="1" noProof="1">
                <a:solidFill>
                  <a:srgbClr val="0070C0"/>
                </a:solidFill>
              </a:rPr>
              <a:t>y</a:t>
            </a:r>
            <a:r>
              <a:rPr lang="id-ID" sz="2600" noProof="1">
                <a:solidFill>
                  <a:srgbClr val="0070C0"/>
                </a:solidFill>
              </a:rPr>
              <a:t>, dan </a:t>
            </a:r>
          </a:p>
          <a:p>
            <a:r>
              <a:rPr lang="id-ID" sz="2600" noProof="1">
                <a:solidFill>
                  <a:srgbClr val="0070C0"/>
                </a:solidFill>
              </a:rPr>
              <a:t>beban, </a:t>
            </a:r>
            <a:r>
              <a:rPr lang="id-ID" sz="2600" i="1" noProof="1">
                <a:solidFill>
                  <a:srgbClr val="0070C0"/>
                </a:solidFill>
              </a:rPr>
              <a:t>q</a:t>
            </a:r>
            <a:r>
              <a:rPr lang="id-ID" sz="2600" noProof="1">
                <a:solidFill>
                  <a:srgbClr val="0070C0"/>
                </a:solidFill>
              </a:rPr>
              <a:t> berhubungan dengan diagram </a:t>
            </a:r>
            <a:r>
              <a:rPr lang="id-ID" sz="2600" i="1" noProof="1">
                <a:solidFill>
                  <a:srgbClr val="0070C0"/>
                </a:solidFill>
              </a:rPr>
              <a:t>M</a:t>
            </a:r>
            <a:r>
              <a:rPr lang="id-ID" sz="2600" noProof="1">
                <a:solidFill>
                  <a:srgbClr val="0070C0"/>
                </a:solidFill>
              </a:rPr>
              <a:t>/</a:t>
            </a:r>
            <a:r>
              <a:rPr lang="id-ID" sz="2600" i="1" noProof="1">
                <a:solidFill>
                  <a:srgbClr val="0070C0"/>
                </a:solidFill>
              </a:rPr>
              <a:t>EI</a:t>
            </a:r>
            <a:r>
              <a:rPr lang="id-ID" sz="2600" noProof="1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906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242" y="2235979"/>
            <a:ext cx="15535056" cy="50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dirty="0"/>
              <a:t>Dari kedua hubungan tersebut maka diperoleh dua buah teorema umum dalam metode balok konjugasi.</a:t>
            </a:r>
          </a:p>
          <a:p>
            <a:pPr>
              <a:lnSpc>
                <a:spcPct val="150000"/>
              </a:lnSpc>
            </a:pPr>
            <a:r>
              <a:rPr lang="id-ID" sz="2600" b="1" dirty="0">
                <a:solidFill>
                  <a:schemeClr val="accent4">
                    <a:lumMod val="75000"/>
                  </a:schemeClr>
                </a:solidFill>
              </a:rPr>
              <a:t>Teorema 1</a:t>
            </a:r>
            <a:endParaRPr lang="id-ID" sz="2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b="1" dirty="0"/>
              <a:t>	</a:t>
            </a:r>
            <a:r>
              <a:rPr lang="id-ID" sz="2600" b="1" dirty="0"/>
              <a:t>sudut rotasi di suatu titik dari balok nyata secara numerik sama dengan </a:t>
            </a:r>
            <a:r>
              <a:rPr lang="en-US" sz="2600" b="1" dirty="0"/>
              <a:t>	</a:t>
            </a:r>
            <a:r>
              <a:rPr lang="id-ID" sz="2600" b="1" dirty="0"/>
              <a:t>gaya geser di 	titik tersebut pada balok konjugasi</a:t>
            </a:r>
            <a:endParaRPr lang="id-ID" sz="2600" dirty="0"/>
          </a:p>
          <a:p>
            <a:pPr>
              <a:lnSpc>
                <a:spcPct val="150000"/>
              </a:lnSpc>
            </a:pPr>
            <a:r>
              <a:rPr lang="id-ID" sz="2600" b="1" dirty="0">
                <a:solidFill>
                  <a:schemeClr val="accent4">
                    <a:lumMod val="75000"/>
                  </a:schemeClr>
                </a:solidFill>
              </a:rPr>
              <a:t>Teorema 2	</a:t>
            </a:r>
            <a:endParaRPr lang="id-ID" sz="2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b="1" dirty="0"/>
              <a:t>	</a:t>
            </a:r>
            <a:r>
              <a:rPr lang="id-ID" sz="2600" b="1" dirty="0"/>
              <a:t>lendutan di suatu titik dari balok nyata secara numerik sama dengan momen di titik 	tersebut pada balok konjugasi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427238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149" y="1935804"/>
            <a:ext cx="8887745" cy="653750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effectLst/>
              </a:rPr>
              <a:t>S</a:t>
            </a:r>
            <a:r>
              <a:rPr lang="id-ID" dirty="0">
                <a:effectLst/>
              </a:rPr>
              <a:t>uatu balok sederhana di atas dua tumpuan dengan beban merata </a:t>
            </a:r>
            <a:r>
              <a:rPr lang="id-ID" i="1" dirty="0">
                <a:effectLst/>
              </a:rPr>
              <a:t>q</a:t>
            </a:r>
            <a:r>
              <a:rPr lang="id-ID" dirty="0">
                <a:effectLst/>
              </a:rPr>
              <a:t>, ditransformasi menjadi balok konjugasi-nya</a:t>
            </a:r>
            <a:r>
              <a:rPr lang="en-US" dirty="0">
                <a:effectLst/>
              </a:rPr>
              <a:t>, </a:t>
            </a:r>
            <a:r>
              <a:rPr lang="id-ID" dirty="0">
                <a:effectLst/>
              </a:rPr>
              <a:t>dengan beban merata berupa diagram </a:t>
            </a:r>
            <a:r>
              <a:rPr lang="id-ID" i="1" dirty="0">
                <a:effectLst/>
              </a:rPr>
              <a:t>M</a:t>
            </a:r>
            <a:r>
              <a:rPr lang="id-ID" dirty="0">
                <a:effectLst/>
              </a:rPr>
              <a:t>/</a:t>
            </a:r>
            <a:r>
              <a:rPr lang="id-ID" i="1" dirty="0">
                <a:effectLst/>
              </a:rPr>
              <a:t>EI</a:t>
            </a:r>
            <a:r>
              <a:rPr lang="id-ID" dirty="0">
                <a:effectLst/>
              </a:rPr>
              <a:t> yang dihasilkan dari pembebanan pada balok nyata. </a:t>
            </a:r>
            <a:endParaRPr lang="en-US" dirty="0">
              <a:effectLst/>
            </a:endParaRPr>
          </a:p>
          <a:p>
            <a:pPr algn="just"/>
            <a:r>
              <a:rPr lang="id-ID" dirty="0">
                <a:effectLst/>
              </a:rPr>
              <a:t>Apabila diagram </a:t>
            </a:r>
            <a:r>
              <a:rPr lang="id-ID" i="1" dirty="0">
                <a:effectLst/>
              </a:rPr>
              <a:t>M</a:t>
            </a:r>
            <a:r>
              <a:rPr lang="id-ID" dirty="0">
                <a:effectLst/>
              </a:rPr>
              <a:t>/</a:t>
            </a:r>
            <a:r>
              <a:rPr lang="id-ID" i="1" dirty="0">
                <a:effectLst/>
              </a:rPr>
              <a:t>EI </a:t>
            </a:r>
            <a:r>
              <a:rPr lang="id-ID" dirty="0">
                <a:effectLst/>
              </a:rPr>
              <a:t>dari balok nyata bernilai </a:t>
            </a:r>
            <a:r>
              <a:rPr lang="id-ID" b="1" dirty="0">
                <a:solidFill>
                  <a:srgbClr val="FF0000"/>
                </a:solidFill>
                <a:effectLst/>
              </a:rPr>
              <a:t>positif</a:t>
            </a:r>
            <a:r>
              <a:rPr lang="id-ID" dirty="0">
                <a:effectLst/>
              </a:rPr>
              <a:t> maka arah beban dari diagram </a:t>
            </a:r>
            <a:r>
              <a:rPr lang="id-ID" i="1" dirty="0">
                <a:effectLst/>
              </a:rPr>
              <a:t>M</a:t>
            </a:r>
            <a:r>
              <a:rPr lang="id-ID" dirty="0">
                <a:effectLst/>
              </a:rPr>
              <a:t>/</a:t>
            </a:r>
            <a:r>
              <a:rPr lang="id-ID" i="1" dirty="0">
                <a:effectLst/>
              </a:rPr>
              <a:t>EI</a:t>
            </a:r>
            <a:r>
              <a:rPr lang="id-ID" dirty="0">
                <a:effectLst/>
              </a:rPr>
              <a:t> adalah </a:t>
            </a:r>
            <a:r>
              <a:rPr lang="id-ID" b="1" dirty="0">
                <a:solidFill>
                  <a:srgbClr val="0070C0"/>
                </a:solidFill>
                <a:effectLst/>
              </a:rPr>
              <a:t>kearah atas</a:t>
            </a:r>
            <a:r>
              <a:rPr lang="id-ID" dirty="0">
                <a:effectLst/>
              </a:rPr>
              <a:t>, demikian pula sebaliknya.</a:t>
            </a:r>
            <a:endParaRPr lang="en-US" dirty="0">
              <a:effectLst/>
            </a:endParaRPr>
          </a:p>
          <a:p>
            <a:pPr algn="just"/>
            <a:r>
              <a:rPr lang="id-ID" dirty="0">
                <a:effectLst/>
              </a:rPr>
              <a:t>Dalam melakukan transformasi balok nyata menjadi balok konjugasi, maka harus dilakukan penyesuaian kondisi tumpuan</a:t>
            </a:r>
          </a:p>
          <a:p>
            <a:pPr marL="0" indent="0" algn="just">
              <a:buNone/>
            </a:pPr>
            <a:endParaRPr lang="id-ID" dirty="0">
              <a:effectLst/>
            </a:endParaRPr>
          </a:p>
          <a:p>
            <a:pPr algn="just"/>
            <a:endParaRPr lang="id-ID" dirty="0">
              <a:effectLst/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0690464" y="2596814"/>
            <a:ext cx="4595283" cy="1102341"/>
            <a:chOff x="2460" y="8451"/>
            <a:chExt cx="5010" cy="1202"/>
          </a:xfrm>
        </p:grpSpPr>
        <p:sp>
          <p:nvSpPr>
            <p:cNvPr id="40" name="Rectangle 63"/>
            <p:cNvSpPr>
              <a:spLocks noChangeArrowheads="1"/>
            </p:cNvSpPr>
            <p:nvPr/>
          </p:nvSpPr>
          <p:spPr bwMode="auto">
            <a:xfrm>
              <a:off x="2835" y="9075"/>
              <a:ext cx="4245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2460" y="9218"/>
              <a:ext cx="780" cy="308"/>
              <a:chOff x="3945" y="9735"/>
              <a:chExt cx="780" cy="308"/>
            </a:xfrm>
          </p:grpSpPr>
          <p:sp>
            <p:nvSpPr>
              <p:cNvPr id="65" name="AutoShape 62"/>
              <p:cNvSpPr>
                <a:spLocks noChangeArrowheads="1"/>
              </p:cNvSpPr>
              <p:nvPr/>
            </p:nvSpPr>
            <p:spPr bwMode="auto">
              <a:xfrm>
                <a:off x="4125" y="9735"/>
                <a:ext cx="405" cy="16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grpSp>
            <p:nvGrpSpPr>
              <p:cNvPr id="66" name="Group 59"/>
              <p:cNvGrpSpPr>
                <a:grpSpLocks/>
              </p:cNvGrpSpPr>
              <p:nvPr/>
            </p:nvGrpSpPr>
            <p:grpSpPr bwMode="auto">
              <a:xfrm>
                <a:off x="3945" y="9900"/>
                <a:ext cx="780" cy="143"/>
                <a:chOff x="3900" y="10027"/>
                <a:chExt cx="780" cy="143"/>
              </a:xfrm>
            </p:grpSpPr>
            <p:sp>
              <p:nvSpPr>
                <p:cNvPr id="67" name="Rectangle 61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3900" y="10027"/>
                  <a:ext cx="780" cy="143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68" name="AutoShape 60"/>
                <p:cNvSpPr>
                  <a:spLocks noChangeShapeType="1"/>
                </p:cNvSpPr>
                <p:nvPr/>
              </p:nvSpPr>
              <p:spPr bwMode="auto">
                <a:xfrm>
                  <a:off x="3900" y="10027"/>
                  <a:ext cx="7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</p:grpSp>
        </p:grpSp>
        <p:grpSp>
          <p:nvGrpSpPr>
            <p:cNvPr id="42" name="Group 50"/>
            <p:cNvGrpSpPr>
              <a:grpSpLocks/>
            </p:cNvGrpSpPr>
            <p:nvPr/>
          </p:nvGrpSpPr>
          <p:grpSpPr bwMode="auto">
            <a:xfrm>
              <a:off x="6690" y="9218"/>
              <a:ext cx="780" cy="435"/>
              <a:chOff x="5430" y="9735"/>
              <a:chExt cx="780" cy="435"/>
            </a:xfrm>
          </p:grpSpPr>
          <p:grpSp>
            <p:nvGrpSpPr>
              <p:cNvPr id="58" name="Group 55"/>
              <p:cNvGrpSpPr>
                <a:grpSpLocks/>
              </p:cNvGrpSpPr>
              <p:nvPr/>
            </p:nvGrpSpPr>
            <p:grpSpPr bwMode="auto">
              <a:xfrm>
                <a:off x="5430" y="10027"/>
                <a:ext cx="780" cy="143"/>
                <a:chOff x="3900" y="10027"/>
                <a:chExt cx="780" cy="143"/>
              </a:xfrm>
            </p:grpSpPr>
            <p:sp>
              <p:nvSpPr>
                <p:cNvPr id="63" name="Rectangle 57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3900" y="10027"/>
                  <a:ext cx="780" cy="143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64" name="AutoShape 56"/>
                <p:cNvSpPr>
                  <a:spLocks noChangeShapeType="1"/>
                </p:cNvSpPr>
                <p:nvPr/>
              </p:nvSpPr>
              <p:spPr bwMode="auto">
                <a:xfrm>
                  <a:off x="3900" y="10027"/>
                  <a:ext cx="7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</p:grpSp>
          <p:sp>
            <p:nvSpPr>
              <p:cNvPr id="59" name="AutoShape 54"/>
              <p:cNvSpPr>
                <a:spLocks noChangeArrowheads="1"/>
              </p:cNvSpPr>
              <p:nvPr/>
            </p:nvSpPr>
            <p:spPr bwMode="auto">
              <a:xfrm>
                <a:off x="5610" y="9735"/>
                <a:ext cx="405" cy="16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60" name="Oval 53"/>
              <p:cNvSpPr>
                <a:spLocks noChangeArrowheads="1"/>
              </p:cNvSpPr>
              <p:nvPr/>
            </p:nvSpPr>
            <p:spPr bwMode="auto">
              <a:xfrm>
                <a:off x="5700" y="9900"/>
                <a:ext cx="120" cy="12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5820" y="9900"/>
                <a:ext cx="120" cy="12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62" name="AutoShape 51"/>
              <p:cNvSpPr>
                <a:spLocks noChangeShapeType="1"/>
              </p:cNvSpPr>
              <p:nvPr/>
            </p:nvSpPr>
            <p:spPr bwMode="auto">
              <a:xfrm>
                <a:off x="5528" y="9900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</p:grpSp>
        <p:sp>
          <p:nvSpPr>
            <p:cNvPr id="43" name="AutoShape 49"/>
            <p:cNvSpPr>
              <a:spLocks noChangeShapeType="1"/>
            </p:cNvSpPr>
            <p:nvPr/>
          </p:nvSpPr>
          <p:spPr bwMode="auto">
            <a:xfrm>
              <a:off x="2835" y="8715"/>
              <a:ext cx="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44" name="AutoShape 48"/>
            <p:cNvSpPr>
              <a:spLocks noChangeShapeType="1"/>
            </p:cNvSpPr>
            <p:nvPr/>
          </p:nvSpPr>
          <p:spPr bwMode="auto">
            <a:xfrm>
              <a:off x="3135" y="8618"/>
              <a:ext cx="1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45" name="AutoShape 47"/>
            <p:cNvSpPr>
              <a:spLocks noChangeShapeType="1"/>
            </p:cNvSpPr>
            <p:nvPr/>
          </p:nvSpPr>
          <p:spPr bwMode="auto">
            <a:xfrm>
              <a:off x="3443" y="8550"/>
              <a:ext cx="1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46" name="AutoShape 46"/>
            <p:cNvSpPr>
              <a:spLocks noChangeShapeType="1"/>
            </p:cNvSpPr>
            <p:nvPr/>
          </p:nvSpPr>
          <p:spPr bwMode="auto">
            <a:xfrm>
              <a:off x="3758" y="8618"/>
              <a:ext cx="1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47" name="AutoShape 45"/>
            <p:cNvSpPr>
              <a:spLocks noChangeShapeType="1"/>
            </p:cNvSpPr>
            <p:nvPr/>
          </p:nvSpPr>
          <p:spPr bwMode="auto">
            <a:xfrm>
              <a:off x="4073" y="8715"/>
              <a:ext cx="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48" name="AutoShape 44"/>
            <p:cNvSpPr>
              <a:spLocks noChangeShapeType="1"/>
            </p:cNvSpPr>
            <p:nvPr/>
          </p:nvSpPr>
          <p:spPr bwMode="auto">
            <a:xfrm>
              <a:off x="4395" y="8715"/>
              <a:ext cx="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49" name="AutoShape 43"/>
            <p:cNvSpPr>
              <a:spLocks noChangeShapeType="1"/>
            </p:cNvSpPr>
            <p:nvPr/>
          </p:nvSpPr>
          <p:spPr bwMode="auto">
            <a:xfrm>
              <a:off x="4703" y="8475"/>
              <a:ext cx="1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0" name="AutoShape 42"/>
            <p:cNvSpPr>
              <a:spLocks noChangeShapeType="1"/>
            </p:cNvSpPr>
            <p:nvPr/>
          </p:nvSpPr>
          <p:spPr bwMode="auto">
            <a:xfrm>
              <a:off x="5055" y="8618"/>
              <a:ext cx="1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1" name="AutoShape 41"/>
            <p:cNvSpPr>
              <a:spLocks noChangeShapeType="1"/>
            </p:cNvSpPr>
            <p:nvPr/>
          </p:nvSpPr>
          <p:spPr bwMode="auto">
            <a:xfrm>
              <a:off x="5392" y="8715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2" name="AutoShape 40"/>
            <p:cNvSpPr>
              <a:spLocks noChangeShapeType="1"/>
            </p:cNvSpPr>
            <p:nvPr/>
          </p:nvSpPr>
          <p:spPr bwMode="auto">
            <a:xfrm>
              <a:off x="5723" y="8618"/>
              <a:ext cx="1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3" name="AutoShape 39"/>
            <p:cNvSpPr>
              <a:spLocks noChangeShapeType="1"/>
            </p:cNvSpPr>
            <p:nvPr/>
          </p:nvSpPr>
          <p:spPr bwMode="auto">
            <a:xfrm>
              <a:off x="6068" y="8475"/>
              <a:ext cx="1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4" name="AutoShape 38"/>
            <p:cNvSpPr>
              <a:spLocks noChangeShapeType="1"/>
            </p:cNvSpPr>
            <p:nvPr/>
          </p:nvSpPr>
          <p:spPr bwMode="auto">
            <a:xfrm>
              <a:off x="6404" y="8475"/>
              <a:ext cx="1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5" name="AutoShape 37"/>
            <p:cNvSpPr>
              <a:spLocks noChangeShapeType="1"/>
            </p:cNvSpPr>
            <p:nvPr/>
          </p:nvSpPr>
          <p:spPr bwMode="auto">
            <a:xfrm>
              <a:off x="6734" y="8618"/>
              <a:ext cx="1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6" name="AutoShape 36"/>
            <p:cNvSpPr>
              <a:spLocks noChangeShapeType="1"/>
            </p:cNvSpPr>
            <p:nvPr/>
          </p:nvSpPr>
          <p:spPr bwMode="auto">
            <a:xfrm>
              <a:off x="7079" y="8715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835" y="8451"/>
              <a:ext cx="4245" cy="304"/>
            </a:xfrm>
            <a:custGeom>
              <a:avLst/>
              <a:gdLst>
                <a:gd name="T0" fmla="*/ 0 w 4245"/>
                <a:gd name="T1" fmla="*/ 264 h 304"/>
                <a:gd name="T2" fmla="*/ 300 w 4245"/>
                <a:gd name="T3" fmla="*/ 167 h 304"/>
                <a:gd name="T4" fmla="*/ 608 w 4245"/>
                <a:gd name="T5" fmla="*/ 99 h 304"/>
                <a:gd name="T6" fmla="*/ 924 w 4245"/>
                <a:gd name="T7" fmla="*/ 167 h 304"/>
                <a:gd name="T8" fmla="*/ 1238 w 4245"/>
                <a:gd name="T9" fmla="*/ 264 h 304"/>
                <a:gd name="T10" fmla="*/ 1560 w 4245"/>
                <a:gd name="T11" fmla="*/ 264 h 304"/>
                <a:gd name="T12" fmla="*/ 1868 w 4245"/>
                <a:gd name="T13" fmla="*/ 24 h 304"/>
                <a:gd name="T14" fmla="*/ 2220 w 4245"/>
                <a:gd name="T15" fmla="*/ 167 h 304"/>
                <a:gd name="T16" fmla="*/ 2558 w 4245"/>
                <a:gd name="T17" fmla="*/ 264 h 304"/>
                <a:gd name="T18" fmla="*/ 2889 w 4245"/>
                <a:gd name="T19" fmla="*/ 167 h 304"/>
                <a:gd name="T20" fmla="*/ 3233 w 4245"/>
                <a:gd name="T21" fmla="*/ 24 h 304"/>
                <a:gd name="T22" fmla="*/ 3570 w 4245"/>
                <a:gd name="T23" fmla="*/ 24 h 304"/>
                <a:gd name="T24" fmla="*/ 3900 w 4245"/>
                <a:gd name="T25" fmla="*/ 167 h 304"/>
                <a:gd name="T26" fmla="*/ 4245 w 4245"/>
                <a:gd name="T27" fmla="*/ 26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5" h="304">
                  <a:moveTo>
                    <a:pt x="0" y="264"/>
                  </a:moveTo>
                  <a:cubicBezTo>
                    <a:pt x="99" y="229"/>
                    <a:pt x="199" y="194"/>
                    <a:pt x="300" y="167"/>
                  </a:cubicBezTo>
                  <a:cubicBezTo>
                    <a:pt x="401" y="140"/>
                    <a:pt x="504" y="99"/>
                    <a:pt x="608" y="99"/>
                  </a:cubicBezTo>
                  <a:cubicBezTo>
                    <a:pt x="712" y="99"/>
                    <a:pt x="819" y="139"/>
                    <a:pt x="924" y="167"/>
                  </a:cubicBezTo>
                  <a:cubicBezTo>
                    <a:pt x="1029" y="195"/>
                    <a:pt x="1132" y="248"/>
                    <a:pt x="1238" y="264"/>
                  </a:cubicBezTo>
                  <a:cubicBezTo>
                    <a:pt x="1344" y="280"/>
                    <a:pt x="1455" y="304"/>
                    <a:pt x="1560" y="264"/>
                  </a:cubicBezTo>
                  <a:cubicBezTo>
                    <a:pt x="1665" y="224"/>
                    <a:pt x="1758" y="40"/>
                    <a:pt x="1868" y="24"/>
                  </a:cubicBezTo>
                  <a:cubicBezTo>
                    <a:pt x="1978" y="8"/>
                    <a:pt x="2105" y="127"/>
                    <a:pt x="2220" y="167"/>
                  </a:cubicBezTo>
                  <a:cubicBezTo>
                    <a:pt x="2335" y="207"/>
                    <a:pt x="2447" y="264"/>
                    <a:pt x="2558" y="264"/>
                  </a:cubicBezTo>
                  <a:cubicBezTo>
                    <a:pt x="2669" y="264"/>
                    <a:pt x="2777" y="207"/>
                    <a:pt x="2889" y="167"/>
                  </a:cubicBezTo>
                  <a:cubicBezTo>
                    <a:pt x="3001" y="127"/>
                    <a:pt x="3120" y="48"/>
                    <a:pt x="3233" y="24"/>
                  </a:cubicBezTo>
                  <a:cubicBezTo>
                    <a:pt x="3346" y="0"/>
                    <a:pt x="3459" y="0"/>
                    <a:pt x="3570" y="24"/>
                  </a:cubicBezTo>
                  <a:cubicBezTo>
                    <a:pt x="3681" y="48"/>
                    <a:pt x="3787" y="127"/>
                    <a:pt x="3900" y="167"/>
                  </a:cubicBezTo>
                  <a:cubicBezTo>
                    <a:pt x="4013" y="207"/>
                    <a:pt x="4129" y="235"/>
                    <a:pt x="4245" y="2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465289" y="2184582"/>
            <a:ext cx="419171" cy="4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589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endParaRPr lang="en-US" altLang="id-ID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0690464" y="4898248"/>
            <a:ext cx="4595283" cy="1356374"/>
            <a:chOff x="5203820" y="2728569"/>
            <a:chExt cx="3181350" cy="939028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203820" y="2728569"/>
              <a:ext cx="3181350" cy="939028"/>
              <a:chOff x="2460" y="9846"/>
              <a:chExt cx="5010" cy="1479"/>
            </a:xfrm>
          </p:grpSpPr>
          <p:sp>
            <p:nvSpPr>
              <p:cNvPr id="12" name="Rectangle 33"/>
              <p:cNvSpPr>
                <a:spLocks noChangeArrowheads="1"/>
              </p:cNvSpPr>
              <p:nvPr/>
            </p:nvSpPr>
            <p:spPr bwMode="auto">
              <a:xfrm>
                <a:off x="2835" y="10747"/>
                <a:ext cx="4245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460" y="10890"/>
                <a:ext cx="780" cy="308"/>
                <a:chOff x="3945" y="9735"/>
                <a:chExt cx="780" cy="308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4125" y="9735"/>
                  <a:ext cx="40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37" name="Group 29"/>
                <p:cNvGrpSpPr>
                  <a:grpSpLocks/>
                </p:cNvGrpSpPr>
                <p:nvPr/>
              </p:nvGrpSpPr>
              <p:grpSpPr bwMode="auto">
                <a:xfrm>
                  <a:off x="3945" y="9900"/>
                  <a:ext cx="780" cy="143"/>
                  <a:chOff x="3900" y="10027"/>
                  <a:chExt cx="780" cy="143"/>
                </a:xfrm>
              </p:grpSpPr>
              <p:sp>
                <p:nvSpPr>
                  <p:cNvPr id="38" name="Rectangle 31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3900" y="10027"/>
                    <a:ext cx="780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39" name="AutoShape 30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10027"/>
                    <a:ext cx="7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6690" y="10890"/>
                <a:ext cx="780" cy="435"/>
                <a:chOff x="5430" y="9735"/>
                <a:chExt cx="780" cy="435"/>
              </a:xfrm>
            </p:grpSpPr>
            <p:grpSp>
              <p:nvGrpSpPr>
                <p:cNvPr id="29" name="Group 25"/>
                <p:cNvGrpSpPr>
                  <a:grpSpLocks/>
                </p:cNvGrpSpPr>
                <p:nvPr/>
              </p:nvGrpSpPr>
              <p:grpSpPr bwMode="auto">
                <a:xfrm>
                  <a:off x="5430" y="10027"/>
                  <a:ext cx="780" cy="143"/>
                  <a:chOff x="3900" y="10027"/>
                  <a:chExt cx="780" cy="143"/>
                </a:xfrm>
              </p:grpSpPr>
              <p:sp>
                <p:nvSpPr>
                  <p:cNvPr id="34" name="Rectangle 27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3900" y="10027"/>
                    <a:ext cx="780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35" name="AutoShape 26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10027"/>
                    <a:ext cx="7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  <p:sp>
              <p:nvSpPr>
                <p:cNvPr id="30" name="AutoShape 24"/>
                <p:cNvSpPr>
                  <a:spLocks noChangeArrowheads="1"/>
                </p:cNvSpPr>
                <p:nvPr/>
              </p:nvSpPr>
              <p:spPr bwMode="auto">
                <a:xfrm>
                  <a:off x="5610" y="9735"/>
                  <a:ext cx="40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31" name="Oval 23"/>
                <p:cNvSpPr>
                  <a:spLocks noChangeArrowheads="1"/>
                </p:cNvSpPr>
                <p:nvPr/>
              </p:nvSpPr>
              <p:spPr bwMode="auto">
                <a:xfrm>
                  <a:off x="5700" y="9900"/>
                  <a:ext cx="120" cy="12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32" name="Oval 22"/>
                <p:cNvSpPr>
                  <a:spLocks noChangeArrowheads="1"/>
                </p:cNvSpPr>
                <p:nvPr/>
              </p:nvSpPr>
              <p:spPr bwMode="auto">
                <a:xfrm>
                  <a:off x="5820" y="9900"/>
                  <a:ext cx="120" cy="12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33" name="AutoShape 21"/>
                <p:cNvSpPr>
                  <a:spLocks noChangeShapeType="1"/>
                </p:cNvSpPr>
                <p:nvPr/>
              </p:nvSpPr>
              <p:spPr bwMode="auto">
                <a:xfrm>
                  <a:off x="5528" y="9900"/>
                  <a:ext cx="56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</p:grpSp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2835" y="9846"/>
                <a:ext cx="4245" cy="901"/>
                <a:chOff x="2835" y="9846"/>
                <a:chExt cx="4245" cy="901"/>
              </a:xfrm>
            </p:grpSpPr>
            <p:sp>
              <p:nvSpPr>
                <p:cNvPr id="16" name="AutoShape 19"/>
                <p:cNvSpPr>
                  <a:spLocks noChangeShapeType="1"/>
                </p:cNvSpPr>
                <p:nvPr/>
              </p:nvSpPr>
              <p:spPr bwMode="auto">
                <a:xfrm>
                  <a:off x="3135" y="10350"/>
                  <a:ext cx="1" cy="39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7" name="AutoShape 18"/>
                <p:cNvSpPr>
                  <a:spLocks noChangeShapeType="1"/>
                </p:cNvSpPr>
                <p:nvPr/>
              </p:nvSpPr>
              <p:spPr bwMode="auto">
                <a:xfrm>
                  <a:off x="3443" y="9980"/>
                  <a:ext cx="1" cy="76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8" name="AutoShape 17"/>
                <p:cNvSpPr>
                  <a:spLocks noChangeShapeType="1"/>
                </p:cNvSpPr>
                <p:nvPr/>
              </p:nvSpPr>
              <p:spPr bwMode="auto">
                <a:xfrm>
                  <a:off x="3758" y="10079"/>
                  <a:ext cx="1" cy="66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9" name="AutoShape 16"/>
                <p:cNvSpPr>
                  <a:spLocks noChangeShapeType="1"/>
                </p:cNvSpPr>
                <p:nvPr/>
              </p:nvSpPr>
              <p:spPr bwMode="auto">
                <a:xfrm>
                  <a:off x="4073" y="10221"/>
                  <a:ext cx="0" cy="52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0" name="AutoShape 15"/>
                <p:cNvSpPr>
                  <a:spLocks noChangeShapeType="1"/>
                </p:cNvSpPr>
                <p:nvPr/>
              </p:nvSpPr>
              <p:spPr bwMode="auto">
                <a:xfrm>
                  <a:off x="4395" y="10221"/>
                  <a:ext cx="0" cy="52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1" name="AutoShape 14"/>
                <p:cNvSpPr>
                  <a:spLocks noChangeShapeType="1"/>
                </p:cNvSpPr>
                <p:nvPr/>
              </p:nvSpPr>
              <p:spPr bwMode="auto">
                <a:xfrm>
                  <a:off x="4703" y="9870"/>
                  <a:ext cx="1" cy="87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2" name="AutoShape 13"/>
                <p:cNvSpPr>
                  <a:spLocks noChangeShapeType="1"/>
                </p:cNvSpPr>
                <p:nvPr/>
              </p:nvSpPr>
              <p:spPr bwMode="auto">
                <a:xfrm>
                  <a:off x="5055" y="10079"/>
                  <a:ext cx="1" cy="66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3" name="AutoShape 12"/>
                <p:cNvSpPr>
                  <a:spLocks noChangeShapeType="1"/>
                </p:cNvSpPr>
                <p:nvPr/>
              </p:nvSpPr>
              <p:spPr bwMode="auto">
                <a:xfrm>
                  <a:off x="5392" y="10221"/>
                  <a:ext cx="1" cy="52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4" name="AutoShape 11"/>
                <p:cNvSpPr>
                  <a:spLocks noChangeShapeType="1"/>
                </p:cNvSpPr>
                <p:nvPr/>
              </p:nvSpPr>
              <p:spPr bwMode="auto">
                <a:xfrm>
                  <a:off x="5723" y="10079"/>
                  <a:ext cx="1" cy="66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5" name="AutoShape 10"/>
                <p:cNvSpPr>
                  <a:spLocks noChangeShapeType="1"/>
                </p:cNvSpPr>
                <p:nvPr/>
              </p:nvSpPr>
              <p:spPr bwMode="auto">
                <a:xfrm>
                  <a:off x="6068" y="9870"/>
                  <a:ext cx="1" cy="87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6" name="AutoShape 9"/>
                <p:cNvSpPr>
                  <a:spLocks noChangeShapeType="1"/>
                </p:cNvSpPr>
                <p:nvPr/>
              </p:nvSpPr>
              <p:spPr bwMode="auto">
                <a:xfrm>
                  <a:off x="6404" y="10079"/>
                  <a:ext cx="1" cy="66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7" name="AutoShape 8"/>
                <p:cNvSpPr>
                  <a:spLocks noChangeShapeType="1"/>
                </p:cNvSpPr>
                <p:nvPr/>
              </p:nvSpPr>
              <p:spPr bwMode="auto">
                <a:xfrm>
                  <a:off x="6734" y="10418"/>
                  <a:ext cx="1" cy="32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8" name="Freeform 7"/>
                <p:cNvSpPr>
                  <a:spLocks/>
                </p:cNvSpPr>
                <p:nvPr/>
              </p:nvSpPr>
              <p:spPr bwMode="auto">
                <a:xfrm>
                  <a:off x="2835" y="9846"/>
                  <a:ext cx="4245" cy="901"/>
                </a:xfrm>
                <a:custGeom>
                  <a:avLst/>
                  <a:gdLst>
                    <a:gd name="T0" fmla="*/ 0 w 4245"/>
                    <a:gd name="T1" fmla="*/ 901 h 901"/>
                    <a:gd name="T2" fmla="*/ 300 w 4245"/>
                    <a:gd name="T3" fmla="*/ 504 h 901"/>
                    <a:gd name="T4" fmla="*/ 608 w 4245"/>
                    <a:gd name="T5" fmla="*/ 134 h 901"/>
                    <a:gd name="T6" fmla="*/ 923 w 4245"/>
                    <a:gd name="T7" fmla="*/ 233 h 901"/>
                    <a:gd name="T8" fmla="*/ 1238 w 4245"/>
                    <a:gd name="T9" fmla="*/ 375 h 901"/>
                    <a:gd name="T10" fmla="*/ 1560 w 4245"/>
                    <a:gd name="T11" fmla="*/ 375 h 901"/>
                    <a:gd name="T12" fmla="*/ 1868 w 4245"/>
                    <a:gd name="T13" fmla="*/ 24 h 901"/>
                    <a:gd name="T14" fmla="*/ 2221 w 4245"/>
                    <a:gd name="T15" fmla="*/ 233 h 901"/>
                    <a:gd name="T16" fmla="*/ 2558 w 4245"/>
                    <a:gd name="T17" fmla="*/ 375 h 901"/>
                    <a:gd name="T18" fmla="*/ 2889 w 4245"/>
                    <a:gd name="T19" fmla="*/ 233 h 901"/>
                    <a:gd name="T20" fmla="*/ 3233 w 4245"/>
                    <a:gd name="T21" fmla="*/ 47 h 901"/>
                    <a:gd name="T22" fmla="*/ 3570 w 4245"/>
                    <a:gd name="T23" fmla="*/ 233 h 901"/>
                    <a:gd name="T24" fmla="*/ 3899 w 4245"/>
                    <a:gd name="T25" fmla="*/ 572 h 901"/>
                    <a:gd name="T26" fmla="*/ 4245 w 4245"/>
                    <a:gd name="T27" fmla="*/ 901 h 9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45" h="901">
                      <a:moveTo>
                        <a:pt x="0" y="901"/>
                      </a:moveTo>
                      <a:cubicBezTo>
                        <a:pt x="99" y="766"/>
                        <a:pt x="199" y="632"/>
                        <a:pt x="300" y="504"/>
                      </a:cubicBezTo>
                      <a:cubicBezTo>
                        <a:pt x="401" y="376"/>
                        <a:pt x="504" y="179"/>
                        <a:pt x="608" y="134"/>
                      </a:cubicBezTo>
                      <a:cubicBezTo>
                        <a:pt x="712" y="89"/>
                        <a:pt x="818" y="193"/>
                        <a:pt x="923" y="233"/>
                      </a:cubicBezTo>
                      <a:cubicBezTo>
                        <a:pt x="1028" y="273"/>
                        <a:pt x="1132" y="351"/>
                        <a:pt x="1238" y="375"/>
                      </a:cubicBezTo>
                      <a:cubicBezTo>
                        <a:pt x="1344" y="399"/>
                        <a:pt x="1455" y="433"/>
                        <a:pt x="1560" y="375"/>
                      </a:cubicBezTo>
                      <a:cubicBezTo>
                        <a:pt x="1665" y="317"/>
                        <a:pt x="1758" y="48"/>
                        <a:pt x="1868" y="24"/>
                      </a:cubicBezTo>
                      <a:cubicBezTo>
                        <a:pt x="1978" y="0"/>
                        <a:pt x="2106" y="175"/>
                        <a:pt x="2221" y="233"/>
                      </a:cubicBezTo>
                      <a:cubicBezTo>
                        <a:pt x="2336" y="291"/>
                        <a:pt x="2447" y="375"/>
                        <a:pt x="2558" y="375"/>
                      </a:cubicBezTo>
                      <a:cubicBezTo>
                        <a:pt x="2669" y="375"/>
                        <a:pt x="2777" y="288"/>
                        <a:pt x="2889" y="233"/>
                      </a:cubicBezTo>
                      <a:cubicBezTo>
                        <a:pt x="3001" y="178"/>
                        <a:pt x="3120" y="47"/>
                        <a:pt x="3233" y="47"/>
                      </a:cubicBezTo>
                      <a:cubicBezTo>
                        <a:pt x="3346" y="47"/>
                        <a:pt x="3459" y="146"/>
                        <a:pt x="3570" y="233"/>
                      </a:cubicBezTo>
                      <a:cubicBezTo>
                        <a:pt x="3681" y="320"/>
                        <a:pt x="3787" y="461"/>
                        <a:pt x="3899" y="572"/>
                      </a:cubicBezTo>
                      <a:cubicBezTo>
                        <a:pt x="4011" y="683"/>
                        <a:pt x="4128" y="792"/>
                        <a:pt x="4245" y="90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</p:grpSp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771125" y="2743806"/>
              <a:ext cx="537845" cy="31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589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M/EI</a:t>
              </a:r>
              <a:endParaRPr lang="en-US" altLang="id-ID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0203149" y="3784222"/>
            <a:ext cx="5779146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22" noProof="1"/>
              <a:t>(a) </a:t>
            </a:r>
            <a:r>
              <a:rPr lang="id-ID" sz="2022" b="1" noProof="1"/>
              <a:t>Balok sederhana dengan beban merata </a:t>
            </a:r>
            <a:r>
              <a:rPr lang="id-ID" sz="2022" b="1" i="1" noProof="1"/>
              <a:t>q</a:t>
            </a:r>
            <a:endParaRPr lang="id-ID" sz="2022" noProof="1"/>
          </a:p>
        </p:txBody>
      </p:sp>
      <p:sp>
        <p:nvSpPr>
          <p:cNvPr id="72" name="Rectangle 71"/>
          <p:cNvSpPr/>
          <p:nvPr/>
        </p:nvSpPr>
        <p:spPr>
          <a:xfrm>
            <a:off x="9768656" y="6687957"/>
            <a:ext cx="6604000" cy="10258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2022" b="1" noProof="1"/>
              <a:t>(b) Balok konjugasi dengan beban </a:t>
            </a:r>
            <a:r>
              <a:rPr lang="id-ID" sz="2022" b="1" i="1" noProof="1"/>
              <a:t>M</a:t>
            </a:r>
            <a:r>
              <a:rPr lang="id-ID" sz="2022" b="1" noProof="1"/>
              <a:t>/</a:t>
            </a:r>
            <a:r>
              <a:rPr lang="id-ID" sz="2022" b="1" i="1" noProof="1"/>
              <a:t>EI</a:t>
            </a:r>
            <a:endParaRPr lang="id-ID" sz="2022" noProof="1"/>
          </a:p>
          <a:p>
            <a:pPr algn="ctr"/>
            <a:r>
              <a:rPr lang="id-ID" sz="2022" b="1" noProof="1"/>
              <a:t>Gambar 5.9 Transformasi balok nyata ke balok konjugasi.</a:t>
            </a:r>
            <a:endParaRPr lang="id-ID" sz="2022" noProof="1"/>
          </a:p>
        </p:txBody>
      </p:sp>
    </p:spTree>
    <p:extLst>
      <p:ext uri="{BB962C8B-B14F-4D97-AF65-F5344CB8AC3E}">
        <p14:creationId xmlns:p14="http://schemas.microsoft.com/office/powerpoint/2010/main" val="340754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60" name="Picture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/>
          <a:stretch/>
        </p:blipFill>
        <p:spPr bwMode="auto">
          <a:xfrm>
            <a:off x="666784" y="2285590"/>
            <a:ext cx="6832515" cy="5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473262" y="2888705"/>
            <a:ext cx="8460188" cy="5036737"/>
            <a:chOff x="2003" y="1682"/>
            <a:chExt cx="7635" cy="3472"/>
          </a:xfrm>
        </p:grpSpPr>
        <p:grpSp>
          <p:nvGrpSpPr>
            <p:cNvPr id="6" name="Group 96"/>
            <p:cNvGrpSpPr>
              <a:grpSpLocks/>
            </p:cNvGrpSpPr>
            <p:nvPr/>
          </p:nvGrpSpPr>
          <p:grpSpPr bwMode="auto">
            <a:xfrm>
              <a:off x="2116" y="2432"/>
              <a:ext cx="143" cy="673"/>
              <a:chOff x="5235" y="2702"/>
              <a:chExt cx="143" cy="673"/>
            </a:xfrm>
          </p:grpSpPr>
          <p:sp>
            <p:nvSpPr>
              <p:cNvPr id="98" name="Rectangle 98" descr="Light upward diagonal"/>
              <p:cNvSpPr>
                <a:spLocks noChangeArrowheads="1"/>
              </p:cNvSpPr>
              <p:nvPr/>
            </p:nvSpPr>
            <p:spPr bwMode="auto">
              <a:xfrm>
                <a:off x="5235" y="2702"/>
                <a:ext cx="143" cy="673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99" name="AutoShape 97"/>
              <p:cNvSpPr>
                <a:spLocks noChangeShapeType="1"/>
              </p:cNvSpPr>
              <p:nvPr/>
            </p:nvSpPr>
            <p:spPr bwMode="auto">
              <a:xfrm>
                <a:off x="5378" y="2702"/>
                <a:ext cx="0" cy="6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003" y="1682"/>
              <a:ext cx="7635" cy="3472"/>
              <a:chOff x="1471" y="1717"/>
              <a:chExt cx="7635" cy="3472"/>
            </a:xfrm>
          </p:grpSpPr>
          <p:grpSp>
            <p:nvGrpSpPr>
              <p:cNvPr id="8" name="Group 81"/>
              <p:cNvGrpSpPr>
                <a:grpSpLocks/>
              </p:cNvGrpSpPr>
              <p:nvPr/>
            </p:nvGrpSpPr>
            <p:grpSpPr bwMode="auto">
              <a:xfrm>
                <a:off x="1471" y="1717"/>
                <a:ext cx="3419" cy="435"/>
                <a:chOff x="3751" y="4087"/>
                <a:chExt cx="5010" cy="578"/>
              </a:xfrm>
            </p:grpSpPr>
            <p:sp>
              <p:nvSpPr>
                <p:cNvPr id="84" name="Rectangle 95"/>
                <p:cNvSpPr>
                  <a:spLocks noChangeArrowheads="1"/>
                </p:cNvSpPr>
                <p:nvPr/>
              </p:nvSpPr>
              <p:spPr bwMode="auto">
                <a:xfrm>
                  <a:off x="4126" y="4087"/>
                  <a:ext cx="4245" cy="14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85" name="Group 90"/>
                <p:cNvGrpSpPr>
                  <a:grpSpLocks/>
                </p:cNvGrpSpPr>
                <p:nvPr/>
              </p:nvGrpSpPr>
              <p:grpSpPr bwMode="auto">
                <a:xfrm>
                  <a:off x="3751" y="4230"/>
                  <a:ext cx="780" cy="308"/>
                  <a:chOff x="3945" y="9735"/>
                  <a:chExt cx="780" cy="308"/>
                </a:xfrm>
              </p:grpSpPr>
              <p:sp>
                <p:nvSpPr>
                  <p:cNvPr id="94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95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3945" y="9900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96" name="Rectangle 93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97" name="AutoShap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</p:grpSp>
            <p:grpSp>
              <p:nvGrpSpPr>
                <p:cNvPr id="86" name="Group 82"/>
                <p:cNvGrpSpPr>
                  <a:grpSpLocks/>
                </p:cNvGrpSpPr>
                <p:nvPr/>
              </p:nvGrpSpPr>
              <p:grpSpPr bwMode="auto">
                <a:xfrm>
                  <a:off x="7981" y="4230"/>
                  <a:ext cx="780" cy="435"/>
                  <a:chOff x="5430" y="9735"/>
                  <a:chExt cx="780" cy="435"/>
                </a:xfrm>
              </p:grpSpPr>
              <p:grpSp>
                <p:nvGrpSpPr>
                  <p:cNvPr id="8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5430" y="10027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92" name="Rectangle 89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93" name="AutoShap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  <p:sp>
                <p:nvSpPr>
                  <p:cNvPr id="88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5610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89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570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9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582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91" name="AutoShape 83"/>
                  <p:cNvSpPr>
                    <a:spLocks noChangeShapeType="1"/>
                  </p:cNvSpPr>
                  <p:nvPr/>
                </p:nvSpPr>
                <p:spPr bwMode="auto">
                  <a:xfrm>
                    <a:off x="5528" y="9900"/>
                    <a:ext cx="5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5544" y="1754"/>
                <a:ext cx="3419" cy="435"/>
                <a:chOff x="3751" y="4087"/>
                <a:chExt cx="5010" cy="578"/>
              </a:xfrm>
            </p:grpSpPr>
            <p:sp>
              <p:nvSpPr>
                <p:cNvPr id="70" name="Rectangle 80"/>
                <p:cNvSpPr>
                  <a:spLocks noChangeArrowheads="1"/>
                </p:cNvSpPr>
                <p:nvPr/>
              </p:nvSpPr>
              <p:spPr bwMode="auto">
                <a:xfrm>
                  <a:off x="4126" y="4087"/>
                  <a:ext cx="4245" cy="14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71" name="Group 75"/>
                <p:cNvGrpSpPr>
                  <a:grpSpLocks/>
                </p:cNvGrpSpPr>
                <p:nvPr/>
              </p:nvGrpSpPr>
              <p:grpSpPr bwMode="auto">
                <a:xfrm>
                  <a:off x="3751" y="4230"/>
                  <a:ext cx="780" cy="308"/>
                  <a:chOff x="3945" y="9735"/>
                  <a:chExt cx="780" cy="308"/>
                </a:xfrm>
              </p:grpSpPr>
              <p:sp>
                <p:nvSpPr>
                  <p:cNvPr id="80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81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3945" y="9900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82" name="Rectangle 78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83" name="AutoShap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</p:grpSp>
            <p:grpSp>
              <p:nvGrpSpPr>
                <p:cNvPr id="72" name="Group 67"/>
                <p:cNvGrpSpPr>
                  <a:grpSpLocks/>
                </p:cNvGrpSpPr>
                <p:nvPr/>
              </p:nvGrpSpPr>
              <p:grpSpPr bwMode="auto">
                <a:xfrm>
                  <a:off x="7981" y="4230"/>
                  <a:ext cx="780" cy="435"/>
                  <a:chOff x="5430" y="9735"/>
                  <a:chExt cx="780" cy="435"/>
                </a:xfrm>
              </p:grpSpPr>
              <p:grpSp>
                <p:nvGrpSpPr>
                  <p:cNvPr id="7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5430" y="10027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78" name="Rectangle 74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79" name="AutoShap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  <p:sp>
                <p:nvSpPr>
                  <p:cNvPr id="74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5610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7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70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76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582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77" name="AutoShape 68"/>
                  <p:cNvSpPr>
                    <a:spLocks noChangeShapeType="1"/>
                  </p:cNvSpPr>
                  <p:nvPr/>
                </p:nvSpPr>
                <p:spPr bwMode="auto">
                  <a:xfrm>
                    <a:off x="5528" y="9900"/>
                    <a:ext cx="5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</p:grpSp>
          <p:sp>
            <p:nvSpPr>
              <p:cNvPr id="10" name="Rectangle 65"/>
              <p:cNvSpPr>
                <a:spLocks noChangeArrowheads="1"/>
              </p:cNvSpPr>
              <p:nvPr/>
            </p:nvSpPr>
            <p:spPr bwMode="auto">
              <a:xfrm>
                <a:off x="1727" y="2702"/>
                <a:ext cx="2897" cy="10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grpSp>
            <p:nvGrpSpPr>
              <p:cNvPr id="11" name="Group 60"/>
              <p:cNvGrpSpPr>
                <a:grpSpLocks/>
              </p:cNvGrpSpPr>
              <p:nvPr/>
            </p:nvGrpSpPr>
            <p:grpSpPr bwMode="auto">
              <a:xfrm>
                <a:off x="5800" y="2432"/>
                <a:ext cx="3040" cy="673"/>
                <a:chOff x="1967" y="2702"/>
                <a:chExt cx="3040" cy="673"/>
              </a:xfrm>
            </p:grpSpPr>
            <p:sp>
              <p:nvSpPr>
                <p:cNvPr id="66" name="Rectangle 64"/>
                <p:cNvSpPr>
                  <a:spLocks noChangeArrowheads="1"/>
                </p:cNvSpPr>
                <p:nvPr/>
              </p:nvSpPr>
              <p:spPr bwMode="auto">
                <a:xfrm>
                  <a:off x="1967" y="2942"/>
                  <a:ext cx="2897" cy="10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67" name="Group 61"/>
                <p:cNvGrpSpPr>
                  <a:grpSpLocks/>
                </p:cNvGrpSpPr>
                <p:nvPr/>
              </p:nvGrpSpPr>
              <p:grpSpPr bwMode="auto">
                <a:xfrm>
                  <a:off x="4864" y="2702"/>
                  <a:ext cx="143" cy="673"/>
                  <a:chOff x="5401" y="3257"/>
                  <a:chExt cx="143" cy="673"/>
                </a:xfrm>
              </p:grpSpPr>
              <p:sp>
                <p:nvSpPr>
                  <p:cNvPr id="68" name="Rectangle 63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5401" y="3257"/>
                    <a:ext cx="143" cy="67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69" name="AutoShape 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01" y="3257"/>
                    <a:ext cx="0" cy="6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1471" y="3741"/>
                <a:ext cx="3153" cy="435"/>
                <a:chOff x="1471" y="3741"/>
                <a:chExt cx="3153" cy="435"/>
              </a:xfrm>
            </p:grpSpPr>
            <p:sp>
              <p:nvSpPr>
                <p:cNvPr id="52" name="Rectangle 59"/>
                <p:cNvSpPr>
                  <a:spLocks noChangeArrowheads="1"/>
                </p:cNvSpPr>
                <p:nvPr/>
              </p:nvSpPr>
              <p:spPr bwMode="auto">
                <a:xfrm>
                  <a:off x="1727" y="3741"/>
                  <a:ext cx="2897" cy="10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53" name="Group 54"/>
                <p:cNvGrpSpPr>
                  <a:grpSpLocks/>
                </p:cNvGrpSpPr>
                <p:nvPr/>
              </p:nvGrpSpPr>
              <p:grpSpPr bwMode="auto">
                <a:xfrm>
                  <a:off x="1471" y="3849"/>
                  <a:ext cx="532" cy="231"/>
                  <a:chOff x="3945" y="9735"/>
                  <a:chExt cx="780" cy="308"/>
                </a:xfrm>
              </p:grpSpPr>
              <p:sp>
                <p:nvSpPr>
                  <p:cNvPr id="62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63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945" y="9900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64" name="Rectangle 57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65" name="AutoShap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</p:grpSp>
            <p:grpSp>
              <p:nvGrpSpPr>
                <p:cNvPr id="54" name="Group 46"/>
                <p:cNvGrpSpPr>
                  <a:grpSpLocks/>
                </p:cNvGrpSpPr>
                <p:nvPr/>
              </p:nvGrpSpPr>
              <p:grpSpPr bwMode="auto">
                <a:xfrm>
                  <a:off x="2877" y="3849"/>
                  <a:ext cx="532" cy="327"/>
                  <a:chOff x="5430" y="9735"/>
                  <a:chExt cx="780" cy="435"/>
                </a:xfrm>
              </p:grpSpPr>
              <p:grpSp>
                <p:nvGrpSpPr>
                  <p:cNvPr id="5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430" y="10027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60" name="Rectangle 53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61" name="AutoShap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  <p:sp>
                <p:nvSpPr>
                  <p:cNvPr id="56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5610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5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70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5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582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59" name="AutoShape 47"/>
                  <p:cNvSpPr>
                    <a:spLocks noChangeShapeType="1"/>
                  </p:cNvSpPr>
                  <p:nvPr/>
                </p:nvSpPr>
                <p:spPr bwMode="auto">
                  <a:xfrm>
                    <a:off x="5528" y="9900"/>
                    <a:ext cx="5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5544" y="3407"/>
                <a:ext cx="3286" cy="673"/>
                <a:chOff x="5544" y="3407"/>
                <a:chExt cx="3286" cy="673"/>
              </a:xfrm>
            </p:grpSpPr>
            <p:sp>
              <p:nvSpPr>
                <p:cNvPr id="41" name="Rectangle 44"/>
                <p:cNvSpPr>
                  <a:spLocks noChangeArrowheads="1"/>
                </p:cNvSpPr>
                <p:nvPr/>
              </p:nvSpPr>
              <p:spPr bwMode="auto">
                <a:xfrm>
                  <a:off x="5800" y="3730"/>
                  <a:ext cx="1475" cy="10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42" name="Group 39"/>
                <p:cNvGrpSpPr>
                  <a:grpSpLocks/>
                </p:cNvGrpSpPr>
                <p:nvPr/>
              </p:nvGrpSpPr>
              <p:grpSpPr bwMode="auto">
                <a:xfrm>
                  <a:off x="5544" y="3838"/>
                  <a:ext cx="532" cy="231"/>
                  <a:chOff x="3945" y="9735"/>
                  <a:chExt cx="780" cy="308"/>
                </a:xfrm>
              </p:grpSpPr>
              <p:sp>
                <p:nvSpPr>
                  <p:cNvPr id="4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4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945" y="9900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50" name="Rectangle 42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51" name="AutoShap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</p:grpSp>
            <p:sp>
              <p:nvSpPr>
                <p:cNvPr id="43" name="Oval 38"/>
                <p:cNvSpPr>
                  <a:spLocks noChangeArrowheads="1"/>
                </p:cNvSpPr>
                <p:nvPr/>
              </p:nvSpPr>
              <p:spPr bwMode="auto">
                <a:xfrm>
                  <a:off x="7275" y="3741"/>
                  <a:ext cx="82" cy="7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44" name="Rectangle 37"/>
                <p:cNvSpPr>
                  <a:spLocks noChangeArrowheads="1"/>
                </p:cNvSpPr>
                <p:nvPr/>
              </p:nvSpPr>
              <p:spPr bwMode="auto">
                <a:xfrm>
                  <a:off x="7357" y="3730"/>
                  <a:ext cx="1340" cy="10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45" name="Group 34"/>
                <p:cNvGrpSpPr>
                  <a:grpSpLocks/>
                </p:cNvGrpSpPr>
                <p:nvPr/>
              </p:nvGrpSpPr>
              <p:grpSpPr bwMode="auto">
                <a:xfrm>
                  <a:off x="8687" y="3407"/>
                  <a:ext cx="143" cy="673"/>
                  <a:chOff x="5401" y="3257"/>
                  <a:chExt cx="143" cy="673"/>
                </a:xfrm>
              </p:grpSpPr>
              <p:sp>
                <p:nvSpPr>
                  <p:cNvPr id="46" name="Rectangle 36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5401" y="3257"/>
                    <a:ext cx="143" cy="67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47" name="AutoShap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01" y="3257"/>
                    <a:ext cx="0" cy="6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</p:grpSp>
          <p:grpSp>
            <p:nvGrpSpPr>
              <p:cNvPr id="14" name="Group 21"/>
              <p:cNvGrpSpPr>
                <a:grpSpLocks/>
              </p:cNvGrpSpPr>
              <p:nvPr/>
            </p:nvGrpSpPr>
            <p:grpSpPr bwMode="auto">
              <a:xfrm>
                <a:off x="1584" y="4481"/>
                <a:ext cx="3306" cy="673"/>
                <a:chOff x="1584" y="4481"/>
                <a:chExt cx="3306" cy="673"/>
              </a:xfrm>
            </p:grpSpPr>
            <p:sp>
              <p:nvSpPr>
                <p:cNvPr id="30" name="Rectangle 32"/>
                <p:cNvSpPr>
                  <a:spLocks noChangeArrowheads="1"/>
                </p:cNvSpPr>
                <p:nvPr/>
              </p:nvSpPr>
              <p:spPr bwMode="auto">
                <a:xfrm>
                  <a:off x="1727" y="4804"/>
                  <a:ext cx="718" cy="8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31" name="Group 27"/>
                <p:cNvGrpSpPr>
                  <a:grpSpLocks/>
                </p:cNvGrpSpPr>
                <p:nvPr/>
              </p:nvGrpSpPr>
              <p:grpSpPr bwMode="auto">
                <a:xfrm>
                  <a:off x="4358" y="4888"/>
                  <a:ext cx="532" cy="231"/>
                  <a:chOff x="3945" y="9735"/>
                  <a:chExt cx="780" cy="308"/>
                </a:xfrm>
              </p:grpSpPr>
              <p:sp>
                <p:nvSpPr>
                  <p:cNvPr id="37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3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945" y="9900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39" name="Rectangle 30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40" name="AutoShap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</p:grpSp>
            <p:sp>
              <p:nvSpPr>
                <p:cNvPr id="32" name="Oval 26"/>
                <p:cNvSpPr>
                  <a:spLocks noChangeArrowheads="1"/>
                </p:cNvSpPr>
                <p:nvPr/>
              </p:nvSpPr>
              <p:spPr bwMode="auto">
                <a:xfrm>
                  <a:off x="2445" y="4815"/>
                  <a:ext cx="82" cy="7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33" name="Rectangle 25"/>
                <p:cNvSpPr>
                  <a:spLocks noChangeArrowheads="1"/>
                </p:cNvSpPr>
                <p:nvPr/>
              </p:nvSpPr>
              <p:spPr bwMode="auto">
                <a:xfrm>
                  <a:off x="2527" y="4804"/>
                  <a:ext cx="2097" cy="8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34" name="Group 22"/>
                <p:cNvGrpSpPr>
                  <a:grpSpLocks/>
                </p:cNvGrpSpPr>
                <p:nvPr/>
              </p:nvGrpSpPr>
              <p:grpSpPr bwMode="auto">
                <a:xfrm rot="10800000">
                  <a:off x="1584" y="4481"/>
                  <a:ext cx="143" cy="673"/>
                  <a:chOff x="5401" y="3257"/>
                  <a:chExt cx="143" cy="673"/>
                </a:xfrm>
              </p:grpSpPr>
              <p:sp>
                <p:nvSpPr>
                  <p:cNvPr id="35" name="Rectangle 24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5401" y="3257"/>
                    <a:ext cx="143" cy="67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36" name="AutoShap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01" y="3257"/>
                    <a:ext cx="0" cy="6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</p:grpSp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5800" y="4778"/>
                <a:ext cx="3306" cy="411"/>
                <a:chOff x="5800" y="4778"/>
                <a:chExt cx="3306" cy="411"/>
              </a:xfrm>
            </p:grpSpPr>
            <p:grpSp>
              <p:nvGrpSpPr>
                <p:cNvPr id="16" name="Group 13"/>
                <p:cNvGrpSpPr>
                  <a:grpSpLocks/>
                </p:cNvGrpSpPr>
                <p:nvPr/>
              </p:nvGrpSpPr>
              <p:grpSpPr bwMode="auto">
                <a:xfrm>
                  <a:off x="6491" y="4862"/>
                  <a:ext cx="532" cy="327"/>
                  <a:chOff x="5430" y="9735"/>
                  <a:chExt cx="780" cy="435"/>
                </a:xfrm>
              </p:grpSpPr>
              <p:grpSp>
                <p:nvGrpSpPr>
                  <p:cNvPr id="2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430" y="10027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28" name="Rectangle 20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29" name="AutoShap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  <p:sp>
                <p:nvSpPr>
                  <p:cNvPr id="24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5610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2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570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2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820" y="9900"/>
                    <a:ext cx="120" cy="12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27" name="AutoShape 14"/>
                  <p:cNvSpPr>
                    <a:spLocks noChangeShapeType="1"/>
                  </p:cNvSpPr>
                  <p:nvPr/>
                </p:nvSpPr>
                <p:spPr bwMode="auto">
                  <a:xfrm>
                    <a:off x="5528" y="9900"/>
                    <a:ext cx="56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  <p:grpSp>
              <p:nvGrpSpPr>
                <p:cNvPr id="17" name="Group 8"/>
                <p:cNvGrpSpPr>
                  <a:grpSpLocks/>
                </p:cNvGrpSpPr>
                <p:nvPr/>
              </p:nvGrpSpPr>
              <p:grpSpPr bwMode="auto">
                <a:xfrm>
                  <a:off x="8574" y="4862"/>
                  <a:ext cx="532" cy="231"/>
                  <a:chOff x="3945" y="9735"/>
                  <a:chExt cx="780" cy="308"/>
                </a:xfrm>
              </p:grpSpPr>
              <p:sp>
                <p:nvSpPr>
                  <p:cNvPr id="19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9735"/>
                    <a:ext cx="40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945" y="9900"/>
                    <a:ext cx="780" cy="143"/>
                    <a:chOff x="3900" y="10027"/>
                    <a:chExt cx="780" cy="143"/>
                  </a:xfrm>
                </p:grpSpPr>
                <p:sp>
                  <p:nvSpPr>
                    <p:cNvPr id="21" name="Rectangle 11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" y="10027"/>
                      <a:ext cx="78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22" name="AutoShap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0" y="10027"/>
                      <a:ext cx="7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</p:grp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5800" y="4778"/>
                  <a:ext cx="3040" cy="8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</p:grpSp>
        </p:grpSp>
      </p:grpSp>
      <p:sp>
        <p:nvSpPr>
          <p:cNvPr id="100" name="Rectangle 99"/>
          <p:cNvSpPr/>
          <p:nvPr/>
        </p:nvSpPr>
        <p:spPr>
          <a:xfrm>
            <a:off x="9063091" y="8425110"/>
            <a:ext cx="8333016" cy="44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311" b="1" dirty="0"/>
              <a:t>Balok Nyata		</a:t>
            </a:r>
            <a:r>
              <a:rPr lang="en-US" sz="2311" b="1" dirty="0"/>
              <a:t>	</a:t>
            </a:r>
            <a:r>
              <a:rPr lang="id-ID" sz="2311" b="1" dirty="0"/>
              <a:t>Balok Konjugasi</a:t>
            </a:r>
            <a:endParaRPr lang="id-ID" sz="2311" dirty="0"/>
          </a:p>
        </p:txBody>
      </p:sp>
      <p:sp>
        <p:nvSpPr>
          <p:cNvPr id="4" name="Rectangle 3"/>
          <p:cNvSpPr/>
          <p:nvPr/>
        </p:nvSpPr>
        <p:spPr>
          <a:xfrm>
            <a:off x="9442320" y="1577934"/>
            <a:ext cx="625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Contoh Transformasi balok nyata ke balok konjugasi</a:t>
            </a:r>
            <a:r>
              <a:rPr lang="es-GT" b="1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00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887" y="1951536"/>
            <a:ext cx="7567148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effectLst/>
              </a:rPr>
              <a:t>Contoh 1</a:t>
            </a:r>
            <a:endParaRPr lang="id-ID" dirty="0">
              <a:effectLst/>
            </a:endParaRPr>
          </a:p>
          <a:p>
            <a:r>
              <a:rPr lang="id-ID" sz="3467" dirty="0">
                <a:effectLst/>
              </a:rPr>
              <a:t>Suatu balok kantilever seperti nampak dalam </a:t>
            </a:r>
            <a:r>
              <a:rPr lang="es-GT" sz="3467" dirty="0">
                <a:effectLst/>
              </a:rPr>
              <a:t>G</a:t>
            </a:r>
            <a:r>
              <a:rPr lang="id-ID" sz="3467" dirty="0">
                <a:effectLst/>
              </a:rPr>
              <a:t>ambar dengan nilai </a:t>
            </a:r>
            <a:r>
              <a:rPr lang="id-ID" sz="3467" i="1" dirty="0">
                <a:effectLst/>
              </a:rPr>
              <a:t>E</a:t>
            </a:r>
            <a:r>
              <a:rPr lang="id-ID" sz="3467" dirty="0">
                <a:effectLst/>
              </a:rPr>
              <a:t> = 200 GPa dan </a:t>
            </a:r>
            <a:r>
              <a:rPr lang="id-ID" sz="3467" i="1" dirty="0">
                <a:effectLst/>
              </a:rPr>
              <a:t>I</a:t>
            </a:r>
            <a:r>
              <a:rPr lang="id-ID" sz="3467" dirty="0">
                <a:effectLst/>
              </a:rPr>
              <a:t> = 400∙10</a:t>
            </a:r>
            <a:r>
              <a:rPr lang="id-ID" sz="3467" baseline="30000" dirty="0">
                <a:effectLst/>
              </a:rPr>
              <a:t>6</a:t>
            </a:r>
            <a:r>
              <a:rPr lang="id-ID" sz="3467" dirty="0">
                <a:effectLst/>
              </a:rPr>
              <a:t> mm</a:t>
            </a:r>
            <a:r>
              <a:rPr lang="id-ID" sz="3467" baseline="30000" dirty="0">
                <a:effectLst/>
              </a:rPr>
              <a:t>4</a:t>
            </a:r>
            <a:r>
              <a:rPr lang="id-ID" sz="3467" dirty="0">
                <a:effectLst/>
              </a:rPr>
              <a:t>. </a:t>
            </a:r>
          </a:p>
          <a:p>
            <a:r>
              <a:rPr lang="id-ID" sz="3467" dirty="0">
                <a:effectLst/>
              </a:rPr>
              <a:t>Dengan menggunakan metode balok konjugasi hitunglah besarnya sudut rotasi dan lendutan di titik </a:t>
            </a:r>
            <a:r>
              <a:rPr lang="id-ID" sz="3467" i="1" dirty="0">
                <a:effectLst/>
              </a:rPr>
              <a:t>C</a:t>
            </a:r>
            <a:r>
              <a:rPr lang="id-ID" sz="3467" dirty="0">
                <a:effectLst/>
              </a:rPr>
              <a:t>. </a:t>
            </a:r>
          </a:p>
          <a:p>
            <a:endParaRPr lang="id-ID" dirty="0">
              <a:effectLst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9877457" y="2515998"/>
            <a:ext cx="6331690" cy="2912324"/>
            <a:chOff x="2798" y="7695"/>
            <a:chExt cx="5917" cy="2250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409" y="9030"/>
              <a:ext cx="4316" cy="915"/>
              <a:chOff x="3409" y="9030"/>
              <a:chExt cx="4316" cy="915"/>
            </a:xfrm>
          </p:grpSpPr>
          <p:sp>
            <p:nvSpPr>
              <p:cNvPr id="23" name="AutoShape 23"/>
              <p:cNvSpPr>
                <a:spLocks noChangeShapeType="1"/>
              </p:cNvSpPr>
              <p:nvPr/>
            </p:nvSpPr>
            <p:spPr bwMode="auto">
              <a:xfrm>
                <a:off x="3409" y="9450"/>
                <a:ext cx="0" cy="4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4" name="AutoShape 22"/>
              <p:cNvSpPr>
                <a:spLocks noChangeShapeType="1"/>
              </p:cNvSpPr>
              <p:nvPr/>
            </p:nvSpPr>
            <p:spPr bwMode="auto">
              <a:xfrm>
                <a:off x="5550" y="9030"/>
                <a:ext cx="0" cy="9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5" name="AutoShape 21"/>
              <p:cNvSpPr>
                <a:spLocks noChangeShapeType="1"/>
              </p:cNvSpPr>
              <p:nvPr/>
            </p:nvSpPr>
            <p:spPr bwMode="auto">
              <a:xfrm>
                <a:off x="7725" y="9345"/>
                <a:ext cx="0" cy="6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6" name="AutoShape 20"/>
              <p:cNvSpPr>
                <a:spLocks noChangeShapeType="1"/>
              </p:cNvSpPr>
              <p:nvPr/>
            </p:nvSpPr>
            <p:spPr bwMode="auto">
              <a:xfrm>
                <a:off x="3409" y="9675"/>
                <a:ext cx="21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7" name="AutoShape 19"/>
              <p:cNvSpPr>
                <a:spLocks noChangeShapeType="1"/>
              </p:cNvSpPr>
              <p:nvPr/>
            </p:nvSpPr>
            <p:spPr bwMode="auto">
              <a:xfrm>
                <a:off x="5584" y="9675"/>
                <a:ext cx="21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6356" y="9345"/>
              <a:ext cx="73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 m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156" y="9345"/>
              <a:ext cx="73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 m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2798" y="7695"/>
              <a:ext cx="5917" cy="1650"/>
              <a:chOff x="2798" y="7695"/>
              <a:chExt cx="5917" cy="1650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180" y="7695"/>
                <a:ext cx="5535" cy="1650"/>
                <a:chOff x="3180" y="7695"/>
                <a:chExt cx="5535" cy="1650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3180" y="7695"/>
                  <a:ext cx="5056" cy="1650"/>
                  <a:chOff x="3180" y="7695"/>
                  <a:chExt cx="5056" cy="1650"/>
                </a:xfrm>
              </p:grpSpPr>
              <p:grpSp>
                <p:nvGrpSpPr>
                  <p:cNvPr id="1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80" y="7980"/>
                    <a:ext cx="229" cy="1365"/>
                    <a:chOff x="3180" y="7980"/>
                    <a:chExt cx="229" cy="1365"/>
                  </a:xfrm>
                </p:grpSpPr>
                <p:sp>
                  <p:nvSpPr>
                    <p:cNvPr id="21" name="Rectangle 15" descr="Light down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0" y="7980"/>
                      <a:ext cx="229" cy="1365"/>
                    </a:xfrm>
                    <a:prstGeom prst="rect">
                      <a:avLst/>
                    </a:prstGeom>
                    <a:pattFill prst="ltDn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2" name="AutoShap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9" y="7980"/>
                      <a:ext cx="0" cy="13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1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8610"/>
                    <a:ext cx="4316" cy="143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9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5550" y="7695"/>
                    <a:ext cx="0" cy="91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0" name="Arc 10"/>
                  <p:cNvSpPr>
                    <a:spLocks/>
                  </p:cNvSpPr>
                  <p:nvPr/>
                </p:nvSpPr>
                <p:spPr bwMode="auto">
                  <a:xfrm flipV="1">
                    <a:off x="7752" y="8190"/>
                    <a:ext cx="484" cy="840"/>
                  </a:xfrm>
                  <a:custGeom>
                    <a:avLst/>
                    <a:gdLst>
                      <a:gd name="G0" fmla="+- 2803 0 0"/>
                      <a:gd name="G1" fmla="+- 21600 0 0"/>
                      <a:gd name="G2" fmla="+- 21600 0 0"/>
                      <a:gd name="T0" fmla="*/ 2803 w 24403"/>
                      <a:gd name="T1" fmla="*/ 0 h 43200"/>
                      <a:gd name="T2" fmla="*/ 0 w 24403"/>
                      <a:gd name="T3" fmla="*/ 43017 h 43200"/>
                      <a:gd name="T4" fmla="*/ 2803 w 24403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403" h="43200" fill="none" extrusionOk="0">
                        <a:moveTo>
                          <a:pt x="2802" y="0"/>
                        </a:moveTo>
                        <a:cubicBezTo>
                          <a:pt x="14732" y="0"/>
                          <a:pt x="24403" y="9670"/>
                          <a:pt x="24403" y="21600"/>
                        </a:cubicBezTo>
                        <a:cubicBezTo>
                          <a:pt x="24403" y="33529"/>
                          <a:pt x="14732" y="43200"/>
                          <a:pt x="2803" y="43200"/>
                        </a:cubicBezTo>
                        <a:cubicBezTo>
                          <a:pt x="1865" y="43200"/>
                          <a:pt x="929" y="43138"/>
                          <a:pt x="-1" y="43017"/>
                        </a:cubicBezTo>
                      </a:path>
                      <a:path w="24403" h="43200" stroke="0" extrusionOk="0">
                        <a:moveTo>
                          <a:pt x="2802" y="0"/>
                        </a:moveTo>
                        <a:cubicBezTo>
                          <a:pt x="14732" y="0"/>
                          <a:pt x="24403" y="9670"/>
                          <a:pt x="24403" y="21600"/>
                        </a:cubicBezTo>
                        <a:cubicBezTo>
                          <a:pt x="24403" y="33529"/>
                          <a:pt x="14732" y="43200"/>
                          <a:pt x="2803" y="43200"/>
                        </a:cubicBezTo>
                        <a:cubicBezTo>
                          <a:pt x="1865" y="43200"/>
                          <a:pt x="929" y="43138"/>
                          <a:pt x="-1" y="43017"/>
                        </a:cubicBezTo>
                        <a:lnTo>
                          <a:pt x="280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475" y="7695"/>
                  <a:ext cx="100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27 kN</a:t>
                  </a:r>
                  <a:endParaRPr lang="id-ID" altLang="id-ID" sz="3467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473" y="7726"/>
                  <a:ext cx="1242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30 kN.m</a:t>
                  </a:r>
                  <a:endParaRPr lang="id-ID" altLang="id-ID" sz="3467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798" y="8464"/>
                <a:ext cx="73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7636" y="8464"/>
                <a:ext cx="73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5340" y="8753"/>
                <a:ext cx="73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0133991" y="3906495"/>
            <a:ext cx="0" cy="13348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10"/>
          <p:cNvSpPr>
            <a:spLocks/>
          </p:cNvSpPr>
          <p:nvPr/>
        </p:nvSpPr>
        <p:spPr bwMode="auto">
          <a:xfrm rot="10800000">
            <a:off x="9463103" y="3362861"/>
            <a:ext cx="517921" cy="1087267"/>
          </a:xfrm>
          <a:custGeom>
            <a:avLst/>
            <a:gdLst>
              <a:gd name="G0" fmla="+- 2803 0 0"/>
              <a:gd name="G1" fmla="+- 21600 0 0"/>
              <a:gd name="G2" fmla="+- 21600 0 0"/>
              <a:gd name="T0" fmla="*/ 2803 w 24403"/>
              <a:gd name="T1" fmla="*/ 0 h 43200"/>
              <a:gd name="T2" fmla="*/ 0 w 24403"/>
              <a:gd name="T3" fmla="*/ 43017 h 43200"/>
              <a:gd name="T4" fmla="*/ 2803 w 2440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03" h="43200" fill="none" extrusionOk="0">
                <a:moveTo>
                  <a:pt x="2802" y="0"/>
                </a:moveTo>
                <a:cubicBezTo>
                  <a:pt x="14732" y="0"/>
                  <a:pt x="24403" y="9670"/>
                  <a:pt x="24403" y="21600"/>
                </a:cubicBezTo>
                <a:cubicBezTo>
                  <a:pt x="24403" y="33529"/>
                  <a:pt x="14732" y="43200"/>
                  <a:pt x="2803" y="43200"/>
                </a:cubicBezTo>
                <a:cubicBezTo>
                  <a:pt x="1865" y="43200"/>
                  <a:pt x="929" y="43138"/>
                  <a:pt x="-1" y="43017"/>
                </a:cubicBezTo>
              </a:path>
              <a:path w="24403" h="43200" stroke="0" extrusionOk="0">
                <a:moveTo>
                  <a:pt x="2802" y="0"/>
                </a:moveTo>
                <a:cubicBezTo>
                  <a:pt x="14732" y="0"/>
                  <a:pt x="24403" y="9670"/>
                  <a:pt x="24403" y="21600"/>
                </a:cubicBezTo>
                <a:cubicBezTo>
                  <a:pt x="24403" y="33529"/>
                  <a:pt x="14732" y="43200"/>
                  <a:pt x="2803" y="43200"/>
                </a:cubicBezTo>
                <a:cubicBezTo>
                  <a:pt x="1865" y="43200"/>
                  <a:pt x="929" y="43138"/>
                  <a:pt x="-1" y="43017"/>
                </a:cubicBezTo>
                <a:lnTo>
                  <a:pt x="2803" y="21600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triangle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endParaRPr lang="id-ID" sz="3467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568038" y="2878768"/>
            <a:ext cx="1767051" cy="6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022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-105 kN.m</a:t>
            </a:r>
            <a:endParaRPr lang="id-ID" altLang="id-ID" sz="3467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9321482" y="5241345"/>
            <a:ext cx="1070085" cy="6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022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kN</a:t>
            </a:r>
            <a:endParaRPr lang="id-ID" altLang="id-ID" sz="3467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531278" y="6296891"/>
            <a:ext cx="4647377" cy="1496290"/>
            <a:chOff x="10531278" y="6296891"/>
            <a:chExt cx="4647377" cy="149629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0531278" y="6296891"/>
              <a:ext cx="0" cy="1070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531278" y="7367154"/>
              <a:ext cx="46473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531278" y="6296891"/>
              <a:ext cx="2323688" cy="14197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822329" y="7735763"/>
              <a:ext cx="2309243" cy="2139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5131572" y="7270938"/>
              <a:ext cx="0" cy="5222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9250465" y="6256370"/>
            <a:ext cx="1767051" cy="6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022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-105 kN.m</a:t>
            </a:r>
            <a:endParaRPr lang="id-ID" altLang="id-ID" sz="3467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2106807" y="7776284"/>
            <a:ext cx="1767051" cy="6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022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+30 kN.m</a:t>
            </a:r>
            <a:endParaRPr lang="id-ID" altLang="id-ID" sz="3467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4563721" y="7825468"/>
            <a:ext cx="1767051" cy="6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022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+30 kN.m</a:t>
            </a:r>
            <a:endParaRPr lang="id-ID" altLang="id-ID" sz="3467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406584" y="6817435"/>
            <a:ext cx="97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BMD</a:t>
            </a:r>
          </a:p>
        </p:txBody>
      </p:sp>
    </p:spTree>
    <p:extLst>
      <p:ext uri="{BB962C8B-B14F-4D97-AF65-F5344CB8AC3E}">
        <p14:creationId xmlns:p14="http://schemas.microsoft.com/office/powerpoint/2010/main" val="132696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228" y="1977012"/>
            <a:ext cx="873197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Ujung tumpuan </a:t>
            </a:r>
            <a:r>
              <a:rPr lang="id-ID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semula berupa tumpuan jepit, pada balok konjugasi dinotasikan sebagai </a:t>
            </a:r>
            <a:r>
              <a:rPr lang="id-ID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3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d-ID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 berupa ujung bebas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Ujung tumpuan </a:t>
            </a:r>
            <a:r>
              <a:rPr lang="id-ID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balok nyata, menjadi tumpuan </a:t>
            </a:r>
            <a:r>
              <a:rPr lang="id-ID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d-ID" sz="3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berupa jepit pada balok konjugasi.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 lentur positif pada balok nyata, digambarkan sebagai beban merata </a:t>
            </a:r>
            <a:r>
              <a:rPr lang="id-ID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d-ID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dengan arah ke atas, demikian sebaliknya untuk momen lentur negatif.</a:t>
            </a:r>
            <a:endParaRPr lang="id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1977012"/>
            <a:ext cx="7659861" cy="33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8902" y="2112175"/>
                <a:ext cx="14613226" cy="5942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Selanjutnya dapat dihitung besar sudut rotasi di titik C (</a:t>
                </a:r>
                <a:r>
                  <a:rPr lang="id-ID" sz="2800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id-ID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dan besar lendutan di titik C (</a:t>
                </a:r>
                <a:r>
                  <a:rPr lang="id-ID" sz="2800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id-ID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457200" algn="l"/>
                    <a:tab pos="914400" algn="l"/>
                    <a:tab pos="1371600" algn="l"/>
                    <a:tab pos="1781175" algn="l"/>
                  </a:tabLst>
                </a:pPr>
                <a:r>
                  <a:rPr lang="id-ID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id-ID" sz="2800" i="1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id-ID" sz="28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id-ID" sz="28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135</m:t>
                            </m:r>
                          </m:num>
                          <m:den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37,5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kN∙m</a:t>
                </a:r>
                <a:r>
                  <a:rPr lang="id-ID" sz="2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= </a:t>
                </a:r>
                <a14:m>
                  <m:oMath xmlns:m="http://schemas.openxmlformats.org/officeDocument/2006/math">
                    <m:r>
                      <a:rPr lang="id-ID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37,5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𝑘𝑁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200∙</m:t>
                            </m:r>
                            <m:sSup>
                              <m:sSupPr>
                                <m:ctrlP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𝑘𝑁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id-ID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(400∙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− 0,469∙10</a:t>
                </a:r>
                <a:r>
                  <a:rPr lang="id-ID" sz="2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3</a:t>
                </a:r>
                <a:r>
                  <a:rPr lang="id-ID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rad.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id-ID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id-ID" sz="28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id-ID" sz="2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135</m:t>
                            </m:r>
                          </m:num>
                          <m:den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+5)+</m:t>
                    </m:r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(5)=−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1312,5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kN∙m</a:t>
                </a:r>
                <a:r>
                  <a:rPr lang="id-ID" sz="2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= </a:t>
                </a:r>
                <a14:m>
                  <m:oMath xmlns:m="http://schemas.openxmlformats.org/officeDocument/2006/math">
                    <m:r>
                      <a:rPr lang="id-ID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1312,5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𝑘𝑁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200∙</m:t>
                            </m:r>
                            <m:sSup>
                              <m:sSupPr>
                                <m:ctrlP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𝑘𝑁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id-ID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(400∙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d-ID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− 16,41∙10</a:t>
                </a:r>
                <a:r>
                  <a:rPr lang="id-ID" sz="2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3</a:t>
                </a:r>
                <a:r>
                  <a:rPr lang="id-ID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id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2" y="2112175"/>
                <a:ext cx="14613226" cy="5942652"/>
              </a:xfrm>
              <a:prstGeom prst="rect">
                <a:avLst/>
              </a:prstGeom>
              <a:blipFill rotWithShape="0">
                <a:blip r:embed="rId2"/>
                <a:stretch>
                  <a:fillRect l="-87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5" y="3182358"/>
            <a:ext cx="6255329" cy="27075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344400" y="4738255"/>
            <a:ext cx="0" cy="115163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830299" y="3182358"/>
            <a:ext cx="0" cy="115163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40448" y="5889889"/>
                <a:ext cx="141692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135</m:t>
                              </m:r>
                            </m:num>
                            <m:den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𝐸𝐼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448" y="5889889"/>
                <a:ext cx="1416926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653752" y="2482563"/>
                <a:ext cx="125021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𝐸𝐼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52" y="2482563"/>
                <a:ext cx="1250214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12344400" y="5465618"/>
            <a:ext cx="3782291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790626" y="3758175"/>
            <a:ext cx="2336065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529891" y="5580250"/>
                <a:ext cx="109517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+5)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891" y="5580250"/>
                <a:ext cx="1095172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718659" y="3396545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659" y="3396545"/>
                <a:ext cx="37061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160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329</TotalTime>
  <Words>493</Words>
  <Application>Microsoft Office PowerPoint</Application>
  <PresentationFormat>Custom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PowerPoint Presentation</vt:lpstr>
      <vt:lpstr>Metode Balok Konjugasi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29</cp:revision>
  <dcterms:created xsi:type="dcterms:W3CDTF">2020-09-14T03:13:02Z</dcterms:created>
  <dcterms:modified xsi:type="dcterms:W3CDTF">2021-04-05T02:27:52Z</dcterms:modified>
</cp:coreProperties>
</file>