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5"/>
  </p:notesMasterIdLst>
  <p:sldIdLst>
    <p:sldId id="256" r:id="rId2"/>
    <p:sldId id="262" r:id="rId3"/>
    <p:sldId id="270" r:id="rId4"/>
    <p:sldId id="271" r:id="rId5"/>
    <p:sldId id="272" r:id="rId6"/>
    <p:sldId id="273" r:id="rId7"/>
    <p:sldId id="287" r:id="rId8"/>
    <p:sldId id="274" r:id="rId9"/>
    <p:sldId id="276" r:id="rId10"/>
    <p:sldId id="288" r:id="rId11"/>
    <p:sldId id="277" r:id="rId12"/>
    <p:sldId id="278" r:id="rId13"/>
    <p:sldId id="279" r:id="rId14"/>
    <p:sldId id="280" r:id="rId15"/>
    <p:sldId id="281" r:id="rId16"/>
    <p:sldId id="282" r:id="rId17"/>
    <p:sldId id="283" r:id="rId18"/>
    <p:sldId id="285" r:id="rId19"/>
    <p:sldId id="286" r:id="rId20"/>
    <p:sldId id="284" r:id="rId21"/>
    <p:sldId id="290" r:id="rId22"/>
    <p:sldId id="289" r:id="rId23"/>
    <p:sldId id="269" r:id="rId24"/>
  </p:sldIdLst>
  <p:sldSz cx="9144000" cy="6858000" type="screen4x3"/>
  <p:notesSz cx="6858000" cy="9144000"/>
  <p:defaultTextStyle>
    <a:defPPr>
      <a:defRPr lang="id-ID"/>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1"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8" algn="l" defTabSz="914107" rtl="0" eaLnBrk="1" latinLnBrk="0" hangingPunct="1">
      <a:defRPr sz="1800" kern="1200">
        <a:solidFill>
          <a:schemeClr val="tx1"/>
        </a:solidFill>
        <a:latin typeface="+mn-lt"/>
        <a:ea typeface="+mn-ea"/>
        <a:cs typeface="+mn-cs"/>
      </a:defRPr>
    </a:lvl6pPr>
    <a:lvl7pPr marL="2742322" algn="l" defTabSz="914107" rtl="0" eaLnBrk="1" latinLnBrk="0" hangingPunct="1">
      <a:defRPr sz="1800" kern="1200">
        <a:solidFill>
          <a:schemeClr val="tx1"/>
        </a:solidFill>
        <a:latin typeface="+mn-lt"/>
        <a:ea typeface="+mn-ea"/>
        <a:cs typeface="+mn-cs"/>
      </a:defRPr>
    </a:lvl7pPr>
    <a:lvl8pPr marL="3199376" algn="l" defTabSz="914107" rtl="0" eaLnBrk="1" latinLnBrk="0" hangingPunct="1">
      <a:defRPr sz="1800" kern="1200">
        <a:solidFill>
          <a:schemeClr val="tx1"/>
        </a:solidFill>
        <a:latin typeface="+mn-lt"/>
        <a:ea typeface="+mn-ea"/>
        <a:cs typeface="+mn-cs"/>
      </a:defRPr>
    </a:lvl8pPr>
    <a:lvl9pPr marL="3656430" algn="l" defTabSz="91410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3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75224" autoAdjust="0"/>
  </p:normalViewPr>
  <p:slideViewPr>
    <p:cSldViewPr>
      <p:cViewPr varScale="1">
        <p:scale>
          <a:sx n="52" d="100"/>
          <a:sy n="52" d="100"/>
        </p:scale>
        <p:origin x="187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12972-45E0-4A02-9098-D0EBB0199C4B}" type="datetimeFigureOut">
              <a:rPr lang="id-ID" smtClean="0"/>
              <a:t>27/08/2019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19FB5-3E22-4347-9D47-E764C09E46CC}" type="slidenum">
              <a:rPr lang="id-ID" smtClean="0"/>
              <a:t>‹#›</a:t>
            </a:fld>
            <a:endParaRPr lang="id-ID"/>
          </a:p>
        </p:txBody>
      </p:sp>
    </p:spTree>
    <p:extLst>
      <p:ext uri="{BB962C8B-B14F-4D97-AF65-F5344CB8AC3E}">
        <p14:creationId xmlns:p14="http://schemas.microsoft.com/office/powerpoint/2010/main" val="2308625026"/>
      </p:ext>
    </p:extLst>
  </p:cSld>
  <p:clrMap bg1="lt1" tx1="dk1" bg2="lt2" tx2="dk2" accent1="accent1" accent2="accent2" accent3="accent3" accent4="accent4" accent5="accent5" accent6="accent6" hlink="hlink" folHlink="folHlink"/>
  <p:notesStyle>
    <a:lvl1pPr marL="0" algn="l" defTabSz="914107" rtl="0" eaLnBrk="1" latinLnBrk="0" hangingPunct="1">
      <a:defRPr sz="1200" kern="1200">
        <a:solidFill>
          <a:schemeClr val="tx1"/>
        </a:solidFill>
        <a:latin typeface="+mn-lt"/>
        <a:ea typeface="+mn-ea"/>
        <a:cs typeface="+mn-cs"/>
      </a:defRPr>
    </a:lvl1pPr>
    <a:lvl2pPr marL="457054" algn="l" defTabSz="914107" rtl="0" eaLnBrk="1" latinLnBrk="0" hangingPunct="1">
      <a:defRPr sz="1200" kern="1200">
        <a:solidFill>
          <a:schemeClr val="tx1"/>
        </a:solidFill>
        <a:latin typeface="+mn-lt"/>
        <a:ea typeface="+mn-ea"/>
        <a:cs typeface="+mn-cs"/>
      </a:defRPr>
    </a:lvl2pPr>
    <a:lvl3pPr marL="914107" algn="l" defTabSz="914107" rtl="0" eaLnBrk="1" latinLnBrk="0" hangingPunct="1">
      <a:defRPr sz="1200" kern="1200">
        <a:solidFill>
          <a:schemeClr val="tx1"/>
        </a:solidFill>
        <a:latin typeface="+mn-lt"/>
        <a:ea typeface="+mn-ea"/>
        <a:cs typeface="+mn-cs"/>
      </a:defRPr>
    </a:lvl3pPr>
    <a:lvl4pPr marL="1371161" algn="l" defTabSz="914107" rtl="0" eaLnBrk="1" latinLnBrk="0" hangingPunct="1">
      <a:defRPr sz="1200" kern="1200">
        <a:solidFill>
          <a:schemeClr val="tx1"/>
        </a:solidFill>
        <a:latin typeface="+mn-lt"/>
        <a:ea typeface="+mn-ea"/>
        <a:cs typeface="+mn-cs"/>
      </a:defRPr>
    </a:lvl4pPr>
    <a:lvl5pPr marL="1828215" algn="l" defTabSz="914107" rtl="0" eaLnBrk="1" latinLnBrk="0" hangingPunct="1">
      <a:defRPr sz="1200" kern="1200">
        <a:solidFill>
          <a:schemeClr val="tx1"/>
        </a:solidFill>
        <a:latin typeface="+mn-lt"/>
        <a:ea typeface="+mn-ea"/>
        <a:cs typeface="+mn-cs"/>
      </a:defRPr>
    </a:lvl5pPr>
    <a:lvl6pPr marL="2285268" algn="l" defTabSz="914107" rtl="0" eaLnBrk="1" latinLnBrk="0" hangingPunct="1">
      <a:defRPr sz="1200" kern="1200">
        <a:solidFill>
          <a:schemeClr val="tx1"/>
        </a:solidFill>
        <a:latin typeface="+mn-lt"/>
        <a:ea typeface="+mn-ea"/>
        <a:cs typeface="+mn-cs"/>
      </a:defRPr>
    </a:lvl6pPr>
    <a:lvl7pPr marL="2742322" algn="l" defTabSz="914107" rtl="0" eaLnBrk="1" latinLnBrk="0" hangingPunct="1">
      <a:defRPr sz="1200" kern="1200">
        <a:solidFill>
          <a:schemeClr val="tx1"/>
        </a:solidFill>
        <a:latin typeface="+mn-lt"/>
        <a:ea typeface="+mn-ea"/>
        <a:cs typeface="+mn-cs"/>
      </a:defRPr>
    </a:lvl7pPr>
    <a:lvl8pPr marL="3199376" algn="l" defTabSz="914107" rtl="0" eaLnBrk="1" latinLnBrk="0" hangingPunct="1">
      <a:defRPr sz="1200" kern="1200">
        <a:solidFill>
          <a:schemeClr val="tx1"/>
        </a:solidFill>
        <a:latin typeface="+mn-lt"/>
        <a:ea typeface="+mn-ea"/>
        <a:cs typeface="+mn-cs"/>
      </a:defRPr>
    </a:lvl8pPr>
    <a:lvl9pPr marL="3656430" algn="l" defTabSz="9141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Statement:</a:t>
            </a:r>
            <a:r>
              <a:rPr lang="en-US" baseline="0"/>
              <a:t> “ </a:t>
            </a:r>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3</a:t>
            </a:fld>
            <a:endParaRPr lang="id-ID"/>
          </a:p>
        </p:txBody>
      </p:sp>
    </p:spTree>
    <p:extLst>
      <p:ext uri="{BB962C8B-B14F-4D97-AF65-F5344CB8AC3E}">
        <p14:creationId xmlns:p14="http://schemas.microsoft.com/office/powerpoint/2010/main" val="939802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07" rtl="0" eaLnBrk="1" fontAlgn="auto" latinLnBrk="0" hangingPunct="1">
              <a:lnSpc>
                <a:spcPct val="100000"/>
              </a:lnSpc>
              <a:spcBef>
                <a:spcPts val="0"/>
              </a:spcBef>
              <a:spcAft>
                <a:spcPts val="0"/>
              </a:spcAft>
              <a:buClrTx/>
              <a:buSzTx/>
              <a:buFontTx/>
              <a:buNone/>
              <a:tabLst/>
              <a:defRPr/>
            </a:pPr>
            <a:r>
              <a:rPr lang="en-US"/>
              <a:t>Latihan secara kelompok di kelas dengan durasi 15 menit.</a:t>
            </a:r>
          </a:p>
          <a:p>
            <a:pPr marL="0" marR="0" indent="0" algn="l" defTabSz="914107" rtl="0" eaLnBrk="1" fontAlgn="auto" latinLnBrk="0" hangingPunct="1">
              <a:lnSpc>
                <a:spcPct val="100000"/>
              </a:lnSpc>
              <a:spcBef>
                <a:spcPts val="0"/>
              </a:spcBef>
              <a:spcAft>
                <a:spcPts val="0"/>
              </a:spcAft>
              <a:buClrTx/>
              <a:buSzTx/>
              <a:buFontTx/>
              <a:buNone/>
              <a:tabLst/>
              <a:defRPr/>
            </a:pPr>
            <a:endParaRPr lang="en-US"/>
          </a:p>
          <a:p>
            <a:pPr marL="0" marR="0" indent="0" algn="l" defTabSz="914107" rtl="0" eaLnBrk="1" fontAlgn="auto" latinLnBrk="0" hangingPunct="1">
              <a:lnSpc>
                <a:spcPct val="100000"/>
              </a:lnSpc>
              <a:spcBef>
                <a:spcPts val="0"/>
              </a:spcBef>
              <a:spcAft>
                <a:spcPts val="0"/>
              </a:spcAft>
              <a:buClrTx/>
              <a:buSzTx/>
              <a:buFontTx/>
              <a:buNone/>
              <a:tabLst/>
              <a:defRPr/>
            </a:pPr>
            <a:r>
              <a:rPr lang="en-US"/>
              <a:t>1. Indonesia memiliki beragam budaya dan keberagaman disebut bhineka = True</a:t>
            </a:r>
          </a:p>
          <a:p>
            <a:pPr marL="0" marR="0" indent="0" algn="l" defTabSz="914107" rtl="0" eaLnBrk="1" fontAlgn="auto" latinLnBrk="0" hangingPunct="1">
              <a:lnSpc>
                <a:spcPct val="100000"/>
              </a:lnSpc>
              <a:spcBef>
                <a:spcPts val="0"/>
              </a:spcBef>
              <a:spcAft>
                <a:spcPts val="0"/>
              </a:spcAft>
              <a:buClrTx/>
              <a:buSzTx/>
              <a:buFontTx/>
              <a:buNone/>
              <a:tabLst/>
              <a:defRPr/>
            </a:pPr>
            <a:r>
              <a:rPr lang="en-US"/>
              <a:t>Diketahui:</a:t>
            </a:r>
          </a:p>
          <a:p>
            <a:pPr marL="457054" marR="0" lvl="1" indent="0" algn="l" defTabSz="914107" rtl="0" eaLnBrk="1" fontAlgn="auto" latinLnBrk="0" hangingPunct="1">
              <a:lnSpc>
                <a:spcPct val="100000"/>
              </a:lnSpc>
              <a:spcBef>
                <a:spcPts val="0"/>
              </a:spcBef>
              <a:spcAft>
                <a:spcPts val="0"/>
              </a:spcAft>
              <a:buClrTx/>
              <a:buSzTx/>
              <a:buFontTx/>
              <a:buNone/>
              <a:tabLst/>
              <a:defRPr/>
            </a:pPr>
            <a:r>
              <a:rPr lang="en-US"/>
              <a:t>P ^ Q = True</a:t>
            </a:r>
          </a:p>
          <a:p>
            <a:pPr marL="457054" marR="0" lvl="1" indent="0" algn="l" defTabSz="914107" rtl="0" eaLnBrk="1" fontAlgn="auto" latinLnBrk="0" hangingPunct="1">
              <a:lnSpc>
                <a:spcPct val="100000"/>
              </a:lnSpc>
              <a:spcBef>
                <a:spcPts val="0"/>
              </a:spcBef>
              <a:spcAft>
                <a:spcPts val="0"/>
              </a:spcAft>
              <a:buClrTx/>
              <a:buSzTx/>
              <a:buFontTx/>
              <a:buNone/>
              <a:tabLst/>
              <a:defRPr/>
            </a:pPr>
            <a:r>
              <a:rPr lang="en-US"/>
              <a:t>P: Indonesia memiliki beragam budaya  = True</a:t>
            </a:r>
          </a:p>
          <a:p>
            <a:pPr marL="457054" marR="0" lvl="1" indent="0" algn="l" defTabSz="914107" rtl="0" eaLnBrk="1" fontAlgn="auto" latinLnBrk="0" hangingPunct="1">
              <a:lnSpc>
                <a:spcPct val="100000"/>
              </a:lnSpc>
              <a:spcBef>
                <a:spcPts val="0"/>
              </a:spcBef>
              <a:spcAft>
                <a:spcPts val="0"/>
              </a:spcAft>
              <a:buClrTx/>
              <a:buSzTx/>
              <a:buFontTx/>
              <a:buNone/>
              <a:tabLst/>
              <a:defRPr/>
            </a:pPr>
            <a:r>
              <a:rPr lang="en-US"/>
              <a:t>Q: keberagaman disebut bhineka = True</a:t>
            </a:r>
          </a:p>
          <a:p>
            <a:pPr marL="0" marR="0" indent="0" algn="l" defTabSz="914107" rtl="0" eaLnBrk="1" fontAlgn="auto" latinLnBrk="0" hangingPunct="1">
              <a:lnSpc>
                <a:spcPct val="100000"/>
              </a:lnSpc>
              <a:spcBef>
                <a:spcPts val="0"/>
              </a:spcBef>
              <a:spcAft>
                <a:spcPts val="0"/>
              </a:spcAft>
              <a:buClrTx/>
              <a:buSzTx/>
              <a:buFontTx/>
              <a:buNone/>
              <a:tabLst/>
              <a:defRPr/>
            </a:pPr>
            <a:r>
              <a:rPr lang="en-US"/>
              <a:t>Maka:</a:t>
            </a:r>
          </a:p>
          <a:p>
            <a:pPr marL="0" marR="0" indent="0" algn="l" defTabSz="914107" rtl="0" eaLnBrk="1" fontAlgn="auto" latinLnBrk="0" hangingPunct="1">
              <a:lnSpc>
                <a:spcPct val="100000"/>
              </a:lnSpc>
              <a:spcBef>
                <a:spcPts val="0"/>
              </a:spcBef>
              <a:spcAft>
                <a:spcPts val="0"/>
              </a:spcAft>
              <a:buClrTx/>
              <a:buSzTx/>
              <a:buFontTx/>
              <a:buNone/>
              <a:tabLst/>
              <a:defRPr/>
            </a:pPr>
            <a:r>
              <a:rPr lang="en-US"/>
              <a:t>Agar conjunction =</a:t>
            </a:r>
            <a:r>
              <a:rPr lang="en-US" baseline="0"/>
              <a:t> False, maka salah satu atau keduanya (dari P, Q) harus bernilai False, agar menjadi false maka salah satu atau keduanya harus dijadikan negasi</a:t>
            </a:r>
          </a:p>
          <a:p>
            <a:pPr marL="0" marR="0" indent="0" algn="l" defTabSz="914107" rtl="0" eaLnBrk="1" fontAlgn="auto" latinLnBrk="0" hangingPunct="1">
              <a:lnSpc>
                <a:spcPct val="100000"/>
              </a:lnSpc>
              <a:spcBef>
                <a:spcPts val="0"/>
              </a:spcBef>
              <a:spcAft>
                <a:spcPts val="0"/>
              </a:spcAft>
              <a:buClrTx/>
              <a:buSzTx/>
              <a:buFontTx/>
              <a:buNone/>
              <a:tabLst/>
              <a:defRPr/>
            </a:pPr>
            <a:r>
              <a:rPr lang="en-US" baseline="0"/>
              <a:t>~P: </a:t>
            </a:r>
            <a:r>
              <a:rPr lang="en-US"/>
              <a:t>Indonesia tidak memiliki beragam budaya = false</a:t>
            </a:r>
          </a:p>
          <a:p>
            <a:pPr marL="0" marR="0" indent="0" algn="l" defTabSz="914107" rtl="0" eaLnBrk="1" fontAlgn="auto" latinLnBrk="0" hangingPunct="1">
              <a:lnSpc>
                <a:spcPct val="100000"/>
              </a:lnSpc>
              <a:spcBef>
                <a:spcPts val="0"/>
              </a:spcBef>
              <a:spcAft>
                <a:spcPts val="0"/>
              </a:spcAft>
              <a:buClrTx/>
              <a:buSzTx/>
              <a:buFontTx/>
              <a:buNone/>
              <a:tabLst/>
              <a:defRPr/>
            </a:pPr>
            <a:r>
              <a:rPr lang="en-US" baseline="0"/>
              <a:t>~Q: </a:t>
            </a:r>
            <a:r>
              <a:rPr lang="en-US"/>
              <a:t>keberagaman tidak disebut bhineka = false</a:t>
            </a:r>
          </a:p>
          <a:p>
            <a:pPr marL="0" marR="0" indent="0" algn="l" defTabSz="914107" rtl="0" eaLnBrk="1" fontAlgn="auto" latinLnBrk="0" hangingPunct="1">
              <a:lnSpc>
                <a:spcPct val="100000"/>
              </a:lnSpc>
              <a:spcBef>
                <a:spcPts val="0"/>
              </a:spcBef>
              <a:spcAft>
                <a:spcPts val="0"/>
              </a:spcAft>
              <a:buClrTx/>
              <a:buSzTx/>
              <a:buFontTx/>
              <a:buNone/>
              <a:tabLst/>
              <a:defRPr/>
            </a:pPr>
            <a:endParaRPr lang="en-US"/>
          </a:p>
          <a:p>
            <a:pPr marL="0" marR="0" indent="0" algn="l" defTabSz="914107" rtl="0" eaLnBrk="1" fontAlgn="auto" latinLnBrk="0" hangingPunct="1">
              <a:lnSpc>
                <a:spcPct val="100000"/>
              </a:lnSpc>
              <a:spcBef>
                <a:spcPts val="0"/>
              </a:spcBef>
              <a:spcAft>
                <a:spcPts val="0"/>
              </a:spcAft>
              <a:buClrTx/>
              <a:buSzTx/>
              <a:buFontTx/>
              <a:buNone/>
              <a:tabLst/>
              <a:defRPr/>
            </a:pPr>
            <a:r>
              <a:rPr lang="en-US"/>
              <a:t>Jawabannya adalah:</a:t>
            </a:r>
          </a:p>
          <a:p>
            <a:pPr marL="0" marR="0" indent="0" algn="l" defTabSz="914107" rtl="0" eaLnBrk="1" fontAlgn="auto" latinLnBrk="0" hangingPunct="1">
              <a:lnSpc>
                <a:spcPct val="100000"/>
              </a:lnSpc>
              <a:spcBef>
                <a:spcPts val="0"/>
              </a:spcBef>
              <a:spcAft>
                <a:spcPts val="0"/>
              </a:spcAft>
              <a:buClrTx/>
              <a:buSzTx/>
              <a:buFontTx/>
              <a:buNone/>
              <a:tabLst/>
              <a:defRPr/>
            </a:pPr>
            <a:r>
              <a:rPr lang="en-US" baseline="0"/>
              <a:t>~P ^ Q = F ^ T = F </a:t>
            </a:r>
            <a:r>
              <a:rPr lang="en-US" baseline="0">
                <a:sym typeface="Wingdings" panose="05000000000000000000" pitchFamily="2" charset="2"/>
              </a:rPr>
              <a:t> </a:t>
            </a:r>
            <a:r>
              <a:rPr lang="en-US"/>
              <a:t>Indonesia tidak memiliki beragam budaya  dan keberagaman disebut bhineka </a:t>
            </a:r>
          </a:p>
          <a:p>
            <a:pPr marL="0" marR="0" indent="0" algn="l" defTabSz="914107" rtl="0" eaLnBrk="1" fontAlgn="auto" latinLnBrk="0" hangingPunct="1">
              <a:lnSpc>
                <a:spcPct val="100000"/>
              </a:lnSpc>
              <a:spcBef>
                <a:spcPts val="0"/>
              </a:spcBef>
              <a:spcAft>
                <a:spcPts val="0"/>
              </a:spcAft>
              <a:buClrTx/>
              <a:buSzTx/>
              <a:buFontTx/>
              <a:buNone/>
              <a:tabLst/>
              <a:defRPr/>
            </a:pPr>
            <a:r>
              <a:rPr lang="en-US" baseline="0"/>
              <a:t>P ^ ~Q = T ^ F = F </a:t>
            </a:r>
            <a:r>
              <a:rPr lang="en-US" baseline="0">
                <a:sym typeface="Wingdings" panose="05000000000000000000" pitchFamily="2" charset="2"/>
              </a:rPr>
              <a:t> </a:t>
            </a:r>
            <a:r>
              <a:rPr lang="en-US"/>
              <a:t>Indonesia memiliki beragam budaya dan keberagaman tidak disebut bhineka </a:t>
            </a:r>
          </a:p>
          <a:p>
            <a:pPr marL="0" marR="0" indent="0" algn="l" defTabSz="914107" rtl="0" eaLnBrk="1" fontAlgn="auto" latinLnBrk="0" hangingPunct="1">
              <a:lnSpc>
                <a:spcPct val="100000"/>
              </a:lnSpc>
              <a:spcBef>
                <a:spcPts val="0"/>
              </a:spcBef>
              <a:spcAft>
                <a:spcPts val="0"/>
              </a:spcAft>
              <a:buClrTx/>
              <a:buSzTx/>
              <a:buFontTx/>
              <a:buNone/>
              <a:tabLst/>
              <a:defRPr/>
            </a:pPr>
            <a:r>
              <a:rPr lang="en-US" baseline="0"/>
              <a:t>~P ^ ~Q = F ^ F = F </a:t>
            </a:r>
            <a:r>
              <a:rPr lang="en-US" baseline="0">
                <a:sym typeface="Wingdings" panose="05000000000000000000" pitchFamily="2" charset="2"/>
              </a:rPr>
              <a:t> </a:t>
            </a:r>
            <a:r>
              <a:rPr lang="en-US"/>
              <a:t>Indonesia tidak memiliki beragam budaya  dan keberagaman tidak disebut bhineka </a:t>
            </a:r>
          </a:p>
          <a:p>
            <a:pPr marL="0" marR="0" indent="0" algn="l" defTabSz="914107" rtl="0" eaLnBrk="1" fontAlgn="auto" latinLnBrk="0" hangingPunct="1">
              <a:lnSpc>
                <a:spcPct val="100000"/>
              </a:lnSpc>
              <a:spcBef>
                <a:spcPts val="0"/>
              </a:spcBef>
              <a:spcAft>
                <a:spcPts val="0"/>
              </a:spcAft>
              <a:buClrTx/>
              <a:buSzTx/>
              <a:buFontTx/>
              <a:buNone/>
              <a:tabLst/>
              <a:defRPr/>
            </a:pPr>
            <a:endParaRPr lang="en-US" baseline="0"/>
          </a:p>
          <a:p>
            <a:pPr marL="0" marR="0" indent="0" algn="l" defTabSz="914107" rtl="0" eaLnBrk="1" fontAlgn="auto" latinLnBrk="0" hangingPunct="1">
              <a:lnSpc>
                <a:spcPct val="100000"/>
              </a:lnSpc>
              <a:spcBef>
                <a:spcPts val="0"/>
              </a:spcBef>
              <a:spcAft>
                <a:spcPts val="0"/>
              </a:spcAft>
              <a:buClrTx/>
              <a:buSzTx/>
              <a:buFontTx/>
              <a:buNone/>
              <a:tabLst/>
              <a:defRPr/>
            </a:pPr>
            <a:r>
              <a:rPr lang="en-US" baseline="0"/>
              <a:t>2. Liberal Arts merupakan salah satu pilar di UPJ dan Mahasiswa UPJ diajarkan dasar logika matematika</a:t>
            </a:r>
          </a:p>
          <a:p>
            <a:pPr marL="0" marR="0" indent="0" algn="l" defTabSz="914107" rtl="0" eaLnBrk="1" fontAlgn="auto" latinLnBrk="0" hangingPunct="1">
              <a:lnSpc>
                <a:spcPct val="100000"/>
              </a:lnSpc>
              <a:spcBef>
                <a:spcPts val="0"/>
              </a:spcBef>
              <a:spcAft>
                <a:spcPts val="0"/>
              </a:spcAft>
              <a:buClrTx/>
              <a:buSzTx/>
              <a:buFontTx/>
              <a:buNone/>
              <a:tabLst/>
              <a:defRPr/>
            </a:pPr>
            <a:r>
              <a:rPr lang="en-US" baseline="0"/>
              <a:t>Diketahui:</a:t>
            </a:r>
          </a:p>
          <a:p>
            <a:pPr marL="0" marR="0" indent="0" algn="l" defTabSz="914107" rtl="0" eaLnBrk="1" fontAlgn="auto" latinLnBrk="0" hangingPunct="1">
              <a:lnSpc>
                <a:spcPct val="100000"/>
              </a:lnSpc>
              <a:spcBef>
                <a:spcPts val="0"/>
              </a:spcBef>
              <a:spcAft>
                <a:spcPts val="0"/>
              </a:spcAft>
              <a:buClrTx/>
              <a:buSzTx/>
              <a:buFontTx/>
              <a:buNone/>
              <a:tabLst/>
              <a:defRPr/>
            </a:pPr>
            <a:r>
              <a:rPr lang="en-US" baseline="0"/>
              <a:t>P: Liberal Arts merupakan salah satu pilar di UPJ = T</a:t>
            </a:r>
          </a:p>
          <a:p>
            <a:pPr marL="0" marR="0" indent="0" algn="l" defTabSz="914107" rtl="0" eaLnBrk="1" fontAlgn="auto" latinLnBrk="0" hangingPunct="1">
              <a:lnSpc>
                <a:spcPct val="100000"/>
              </a:lnSpc>
              <a:spcBef>
                <a:spcPts val="0"/>
              </a:spcBef>
              <a:spcAft>
                <a:spcPts val="0"/>
              </a:spcAft>
              <a:buClrTx/>
              <a:buSzTx/>
              <a:buFontTx/>
              <a:buNone/>
              <a:tabLst/>
              <a:defRPr/>
            </a:pPr>
            <a:r>
              <a:rPr lang="en-US" baseline="0"/>
              <a:t>Q: Mahasiswa UPJ diajarkan dasar logika matematika = T</a:t>
            </a:r>
          </a:p>
          <a:p>
            <a:pPr marL="0" marR="0" indent="0" algn="l" defTabSz="914107" rtl="0" eaLnBrk="1" fontAlgn="auto" latinLnBrk="0" hangingPunct="1">
              <a:lnSpc>
                <a:spcPct val="100000"/>
              </a:lnSpc>
              <a:spcBef>
                <a:spcPts val="0"/>
              </a:spcBef>
              <a:spcAft>
                <a:spcPts val="0"/>
              </a:spcAft>
              <a:buClrTx/>
              <a:buSzTx/>
              <a:buFontTx/>
              <a:buNone/>
              <a:tabLst/>
              <a:defRPr/>
            </a:pPr>
            <a:r>
              <a:rPr lang="en-US" baseline="0"/>
              <a:t>P ^ Q = T</a:t>
            </a:r>
          </a:p>
          <a:p>
            <a:pPr marL="0" marR="0" indent="0" algn="l" defTabSz="914107" rtl="0" eaLnBrk="1" fontAlgn="auto" latinLnBrk="0" hangingPunct="1">
              <a:lnSpc>
                <a:spcPct val="100000"/>
              </a:lnSpc>
              <a:spcBef>
                <a:spcPts val="0"/>
              </a:spcBef>
              <a:spcAft>
                <a:spcPts val="0"/>
              </a:spcAft>
              <a:buClrTx/>
              <a:buSzTx/>
              <a:buFontTx/>
              <a:buNone/>
              <a:tabLst/>
              <a:defRPr/>
            </a:pPr>
            <a:endParaRPr lang="en-US" baseline="0"/>
          </a:p>
          <a:p>
            <a:pPr marL="0" marR="0" indent="0" algn="l" defTabSz="914107" rtl="0" eaLnBrk="1" fontAlgn="auto" latinLnBrk="0" hangingPunct="1">
              <a:lnSpc>
                <a:spcPct val="100000"/>
              </a:lnSpc>
              <a:spcBef>
                <a:spcPts val="0"/>
              </a:spcBef>
              <a:spcAft>
                <a:spcPts val="0"/>
              </a:spcAft>
              <a:buClrTx/>
              <a:buSzTx/>
              <a:buFontTx/>
              <a:buNone/>
              <a:tabLst/>
              <a:defRPr/>
            </a:pPr>
            <a:r>
              <a:rPr lang="en-US" baseline="0"/>
              <a:t>Maka:</a:t>
            </a:r>
          </a:p>
          <a:p>
            <a:pPr marL="0" marR="0" indent="0" algn="l" defTabSz="914107" rtl="0" eaLnBrk="1" fontAlgn="auto" latinLnBrk="0" hangingPunct="1">
              <a:lnSpc>
                <a:spcPct val="100000"/>
              </a:lnSpc>
              <a:spcBef>
                <a:spcPts val="0"/>
              </a:spcBef>
              <a:spcAft>
                <a:spcPts val="0"/>
              </a:spcAft>
              <a:buClrTx/>
              <a:buSzTx/>
              <a:buFontTx/>
              <a:buNone/>
              <a:tabLst/>
              <a:defRPr/>
            </a:pPr>
            <a:r>
              <a:rPr lang="en-US" baseline="0"/>
              <a:t>~P: Liberal Arts bukan merupakan salah satu pilar di UPJ = F</a:t>
            </a:r>
          </a:p>
          <a:p>
            <a:pPr marL="0" marR="0" indent="0" algn="l" defTabSz="914107" rtl="0" eaLnBrk="1" fontAlgn="auto" latinLnBrk="0" hangingPunct="1">
              <a:lnSpc>
                <a:spcPct val="100000"/>
              </a:lnSpc>
              <a:spcBef>
                <a:spcPts val="0"/>
              </a:spcBef>
              <a:spcAft>
                <a:spcPts val="0"/>
              </a:spcAft>
              <a:buClrTx/>
              <a:buSzTx/>
              <a:buFontTx/>
              <a:buNone/>
              <a:tabLst/>
              <a:defRPr/>
            </a:pPr>
            <a:r>
              <a:rPr lang="en-US" baseline="0"/>
              <a:t>~Q: Mahasiswa UPJ tidak diajarkan dasar logika matematika = F</a:t>
            </a:r>
          </a:p>
          <a:p>
            <a:pPr marL="0" marR="0" indent="0" algn="l" defTabSz="914107" rtl="0" eaLnBrk="1" fontAlgn="auto" latinLnBrk="0" hangingPunct="1">
              <a:lnSpc>
                <a:spcPct val="100000"/>
              </a:lnSpc>
              <a:spcBef>
                <a:spcPts val="0"/>
              </a:spcBef>
              <a:spcAft>
                <a:spcPts val="0"/>
              </a:spcAft>
              <a:buClrTx/>
              <a:buSzTx/>
              <a:buFontTx/>
              <a:buNone/>
              <a:tabLst/>
              <a:defRPr/>
            </a:pPr>
            <a:endParaRPr lang="en-US" baseline="0"/>
          </a:p>
          <a:p>
            <a:pPr marL="0" marR="0" indent="0" algn="l" defTabSz="914107" rtl="0" eaLnBrk="1" fontAlgn="auto" latinLnBrk="0" hangingPunct="1">
              <a:lnSpc>
                <a:spcPct val="100000"/>
              </a:lnSpc>
              <a:spcBef>
                <a:spcPts val="0"/>
              </a:spcBef>
              <a:spcAft>
                <a:spcPts val="0"/>
              </a:spcAft>
              <a:buClrTx/>
              <a:buSzTx/>
              <a:buFontTx/>
              <a:buNone/>
              <a:tabLst/>
              <a:defRPr/>
            </a:pPr>
            <a:r>
              <a:rPr lang="en-US" baseline="0"/>
              <a:t>Jawabannya:</a:t>
            </a:r>
          </a:p>
          <a:p>
            <a:pPr marL="0" marR="0" indent="0" algn="l" defTabSz="914107" rtl="0" eaLnBrk="1" fontAlgn="auto" latinLnBrk="0" hangingPunct="1">
              <a:lnSpc>
                <a:spcPct val="100000"/>
              </a:lnSpc>
              <a:spcBef>
                <a:spcPts val="0"/>
              </a:spcBef>
              <a:spcAft>
                <a:spcPts val="0"/>
              </a:spcAft>
              <a:buClrTx/>
              <a:buSzTx/>
              <a:buFontTx/>
              <a:buNone/>
              <a:tabLst/>
              <a:defRPr/>
            </a:pPr>
            <a:r>
              <a:rPr lang="en-US" baseline="0"/>
              <a:t>~P ^ Q = F ^ T = F </a:t>
            </a:r>
            <a:r>
              <a:rPr lang="en-US" baseline="0">
                <a:sym typeface="Wingdings" panose="05000000000000000000" pitchFamily="2" charset="2"/>
              </a:rPr>
              <a:t> </a:t>
            </a:r>
            <a:r>
              <a:rPr lang="en-US" baseline="0"/>
              <a:t>Liberal Arts bukan merupakan salah satu pilar di UPJ dan Mahasiswa UPJ diajarkan dasar logika matematika</a:t>
            </a:r>
          </a:p>
          <a:p>
            <a:pPr marL="0" marR="0" indent="0" algn="l" defTabSz="914107" rtl="0" eaLnBrk="1" fontAlgn="auto" latinLnBrk="0" hangingPunct="1">
              <a:lnSpc>
                <a:spcPct val="100000"/>
              </a:lnSpc>
              <a:spcBef>
                <a:spcPts val="0"/>
              </a:spcBef>
              <a:spcAft>
                <a:spcPts val="0"/>
              </a:spcAft>
              <a:buClrTx/>
              <a:buSzTx/>
              <a:buFontTx/>
              <a:buNone/>
              <a:tabLst/>
              <a:defRPr/>
            </a:pPr>
            <a:r>
              <a:rPr lang="en-US" baseline="0"/>
              <a:t>~P ^ ~Q = T ^ F = F </a:t>
            </a:r>
            <a:r>
              <a:rPr lang="en-US" baseline="0">
                <a:sym typeface="Wingdings" panose="05000000000000000000" pitchFamily="2" charset="2"/>
              </a:rPr>
              <a:t> </a:t>
            </a:r>
            <a:r>
              <a:rPr lang="en-US" baseline="0"/>
              <a:t>Liberal Arts merupakan salah satu pilar di UPJ dan Mahasiswa UPJ tidak diajarkan dasar logika matematika</a:t>
            </a:r>
          </a:p>
          <a:p>
            <a:pPr marL="0" marR="0" indent="0" algn="l" defTabSz="914107" rtl="0" eaLnBrk="1" fontAlgn="auto" latinLnBrk="0" hangingPunct="1">
              <a:lnSpc>
                <a:spcPct val="100000"/>
              </a:lnSpc>
              <a:spcBef>
                <a:spcPts val="0"/>
              </a:spcBef>
              <a:spcAft>
                <a:spcPts val="0"/>
              </a:spcAft>
              <a:buClrTx/>
              <a:buSzTx/>
              <a:buFontTx/>
              <a:buNone/>
              <a:tabLst/>
              <a:defRPr/>
            </a:pPr>
            <a:r>
              <a:rPr lang="en-US" baseline="0"/>
              <a:t>~P ^ ~Q = F ^ F = F </a:t>
            </a:r>
            <a:r>
              <a:rPr lang="en-US" baseline="0">
                <a:sym typeface="Wingdings" panose="05000000000000000000" pitchFamily="2" charset="2"/>
              </a:rPr>
              <a:t> </a:t>
            </a:r>
            <a:r>
              <a:rPr lang="en-US" baseline="0"/>
              <a:t>Liberal Arts bukan merupakan salah satu pilar di UPJ dan Mahasiswa UPJ tidak diajarkan dasar logika matematika</a:t>
            </a:r>
          </a:p>
          <a:p>
            <a:pPr marL="0" marR="0" indent="0" algn="l" defTabSz="914107" rtl="0" eaLnBrk="1" fontAlgn="auto" latinLnBrk="0" hangingPunct="1">
              <a:lnSpc>
                <a:spcPct val="100000"/>
              </a:lnSpc>
              <a:spcBef>
                <a:spcPts val="0"/>
              </a:spcBef>
              <a:spcAft>
                <a:spcPts val="0"/>
              </a:spcAft>
              <a:buClrTx/>
              <a:buSzTx/>
              <a:buFontTx/>
              <a:buNone/>
              <a:tabLst/>
              <a:defRPr/>
            </a:pPr>
            <a:endParaRPr lang="en-US" baseline="0"/>
          </a:p>
        </p:txBody>
      </p:sp>
      <p:sp>
        <p:nvSpPr>
          <p:cNvPr id="4" name="Slide Number Placeholder 3"/>
          <p:cNvSpPr>
            <a:spLocks noGrp="1"/>
          </p:cNvSpPr>
          <p:nvPr>
            <p:ph type="sldNum" sz="quarter" idx="10"/>
          </p:nvPr>
        </p:nvSpPr>
        <p:spPr/>
        <p:txBody>
          <a:bodyPr/>
          <a:lstStyle/>
          <a:p>
            <a:fld id="{6BE19FB5-3E22-4347-9D47-E764C09E46CC}" type="slidenum">
              <a:rPr lang="id-ID" smtClean="0"/>
              <a:t>15</a:t>
            </a:fld>
            <a:endParaRPr lang="id-ID"/>
          </a:p>
        </p:txBody>
      </p:sp>
    </p:spTree>
    <p:extLst>
      <p:ext uri="{BB962C8B-B14F-4D97-AF65-F5344CB8AC3E}">
        <p14:creationId xmlns:p14="http://schemas.microsoft.com/office/powerpoint/2010/main" val="4060217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Statement no 1 pada slide di atas:</a:t>
            </a:r>
          </a:p>
          <a:p>
            <a:r>
              <a:rPr lang="en-US"/>
              <a:t>Memiliki maksud: tanggungan asuransi terhadap</a:t>
            </a:r>
            <a:r>
              <a:rPr lang="en-US" baseline="0"/>
              <a:t> rawat inap dalam hal kasus penyakit atau kecelakaan atau kedua-duanya.</a:t>
            </a:r>
          </a:p>
          <a:p>
            <a:r>
              <a:rPr lang="en-US" baseline="0"/>
              <a:t>Statement yang memiliki maksud salah satu atau kedua-duanya, ini disebut </a:t>
            </a:r>
            <a:r>
              <a:rPr lang="en-US" b="1" baseline="0"/>
              <a:t>inclusive or</a:t>
            </a:r>
            <a:r>
              <a:rPr lang="en-US" baseline="0"/>
              <a:t>.</a:t>
            </a:r>
          </a:p>
          <a:p>
            <a:endParaRPr lang="en-US" baseline="0"/>
          </a:p>
          <a:p>
            <a:r>
              <a:rPr lang="en-US" baseline="0"/>
              <a:t>Statement no 2 pada slide di atas:</a:t>
            </a:r>
          </a:p>
          <a:p>
            <a:r>
              <a:rPr lang="en-US"/>
              <a:t>Memiliki</a:t>
            </a:r>
            <a:r>
              <a:rPr lang="en-US" baseline="0"/>
              <a:t> maksud: pengunjung bisa makan di tempat yang smoking area atau yang no smoking area tapi tidak mungkin di kedua-duanya.</a:t>
            </a:r>
          </a:p>
          <a:p>
            <a:pPr marL="0" marR="0" indent="0" algn="l" defTabSz="914107" rtl="0" eaLnBrk="1" fontAlgn="auto" latinLnBrk="0" hangingPunct="1">
              <a:lnSpc>
                <a:spcPct val="100000"/>
              </a:lnSpc>
              <a:spcBef>
                <a:spcPts val="0"/>
              </a:spcBef>
              <a:spcAft>
                <a:spcPts val="0"/>
              </a:spcAft>
              <a:buClrTx/>
              <a:buSzTx/>
              <a:buFontTx/>
              <a:buNone/>
              <a:tabLst/>
              <a:defRPr/>
            </a:pPr>
            <a:r>
              <a:rPr lang="en-US" baseline="0"/>
              <a:t>Statement yang memiliki maksud hanya salah satu, ini disebut </a:t>
            </a:r>
            <a:r>
              <a:rPr lang="en-US" b="1" baseline="0"/>
              <a:t>exclusive or</a:t>
            </a:r>
            <a:r>
              <a:rPr lang="en-US" baseline="0"/>
              <a:t>.</a:t>
            </a:r>
          </a:p>
          <a:p>
            <a:endParaRPr lang="en-US"/>
          </a:p>
          <a:p>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16</a:t>
            </a:fld>
            <a:endParaRPr lang="id-ID"/>
          </a:p>
        </p:txBody>
      </p:sp>
    </p:spTree>
    <p:extLst>
      <p:ext uri="{BB962C8B-B14F-4D97-AF65-F5344CB8AC3E}">
        <p14:creationId xmlns:p14="http://schemas.microsoft.com/office/powerpoint/2010/main" val="1827099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07" rtl="0" eaLnBrk="1" fontAlgn="auto" latinLnBrk="0" hangingPunct="1">
              <a:lnSpc>
                <a:spcPct val="100000"/>
              </a:lnSpc>
              <a:spcBef>
                <a:spcPts val="0"/>
              </a:spcBef>
              <a:spcAft>
                <a:spcPts val="0"/>
              </a:spcAft>
              <a:buClrTx/>
              <a:buSzTx/>
              <a:buFontTx/>
              <a:buNone/>
              <a:tabLst/>
              <a:defRPr/>
            </a:pPr>
            <a:r>
              <a:rPr lang="en-US" b="0" baseline="0"/>
              <a:t>Untuk mengetahui penggabungan disjunction ini biasanya pada kalimat terdiri dari dua proposition, dan kedua proposition tersebut biasanya digabungkan dengan kata atau (=or dalam Bahasa inggris).</a:t>
            </a:r>
          </a:p>
          <a:p>
            <a:pPr marL="0" marR="0" indent="0" algn="l" defTabSz="914107" rtl="0" eaLnBrk="1" fontAlgn="auto" latinLnBrk="0" hangingPunct="1">
              <a:lnSpc>
                <a:spcPct val="100000"/>
              </a:lnSpc>
              <a:spcBef>
                <a:spcPts val="0"/>
              </a:spcBef>
              <a:spcAft>
                <a:spcPts val="0"/>
              </a:spcAft>
              <a:buClrTx/>
              <a:buSzTx/>
              <a:buFontTx/>
              <a:buNone/>
              <a:tabLst/>
              <a:defRPr/>
            </a:pPr>
            <a:r>
              <a:rPr lang="en-US" b="0" baseline="0"/>
              <a:t>Nilai kebenaran disjunction dari proposition akan bernilai true (benar) jika salah satu atau minimal ada satu atau seluruh proposition (dalam statement disjunction tersebut) bernilai true (benar), dan hanya akan bernilai false (salah) jika seluruh proposition bernilai false (salah)</a:t>
            </a:r>
          </a:p>
        </p:txBody>
      </p:sp>
      <p:sp>
        <p:nvSpPr>
          <p:cNvPr id="4" name="Slide Number Placeholder 3"/>
          <p:cNvSpPr>
            <a:spLocks noGrp="1"/>
          </p:cNvSpPr>
          <p:nvPr>
            <p:ph type="sldNum" sz="quarter" idx="10"/>
          </p:nvPr>
        </p:nvSpPr>
        <p:spPr/>
        <p:txBody>
          <a:bodyPr/>
          <a:lstStyle/>
          <a:p>
            <a:fld id="{6BE19FB5-3E22-4347-9D47-E764C09E46CC}" type="slidenum">
              <a:rPr lang="id-ID" smtClean="0">
                <a:solidFill>
                  <a:prstClr val="black"/>
                </a:solidFill>
              </a:rPr>
              <a:pPr/>
              <a:t>18</a:t>
            </a:fld>
            <a:endParaRPr lang="id-ID">
              <a:solidFill>
                <a:prstClr val="black"/>
              </a:solidFill>
            </a:endParaRPr>
          </a:p>
        </p:txBody>
      </p:sp>
    </p:spTree>
    <p:extLst>
      <p:ext uri="{BB962C8B-B14F-4D97-AF65-F5344CB8AC3E}">
        <p14:creationId xmlns:p14="http://schemas.microsoft.com/office/powerpoint/2010/main" val="2847503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19</a:t>
            </a:fld>
            <a:endParaRPr lang="id-ID"/>
          </a:p>
        </p:txBody>
      </p:sp>
    </p:spTree>
    <p:extLst>
      <p:ext uri="{BB962C8B-B14F-4D97-AF65-F5344CB8AC3E}">
        <p14:creationId xmlns:p14="http://schemas.microsoft.com/office/powerpoint/2010/main" val="3617569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Suppose statements A, B, and F were true and C, D, and E were known false.</a:t>
            </a:r>
          </a:p>
          <a:p>
            <a:r>
              <a:rPr lang="en-US"/>
              <a:t>A,</a:t>
            </a:r>
            <a:r>
              <a:rPr lang="en-US" baseline="0"/>
              <a:t> B, F = True</a:t>
            </a:r>
          </a:p>
          <a:p>
            <a:r>
              <a:rPr lang="en-US" baseline="0"/>
              <a:t>C, D, E = False</a:t>
            </a:r>
            <a:endParaRPr lang="en-US"/>
          </a:p>
          <a:p>
            <a:r>
              <a:rPr lang="en-US"/>
              <a:t>Find the truth value (true or false) for each of the following:</a:t>
            </a:r>
          </a:p>
          <a:p>
            <a:r>
              <a:rPr lang="en-US"/>
              <a:t>(a) A ∧ C 	</a:t>
            </a:r>
            <a:r>
              <a:rPr lang="en-US">
                <a:sym typeface="Wingdings" panose="05000000000000000000" pitchFamily="2" charset="2"/>
              </a:rPr>
              <a:t> True ^ False = False</a:t>
            </a:r>
            <a:endParaRPr lang="en-US"/>
          </a:p>
          <a:p>
            <a:r>
              <a:rPr lang="en-US"/>
              <a:t>(b) (¬B) ∨ (¬F)	</a:t>
            </a:r>
            <a:r>
              <a:rPr lang="en-US">
                <a:sym typeface="Wingdings" panose="05000000000000000000" pitchFamily="2" charset="2"/>
              </a:rPr>
              <a:t> (~True)</a:t>
            </a:r>
            <a:r>
              <a:rPr lang="en-US" baseline="0">
                <a:sym typeface="Wingdings" panose="05000000000000000000" pitchFamily="2" charset="2"/>
              </a:rPr>
              <a:t> v (~True) = False v False = False</a:t>
            </a:r>
            <a:endParaRPr lang="en-US"/>
          </a:p>
          <a:p>
            <a:r>
              <a:rPr lang="en-US"/>
              <a:t>(c) A ∧ B	</a:t>
            </a:r>
            <a:r>
              <a:rPr lang="en-US">
                <a:sym typeface="Wingdings" panose="05000000000000000000" pitchFamily="2" charset="2"/>
              </a:rPr>
              <a:t> True ^ True = True</a:t>
            </a:r>
            <a:endParaRPr lang="en-US"/>
          </a:p>
          <a:p>
            <a:r>
              <a:rPr lang="en-US"/>
              <a:t>(d) E ∨ F	</a:t>
            </a:r>
            <a:r>
              <a:rPr lang="en-US">
                <a:sym typeface="Wingdings" panose="05000000000000000000" pitchFamily="2" charset="2"/>
              </a:rPr>
              <a:t> False v True = True</a:t>
            </a:r>
            <a:endParaRPr lang="en-US"/>
          </a:p>
          <a:p>
            <a:r>
              <a:rPr lang="en-US"/>
              <a:t>(e) (A ∧ B) ∨ C	</a:t>
            </a:r>
            <a:r>
              <a:rPr lang="en-US">
                <a:sym typeface="Wingdings" panose="05000000000000000000" pitchFamily="2" charset="2"/>
              </a:rPr>
              <a:t> (True ^ True) v False = True v False = True</a:t>
            </a:r>
            <a:endParaRPr lang="en-US"/>
          </a:p>
          <a:p>
            <a:r>
              <a:rPr lang="en-US"/>
              <a:t>(f) ¬B ∧ D	</a:t>
            </a:r>
            <a:r>
              <a:rPr lang="en-US">
                <a:sym typeface="Wingdings" panose="05000000000000000000" pitchFamily="2" charset="2"/>
              </a:rPr>
              <a:t> ~True ^ False = False ^ False = False</a:t>
            </a:r>
            <a:endParaRPr lang="en-US"/>
          </a:p>
          <a:p>
            <a:r>
              <a:rPr lang="en-US"/>
              <a:t>(g) ¬(B ∧ D)	</a:t>
            </a:r>
            <a:r>
              <a:rPr lang="en-US">
                <a:sym typeface="Wingdings" panose="05000000000000000000" pitchFamily="2" charset="2"/>
              </a:rPr>
              <a:t> ~(True</a:t>
            </a:r>
            <a:r>
              <a:rPr lang="en-US" baseline="0">
                <a:sym typeface="Wingdings" panose="05000000000000000000" pitchFamily="2" charset="2"/>
              </a:rPr>
              <a:t> ^ False) =  ~(False) = True</a:t>
            </a:r>
            <a:endParaRPr lang="en-US"/>
          </a:p>
          <a:p>
            <a:r>
              <a:rPr lang="en-US"/>
              <a:t>(h) (A ∨ B) ∧ C	</a:t>
            </a:r>
            <a:r>
              <a:rPr lang="en-US">
                <a:sym typeface="Wingdings" panose="05000000000000000000" pitchFamily="2" charset="2"/>
              </a:rPr>
              <a:t> (True v True) ^ False = (True) ^ False </a:t>
            </a:r>
            <a:r>
              <a:rPr lang="en-US" baseline="0">
                <a:sym typeface="Wingdings" panose="05000000000000000000" pitchFamily="2" charset="2"/>
              </a:rPr>
              <a:t>= </a:t>
            </a:r>
            <a:r>
              <a:rPr lang="en-US">
                <a:sym typeface="Wingdings" panose="05000000000000000000" pitchFamily="2" charset="2"/>
              </a:rPr>
              <a:t>False </a:t>
            </a:r>
            <a:endParaRPr lang="en-US"/>
          </a:p>
          <a:p>
            <a:r>
              <a:rPr lang="en-US"/>
              <a:t>(i) A ∨ (B ∧ C)	</a:t>
            </a:r>
            <a:r>
              <a:rPr lang="en-US">
                <a:sym typeface="Wingdings" panose="05000000000000000000" pitchFamily="2" charset="2"/>
              </a:rPr>
              <a:t> True v (True</a:t>
            </a:r>
            <a:r>
              <a:rPr lang="en-US" baseline="0">
                <a:sym typeface="Wingdings" panose="05000000000000000000" pitchFamily="2" charset="2"/>
              </a:rPr>
              <a:t> ^ False) = True v (False) = True</a:t>
            </a:r>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20</a:t>
            </a:fld>
            <a:endParaRPr lang="id-ID"/>
          </a:p>
        </p:txBody>
      </p:sp>
    </p:spTree>
    <p:extLst>
      <p:ext uri="{BB962C8B-B14F-4D97-AF65-F5344CB8AC3E}">
        <p14:creationId xmlns:p14="http://schemas.microsoft.com/office/powerpoint/2010/main" val="2099298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Diketahui;</a:t>
            </a:r>
          </a:p>
          <a:p>
            <a:r>
              <a:rPr lang="en-US"/>
              <a:t>“Jim memesan paket hemat </a:t>
            </a:r>
            <a:r>
              <a:rPr lang="en-US" i="1"/>
              <a:t>atau</a:t>
            </a:r>
            <a:r>
              <a:rPr lang="en-US"/>
              <a:t> Jim memesan paket 1” = True</a:t>
            </a:r>
          </a:p>
          <a:p>
            <a:r>
              <a:rPr lang="en-US"/>
              <a:t>“Jim membayar Rp. 35000 </a:t>
            </a:r>
            <a:r>
              <a:rPr lang="en-US" i="1"/>
              <a:t>dan</a:t>
            </a:r>
            <a:r>
              <a:rPr lang="en-US"/>
              <a:t> Jim memesan paket hemat” = True</a:t>
            </a:r>
          </a:p>
          <a:p>
            <a:pPr marL="466725" lvl="1" indent="0">
              <a:buFontTx/>
              <a:buNone/>
            </a:pPr>
            <a:r>
              <a:rPr lang="en-US"/>
              <a:t>B= “Jim membayar Ro. 35000”</a:t>
            </a:r>
          </a:p>
          <a:p>
            <a:pPr marL="466725" lvl="1" indent="0">
              <a:buFontTx/>
              <a:buNone/>
            </a:pPr>
            <a:r>
              <a:rPr lang="en-US"/>
              <a:t>R= “Jim memesan paket hemat”</a:t>
            </a:r>
          </a:p>
          <a:p>
            <a:pPr marL="466725" lvl="1" indent="0">
              <a:buFontTx/>
              <a:buNone/>
            </a:pPr>
            <a:r>
              <a:rPr lang="en-US"/>
              <a:t>S= “Jim memesan paket 1”</a:t>
            </a:r>
          </a:p>
          <a:p>
            <a:pPr marL="466725" lvl="1" indent="0">
              <a:buFontTx/>
              <a:buNone/>
            </a:pPr>
            <a:r>
              <a:rPr lang="en-US"/>
              <a:t>R v S = True,</a:t>
            </a:r>
          </a:p>
          <a:p>
            <a:pPr marL="466725" lvl="1" indent="0">
              <a:buFontTx/>
              <a:buNone/>
            </a:pPr>
            <a:r>
              <a:rPr lang="en-US"/>
              <a:t>B ^</a:t>
            </a:r>
            <a:r>
              <a:rPr lang="en-US" baseline="0"/>
              <a:t> R = True</a:t>
            </a:r>
          </a:p>
          <a:p>
            <a:pPr marL="9671" lvl="0" indent="0">
              <a:buFontTx/>
              <a:buNone/>
            </a:pPr>
            <a:r>
              <a:rPr lang="en-US" baseline="0"/>
              <a:t>Maka;</a:t>
            </a:r>
          </a:p>
          <a:p>
            <a:pPr marL="466725" lvl="1" indent="0">
              <a:buFontTx/>
              <a:buNone/>
            </a:pPr>
            <a:r>
              <a:rPr lang="en-US"/>
              <a:t>Supaya B^R=True,</a:t>
            </a:r>
            <a:r>
              <a:rPr lang="en-US" baseline="0"/>
              <a:t> nilai B harus True, dan nilai R harus True</a:t>
            </a:r>
          </a:p>
          <a:p>
            <a:pPr marL="466725" lvl="1" indent="0">
              <a:buFontTx/>
              <a:buNone/>
            </a:pPr>
            <a:r>
              <a:rPr lang="en-US" baseline="0"/>
              <a:t>Supaya RvS=True, karena nilai R adalah True, maka nilai S boleh True atau False.</a:t>
            </a:r>
          </a:p>
          <a:p>
            <a:pPr marL="466725" lvl="1" indent="0">
              <a:buFontTx/>
              <a:buNone/>
            </a:pPr>
            <a:endParaRPr lang="en-US" baseline="0"/>
          </a:p>
          <a:p>
            <a:pPr marL="9671" lvl="0" indent="0">
              <a:buFontTx/>
              <a:buNone/>
            </a:pPr>
            <a:r>
              <a:rPr lang="en-US" baseline="0"/>
              <a:t>Jawaban;</a:t>
            </a:r>
          </a:p>
          <a:p>
            <a:pPr marL="858838" lvl="1" indent="-392113">
              <a:buFont typeface="+mj-lt"/>
              <a:buAutoNum type="alphaLcPeriod"/>
            </a:pPr>
            <a:r>
              <a:rPr lang="en-US"/>
              <a:t>B= “Jim membayar Ro. 35000” </a:t>
            </a:r>
            <a:r>
              <a:rPr lang="en-US">
                <a:sym typeface="Wingdings" panose="05000000000000000000" pitchFamily="2" charset="2"/>
              </a:rPr>
              <a:t> harus True</a:t>
            </a:r>
            <a:endParaRPr lang="en-US"/>
          </a:p>
          <a:p>
            <a:pPr marL="858838" lvl="1" indent="-392113">
              <a:buFont typeface="+mj-lt"/>
              <a:buAutoNum type="alphaLcPeriod"/>
            </a:pPr>
            <a:r>
              <a:rPr lang="en-US"/>
              <a:t>R= “Jim memesan paket hemat” </a:t>
            </a:r>
            <a:r>
              <a:rPr lang="en-US">
                <a:sym typeface="Wingdings" panose="05000000000000000000" pitchFamily="2" charset="2"/>
              </a:rPr>
              <a:t> Harus True</a:t>
            </a:r>
            <a:endParaRPr lang="en-US"/>
          </a:p>
          <a:p>
            <a:pPr marL="858838" lvl="1" indent="-392113">
              <a:buFont typeface="+mj-lt"/>
              <a:buAutoNum type="alphaLcPeriod"/>
            </a:pPr>
            <a:r>
              <a:rPr lang="en-US"/>
              <a:t>S= “Jim memesan paket 1” </a:t>
            </a:r>
            <a:r>
              <a:rPr lang="en-US">
                <a:sym typeface="Wingdings" panose="05000000000000000000" pitchFamily="2" charset="2"/>
              </a:rPr>
              <a:t> Boleh True atau False</a:t>
            </a:r>
            <a:endParaRPr lang="en-US"/>
          </a:p>
          <a:p>
            <a:pPr marL="9671" lvl="0" indent="0">
              <a:buFontTx/>
              <a:buNone/>
            </a:pPr>
            <a:endParaRPr lang="en-US"/>
          </a:p>
          <a:p>
            <a:pPr marL="466725" lvl="1" indent="0">
              <a:buFontTx/>
              <a:buNone/>
            </a:pPr>
            <a:endParaRPr lang="en-US"/>
          </a:p>
          <a:p>
            <a:pPr marL="466725" lvl="1" indent="0">
              <a:buFontTx/>
              <a:buNone/>
            </a:pPr>
            <a:endParaRPr lang="en-US"/>
          </a:p>
          <a:p>
            <a:pPr>
              <a:buFontTx/>
              <a:buNone/>
            </a:pPr>
            <a:endParaRPr lang="en-US"/>
          </a:p>
          <a:p>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21</a:t>
            </a:fld>
            <a:endParaRPr lang="id-ID"/>
          </a:p>
        </p:txBody>
      </p:sp>
    </p:spTree>
    <p:extLst>
      <p:ext uri="{BB962C8B-B14F-4D97-AF65-F5344CB8AC3E}">
        <p14:creationId xmlns:p14="http://schemas.microsoft.com/office/powerpoint/2010/main" val="3999098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Kalimat lengkap mengandung subject</a:t>
            </a:r>
            <a:r>
              <a:rPr lang="en-US" baseline="0"/>
              <a:t> dan predicate</a:t>
            </a:r>
            <a:endParaRPr lang="en-US"/>
          </a:p>
          <a:p>
            <a:r>
              <a:rPr lang="en-US"/>
              <a:t>Subject:</a:t>
            </a:r>
            <a:r>
              <a:rPr lang="en-US" baseline="0"/>
              <a:t> someone atau something</a:t>
            </a:r>
          </a:p>
          <a:p>
            <a:r>
              <a:rPr lang="en-US" baseline="0"/>
              <a:t>Predicate: being atau doing</a:t>
            </a:r>
          </a:p>
          <a:p>
            <a:endParaRPr lang="en-US"/>
          </a:p>
          <a:p>
            <a:r>
              <a:rPr lang="en-US"/>
              <a:t>Proposition mengandung nilai benar atau salah.</a:t>
            </a:r>
          </a:p>
        </p:txBody>
      </p:sp>
      <p:sp>
        <p:nvSpPr>
          <p:cNvPr id="4" name="Slide Number Placeholder 3"/>
          <p:cNvSpPr>
            <a:spLocks noGrp="1"/>
          </p:cNvSpPr>
          <p:nvPr>
            <p:ph type="sldNum" sz="quarter" idx="10"/>
          </p:nvPr>
        </p:nvSpPr>
        <p:spPr/>
        <p:txBody>
          <a:bodyPr/>
          <a:lstStyle/>
          <a:p>
            <a:fld id="{6BE19FB5-3E22-4347-9D47-E764C09E46CC}" type="slidenum">
              <a:rPr lang="id-ID" smtClean="0"/>
              <a:t>4</a:t>
            </a:fld>
            <a:endParaRPr lang="id-ID"/>
          </a:p>
        </p:txBody>
      </p:sp>
    </p:spTree>
    <p:extLst>
      <p:ext uri="{BB962C8B-B14F-4D97-AF65-F5344CB8AC3E}">
        <p14:creationId xmlns:p14="http://schemas.microsoft.com/office/powerpoint/2010/main" val="62904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Tentukan apakah suatu kalimat contoh tersebut suatu</a:t>
            </a:r>
            <a:r>
              <a:rPr lang="en-US" baseline="0"/>
              <a:t> proposisi, dan jelaskan kenapa!</a:t>
            </a:r>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5</a:t>
            </a:fld>
            <a:endParaRPr lang="id-ID"/>
          </a:p>
        </p:txBody>
      </p:sp>
    </p:spTree>
    <p:extLst>
      <p:ext uri="{BB962C8B-B14F-4D97-AF65-F5344CB8AC3E}">
        <p14:creationId xmlns:p14="http://schemas.microsoft.com/office/powerpoint/2010/main" val="47415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07" rtl="0" eaLnBrk="1" fontAlgn="auto" latinLnBrk="0" hangingPunct="1">
              <a:lnSpc>
                <a:spcPct val="100000"/>
              </a:lnSpc>
              <a:spcBef>
                <a:spcPts val="0"/>
              </a:spcBef>
              <a:spcAft>
                <a:spcPts val="0"/>
              </a:spcAft>
              <a:buClrTx/>
              <a:buSzTx/>
              <a:buFontTx/>
              <a:buNone/>
              <a:tabLst/>
              <a:defRPr/>
            </a:pPr>
            <a:r>
              <a:rPr lang="en-US"/>
              <a:t>Tentukan apakah suatu kalimat contoh tersebut suatu</a:t>
            </a:r>
            <a:r>
              <a:rPr lang="en-US" baseline="0"/>
              <a:t> proposisi, dan jelaskan kenapa!</a:t>
            </a:r>
            <a:endParaRPr lang="en-US"/>
          </a:p>
          <a:p>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6</a:t>
            </a:fld>
            <a:endParaRPr lang="id-ID"/>
          </a:p>
        </p:txBody>
      </p:sp>
    </p:spTree>
    <p:extLst>
      <p:ext uri="{BB962C8B-B14F-4D97-AF65-F5344CB8AC3E}">
        <p14:creationId xmlns:p14="http://schemas.microsoft.com/office/powerpoint/2010/main" val="1503621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7</a:t>
            </a:fld>
            <a:endParaRPr lang="id-ID"/>
          </a:p>
        </p:txBody>
      </p:sp>
    </p:spTree>
    <p:extLst>
      <p:ext uri="{BB962C8B-B14F-4D97-AF65-F5344CB8AC3E}">
        <p14:creationId xmlns:p14="http://schemas.microsoft.com/office/powerpoint/2010/main" val="1443485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Untuk merubah suatu proposition menjadi negation-nya maka kalimat tersebut harus diubah menjadi kebalikan dari proposition tersebut.</a:t>
            </a:r>
          </a:p>
          <a:p>
            <a:r>
              <a:rPr lang="en-US"/>
              <a:t>Dalam</a:t>
            </a:r>
            <a:r>
              <a:rPr lang="en-US" baseline="0"/>
              <a:t> kalimat biasanya dengan menambahkan/menghilangkan kata tidak (atau not dalam Bahasa inggris).</a:t>
            </a:r>
          </a:p>
          <a:p>
            <a:r>
              <a:rPr lang="en-US" baseline="0"/>
              <a:t>Perhatikan contoh pada slide di atas.</a:t>
            </a:r>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9</a:t>
            </a:fld>
            <a:endParaRPr lang="id-ID"/>
          </a:p>
        </p:txBody>
      </p:sp>
    </p:spTree>
    <p:extLst>
      <p:ext uri="{BB962C8B-B14F-4D97-AF65-F5344CB8AC3E}">
        <p14:creationId xmlns:p14="http://schemas.microsoft.com/office/powerpoint/2010/main" val="769948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Negasi untuk statement “all…” (“semua…”) , “every…” (“setiap…”) , “none…” (“tidak satupun…”)  </a:t>
            </a:r>
            <a:r>
              <a:rPr lang="en-US">
                <a:sym typeface="Wingdings" panose="05000000000000000000" pitchFamily="2" charset="2"/>
              </a:rPr>
              <a:t> “there</a:t>
            </a:r>
            <a:r>
              <a:rPr lang="en-US" baseline="0">
                <a:sym typeface="Wingdings" panose="05000000000000000000" pitchFamily="2" charset="2"/>
              </a:rPr>
              <a:t> is at least one….”  (“setidaknya ada satu…”)</a:t>
            </a:r>
          </a:p>
          <a:p>
            <a:r>
              <a:rPr lang="en-US" baseline="0">
                <a:sym typeface="Wingdings" panose="05000000000000000000" pitchFamily="2" charset="2"/>
              </a:rPr>
              <a:t>Contoh:</a:t>
            </a:r>
          </a:p>
          <a:p>
            <a:r>
              <a:rPr lang="en-US"/>
              <a:t>M= “All mammals require sleep,” </a:t>
            </a:r>
          </a:p>
          <a:p>
            <a:r>
              <a:rPr lang="en-US"/>
              <a:t>~M= “There is at least one mammal that does not require sleep.”</a:t>
            </a:r>
          </a:p>
          <a:p>
            <a:endParaRPr lang="en-US"/>
          </a:p>
          <a:p>
            <a:r>
              <a:rPr lang="en-US"/>
              <a:t>Negasi untuk</a:t>
            </a:r>
            <a:r>
              <a:rPr lang="en-US" baseline="0"/>
              <a:t> </a:t>
            </a:r>
            <a:r>
              <a:rPr lang="en-US"/>
              <a:t>statement “some…”  (“beberapa…”) </a:t>
            </a:r>
            <a:r>
              <a:rPr lang="en-US">
                <a:sym typeface="Wingdings" panose="05000000000000000000" pitchFamily="2" charset="2"/>
              </a:rPr>
              <a:t> </a:t>
            </a:r>
            <a:r>
              <a:rPr lang="en-US"/>
              <a:t>“none…” </a:t>
            </a:r>
          </a:p>
          <a:p>
            <a:r>
              <a:rPr lang="en-US"/>
              <a:t>Contoh: </a:t>
            </a:r>
          </a:p>
          <a:p>
            <a:r>
              <a:rPr lang="en-US"/>
              <a:t>N= “Some children fear the dark” </a:t>
            </a:r>
          </a:p>
          <a:p>
            <a:r>
              <a:rPr lang="en-US"/>
              <a:t>~N= “No child fears the dark.”</a:t>
            </a:r>
          </a:p>
          <a:p>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solidFill>
                  <a:prstClr val="black"/>
                </a:solidFill>
              </a:rPr>
              <a:pPr/>
              <a:t>10</a:t>
            </a:fld>
            <a:endParaRPr lang="id-ID">
              <a:solidFill>
                <a:prstClr val="black"/>
              </a:solidFill>
            </a:endParaRPr>
          </a:p>
        </p:txBody>
      </p:sp>
    </p:spTree>
    <p:extLst>
      <p:ext uri="{BB962C8B-B14F-4D97-AF65-F5344CB8AC3E}">
        <p14:creationId xmlns:p14="http://schemas.microsoft.com/office/powerpoint/2010/main" val="2640282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07" rtl="0" eaLnBrk="1" fontAlgn="auto" latinLnBrk="0" hangingPunct="1">
              <a:lnSpc>
                <a:spcPct val="100000"/>
              </a:lnSpc>
              <a:spcBef>
                <a:spcPts val="0"/>
              </a:spcBef>
              <a:spcAft>
                <a:spcPts val="0"/>
              </a:spcAft>
              <a:buClrTx/>
              <a:buSzTx/>
              <a:buFontTx/>
              <a:buNone/>
              <a:tabLst/>
              <a:defRPr/>
            </a:pPr>
            <a:r>
              <a:rPr lang="en-US" b="0" baseline="0"/>
              <a:t>Untuk mengetahui penggabungan conjunction ini biasanya pada kalimat terdiri dari dua proposition, dan kedua proposition tersebut biasanya digabungkan dengan kata dan (=and dalam Bahasa inggris).</a:t>
            </a:r>
          </a:p>
          <a:p>
            <a:pPr marL="0" marR="0" indent="0" algn="l" defTabSz="914107" rtl="0" eaLnBrk="1" fontAlgn="auto" latinLnBrk="0" hangingPunct="1">
              <a:lnSpc>
                <a:spcPct val="100000"/>
              </a:lnSpc>
              <a:spcBef>
                <a:spcPts val="0"/>
              </a:spcBef>
              <a:spcAft>
                <a:spcPts val="0"/>
              </a:spcAft>
              <a:buClrTx/>
              <a:buSzTx/>
              <a:buFontTx/>
              <a:buNone/>
              <a:tabLst/>
              <a:defRPr/>
            </a:pPr>
            <a:r>
              <a:rPr lang="en-US" b="0" baseline="0"/>
              <a:t>Nilai kebenaran conjunction dari proposition akan bernilai true (benar) jika seluruh proposition (dalam statement conjunction tersebut) bernilai benar</a:t>
            </a:r>
          </a:p>
          <a:p>
            <a:pPr marL="0" marR="0" indent="0" algn="l" defTabSz="914107" rtl="0" eaLnBrk="1" fontAlgn="auto" latinLnBrk="0" hangingPunct="1">
              <a:lnSpc>
                <a:spcPct val="100000"/>
              </a:lnSpc>
              <a:spcBef>
                <a:spcPts val="0"/>
              </a:spcBef>
              <a:spcAft>
                <a:spcPts val="0"/>
              </a:spcAft>
              <a:buClrTx/>
              <a:buSzTx/>
              <a:buFontTx/>
              <a:buNone/>
              <a:tabLst/>
              <a:defRPr/>
            </a:pPr>
            <a:endParaRPr lang="en-US" b="0" baseline="0"/>
          </a:p>
          <a:p>
            <a:pPr marL="0" marR="0" indent="0" algn="l" defTabSz="914107" rtl="0" eaLnBrk="1" fontAlgn="auto" latinLnBrk="0" hangingPunct="1">
              <a:lnSpc>
                <a:spcPct val="100000"/>
              </a:lnSpc>
              <a:spcBef>
                <a:spcPts val="0"/>
              </a:spcBef>
              <a:spcAft>
                <a:spcPts val="0"/>
              </a:spcAft>
              <a:buClrTx/>
              <a:buSzTx/>
              <a:buFontTx/>
              <a:buNone/>
              <a:tabLst/>
              <a:defRPr/>
            </a:pPr>
            <a:r>
              <a:rPr lang="en-US" b="0" baseline="0"/>
              <a:t>Banyaknya jumlah baris pada table kebenaran tergantung pada n jumlah variable (proposition yang digabungkan)</a:t>
            </a:r>
          </a:p>
          <a:p>
            <a:pPr marL="0" marR="0" indent="0" algn="l" defTabSz="914107" rtl="0" eaLnBrk="1" fontAlgn="auto" latinLnBrk="0" hangingPunct="1">
              <a:lnSpc>
                <a:spcPct val="100000"/>
              </a:lnSpc>
              <a:spcBef>
                <a:spcPts val="0"/>
              </a:spcBef>
              <a:spcAft>
                <a:spcPts val="0"/>
              </a:spcAft>
              <a:buClrTx/>
              <a:buSzTx/>
              <a:buFontTx/>
              <a:buNone/>
              <a:tabLst/>
              <a:defRPr/>
            </a:pPr>
            <a:r>
              <a:rPr lang="en-US" b="0" baseline="0"/>
              <a:t>Yaitu;  2</a:t>
            </a:r>
            <a:r>
              <a:rPr lang="en-US" b="0" baseline="30000"/>
              <a:t>n</a:t>
            </a:r>
            <a:r>
              <a:rPr lang="en-US" b="0" baseline="0"/>
              <a:t> </a:t>
            </a:r>
          </a:p>
          <a:p>
            <a:pPr marL="0" marR="0" indent="0" algn="l" defTabSz="914107" rtl="0" eaLnBrk="1" fontAlgn="auto" latinLnBrk="0" hangingPunct="1">
              <a:lnSpc>
                <a:spcPct val="100000"/>
              </a:lnSpc>
              <a:spcBef>
                <a:spcPts val="0"/>
              </a:spcBef>
              <a:spcAft>
                <a:spcPts val="0"/>
              </a:spcAft>
              <a:buClrTx/>
              <a:buSzTx/>
              <a:buFontTx/>
              <a:buNone/>
              <a:tabLst/>
              <a:defRPr/>
            </a:pPr>
            <a:r>
              <a:rPr lang="en-US" b="0" baseline="0"/>
              <a:t>Pada slide di atas jumlah proposition adalah 2 maka jumlah baris adalah: 2</a:t>
            </a:r>
            <a:r>
              <a:rPr lang="en-US" b="0" baseline="30000"/>
              <a:t>2</a:t>
            </a:r>
            <a:r>
              <a:rPr lang="en-US" b="0" baseline="0"/>
              <a:t> = 4 baris</a:t>
            </a:r>
          </a:p>
          <a:p>
            <a:pPr marL="0" marR="0" indent="0" algn="l" defTabSz="914107" rtl="0" eaLnBrk="1" fontAlgn="auto" latinLnBrk="0" hangingPunct="1">
              <a:lnSpc>
                <a:spcPct val="100000"/>
              </a:lnSpc>
              <a:spcBef>
                <a:spcPts val="0"/>
              </a:spcBef>
              <a:spcAft>
                <a:spcPts val="0"/>
              </a:spcAft>
              <a:buClrTx/>
              <a:buSzTx/>
              <a:buFontTx/>
              <a:buNone/>
              <a:tabLst/>
              <a:defRPr/>
            </a:pPr>
            <a:r>
              <a:rPr lang="en-US" b="0" baseline="0"/>
              <a:t>Sedangkan nilai kebenaran diisi dengan kombinasi kebenaran yang bias dimulai dari semuanya F (false)</a:t>
            </a:r>
          </a:p>
          <a:p>
            <a:pPr marL="0" marR="0" indent="0" algn="l" defTabSz="914107" rtl="0" eaLnBrk="1" fontAlgn="auto" latinLnBrk="0" hangingPunct="1">
              <a:lnSpc>
                <a:spcPct val="100000"/>
              </a:lnSpc>
              <a:spcBef>
                <a:spcPts val="0"/>
              </a:spcBef>
              <a:spcAft>
                <a:spcPts val="0"/>
              </a:spcAft>
              <a:buClrTx/>
              <a:buSzTx/>
              <a:buFontTx/>
              <a:buNone/>
              <a:tabLst/>
              <a:defRPr/>
            </a:pPr>
            <a:r>
              <a:rPr lang="en-US" b="0" baseline="0"/>
              <a:t>Pada Slide di atas dimulai dengan F untuk p dan F untuk q</a:t>
            </a:r>
          </a:p>
          <a:p>
            <a:pPr marL="0" marR="0" indent="0" algn="l" defTabSz="914107" rtl="0" eaLnBrk="1" fontAlgn="auto" latinLnBrk="0" hangingPunct="1">
              <a:lnSpc>
                <a:spcPct val="100000"/>
              </a:lnSpc>
              <a:spcBef>
                <a:spcPts val="0"/>
              </a:spcBef>
              <a:spcAft>
                <a:spcPts val="0"/>
              </a:spcAft>
              <a:buClrTx/>
              <a:buSzTx/>
              <a:buFontTx/>
              <a:buNone/>
              <a:tabLst/>
              <a:defRPr/>
            </a:pPr>
            <a:endParaRPr lang="en-US" b="0" baseline="0"/>
          </a:p>
          <a:p>
            <a:pPr marL="0" marR="0" indent="0" algn="l" defTabSz="914107" rtl="0" eaLnBrk="1" fontAlgn="auto" latinLnBrk="0" hangingPunct="1">
              <a:lnSpc>
                <a:spcPct val="100000"/>
              </a:lnSpc>
              <a:spcBef>
                <a:spcPts val="0"/>
              </a:spcBef>
              <a:spcAft>
                <a:spcPts val="0"/>
              </a:spcAft>
              <a:buClrTx/>
              <a:buSzTx/>
              <a:buFontTx/>
              <a:buNone/>
              <a:tabLst/>
              <a:defRPr/>
            </a:pPr>
            <a:r>
              <a:rPr lang="en-US" b="0" baseline="0"/>
              <a:t>Alternatif cara pengisian nilai kebenaran variable pada table kebenaran adalah dengan menggunakan konversi bilangan decimal menjadi bilangan biner. </a:t>
            </a:r>
          </a:p>
          <a:p>
            <a:pPr marL="0" marR="0" indent="0" algn="l" defTabSz="914107" rtl="0" eaLnBrk="1" fontAlgn="auto" latinLnBrk="0" hangingPunct="1">
              <a:lnSpc>
                <a:spcPct val="100000"/>
              </a:lnSpc>
              <a:spcBef>
                <a:spcPts val="0"/>
              </a:spcBef>
              <a:spcAft>
                <a:spcPts val="0"/>
              </a:spcAft>
              <a:buClrTx/>
              <a:buSzTx/>
              <a:buFontTx/>
              <a:buNone/>
              <a:tabLst/>
              <a:defRPr/>
            </a:pPr>
            <a:r>
              <a:rPr lang="en-US" b="0" baseline="0"/>
              <a:t>Nilai kebenaran diisi dengan bilangan biner secara berurutan dimulai dari 0.</a:t>
            </a:r>
          </a:p>
          <a:p>
            <a:pPr marL="0" marR="0" indent="0" algn="l" defTabSz="914107" rtl="0" eaLnBrk="1" fontAlgn="auto" latinLnBrk="0" hangingPunct="1">
              <a:lnSpc>
                <a:spcPct val="100000"/>
              </a:lnSpc>
              <a:spcBef>
                <a:spcPts val="0"/>
              </a:spcBef>
              <a:spcAft>
                <a:spcPts val="0"/>
              </a:spcAft>
              <a:buClrTx/>
              <a:buSzTx/>
              <a:buFontTx/>
              <a:buNone/>
              <a:tabLst/>
              <a:defRPr/>
            </a:pPr>
            <a:r>
              <a:rPr lang="en-US" b="0" baseline="0"/>
              <a:t>Pada bilangan biner berlaku:</a:t>
            </a:r>
          </a:p>
          <a:p>
            <a:r>
              <a:rPr lang="en-US"/>
              <a:t>Nilai </a:t>
            </a:r>
            <a:r>
              <a:rPr lang="en-US" b="1"/>
              <a:t>True</a:t>
            </a:r>
            <a:r>
              <a:rPr lang="en-US" baseline="0"/>
              <a:t> atau </a:t>
            </a:r>
            <a:r>
              <a:rPr lang="en-US" b="1" baseline="0"/>
              <a:t>T</a:t>
            </a:r>
            <a:r>
              <a:rPr lang="en-US" baseline="0"/>
              <a:t> adalah </a:t>
            </a:r>
            <a:r>
              <a:rPr lang="en-US" b="1" baseline="0"/>
              <a:t>1</a:t>
            </a:r>
          </a:p>
          <a:p>
            <a:pPr marL="0" marR="0" indent="0" algn="l" defTabSz="914107" rtl="0" eaLnBrk="1" fontAlgn="auto" latinLnBrk="0" hangingPunct="1">
              <a:lnSpc>
                <a:spcPct val="100000"/>
              </a:lnSpc>
              <a:spcBef>
                <a:spcPts val="0"/>
              </a:spcBef>
              <a:spcAft>
                <a:spcPts val="0"/>
              </a:spcAft>
              <a:buClrTx/>
              <a:buSzTx/>
              <a:buFontTx/>
              <a:buNone/>
              <a:tabLst/>
              <a:defRPr/>
            </a:pPr>
            <a:r>
              <a:rPr lang="en-US"/>
              <a:t>Nilai </a:t>
            </a:r>
            <a:r>
              <a:rPr lang="en-US" b="1"/>
              <a:t>False</a:t>
            </a:r>
            <a:r>
              <a:rPr lang="en-US" baseline="0"/>
              <a:t> atau </a:t>
            </a:r>
            <a:r>
              <a:rPr lang="en-US" b="1" baseline="0"/>
              <a:t>F</a:t>
            </a:r>
            <a:r>
              <a:rPr lang="en-US" baseline="0"/>
              <a:t> adalah </a:t>
            </a:r>
            <a:r>
              <a:rPr lang="en-US" b="1" baseline="0"/>
              <a:t>0</a:t>
            </a:r>
            <a:endParaRPr lang="en-US" b="0" baseline="0"/>
          </a:p>
          <a:p>
            <a:pPr marL="0" marR="0" indent="0" algn="l" defTabSz="914107" rtl="0" eaLnBrk="1" fontAlgn="auto" latinLnBrk="0" hangingPunct="1">
              <a:lnSpc>
                <a:spcPct val="100000"/>
              </a:lnSpc>
              <a:spcBef>
                <a:spcPts val="0"/>
              </a:spcBef>
              <a:spcAft>
                <a:spcPts val="0"/>
              </a:spcAft>
              <a:buClrTx/>
              <a:buSzTx/>
              <a:buFontTx/>
              <a:buNone/>
              <a:tabLst/>
              <a:defRPr/>
            </a:pPr>
            <a:endParaRPr lang="en-US" b="0" baseline="0"/>
          </a:p>
          <a:p>
            <a:pPr marL="0" marR="0" indent="0" algn="l" defTabSz="914107" rtl="0" eaLnBrk="1" fontAlgn="auto" latinLnBrk="0" hangingPunct="1">
              <a:lnSpc>
                <a:spcPct val="100000"/>
              </a:lnSpc>
              <a:spcBef>
                <a:spcPts val="0"/>
              </a:spcBef>
              <a:spcAft>
                <a:spcPts val="0"/>
              </a:spcAft>
              <a:buClrTx/>
              <a:buSzTx/>
              <a:buFontTx/>
              <a:buNone/>
              <a:tabLst/>
              <a:defRPr/>
            </a:pPr>
            <a:endParaRPr lang="en-US" b="0" baseline="0"/>
          </a:p>
          <a:p>
            <a:pPr marL="0" marR="0" indent="0" algn="l" defTabSz="914107" rtl="0" eaLnBrk="1" fontAlgn="auto" latinLnBrk="0" hangingPunct="1">
              <a:lnSpc>
                <a:spcPct val="100000"/>
              </a:lnSpc>
              <a:spcBef>
                <a:spcPts val="0"/>
              </a:spcBef>
              <a:spcAft>
                <a:spcPts val="0"/>
              </a:spcAft>
              <a:buClrTx/>
              <a:buSzTx/>
              <a:buFontTx/>
              <a:buNone/>
              <a:tabLst/>
              <a:defRPr/>
            </a:pPr>
            <a:endParaRPr lang="en-US" b="1" baseline="30000"/>
          </a:p>
          <a:p>
            <a:endParaRPr lang="en-US"/>
          </a:p>
          <a:p>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13</a:t>
            </a:fld>
            <a:endParaRPr lang="id-ID"/>
          </a:p>
        </p:txBody>
      </p:sp>
    </p:spTree>
    <p:extLst>
      <p:ext uri="{BB962C8B-B14F-4D97-AF65-F5344CB8AC3E}">
        <p14:creationId xmlns:p14="http://schemas.microsoft.com/office/powerpoint/2010/main" val="103990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Tentukan nilai kebenaran dari conjunction proposisi di atas!</a:t>
            </a:r>
          </a:p>
        </p:txBody>
      </p:sp>
      <p:sp>
        <p:nvSpPr>
          <p:cNvPr id="4" name="Slide Number Placeholder 3"/>
          <p:cNvSpPr>
            <a:spLocks noGrp="1"/>
          </p:cNvSpPr>
          <p:nvPr>
            <p:ph type="sldNum" sz="quarter" idx="10"/>
          </p:nvPr>
        </p:nvSpPr>
        <p:spPr/>
        <p:txBody>
          <a:bodyPr/>
          <a:lstStyle/>
          <a:p>
            <a:fld id="{6BE19FB5-3E22-4347-9D47-E764C09E46CC}" type="slidenum">
              <a:rPr lang="id-ID" smtClean="0"/>
              <a:t>14</a:t>
            </a:fld>
            <a:endParaRPr lang="id-ID"/>
          </a:p>
        </p:txBody>
      </p:sp>
    </p:spTree>
    <p:extLst>
      <p:ext uri="{BB962C8B-B14F-4D97-AF65-F5344CB8AC3E}">
        <p14:creationId xmlns:p14="http://schemas.microsoft.com/office/powerpoint/2010/main" val="2832871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1"/>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4" name="Rectangle 23"/>
          <p:cNvSpPr/>
          <p:nvPr/>
        </p:nvSpPr>
        <p:spPr>
          <a:xfrm flipV="1">
            <a:off x="5410201" y="3897010"/>
            <a:ext cx="3733801" cy="192024"/>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0" name="Rectangle 9"/>
          <p:cNvSpPr/>
          <p:nvPr/>
        </p:nvSpPr>
        <p:spPr>
          <a:xfrm>
            <a:off x="1" y="3675528"/>
            <a:ext cx="9144001" cy="14067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8" name="Title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kumimoji="0" lang="en-US" dirty="0"/>
              <a:t>Click to edit Master title style</a:t>
            </a:r>
          </a:p>
        </p:txBody>
      </p:sp>
      <p:sp>
        <p:nvSpPr>
          <p:cNvPr id="9" name="Subtitle 8"/>
          <p:cNvSpPr>
            <a:spLocks noGrp="1"/>
          </p:cNvSpPr>
          <p:nvPr>
            <p:ph type="subTitle" idx="1"/>
          </p:nvPr>
        </p:nvSpPr>
        <p:spPr>
          <a:xfrm>
            <a:off x="457200" y="3901087"/>
            <a:ext cx="4953000" cy="1752600"/>
          </a:xfrm>
        </p:spPr>
        <p:txBody>
          <a:bodyPr/>
          <a:lstStyle>
            <a:lvl1pPr marL="63987" indent="0" algn="l">
              <a:buNone/>
              <a:defRPr sz="2400">
                <a:solidFill>
                  <a:schemeClr val="tx2"/>
                </a:solidFill>
              </a:defRPr>
            </a:lvl1pPr>
            <a:lvl2pPr marL="457054" indent="0" algn="ctr">
              <a:buNone/>
            </a:lvl2pPr>
            <a:lvl3pPr marL="914107" indent="0" algn="ctr">
              <a:buNone/>
            </a:lvl3pPr>
            <a:lvl4pPr marL="1371161" indent="0" algn="ctr">
              <a:buNone/>
            </a:lvl4pPr>
            <a:lvl5pPr marL="1828215" indent="0" algn="ctr">
              <a:buNone/>
            </a:lvl5pPr>
            <a:lvl6pPr marL="2285268" indent="0" algn="ctr">
              <a:buNone/>
            </a:lvl6pPr>
            <a:lvl7pPr marL="2742322" indent="0" algn="ctr">
              <a:buNone/>
            </a:lvl7pPr>
            <a:lvl8pPr marL="3199376" indent="0" algn="ctr">
              <a:buNone/>
            </a:lvl8pPr>
            <a:lvl9pPr marL="3656430" indent="0" algn="ctr">
              <a:buNone/>
            </a:lvl9pPr>
          </a:lstStyle>
          <a:p>
            <a:r>
              <a:rPr kumimoji="0" lang="en-US" dirty="0"/>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C815B4FD-92E0-4978-907F-923BCA868FE5}" type="datetimeFigureOut">
              <a:rPr lang="id-ID" smtClean="0"/>
              <a:t>27/08/2019</a:t>
            </a:fld>
            <a:endParaRPr lang="id-ID"/>
          </a:p>
        </p:txBody>
      </p:sp>
      <p:sp>
        <p:nvSpPr>
          <p:cNvPr id="17" name="Footer Placeholder 16"/>
          <p:cNvSpPr>
            <a:spLocks noGrp="1"/>
          </p:cNvSpPr>
          <p:nvPr>
            <p:ph type="ftr" sz="quarter" idx="11"/>
          </p:nvPr>
        </p:nvSpPr>
        <p:spPr>
          <a:xfrm>
            <a:off x="5410200" y="4205288"/>
            <a:ext cx="1295400" cy="457200"/>
          </a:xfrm>
        </p:spPr>
        <p:txBody>
          <a:bodyPr/>
          <a:lstStyle/>
          <a:p>
            <a:endParaRPr lang="id-ID"/>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D71EAF9-DB67-464C-8987-984D7DE842F6}" type="slidenum">
              <a:rPr lang="id-ID" smtClean="0"/>
              <a:t>‹#›</a:t>
            </a:fld>
            <a:endParaRPr lang="id-ID"/>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2207" y="5038229"/>
            <a:ext cx="1828800" cy="18379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27/08/2019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27/08/2019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2pPr>
              <a:defRPr>
                <a:solidFill>
                  <a:schemeClr val="tx2"/>
                </a:solidFill>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27/08/2019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
        <p:nvSpPr>
          <p:cNvPr id="7" name="Title 1"/>
          <p:cNvSpPr txBox="1">
            <a:spLocks/>
          </p:cNvSpPr>
          <p:nvPr userDrawn="1"/>
        </p:nvSpPr>
        <p:spPr>
          <a:xfrm>
            <a:off x="0" y="-23408"/>
            <a:ext cx="8121080" cy="356065"/>
          </a:xfrm>
          <a:prstGeom prst="rect">
            <a:avLst/>
          </a:prstGeom>
        </p:spPr>
        <p:txBody>
          <a:bodyPr vert="horz" lIns="91411" tIns="45705" rIns="91411" bIns="45705"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1200"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05"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815B4FD-92E0-4978-907F-923BCA868FE5}" type="datetimeFigureOut">
              <a:rPr lang="id-ID" smtClean="0"/>
              <a:t>27/08/2019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27/08/2019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C815B4FD-92E0-4978-907F-923BCA868FE5}" type="datetimeFigureOut">
              <a:rPr lang="id-ID" smtClean="0"/>
              <a:t>27/08/2019</a:t>
            </a:fld>
            <a:endParaRPr lang="id-ID"/>
          </a:p>
        </p:txBody>
      </p:sp>
      <p:sp>
        <p:nvSpPr>
          <p:cNvPr id="27" name="Slide Number Placeholder 26"/>
          <p:cNvSpPr>
            <a:spLocks noGrp="1"/>
          </p:cNvSpPr>
          <p:nvPr>
            <p:ph type="sldNum" sz="quarter" idx="11"/>
          </p:nvPr>
        </p:nvSpPr>
        <p:spPr/>
        <p:txBody>
          <a:bodyPr rtlCol="0"/>
          <a:lstStyle/>
          <a:p>
            <a:fld id="{0D71EAF9-DB67-464C-8987-984D7DE842F6}" type="slidenum">
              <a:rPr lang="id-ID" smtClean="0"/>
              <a:t>‹#›</a:t>
            </a:fld>
            <a:endParaRPr lang="id-ID"/>
          </a:p>
        </p:txBody>
      </p:sp>
      <p:sp>
        <p:nvSpPr>
          <p:cNvPr id="28" name="Footer Placeholder 27"/>
          <p:cNvSpPr>
            <a:spLocks noGrp="1"/>
          </p:cNvSpPr>
          <p:nvPr>
            <p:ph type="ftr" sz="quarter" idx="12"/>
          </p:nvPr>
        </p:nvSpPr>
        <p:spPr/>
        <p:txBody>
          <a:bodyPr rtlCol="0"/>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C815B4FD-92E0-4978-907F-923BCA868FE5}" type="datetimeFigureOut">
              <a:rPr lang="id-ID" smtClean="0"/>
              <a:t>27/08/2019</a:t>
            </a:fld>
            <a:endParaRPr lang="id-ID"/>
          </a:p>
        </p:txBody>
      </p:sp>
      <p:sp>
        <p:nvSpPr>
          <p:cNvPr id="4" name="Footer Placeholder 3"/>
          <p:cNvSpPr>
            <a:spLocks noGrp="1"/>
          </p:cNvSpPr>
          <p:nvPr>
            <p:ph type="ftr" sz="quarter" idx="11"/>
          </p:nvPr>
        </p:nvSpPr>
        <p:spPr>
          <a:xfrm>
            <a:off x="5257800" y="612648"/>
            <a:ext cx="1325880" cy="457200"/>
          </a:xfrm>
        </p:spPr>
        <p:txBody>
          <a:bodyPr/>
          <a:lstStyle/>
          <a:p>
            <a:endParaRPr lang="id-ID"/>
          </a:p>
        </p:txBody>
      </p:sp>
      <p:sp>
        <p:nvSpPr>
          <p:cNvPr id="5" name="Slide Number Placeholder 4"/>
          <p:cNvSpPr>
            <a:spLocks noGrp="1"/>
          </p:cNvSpPr>
          <p:nvPr>
            <p:ph type="sldNum" sz="quarter" idx="12"/>
          </p:nvPr>
        </p:nvSpPr>
        <p:spPr>
          <a:xfrm>
            <a:off x="8174736" y="2272"/>
            <a:ext cx="762000" cy="365760"/>
          </a:xfrm>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5B4FD-92E0-4978-907F-923BCA868FE5}" type="datetimeFigureOut">
              <a:rPr lang="id-ID" smtClean="0"/>
              <a:t>27/08/2019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1"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27/08/2019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1"/>
            <a:ext cx="586803" cy="4681637"/>
          </a:xfrm>
        </p:spPr>
        <p:txBody>
          <a:bodyPr vert="vert270" lIns="45705" tIns="0" rIns="45705"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05"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15B4FD-92E0-4978-907F-923BCA868FE5}" type="datetimeFigureOut">
              <a:rPr lang="id-ID" smtClean="0"/>
              <a:t>27/08/2019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9144000" cy="8440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9" name="Rectangle 28"/>
          <p:cNvSpPr/>
          <p:nvPr/>
        </p:nvSpPr>
        <p:spPr>
          <a:xfrm>
            <a:off x="0" y="0"/>
            <a:ext cx="9144000" cy="310663"/>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0" name="Rectangle 29"/>
          <p:cNvSpPr/>
          <p:nvPr/>
        </p:nvSpPr>
        <p:spPr>
          <a:xfrm>
            <a:off x="1" y="308277"/>
            <a:ext cx="9144001" cy="91441"/>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1" name="Rectangle 30"/>
          <p:cNvSpPr/>
          <p:nvPr/>
        </p:nvSpPr>
        <p:spPr>
          <a:xfrm flipV="1">
            <a:off x="5410182" y="360247"/>
            <a:ext cx="3733819" cy="910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2" name="Rectangle 31"/>
          <p:cNvSpPr/>
          <p:nvPr/>
        </p:nvSpPr>
        <p:spPr>
          <a:xfrm flipV="1">
            <a:off x="5410201" y="440113"/>
            <a:ext cx="3733801" cy="18003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22" name="Title Placeholder 21"/>
          <p:cNvSpPr>
            <a:spLocks noGrp="1"/>
          </p:cNvSpPr>
          <p:nvPr>
            <p:ph type="title"/>
          </p:nvPr>
        </p:nvSpPr>
        <p:spPr>
          <a:xfrm>
            <a:off x="457200" y="836712"/>
            <a:ext cx="8229600" cy="1066800"/>
          </a:xfrm>
          <a:prstGeom prst="rect">
            <a:avLst/>
          </a:prstGeom>
        </p:spPr>
        <p:txBody>
          <a:bodyPr vert="horz" lIns="91411" tIns="45705" rIns="91411" bIns="45705"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943136"/>
            <a:ext cx="8229600" cy="4325112"/>
          </a:xfrm>
          <a:prstGeom prst="rect">
            <a:avLst/>
          </a:prstGeom>
        </p:spPr>
        <p:txBody>
          <a:bodyPr vert="horz" lIns="91411" tIns="45705" rIns="91411" bIns="4570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lIns="91411" tIns="45705" rIns="91411" bIns="45705"/>
          <a:lstStyle>
            <a:lvl1pPr algn="l" eaLnBrk="1" latinLnBrk="0" hangingPunct="1">
              <a:defRPr kumimoji="0" sz="800">
                <a:solidFill>
                  <a:schemeClr val="accent2"/>
                </a:solidFill>
              </a:defRPr>
            </a:lvl1pPr>
          </a:lstStyle>
          <a:p>
            <a:fld id="{C815B4FD-92E0-4978-907F-923BCA868FE5}" type="datetimeFigureOut">
              <a:rPr lang="id-ID" smtClean="0"/>
              <a:t>27/08/2019</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lIns="91411" tIns="45705" rIns="91411" bIns="45705"/>
          <a:lstStyle>
            <a:lvl1pPr algn="r" eaLnBrk="1" latinLnBrk="0" hangingPunct="1">
              <a:defRPr kumimoji="0" sz="800">
                <a:solidFill>
                  <a:schemeClr val="accent2"/>
                </a:solidFill>
              </a:defRPr>
            </a:lvl1pPr>
          </a:lstStyle>
          <a:p>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lIns="91411" tIns="45705" rIns="91411" bIns="45705" anchor="b"/>
          <a:lstStyle>
            <a:lvl1pPr algn="r" eaLnBrk="1" latinLnBrk="0" hangingPunct="1">
              <a:defRPr kumimoji="0" sz="1800">
                <a:solidFill>
                  <a:srgbClr val="FFFFFF"/>
                </a:solidFill>
              </a:defRPr>
            </a:lvl1pPr>
          </a:lstStyle>
          <a:p>
            <a:fld id="{0D71EAF9-DB67-464C-8987-984D7DE842F6}" type="slidenum">
              <a:rPr lang="id-ID" smtClean="0"/>
              <a:t>‹#›</a:t>
            </a:fld>
            <a:endParaRPr lang="id-ID"/>
          </a:p>
        </p:txBody>
      </p:sp>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44408" y="5949280"/>
            <a:ext cx="914400" cy="918972"/>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rtl="0" eaLnBrk="1" latinLnBrk="0" hangingPunct="1">
        <a:spcBef>
          <a:spcPct val="0"/>
        </a:spcBef>
        <a:buNone/>
        <a:defRPr kumimoji="0" sz="4000" kern="1200">
          <a:solidFill>
            <a:srgbClr val="C00000"/>
          </a:solidFill>
          <a:latin typeface="+mj-lt"/>
          <a:ea typeface="+mj-ea"/>
          <a:cs typeface="+mj-cs"/>
        </a:defRPr>
      </a:lvl1pPr>
    </p:titleStyle>
    <p:bodyStyle>
      <a:lvl1pPr marL="365643" indent="-255950"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157" indent="-246809"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249" indent="-21938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198" indent="-201104"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443" indent="-182821"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8829" indent="-182821"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215" indent="-182821"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318" indent="-182821"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563" indent="-182821"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54" algn="l" rtl="0" eaLnBrk="1" latinLnBrk="0" hangingPunct="1">
        <a:defRPr kumimoji="0" kern="1200">
          <a:solidFill>
            <a:schemeClr val="tx1"/>
          </a:solidFill>
          <a:latin typeface="+mn-lt"/>
          <a:ea typeface="+mn-ea"/>
          <a:cs typeface="+mn-cs"/>
        </a:defRPr>
      </a:lvl2pPr>
      <a:lvl3pPr marL="914107" algn="l" rtl="0" eaLnBrk="1" latinLnBrk="0" hangingPunct="1">
        <a:defRPr kumimoji="0" kern="1200">
          <a:solidFill>
            <a:schemeClr val="tx1"/>
          </a:solidFill>
          <a:latin typeface="+mn-lt"/>
          <a:ea typeface="+mn-ea"/>
          <a:cs typeface="+mn-cs"/>
        </a:defRPr>
      </a:lvl3pPr>
      <a:lvl4pPr marL="1371161" algn="l" rtl="0" eaLnBrk="1" latinLnBrk="0" hangingPunct="1">
        <a:defRPr kumimoji="0" kern="1200">
          <a:solidFill>
            <a:schemeClr val="tx1"/>
          </a:solidFill>
          <a:latin typeface="+mn-lt"/>
          <a:ea typeface="+mn-ea"/>
          <a:cs typeface="+mn-cs"/>
        </a:defRPr>
      </a:lvl4pPr>
      <a:lvl5pPr marL="1828215" algn="l" rtl="0" eaLnBrk="1" latinLnBrk="0" hangingPunct="1">
        <a:defRPr kumimoji="0" kern="1200">
          <a:solidFill>
            <a:schemeClr val="tx1"/>
          </a:solidFill>
          <a:latin typeface="+mn-lt"/>
          <a:ea typeface="+mn-ea"/>
          <a:cs typeface="+mn-cs"/>
        </a:defRPr>
      </a:lvl5pPr>
      <a:lvl6pPr marL="2285268" algn="l" rtl="0" eaLnBrk="1" latinLnBrk="0" hangingPunct="1">
        <a:defRPr kumimoji="0" kern="1200">
          <a:solidFill>
            <a:schemeClr val="tx1"/>
          </a:solidFill>
          <a:latin typeface="+mn-lt"/>
          <a:ea typeface="+mn-ea"/>
          <a:cs typeface="+mn-cs"/>
        </a:defRPr>
      </a:lvl6pPr>
      <a:lvl7pPr marL="2742322" algn="l" rtl="0" eaLnBrk="1" latinLnBrk="0" hangingPunct="1">
        <a:defRPr kumimoji="0" kern="1200">
          <a:solidFill>
            <a:schemeClr val="tx1"/>
          </a:solidFill>
          <a:latin typeface="+mn-lt"/>
          <a:ea typeface="+mn-ea"/>
          <a:cs typeface="+mn-cs"/>
        </a:defRPr>
      </a:lvl7pPr>
      <a:lvl8pPr marL="3199376" algn="l" rtl="0" eaLnBrk="1" latinLnBrk="0" hangingPunct="1">
        <a:defRPr kumimoji="0" kern="1200">
          <a:solidFill>
            <a:schemeClr val="tx1"/>
          </a:solidFill>
          <a:latin typeface="+mn-lt"/>
          <a:ea typeface="+mn-ea"/>
          <a:cs typeface="+mn-cs"/>
        </a:defRPr>
      </a:lvl8pPr>
      <a:lvl9pPr marL="365643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err="1">
                <a:effectLst>
                  <a:outerShdw blurRad="38100" dist="38100" dir="2700000" algn="tl">
                    <a:srgbClr val="000000">
                      <a:alpha val="43137"/>
                    </a:srgbClr>
                  </a:outerShdw>
                </a:effectLst>
              </a:rPr>
              <a:t>Dasar</a:t>
            </a:r>
            <a:r>
              <a:rPr lang="en-US" sz="4800">
                <a:effectLst>
                  <a:outerShdw blurRad="38100" dist="38100" dir="2700000" algn="tl">
                    <a:srgbClr val="000000">
                      <a:alpha val="43137"/>
                    </a:srgbClr>
                  </a:outerShdw>
                </a:effectLst>
              </a:rPr>
              <a:t> Logika Matematika</a:t>
            </a:r>
            <a:endParaRPr lang="id-ID" sz="48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a:t>Proposition &amp; Truth Values</a:t>
            </a:r>
          </a:p>
          <a:p>
            <a:r>
              <a:rPr lang="en-US"/>
              <a:t>(Pernyataan &amp; Nilai Kebenaran)</a:t>
            </a:r>
            <a:endParaRPr lang="id-ID" dirty="0"/>
          </a:p>
        </p:txBody>
      </p:sp>
      <p:sp>
        <p:nvSpPr>
          <p:cNvPr id="4" name="TextBox 3"/>
          <p:cNvSpPr txBox="1"/>
          <p:nvPr/>
        </p:nvSpPr>
        <p:spPr>
          <a:xfrm>
            <a:off x="457200" y="5085184"/>
            <a:ext cx="4884671" cy="369332"/>
          </a:xfrm>
          <a:prstGeom prst="rect">
            <a:avLst/>
          </a:prstGeom>
          <a:noFill/>
        </p:spPr>
        <p:txBody>
          <a:bodyPr wrap="none" rtlCol="0">
            <a:spAutoFit/>
          </a:bodyPr>
          <a:lstStyle/>
          <a:p>
            <a:r>
              <a:rPr lang="en-US" i="1" dirty="0" err="1">
                <a:solidFill>
                  <a:schemeClr val="tx2"/>
                </a:solidFill>
              </a:rPr>
              <a:t>Oleh</a:t>
            </a:r>
            <a:r>
              <a:rPr lang="en-US" i="1" dirty="0">
                <a:solidFill>
                  <a:schemeClr val="tx2"/>
                </a:solidFill>
              </a:rPr>
              <a:t>: Team </a:t>
            </a:r>
            <a:r>
              <a:rPr lang="en-US" i="1" dirty="0" err="1">
                <a:solidFill>
                  <a:schemeClr val="tx2"/>
                </a:solidFill>
              </a:rPr>
              <a:t>Dosen</a:t>
            </a:r>
            <a:r>
              <a:rPr lang="en-US" i="1" dirty="0">
                <a:solidFill>
                  <a:schemeClr val="tx2"/>
                </a:solidFill>
              </a:rPr>
              <a:t> </a:t>
            </a:r>
            <a:r>
              <a:rPr lang="en-US" i="1" dirty="0" err="1">
                <a:solidFill>
                  <a:schemeClr val="tx2"/>
                </a:solidFill>
              </a:rPr>
              <a:t>Dasar</a:t>
            </a:r>
            <a:r>
              <a:rPr lang="en-US" i="1" dirty="0">
                <a:solidFill>
                  <a:schemeClr val="tx2"/>
                </a:solidFill>
              </a:rPr>
              <a:t> </a:t>
            </a:r>
            <a:r>
              <a:rPr lang="en-US" i="1" dirty="0" err="1">
                <a:solidFill>
                  <a:schemeClr val="tx2"/>
                </a:solidFill>
              </a:rPr>
              <a:t>Logika</a:t>
            </a:r>
            <a:r>
              <a:rPr lang="en-US" i="1" dirty="0">
                <a:solidFill>
                  <a:schemeClr val="tx2"/>
                </a:solidFill>
              </a:rPr>
              <a:t> </a:t>
            </a:r>
            <a:r>
              <a:rPr lang="en-US" i="1" dirty="0" err="1">
                <a:solidFill>
                  <a:schemeClr val="tx2"/>
                </a:solidFill>
              </a:rPr>
              <a:t>Matematika</a:t>
            </a:r>
            <a:endParaRPr lang="id-ID" i="1" dirty="0">
              <a:solidFill>
                <a:schemeClr val="tx2"/>
              </a:solidFill>
            </a:endParaRPr>
          </a:p>
        </p:txBody>
      </p:sp>
    </p:spTree>
    <p:extLst>
      <p:ext uri="{BB962C8B-B14F-4D97-AF65-F5344CB8AC3E}">
        <p14:creationId xmlns:p14="http://schemas.microsoft.com/office/powerpoint/2010/main" val="32745774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Contoh Kalimat Negation</a:t>
            </a:r>
          </a:p>
        </p:txBody>
      </p:sp>
      <p:sp>
        <p:nvSpPr>
          <p:cNvPr id="3" name="Content Placeholder 2"/>
          <p:cNvSpPr>
            <a:spLocks noGrp="1"/>
          </p:cNvSpPr>
          <p:nvPr>
            <p:ph idx="1"/>
          </p:nvPr>
        </p:nvSpPr>
        <p:spPr/>
        <p:txBody>
          <a:bodyPr>
            <a:normAutofit lnSpcReduction="10000"/>
          </a:bodyPr>
          <a:lstStyle/>
          <a:p>
            <a:r>
              <a:rPr lang="en-US"/>
              <a:t>   </a:t>
            </a:r>
            <a:r>
              <a:rPr lang="en-US" sz="2600"/>
              <a:t>Q: Semua anak-anak takut gelap</a:t>
            </a:r>
          </a:p>
          <a:p>
            <a:pPr marL="402207" lvl="1" indent="0">
              <a:buNone/>
            </a:pPr>
            <a:r>
              <a:rPr lang="en-US"/>
              <a:t>~Q: Tidak semua anak-anak takut gelap</a:t>
            </a:r>
          </a:p>
          <a:p>
            <a:pPr marL="402207" lvl="1" indent="0">
              <a:buNone/>
            </a:pPr>
            <a:r>
              <a:rPr lang="en-US"/>
              <a:t>~Q: Beberapa anak-anak tidak takut gelap</a:t>
            </a:r>
          </a:p>
          <a:p>
            <a:pPr marL="402207" lvl="1" indent="0">
              <a:buNone/>
            </a:pPr>
            <a:r>
              <a:rPr lang="en-US"/>
              <a:t>~Q: Setidaknya ada satu anak tidak takut gelap</a:t>
            </a:r>
          </a:p>
          <a:p>
            <a:pPr marL="402207" lvl="1" indent="0">
              <a:buNone/>
            </a:pPr>
            <a:endParaRPr lang="en-US"/>
          </a:p>
          <a:p>
            <a:r>
              <a:rPr lang="en-US" sz="2600"/>
              <a:t>   P: Beberapa hewan nocturnal tidur disiang hari</a:t>
            </a:r>
          </a:p>
          <a:p>
            <a:pPr marL="402207" lvl="1" indent="0">
              <a:buNone/>
            </a:pPr>
            <a:r>
              <a:rPr lang="en-US"/>
              <a:t>~P: Tidak ada hewan nocturnal tidur disiang hari</a:t>
            </a:r>
          </a:p>
          <a:p>
            <a:pPr marL="402207" lvl="1" indent="0">
              <a:buNone/>
            </a:pPr>
            <a:endParaRPr lang="en-US"/>
          </a:p>
          <a:p>
            <a:pPr marL="566893" indent="-457200"/>
            <a:r>
              <a:rPr lang="en-US" sz="2600"/>
              <a:t>R: Tidak ada anak-anak suka sambal</a:t>
            </a:r>
          </a:p>
          <a:p>
            <a:pPr marL="402207" lvl="1" indent="0">
              <a:buNone/>
            </a:pPr>
            <a:r>
              <a:rPr lang="en-US"/>
              <a:t>~R: Beberapa anak-anak suka sambal</a:t>
            </a:r>
          </a:p>
        </p:txBody>
      </p:sp>
    </p:spTree>
    <p:extLst>
      <p:ext uri="{BB962C8B-B14F-4D97-AF65-F5344CB8AC3E}">
        <p14:creationId xmlns:p14="http://schemas.microsoft.com/office/powerpoint/2010/main" val="37150578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a:t>Tabel Kebenaran dari Proposition &amp; Negation</a:t>
            </a:r>
            <a:br>
              <a:rPr lang="en-US" sz="3200"/>
            </a:br>
            <a:r>
              <a:rPr lang="en-US" sz="3200"/>
              <a:t>(Truth Table)</a:t>
            </a:r>
          </a:p>
        </p:txBody>
      </p:sp>
      <p:sp>
        <p:nvSpPr>
          <p:cNvPr id="3" name="Content Placeholder 2"/>
          <p:cNvSpPr>
            <a:spLocks noGrp="1"/>
          </p:cNvSpPr>
          <p:nvPr>
            <p:ph idx="1"/>
          </p:nvPr>
        </p:nvSpPr>
        <p:spPr>
          <a:xfrm>
            <a:off x="457200" y="3933056"/>
            <a:ext cx="8229600" cy="2376264"/>
          </a:xfrm>
        </p:spPr>
        <p:txBody>
          <a:bodyPr>
            <a:normAutofit fontScale="92500" lnSpcReduction="20000"/>
          </a:bodyPr>
          <a:lstStyle/>
          <a:p>
            <a:r>
              <a:rPr lang="en-US"/>
              <a:t>Double Negation</a:t>
            </a:r>
          </a:p>
          <a:p>
            <a:pPr marL="411348" lvl="1" indent="0" algn="just">
              <a:buNone/>
            </a:pPr>
            <a:r>
              <a:rPr lang="en-US"/>
              <a:t>Merupakan negation dari negation, jika suatu proposition adalah T maka negation-nya adalah F, dengan demikian negation dari negation-nya adalah T.</a:t>
            </a:r>
          </a:p>
          <a:p>
            <a:pPr marL="411348" lvl="1" indent="0" algn="just">
              <a:buNone/>
            </a:pPr>
            <a:endParaRPr lang="en-US"/>
          </a:p>
          <a:p>
            <a:pPr marL="411348" lvl="1" indent="0" algn="just">
              <a:buNone/>
            </a:pPr>
            <a:r>
              <a:rPr lang="en-US"/>
              <a:t>Maka double negation akan memiliki nilai kebenaran yang sama dengan proposition asal.</a:t>
            </a:r>
          </a:p>
        </p:txBody>
      </p:sp>
      <p:graphicFrame>
        <p:nvGraphicFramePr>
          <p:cNvPr id="5" name="Table 4"/>
          <p:cNvGraphicFramePr>
            <a:graphicFrameLocks noGrp="1"/>
          </p:cNvGraphicFramePr>
          <p:nvPr>
            <p:extLst>
              <p:ext uri="{D42A27DB-BD31-4B8C-83A1-F6EECF244321}">
                <p14:modId xmlns:p14="http://schemas.microsoft.com/office/powerpoint/2010/main" val="484561063"/>
              </p:ext>
            </p:extLst>
          </p:nvPr>
        </p:nvGraphicFramePr>
        <p:xfrm>
          <a:off x="1979712" y="2060848"/>
          <a:ext cx="4680520" cy="11125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55936">
                  <a:extLst>
                    <a:ext uri="{9D8B030D-6E8A-4147-A177-3AD203B41FA5}">
                      <a16:colId xmlns:a16="http://schemas.microsoft.com/office/drawing/2014/main" xmlns="" val="20000"/>
                    </a:ext>
                  </a:extLst>
                </a:gridCol>
                <a:gridCol w="1568400">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tblGrid>
              <a:tr h="370840">
                <a:tc>
                  <a:txBody>
                    <a:bodyPr/>
                    <a:lstStyle/>
                    <a:p>
                      <a:pPr algn="ctr"/>
                      <a:r>
                        <a:rPr lang="en-US"/>
                        <a:t>P</a:t>
                      </a:r>
                    </a:p>
                  </a:txBody>
                  <a:tcPr/>
                </a:tc>
                <a:tc>
                  <a:txBody>
                    <a:bodyPr/>
                    <a:lstStyle/>
                    <a:p>
                      <a:pPr algn="ctr"/>
                      <a:r>
                        <a:rPr lang="en-US"/>
                        <a:t>~P</a:t>
                      </a:r>
                    </a:p>
                  </a:txBody>
                  <a:tcPr/>
                </a:tc>
                <a:tc>
                  <a:txBody>
                    <a:bodyPr/>
                    <a:lstStyle/>
                    <a:p>
                      <a:pPr algn="ctr"/>
                      <a:r>
                        <a:rPr lang="en-US"/>
                        <a:t>~~P</a:t>
                      </a:r>
                    </a:p>
                  </a:txBody>
                  <a:tcPr/>
                </a:tc>
                <a:extLst>
                  <a:ext uri="{0D108BD9-81ED-4DB2-BD59-A6C34878D82A}">
                    <a16:rowId xmlns:a16="http://schemas.microsoft.com/office/drawing/2014/main" xmlns="" val="10000"/>
                  </a:ext>
                </a:extLst>
              </a:tr>
              <a:tr h="370840">
                <a:tc>
                  <a:txBody>
                    <a:bodyPr/>
                    <a:lstStyle/>
                    <a:p>
                      <a:pPr algn="ctr"/>
                      <a:r>
                        <a:rPr lang="en-US"/>
                        <a:t>F</a:t>
                      </a:r>
                    </a:p>
                  </a:txBody>
                  <a:tcPr/>
                </a:tc>
                <a:tc>
                  <a:txBody>
                    <a:bodyPr/>
                    <a:lstStyle/>
                    <a:p>
                      <a:pPr algn="ctr"/>
                      <a:r>
                        <a:rPr lang="en-US"/>
                        <a:t>T</a:t>
                      </a:r>
                    </a:p>
                  </a:txBody>
                  <a:tcPr/>
                </a:tc>
                <a:tc>
                  <a:txBody>
                    <a:bodyPr/>
                    <a:lstStyle/>
                    <a:p>
                      <a:pPr algn="ctr"/>
                      <a:r>
                        <a:rPr lang="en-US"/>
                        <a:t>F</a:t>
                      </a:r>
                    </a:p>
                  </a:txBody>
                  <a:tcPr/>
                </a:tc>
                <a:extLst>
                  <a:ext uri="{0D108BD9-81ED-4DB2-BD59-A6C34878D82A}">
                    <a16:rowId xmlns:a16="http://schemas.microsoft.com/office/drawing/2014/main" xmlns="" val="10001"/>
                  </a:ext>
                </a:extLst>
              </a:tr>
              <a:tr h="370840">
                <a:tc>
                  <a:txBody>
                    <a:bodyPr/>
                    <a:lstStyle/>
                    <a:p>
                      <a:pPr algn="ctr"/>
                      <a:r>
                        <a:rPr lang="en-US"/>
                        <a:t>T</a:t>
                      </a:r>
                    </a:p>
                  </a:txBody>
                  <a:tcPr/>
                </a:tc>
                <a:tc>
                  <a:txBody>
                    <a:bodyPr/>
                    <a:lstStyle/>
                    <a:p>
                      <a:pPr algn="ctr"/>
                      <a:r>
                        <a:rPr lang="en-US"/>
                        <a:t>F</a:t>
                      </a:r>
                    </a:p>
                  </a:txBody>
                  <a:tcPr/>
                </a:tc>
                <a:tc>
                  <a:txBody>
                    <a:bodyPr/>
                    <a:lstStyle/>
                    <a:p>
                      <a:pPr algn="ctr"/>
                      <a:r>
                        <a:rPr lang="en-US"/>
                        <a:t>T</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4785144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Logical Connectors</a:t>
            </a:r>
          </a:p>
        </p:txBody>
      </p:sp>
      <p:sp>
        <p:nvSpPr>
          <p:cNvPr id="3" name="Content Placeholder 2"/>
          <p:cNvSpPr>
            <a:spLocks noGrp="1"/>
          </p:cNvSpPr>
          <p:nvPr>
            <p:ph idx="1"/>
          </p:nvPr>
        </p:nvSpPr>
        <p:spPr/>
        <p:txBody>
          <a:bodyPr>
            <a:normAutofit fontScale="85000" lnSpcReduction="10000"/>
          </a:bodyPr>
          <a:lstStyle/>
          <a:p>
            <a:r>
              <a:rPr lang="en-US"/>
              <a:t>Dua atau lebih proposition sering digabungkan dengan menggunakan logical connectors seperti berikut;</a:t>
            </a:r>
          </a:p>
          <a:p>
            <a:pPr lvl="1"/>
            <a:r>
              <a:rPr lang="en-US"/>
              <a:t>AND</a:t>
            </a:r>
          </a:p>
          <a:p>
            <a:pPr lvl="1"/>
            <a:r>
              <a:rPr lang="en-US"/>
              <a:t>OR</a:t>
            </a:r>
          </a:p>
          <a:p>
            <a:pPr lvl="1"/>
            <a:r>
              <a:rPr lang="en-US"/>
              <a:t>if …then</a:t>
            </a:r>
          </a:p>
          <a:p>
            <a:pPr lvl="1"/>
            <a:endParaRPr lang="en-US"/>
          </a:p>
          <a:p>
            <a:r>
              <a:rPr lang="en-US"/>
              <a:t>Contoh:</a:t>
            </a:r>
          </a:p>
          <a:p>
            <a:pPr marL="667299" lvl="2" indent="0">
              <a:buNone/>
            </a:pPr>
            <a:r>
              <a:rPr lang="en-US"/>
              <a:t>Misal: 	</a:t>
            </a:r>
          </a:p>
          <a:p>
            <a:pPr marL="1133493" lvl="4" indent="0">
              <a:buNone/>
            </a:pPr>
            <a:r>
              <a:rPr lang="en-US"/>
              <a:t>p = Ujiannya susah</a:t>
            </a:r>
          </a:p>
          <a:p>
            <a:pPr marL="1133493" lvl="4" indent="0">
              <a:buNone/>
            </a:pPr>
            <a:r>
              <a:rPr lang="en-US"/>
              <a:t>q = Saya mendapat nilai A</a:t>
            </a:r>
          </a:p>
          <a:p>
            <a:pPr marL="667299" lvl="2" indent="0">
              <a:buNone/>
            </a:pPr>
            <a:r>
              <a:rPr lang="en-US"/>
              <a:t>Maka:</a:t>
            </a:r>
          </a:p>
          <a:p>
            <a:pPr marL="1133493" lvl="4" indent="0">
              <a:buNone/>
            </a:pPr>
            <a:r>
              <a:rPr lang="en-US"/>
              <a:t>p AND q </a:t>
            </a:r>
            <a:r>
              <a:rPr lang="en-US">
                <a:sym typeface="Wingdings" panose="05000000000000000000" pitchFamily="2" charset="2"/>
              </a:rPr>
              <a:t> Ujiannya susah and Saya mendapat nilai A</a:t>
            </a:r>
          </a:p>
          <a:p>
            <a:pPr marL="1133493" lvl="4" indent="0">
              <a:buNone/>
            </a:pPr>
            <a:r>
              <a:rPr lang="en-US">
                <a:sym typeface="Wingdings" panose="05000000000000000000" pitchFamily="2" charset="2"/>
              </a:rPr>
              <a:t>P OR q  Ujiannya susah or Saya mendapat nilai A</a:t>
            </a:r>
            <a:endParaRPr lang="en-US"/>
          </a:p>
        </p:txBody>
      </p:sp>
    </p:spTree>
    <p:extLst>
      <p:ext uri="{BB962C8B-B14F-4D97-AF65-F5344CB8AC3E}">
        <p14:creationId xmlns:p14="http://schemas.microsoft.com/office/powerpoint/2010/main" val="20604015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Logical connectors And (</a:t>
            </a:r>
            <a:r>
              <a:rPr lang="en-US" b="1"/>
              <a:t>conjunction</a:t>
            </a:r>
            <a:r>
              <a:rPr lang="en-US"/>
              <a:t> )</a:t>
            </a:r>
          </a:p>
        </p:txBody>
      </p:sp>
      <p:sp>
        <p:nvSpPr>
          <p:cNvPr id="3" name="Content Placeholder 2"/>
          <p:cNvSpPr>
            <a:spLocks noGrp="1"/>
          </p:cNvSpPr>
          <p:nvPr>
            <p:ph idx="1"/>
          </p:nvPr>
        </p:nvSpPr>
        <p:spPr/>
        <p:txBody>
          <a:bodyPr>
            <a:normAutofit/>
          </a:bodyPr>
          <a:lstStyle/>
          <a:p>
            <a:r>
              <a:rPr lang="en-US" sz="2200"/>
              <a:t>Konektor And sering disebut </a:t>
            </a:r>
            <a:r>
              <a:rPr lang="en-US" sz="2200" b="1"/>
              <a:t>conjunction</a:t>
            </a:r>
            <a:r>
              <a:rPr lang="en-US" sz="2200"/>
              <a:t> (perangkai).</a:t>
            </a:r>
          </a:p>
          <a:p>
            <a:r>
              <a:rPr lang="en-US" sz="2200"/>
              <a:t>Konektor And sering ditulis dengan symbol   </a:t>
            </a:r>
            <a:r>
              <a:rPr lang="en-US" sz="2200" b="1" normalizeH="1" baseline="-14000"/>
              <a:t>ˆ</a:t>
            </a:r>
            <a:r>
              <a:rPr lang="en-US" sz="2200"/>
              <a:t>  </a:t>
            </a:r>
          </a:p>
          <a:p>
            <a:r>
              <a:rPr lang="en-US" sz="2200"/>
              <a:t>Jika ada dua proposition (p, q) dan digabungkan dengan konektor and; </a:t>
            </a:r>
            <a:r>
              <a:rPr lang="en-US" sz="2200" b="1"/>
              <a:t>p and q</a:t>
            </a:r>
            <a:r>
              <a:rPr lang="en-US" sz="2200"/>
              <a:t> atau </a:t>
            </a:r>
            <a:r>
              <a:rPr lang="en-US" sz="2200" b="1"/>
              <a:t>p </a:t>
            </a:r>
            <a:r>
              <a:rPr lang="en-US" sz="2200" b="1" normalizeH="1" baseline="-14000"/>
              <a:t>ˆ</a:t>
            </a:r>
            <a:r>
              <a:rPr lang="en-US" sz="2200" b="1"/>
              <a:t> q </a:t>
            </a:r>
          </a:p>
          <a:p>
            <a:r>
              <a:rPr lang="en-US" sz="2200" b="1"/>
              <a:t>p </a:t>
            </a:r>
            <a:r>
              <a:rPr lang="en-US" sz="2200" b="1" normalizeH="1" baseline="-14000"/>
              <a:t>ˆ</a:t>
            </a:r>
            <a:r>
              <a:rPr lang="en-US" sz="2200" b="1"/>
              <a:t> q </a:t>
            </a:r>
            <a:r>
              <a:rPr lang="en-US" sz="2200"/>
              <a:t>akan bernilai </a:t>
            </a:r>
            <a:r>
              <a:rPr lang="en-US" sz="2200" b="1"/>
              <a:t>true</a:t>
            </a:r>
            <a:r>
              <a:rPr lang="en-US" sz="2200"/>
              <a:t>, jika kedua proposition (p, q) tersebut bernilai true (</a:t>
            </a:r>
            <a:r>
              <a:rPr lang="en-US" sz="2200" b="1"/>
              <a:t>p=true</a:t>
            </a:r>
            <a:r>
              <a:rPr lang="en-US" sz="2200"/>
              <a:t>, </a:t>
            </a:r>
            <a:r>
              <a:rPr lang="en-US" sz="2200" b="1"/>
              <a:t>q=true</a:t>
            </a:r>
            <a:r>
              <a:rPr lang="en-US" sz="2200"/>
              <a:t>).</a:t>
            </a:r>
          </a:p>
          <a:p>
            <a:pPr marL="1374638" lvl="4" indent="-228600"/>
            <a:endParaRPr lang="en-US" sz="1400"/>
          </a:p>
          <a:p>
            <a:pPr marL="350838" indent="-228600"/>
            <a:r>
              <a:rPr lang="en-US" sz="2200"/>
              <a:t>Tabel kebenaran untuk </a:t>
            </a:r>
            <a:r>
              <a:rPr lang="en-US" sz="2200" b="1"/>
              <a:t>p </a:t>
            </a:r>
            <a:r>
              <a:rPr lang="en-US" sz="2200" b="1" normalizeH="1" baseline="-14000"/>
              <a:t>ˆ</a:t>
            </a:r>
            <a:r>
              <a:rPr lang="en-US" sz="2200" b="1"/>
              <a:t> q</a:t>
            </a:r>
          </a:p>
          <a:p>
            <a:pPr marL="350838" indent="-228600"/>
            <a:endParaRPr lang="en-US" sz="2200"/>
          </a:p>
        </p:txBody>
      </p:sp>
      <p:graphicFrame>
        <p:nvGraphicFramePr>
          <p:cNvPr id="4" name="Table 3"/>
          <p:cNvGraphicFramePr>
            <a:graphicFrameLocks noGrp="1"/>
          </p:cNvGraphicFramePr>
          <p:nvPr>
            <p:extLst>
              <p:ext uri="{D42A27DB-BD31-4B8C-83A1-F6EECF244321}">
                <p14:modId xmlns:p14="http://schemas.microsoft.com/office/powerpoint/2010/main" val="3323867337"/>
              </p:ext>
            </p:extLst>
          </p:nvPr>
        </p:nvGraphicFramePr>
        <p:xfrm>
          <a:off x="1403648" y="4797152"/>
          <a:ext cx="6096000" cy="1854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pPr algn="ctr"/>
                      <a:r>
                        <a:rPr lang="en-US"/>
                        <a:t>p</a:t>
                      </a:r>
                    </a:p>
                  </a:txBody>
                  <a:tcPr/>
                </a:tc>
                <a:tc>
                  <a:txBody>
                    <a:bodyPr/>
                    <a:lstStyle/>
                    <a:p>
                      <a:pPr algn="ctr"/>
                      <a:r>
                        <a:rPr lang="en-US"/>
                        <a:t>q</a:t>
                      </a:r>
                    </a:p>
                  </a:txBody>
                  <a:tcPr/>
                </a:tc>
                <a:tc>
                  <a:txBody>
                    <a:bodyPr/>
                    <a:lstStyle/>
                    <a:p>
                      <a:pPr algn="ctr"/>
                      <a:r>
                        <a:rPr lang="en-US"/>
                        <a:t>p </a:t>
                      </a:r>
                      <a:r>
                        <a:rPr kumimoji="0" lang="en-US" sz="2200" b="1" i="0" u="none" strike="noStrike" kern="1200" cap="none" spc="0" normalizeH="1" baseline="-14000" noProof="0">
                          <a:ln>
                            <a:noFill/>
                          </a:ln>
                          <a:solidFill>
                            <a:schemeClr val="bg1"/>
                          </a:solidFill>
                          <a:effectLst/>
                          <a:uLnTx/>
                          <a:uFillTx/>
                          <a:latin typeface="+mn-lt"/>
                          <a:ea typeface="+mn-ea"/>
                          <a:cs typeface="+mn-cs"/>
                        </a:rPr>
                        <a:t>ˆ</a:t>
                      </a:r>
                      <a:r>
                        <a:rPr lang="en-US"/>
                        <a:t> q </a:t>
                      </a:r>
                    </a:p>
                  </a:txBody>
                  <a:tcPr/>
                </a:tc>
                <a:extLst>
                  <a:ext uri="{0D108BD9-81ED-4DB2-BD59-A6C34878D82A}">
                    <a16:rowId xmlns:a16="http://schemas.microsoft.com/office/drawing/2014/main" xmlns="" val="10000"/>
                  </a:ext>
                </a:extLst>
              </a:tr>
              <a:tr h="370840">
                <a:tc>
                  <a:txBody>
                    <a:bodyPr/>
                    <a:lstStyle/>
                    <a:p>
                      <a:pPr algn="ctr"/>
                      <a:r>
                        <a:rPr lang="en-US"/>
                        <a:t>F</a:t>
                      </a:r>
                    </a:p>
                  </a:txBody>
                  <a:tcPr/>
                </a:tc>
                <a:tc>
                  <a:txBody>
                    <a:bodyPr/>
                    <a:lstStyle/>
                    <a:p>
                      <a:pPr algn="ctr"/>
                      <a:r>
                        <a:rPr lang="en-US"/>
                        <a:t>F</a:t>
                      </a:r>
                    </a:p>
                  </a:txBody>
                  <a:tcPr/>
                </a:tc>
                <a:tc>
                  <a:txBody>
                    <a:bodyPr/>
                    <a:lstStyle/>
                    <a:p>
                      <a:pPr algn="ctr"/>
                      <a:r>
                        <a:rPr lang="en-US"/>
                        <a:t>F</a:t>
                      </a:r>
                    </a:p>
                  </a:txBody>
                  <a:tcPr/>
                </a:tc>
                <a:extLst>
                  <a:ext uri="{0D108BD9-81ED-4DB2-BD59-A6C34878D82A}">
                    <a16:rowId xmlns:a16="http://schemas.microsoft.com/office/drawing/2014/main" xmlns="" val="10001"/>
                  </a:ext>
                </a:extLst>
              </a:tr>
              <a:tr h="370840">
                <a:tc>
                  <a:txBody>
                    <a:bodyPr/>
                    <a:lstStyle/>
                    <a:p>
                      <a:pPr algn="ctr"/>
                      <a:r>
                        <a:rPr lang="en-US"/>
                        <a:t>F</a:t>
                      </a:r>
                    </a:p>
                  </a:txBody>
                  <a:tcPr/>
                </a:tc>
                <a:tc>
                  <a:txBody>
                    <a:bodyPr/>
                    <a:lstStyle/>
                    <a:p>
                      <a:pPr algn="ctr"/>
                      <a:r>
                        <a:rPr lang="en-US"/>
                        <a:t>T</a:t>
                      </a:r>
                    </a:p>
                  </a:txBody>
                  <a:tcPr/>
                </a:tc>
                <a:tc>
                  <a:txBody>
                    <a:bodyPr/>
                    <a:lstStyle/>
                    <a:p>
                      <a:pPr algn="ctr"/>
                      <a:r>
                        <a:rPr lang="en-US"/>
                        <a:t>F</a:t>
                      </a:r>
                    </a:p>
                  </a:txBody>
                  <a:tcPr/>
                </a:tc>
                <a:extLst>
                  <a:ext uri="{0D108BD9-81ED-4DB2-BD59-A6C34878D82A}">
                    <a16:rowId xmlns:a16="http://schemas.microsoft.com/office/drawing/2014/main" xmlns="" val="10002"/>
                  </a:ext>
                </a:extLst>
              </a:tr>
              <a:tr h="370840">
                <a:tc>
                  <a:txBody>
                    <a:bodyPr/>
                    <a:lstStyle/>
                    <a:p>
                      <a:pPr algn="ctr"/>
                      <a:r>
                        <a:rPr lang="en-US"/>
                        <a:t>T</a:t>
                      </a:r>
                    </a:p>
                  </a:txBody>
                  <a:tcPr/>
                </a:tc>
                <a:tc>
                  <a:txBody>
                    <a:bodyPr/>
                    <a:lstStyle/>
                    <a:p>
                      <a:pPr algn="ctr"/>
                      <a:r>
                        <a:rPr lang="en-US"/>
                        <a:t>F</a:t>
                      </a:r>
                    </a:p>
                  </a:txBody>
                  <a:tcPr/>
                </a:tc>
                <a:tc>
                  <a:txBody>
                    <a:bodyPr/>
                    <a:lstStyle/>
                    <a:p>
                      <a:pPr algn="ctr"/>
                      <a:r>
                        <a:rPr lang="en-US"/>
                        <a:t>F</a:t>
                      </a:r>
                    </a:p>
                  </a:txBody>
                  <a:tcPr/>
                </a:tc>
                <a:extLst>
                  <a:ext uri="{0D108BD9-81ED-4DB2-BD59-A6C34878D82A}">
                    <a16:rowId xmlns:a16="http://schemas.microsoft.com/office/drawing/2014/main" xmlns="" val="10003"/>
                  </a:ext>
                </a:extLst>
              </a:tr>
              <a:tr h="370840">
                <a:tc>
                  <a:txBody>
                    <a:bodyPr/>
                    <a:lstStyle/>
                    <a:p>
                      <a:pPr algn="ctr"/>
                      <a:r>
                        <a:rPr lang="en-US"/>
                        <a:t>T</a:t>
                      </a:r>
                    </a:p>
                  </a:txBody>
                  <a:tcPr/>
                </a:tc>
                <a:tc>
                  <a:txBody>
                    <a:bodyPr/>
                    <a:lstStyle/>
                    <a:p>
                      <a:pPr algn="ctr"/>
                      <a:r>
                        <a:rPr lang="en-US"/>
                        <a:t>T</a:t>
                      </a:r>
                    </a:p>
                  </a:txBody>
                  <a:tcPr/>
                </a:tc>
                <a:tc>
                  <a:txBody>
                    <a:bodyPr/>
                    <a:lstStyle/>
                    <a:p>
                      <a:pPr algn="ctr"/>
                      <a:r>
                        <a:rPr lang="en-US"/>
                        <a:t>T</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9440892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Contoh</a:t>
            </a:r>
          </a:p>
        </p:txBody>
      </p:sp>
      <p:sp>
        <p:nvSpPr>
          <p:cNvPr id="3" name="Content Placeholder 2"/>
          <p:cNvSpPr>
            <a:spLocks noGrp="1"/>
          </p:cNvSpPr>
          <p:nvPr>
            <p:ph idx="1"/>
          </p:nvPr>
        </p:nvSpPr>
        <p:spPr/>
        <p:txBody>
          <a:bodyPr>
            <a:normAutofit lnSpcReduction="10000"/>
          </a:bodyPr>
          <a:lstStyle/>
          <a:p>
            <a:r>
              <a:rPr lang="en-US" sz="2400"/>
              <a:t>Ibukota perancis adalah paris dan udara antartika dingin</a:t>
            </a:r>
          </a:p>
          <a:p>
            <a:pPr marL="411348" lvl="1" indent="0">
              <a:buNone/>
            </a:pPr>
            <a:r>
              <a:rPr lang="en-US" sz="2200"/>
              <a:t>Nilai kebenarannya (truth value):</a:t>
            </a:r>
          </a:p>
          <a:p>
            <a:pPr lvl="2"/>
            <a:r>
              <a:rPr lang="en-US" sz="2000"/>
              <a:t>p (Ibukota perancis adalah paris) : </a:t>
            </a:r>
            <a:r>
              <a:rPr lang="en-US" sz="2000" b="1"/>
              <a:t>True</a:t>
            </a:r>
          </a:p>
          <a:p>
            <a:pPr lvl="2"/>
            <a:r>
              <a:rPr lang="en-US" sz="2000"/>
              <a:t>q (Udara antartika dingin) : </a:t>
            </a:r>
            <a:r>
              <a:rPr lang="en-US" sz="2000" b="1"/>
              <a:t>True</a:t>
            </a:r>
          </a:p>
          <a:p>
            <a:pPr lvl="2"/>
            <a:r>
              <a:rPr lang="en-US" sz="2000"/>
              <a:t>Maka: </a:t>
            </a:r>
            <a:r>
              <a:rPr lang="en-US" sz="2000" b="1"/>
              <a:t>p </a:t>
            </a:r>
            <a:r>
              <a:rPr lang="en-US" sz="2000" b="1" normalizeH="1" baseline="-14000"/>
              <a:t>ˆ</a:t>
            </a:r>
            <a:r>
              <a:rPr lang="en-US" sz="2000" b="1"/>
              <a:t> q : True</a:t>
            </a:r>
          </a:p>
          <a:p>
            <a:endParaRPr lang="en-US" sz="2400"/>
          </a:p>
          <a:p>
            <a:r>
              <a:rPr lang="en-US" sz="2400"/>
              <a:t>Ibukota perancis adalah paris dan ibukota amerika adalah madrid</a:t>
            </a:r>
          </a:p>
          <a:p>
            <a:pPr marL="411348" lvl="1" indent="0">
              <a:buNone/>
            </a:pPr>
            <a:r>
              <a:rPr lang="en-US" sz="2200"/>
              <a:t>Nilai kebenarannya (truth value): </a:t>
            </a:r>
          </a:p>
          <a:p>
            <a:pPr lvl="2"/>
            <a:r>
              <a:rPr lang="en-US" sz="2000"/>
              <a:t>p (Ibukota perancis adalah paris) : </a:t>
            </a:r>
            <a:r>
              <a:rPr lang="en-US" sz="2000" b="1"/>
              <a:t>True</a:t>
            </a:r>
          </a:p>
          <a:p>
            <a:pPr lvl="2"/>
            <a:r>
              <a:rPr lang="en-US" sz="2000"/>
              <a:t>q (Ibukota amerika adalah madrid) : </a:t>
            </a:r>
            <a:r>
              <a:rPr lang="en-US" sz="2000" b="1"/>
              <a:t>False</a:t>
            </a:r>
          </a:p>
          <a:p>
            <a:pPr lvl="2"/>
            <a:r>
              <a:rPr lang="en-US" sz="2000"/>
              <a:t>Maka: </a:t>
            </a:r>
            <a:r>
              <a:rPr lang="en-US" sz="2000" b="1"/>
              <a:t>p </a:t>
            </a:r>
            <a:r>
              <a:rPr lang="en-US" sz="2000" b="1" normalizeH="1" baseline="-14000"/>
              <a:t>ˆ</a:t>
            </a:r>
            <a:r>
              <a:rPr lang="en-US" sz="2000" b="1"/>
              <a:t> q : False</a:t>
            </a:r>
          </a:p>
          <a:p>
            <a:pPr lvl="1"/>
            <a:endParaRPr lang="en-US" sz="2200"/>
          </a:p>
        </p:txBody>
      </p:sp>
    </p:spTree>
    <p:extLst>
      <p:ext uri="{BB962C8B-B14F-4D97-AF65-F5344CB8AC3E}">
        <p14:creationId xmlns:p14="http://schemas.microsoft.com/office/powerpoint/2010/main" val="11008987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Latihan Kelompok (durasi: 15 menit)</a:t>
            </a:r>
          </a:p>
        </p:txBody>
      </p:sp>
      <p:sp>
        <p:nvSpPr>
          <p:cNvPr id="3" name="Content Placeholder 2"/>
          <p:cNvSpPr>
            <a:spLocks noGrp="1"/>
          </p:cNvSpPr>
          <p:nvPr>
            <p:ph idx="1"/>
          </p:nvPr>
        </p:nvSpPr>
        <p:spPr>
          <a:xfrm>
            <a:off x="457200" y="1943136"/>
            <a:ext cx="8229600" cy="4510200"/>
          </a:xfrm>
        </p:spPr>
        <p:txBody>
          <a:bodyPr>
            <a:normAutofit fontScale="77500" lnSpcReduction="20000"/>
          </a:bodyPr>
          <a:lstStyle/>
          <a:p>
            <a:pPr marL="624043" indent="-514350">
              <a:buFont typeface="+mj-lt"/>
              <a:buAutoNum type="arabicPeriod"/>
            </a:pPr>
            <a:r>
              <a:rPr lang="en-US"/>
              <a:t>Indonesia memiliki beragam budaya dan keberagaman disebut bhineka</a:t>
            </a:r>
          </a:p>
          <a:p>
            <a:pPr lvl="2"/>
            <a:r>
              <a:rPr lang="en-US"/>
              <a:t>Conjunction proposisi di atas memiliki nilai kebenaran; true, ubahlah proposisi tersebut agar nilai kebenaran conjunction-nya menjadi false!</a:t>
            </a:r>
          </a:p>
          <a:p>
            <a:pPr lvl="2"/>
            <a:endParaRPr lang="en-US"/>
          </a:p>
          <a:p>
            <a:pPr marL="624043" indent="-514350">
              <a:buFont typeface="+mj-lt"/>
              <a:buAutoNum type="arabicPeriod"/>
            </a:pPr>
            <a:r>
              <a:rPr lang="en-US"/>
              <a:t>Liberal Arts merupakan salah satu pilar di UPJ dan Mahasiswa UPJ diajarkan dasar logika matematika</a:t>
            </a:r>
          </a:p>
          <a:p>
            <a:pPr lvl="2"/>
            <a:r>
              <a:rPr lang="en-US"/>
              <a:t>Tentukan nilai kebenaran dari Conjunction proposisi di atas!</a:t>
            </a:r>
          </a:p>
          <a:p>
            <a:pPr lvl="2"/>
            <a:r>
              <a:rPr lang="en-US"/>
              <a:t>Ubahlah proposisi tersebut agar nilai kebenaran conjunction-nya menjadi kebalikannya!</a:t>
            </a:r>
          </a:p>
          <a:p>
            <a:pPr lvl="2"/>
            <a:endParaRPr lang="en-US"/>
          </a:p>
          <a:p>
            <a:pPr marL="624043" indent="-514350">
              <a:buFont typeface="+mj-lt"/>
              <a:buAutoNum type="arabicPeriod"/>
            </a:pPr>
            <a:r>
              <a:rPr lang="en-US"/>
              <a:t>Latihan membuat tabel kebenaran untuk conjunction p, q, r</a:t>
            </a:r>
          </a:p>
          <a:p>
            <a:pPr marL="624043" indent="-514350">
              <a:buFont typeface="+mj-lt"/>
              <a:buAutoNum type="arabicPeriod"/>
            </a:pPr>
            <a:endParaRPr lang="en-US"/>
          </a:p>
          <a:p>
            <a:pPr marL="624043" indent="-514350">
              <a:buFont typeface="+mj-lt"/>
              <a:buAutoNum type="arabicPeriod"/>
            </a:pPr>
            <a:r>
              <a:rPr lang="en-US"/>
              <a:t>Latihan membuat table kebenaran untuk conjunction p, q, r, s</a:t>
            </a:r>
          </a:p>
        </p:txBody>
      </p:sp>
    </p:spTree>
    <p:extLst>
      <p:ext uri="{BB962C8B-B14F-4D97-AF65-F5344CB8AC3E}">
        <p14:creationId xmlns:p14="http://schemas.microsoft.com/office/powerpoint/2010/main" val="743059236"/>
      </p:ext>
    </p:extLst>
  </p:cSld>
  <p:clrMapOvr>
    <a:masterClrMapping/>
  </p:clrMapOvr>
  <mc:AlternateContent xmlns:mc="http://schemas.openxmlformats.org/markup-compatibility/2006" xmlns:p14="http://schemas.microsoft.com/office/powerpoint/2010/main">
    <mc:Choice Requires="p14">
      <p:transition spd="slow" p14:dur="2000" advClick="0" advTm="900000">
        <p14:prism isContent="1"/>
      </p:transition>
    </mc:Choice>
    <mc:Fallback xmlns="">
      <p:transition spd="slow" advClick="0" advTm="90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Logical Connectors Or (Disjunction)</a:t>
            </a:r>
          </a:p>
        </p:txBody>
      </p:sp>
      <p:sp>
        <p:nvSpPr>
          <p:cNvPr id="3" name="Content Placeholder 2"/>
          <p:cNvSpPr>
            <a:spLocks noGrp="1"/>
          </p:cNvSpPr>
          <p:nvPr>
            <p:ph idx="1"/>
          </p:nvPr>
        </p:nvSpPr>
        <p:spPr/>
        <p:txBody>
          <a:bodyPr/>
          <a:lstStyle/>
          <a:p>
            <a:r>
              <a:rPr lang="en-US"/>
              <a:t>Perhatikan dua statement berikut:</a:t>
            </a:r>
          </a:p>
          <a:p>
            <a:endParaRPr lang="en-US"/>
          </a:p>
          <a:p>
            <a:pPr marL="925698" lvl="1" indent="-514350">
              <a:buFont typeface="+mj-lt"/>
              <a:buAutoNum type="arabicPeriod"/>
            </a:pPr>
            <a:r>
              <a:rPr lang="en-US"/>
              <a:t>polis asuransi kesehatan mengatakan bahwa tanggungan rawat inap mencakup kasus karena penyakit atau kecelakaan.</a:t>
            </a:r>
          </a:p>
          <a:p>
            <a:pPr marL="925698" lvl="1" indent="-514350">
              <a:buFont typeface="+mj-lt"/>
              <a:buAutoNum type="arabicPeriod"/>
            </a:pPr>
            <a:endParaRPr lang="en-US"/>
          </a:p>
          <a:p>
            <a:pPr marL="925698" lvl="1" indent="-514350">
              <a:buFont typeface="+mj-lt"/>
              <a:buAutoNum type="arabicPeriod"/>
            </a:pPr>
            <a:r>
              <a:rPr lang="en-US"/>
              <a:t>Suatu Restauran menawarkan pilihan tempat makan smoking area atau no smoking area</a:t>
            </a:r>
          </a:p>
          <a:p>
            <a:pPr lvl="1"/>
            <a:endParaRPr lang="en-US"/>
          </a:p>
          <a:p>
            <a:pPr lvl="1"/>
            <a:endParaRPr lang="en-US"/>
          </a:p>
        </p:txBody>
      </p:sp>
      <p:sp>
        <p:nvSpPr>
          <p:cNvPr id="4" name="Line Callout 3 3"/>
          <p:cNvSpPr/>
          <p:nvPr/>
        </p:nvSpPr>
        <p:spPr>
          <a:xfrm>
            <a:off x="464310" y="5589240"/>
            <a:ext cx="3744416" cy="1152128"/>
          </a:xfrm>
          <a:prstGeom prst="borderCallout3">
            <a:avLst>
              <a:gd name="adj1" fmla="val 18750"/>
              <a:gd name="adj2" fmla="val -1673"/>
              <a:gd name="adj3" fmla="val 18750"/>
              <a:gd name="adj4" fmla="val -9119"/>
              <a:gd name="adj5" fmla="val -115010"/>
              <a:gd name="adj6" fmla="val -8675"/>
              <a:gd name="adj7" fmla="val -143895"/>
              <a:gd name="adj8" fmla="val 26299"/>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a:t>Client rawat inap krn penyakit ditanggung.</a:t>
            </a:r>
          </a:p>
          <a:p>
            <a:r>
              <a:rPr lang="en-US" sz="1400"/>
              <a:t>Client rawat inap krn kecelakaan ditanggung.</a:t>
            </a:r>
          </a:p>
          <a:p>
            <a:r>
              <a:rPr lang="en-US" sz="1400"/>
              <a:t>Client rawat inap krn penyakit dan kecelakaan juga ditanggung.</a:t>
            </a:r>
          </a:p>
        </p:txBody>
      </p:sp>
      <p:sp>
        <p:nvSpPr>
          <p:cNvPr id="5" name="Line Callout 3 4"/>
          <p:cNvSpPr/>
          <p:nvPr/>
        </p:nvSpPr>
        <p:spPr>
          <a:xfrm flipH="1">
            <a:off x="4716016" y="5589240"/>
            <a:ext cx="3744416" cy="1152128"/>
          </a:xfrm>
          <a:prstGeom prst="borderCallout3">
            <a:avLst>
              <a:gd name="adj1" fmla="val 18750"/>
              <a:gd name="adj2" fmla="val -1673"/>
              <a:gd name="adj3" fmla="val 18750"/>
              <a:gd name="adj4" fmla="val -9119"/>
              <a:gd name="adj5" fmla="val -13999"/>
              <a:gd name="adj6" fmla="val -8675"/>
              <a:gd name="adj7" fmla="val -35669"/>
              <a:gd name="adj8" fmla="val 1830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a:t>Pengunjung makan di tempat smoking area.</a:t>
            </a:r>
          </a:p>
          <a:p>
            <a:r>
              <a:rPr lang="en-US" sz="1400"/>
              <a:t>Pengunjung makan di tempat non smoking area.</a:t>
            </a:r>
          </a:p>
          <a:p>
            <a:r>
              <a:rPr lang="en-US" sz="1400"/>
              <a:t>Pengunjung tidak mungkin makan di dua tempat sekaligus.</a:t>
            </a:r>
          </a:p>
          <a:p>
            <a:endParaRPr lang="en-US" sz="1400"/>
          </a:p>
        </p:txBody>
      </p:sp>
    </p:spTree>
    <p:extLst>
      <p:ext uri="{BB962C8B-B14F-4D97-AF65-F5344CB8AC3E}">
        <p14:creationId xmlns:p14="http://schemas.microsoft.com/office/powerpoint/2010/main" val="36817044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Logical Connectors Or (Disjunction)</a:t>
            </a:r>
          </a:p>
        </p:txBody>
      </p:sp>
      <p:sp>
        <p:nvSpPr>
          <p:cNvPr id="3" name="Content Placeholder 2"/>
          <p:cNvSpPr>
            <a:spLocks noGrp="1"/>
          </p:cNvSpPr>
          <p:nvPr>
            <p:ph idx="1"/>
          </p:nvPr>
        </p:nvSpPr>
        <p:spPr>
          <a:xfrm>
            <a:off x="457200" y="2015144"/>
            <a:ext cx="8229600" cy="4078152"/>
          </a:xfrm>
        </p:spPr>
        <p:txBody>
          <a:bodyPr>
            <a:normAutofit fontScale="77500" lnSpcReduction="20000"/>
          </a:bodyPr>
          <a:lstStyle/>
          <a:p>
            <a:r>
              <a:rPr lang="en-US"/>
              <a:t>Kata </a:t>
            </a:r>
            <a:r>
              <a:rPr lang="en-US" b="1"/>
              <a:t>or</a:t>
            </a:r>
            <a:r>
              <a:rPr lang="en-US"/>
              <a:t> (=atau dalam Bahasa Indonesia) dalam kehidupan sehari-hari dapat diintepretasikan dalam dua cara:</a:t>
            </a:r>
          </a:p>
          <a:p>
            <a:pPr lvl="1"/>
            <a:r>
              <a:rPr lang="en-US"/>
              <a:t>Inclusive </a:t>
            </a:r>
            <a:r>
              <a:rPr lang="en-US">
                <a:sym typeface="Wingdings" panose="05000000000000000000" pitchFamily="2" charset="2"/>
              </a:rPr>
              <a:t> or memiliki arti “</a:t>
            </a:r>
            <a:r>
              <a:rPr lang="en-US" i="1">
                <a:sym typeface="Wingdings" panose="05000000000000000000" pitchFamily="2" charset="2"/>
              </a:rPr>
              <a:t>salah satu atau kedua-duanya</a:t>
            </a:r>
            <a:r>
              <a:rPr lang="en-US">
                <a:sym typeface="Wingdings" panose="05000000000000000000" pitchFamily="2" charset="2"/>
              </a:rPr>
              <a:t>”</a:t>
            </a:r>
            <a:endParaRPr lang="en-US"/>
          </a:p>
          <a:p>
            <a:pPr lvl="1"/>
            <a:r>
              <a:rPr lang="en-US"/>
              <a:t>Exclusive </a:t>
            </a:r>
            <a:r>
              <a:rPr lang="en-US">
                <a:sym typeface="Wingdings" panose="05000000000000000000" pitchFamily="2" charset="2"/>
              </a:rPr>
              <a:t> or memiliki arti “</a:t>
            </a:r>
            <a:r>
              <a:rPr lang="en-US" i="1">
                <a:sym typeface="Wingdings" panose="05000000000000000000" pitchFamily="2" charset="2"/>
              </a:rPr>
              <a:t>hanya salah satu</a:t>
            </a:r>
            <a:r>
              <a:rPr lang="en-US">
                <a:sym typeface="Wingdings" panose="05000000000000000000" pitchFamily="2" charset="2"/>
              </a:rPr>
              <a:t>”</a:t>
            </a:r>
          </a:p>
          <a:p>
            <a:endParaRPr lang="en-US">
              <a:sym typeface="Wingdings" panose="05000000000000000000" pitchFamily="2" charset="2"/>
            </a:endParaRPr>
          </a:p>
          <a:p>
            <a:r>
              <a:rPr lang="en-US">
                <a:sym typeface="Wingdings" panose="05000000000000000000" pitchFamily="2" charset="2"/>
              </a:rPr>
              <a:t>Dalam logika matematika, kita mengintepretasikan bahwa kata </a:t>
            </a:r>
            <a:r>
              <a:rPr lang="en-US" b="1">
                <a:sym typeface="Wingdings" panose="05000000000000000000" pitchFamily="2" charset="2"/>
              </a:rPr>
              <a:t>OR </a:t>
            </a:r>
            <a:r>
              <a:rPr lang="en-US">
                <a:sym typeface="Wingdings" panose="05000000000000000000" pitchFamily="2" charset="2"/>
              </a:rPr>
              <a:t>(atau dalam Bahasa Indonesia) secara </a:t>
            </a:r>
            <a:r>
              <a:rPr lang="en-US" b="1">
                <a:sym typeface="Wingdings" panose="05000000000000000000" pitchFamily="2" charset="2"/>
              </a:rPr>
              <a:t>inclusive</a:t>
            </a:r>
            <a:r>
              <a:rPr lang="en-US">
                <a:sym typeface="Wingdings" panose="05000000000000000000" pitchFamily="2" charset="2"/>
              </a:rPr>
              <a:t>. (memiliki arti “salah satu atau kedua-duanya”)</a:t>
            </a:r>
          </a:p>
          <a:p>
            <a:endParaRPr lang="en-US">
              <a:sym typeface="Wingdings" panose="05000000000000000000" pitchFamily="2" charset="2"/>
            </a:endParaRPr>
          </a:p>
          <a:p>
            <a:r>
              <a:rPr lang="en-US">
                <a:sym typeface="Wingdings" panose="05000000000000000000" pitchFamily="2" charset="2"/>
              </a:rPr>
              <a:t>Dalam logika matematika, exclusive OR dituliskan dengan kata XOR</a:t>
            </a:r>
          </a:p>
        </p:txBody>
      </p:sp>
    </p:spTree>
    <p:extLst>
      <p:ext uri="{BB962C8B-B14F-4D97-AF65-F5344CB8AC3E}">
        <p14:creationId xmlns:p14="http://schemas.microsoft.com/office/powerpoint/2010/main" val="42179181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066800"/>
          </a:xfrm>
        </p:spPr>
        <p:txBody>
          <a:bodyPr>
            <a:normAutofit fontScale="90000"/>
          </a:bodyPr>
          <a:lstStyle/>
          <a:p>
            <a:r>
              <a:rPr lang="en-US"/>
              <a:t>Logical connectors Or (</a:t>
            </a:r>
            <a:r>
              <a:rPr lang="en-US" b="1"/>
              <a:t>disjunction</a:t>
            </a:r>
            <a:r>
              <a:rPr lang="en-US"/>
              <a:t> )</a:t>
            </a:r>
          </a:p>
        </p:txBody>
      </p:sp>
      <p:sp>
        <p:nvSpPr>
          <p:cNvPr id="3" name="Content Placeholder 2"/>
          <p:cNvSpPr>
            <a:spLocks noGrp="1"/>
          </p:cNvSpPr>
          <p:nvPr>
            <p:ph idx="1"/>
          </p:nvPr>
        </p:nvSpPr>
        <p:spPr>
          <a:xfrm>
            <a:off x="457200" y="1768184"/>
            <a:ext cx="8229600" cy="4325112"/>
          </a:xfrm>
        </p:spPr>
        <p:txBody>
          <a:bodyPr>
            <a:normAutofit/>
          </a:bodyPr>
          <a:lstStyle/>
          <a:p>
            <a:r>
              <a:rPr lang="en-US" sz="2200"/>
              <a:t>Konektor or sering disebut </a:t>
            </a:r>
            <a:r>
              <a:rPr lang="en-US" sz="2200" b="1"/>
              <a:t>disjunction</a:t>
            </a:r>
            <a:r>
              <a:rPr lang="en-US" sz="2200"/>
              <a:t> (pemisahan).</a:t>
            </a:r>
          </a:p>
          <a:p>
            <a:r>
              <a:rPr lang="en-US" sz="2200"/>
              <a:t>Konektor or sering ditulis dengan symbol   </a:t>
            </a:r>
            <a:r>
              <a:rPr lang="en-US" sz="2200" b="1" normalizeH="1" baseline="-14000"/>
              <a:t>ˇ</a:t>
            </a:r>
            <a:r>
              <a:rPr lang="en-US" sz="2200"/>
              <a:t>  </a:t>
            </a:r>
          </a:p>
          <a:p>
            <a:r>
              <a:rPr lang="en-US" sz="2200"/>
              <a:t>Jika ada dua proposition (p, q) dan digabungkan dengan konektor or; </a:t>
            </a:r>
            <a:r>
              <a:rPr lang="en-US" sz="2200" b="1"/>
              <a:t>p or q</a:t>
            </a:r>
            <a:r>
              <a:rPr lang="en-US" sz="2200"/>
              <a:t> atau </a:t>
            </a:r>
            <a:r>
              <a:rPr lang="en-US" sz="2200" b="1"/>
              <a:t>p </a:t>
            </a:r>
            <a:r>
              <a:rPr lang="en-US" sz="2200" b="1" normalizeH="1" baseline="-14000"/>
              <a:t>ˇ</a:t>
            </a:r>
            <a:r>
              <a:rPr lang="en-US" sz="2200" b="1"/>
              <a:t> q </a:t>
            </a:r>
          </a:p>
          <a:p>
            <a:r>
              <a:rPr lang="en-US" sz="2200" b="1"/>
              <a:t>p </a:t>
            </a:r>
            <a:r>
              <a:rPr lang="en-US" sz="2200" b="1" normalizeH="1" baseline="-14000"/>
              <a:t>ˇ</a:t>
            </a:r>
            <a:r>
              <a:rPr lang="en-US" sz="2200" b="1"/>
              <a:t> q </a:t>
            </a:r>
            <a:r>
              <a:rPr lang="en-US" sz="2200"/>
              <a:t>akan bernilai </a:t>
            </a:r>
            <a:r>
              <a:rPr lang="en-US" sz="2200" b="1"/>
              <a:t>true</a:t>
            </a:r>
            <a:r>
              <a:rPr lang="en-US" sz="2200"/>
              <a:t>, jika </a:t>
            </a:r>
            <a:r>
              <a:rPr lang="en-US" sz="2200" b="1"/>
              <a:t>salah satu atau kedua proposition (p, q) tersebut bernilai true</a:t>
            </a:r>
            <a:r>
              <a:rPr lang="en-US" sz="2200"/>
              <a:t>, akan bernilai </a:t>
            </a:r>
            <a:r>
              <a:rPr lang="en-US" sz="2200" b="1"/>
              <a:t>false</a:t>
            </a:r>
            <a:r>
              <a:rPr lang="en-US" sz="2200"/>
              <a:t> jika kedua proposition (p, q) bernilai false.</a:t>
            </a:r>
          </a:p>
          <a:p>
            <a:pPr marL="350838" indent="-228600"/>
            <a:r>
              <a:rPr lang="en-US" sz="2200"/>
              <a:t>Tabel kebenaran untuk </a:t>
            </a:r>
            <a:r>
              <a:rPr lang="en-US" sz="2200" b="1"/>
              <a:t>p </a:t>
            </a:r>
            <a:r>
              <a:rPr lang="en-US" sz="2200" b="1" normalizeH="1" baseline="-14000"/>
              <a:t>ˇ</a:t>
            </a:r>
            <a:r>
              <a:rPr lang="en-US" sz="2200" b="1"/>
              <a:t> q</a:t>
            </a:r>
          </a:p>
          <a:p>
            <a:pPr marL="350838" indent="-228600"/>
            <a:endParaRPr lang="en-US" sz="2200"/>
          </a:p>
        </p:txBody>
      </p:sp>
      <p:graphicFrame>
        <p:nvGraphicFramePr>
          <p:cNvPr id="4" name="Table 3"/>
          <p:cNvGraphicFramePr>
            <a:graphicFrameLocks noGrp="1"/>
          </p:cNvGraphicFramePr>
          <p:nvPr>
            <p:extLst>
              <p:ext uri="{D42A27DB-BD31-4B8C-83A1-F6EECF244321}">
                <p14:modId xmlns:p14="http://schemas.microsoft.com/office/powerpoint/2010/main" val="1704082185"/>
              </p:ext>
            </p:extLst>
          </p:nvPr>
        </p:nvGraphicFramePr>
        <p:xfrm>
          <a:off x="1403648" y="4815160"/>
          <a:ext cx="6096000" cy="1854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pPr algn="ctr"/>
                      <a:r>
                        <a:rPr lang="en-US"/>
                        <a:t>p</a:t>
                      </a:r>
                    </a:p>
                  </a:txBody>
                  <a:tcPr/>
                </a:tc>
                <a:tc>
                  <a:txBody>
                    <a:bodyPr/>
                    <a:lstStyle/>
                    <a:p>
                      <a:pPr algn="ctr"/>
                      <a:r>
                        <a:rPr lang="en-US"/>
                        <a:t>q</a:t>
                      </a:r>
                    </a:p>
                  </a:txBody>
                  <a:tcPr/>
                </a:tc>
                <a:tc>
                  <a:txBody>
                    <a:bodyPr/>
                    <a:lstStyle/>
                    <a:p>
                      <a:pPr algn="ctr"/>
                      <a:r>
                        <a:rPr lang="en-US"/>
                        <a:t>p </a:t>
                      </a:r>
                      <a:r>
                        <a:rPr kumimoji="0" lang="en-US" sz="2200" b="1" i="0" u="none" strike="noStrike" kern="1200" cap="none" spc="0" normalizeH="1" baseline="-14000" noProof="0">
                          <a:ln>
                            <a:noFill/>
                          </a:ln>
                          <a:solidFill>
                            <a:schemeClr val="bg1"/>
                          </a:solidFill>
                          <a:effectLst/>
                          <a:uLnTx/>
                          <a:uFillTx/>
                          <a:latin typeface="+mn-lt"/>
                          <a:ea typeface="+mn-ea"/>
                          <a:cs typeface="+mn-cs"/>
                        </a:rPr>
                        <a:t>ˇ</a:t>
                      </a:r>
                      <a:r>
                        <a:rPr lang="en-US"/>
                        <a:t> q </a:t>
                      </a:r>
                    </a:p>
                  </a:txBody>
                  <a:tcPr/>
                </a:tc>
                <a:extLst>
                  <a:ext uri="{0D108BD9-81ED-4DB2-BD59-A6C34878D82A}">
                    <a16:rowId xmlns:a16="http://schemas.microsoft.com/office/drawing/2014/main" xmlns="" val="10000"/>
                  </a:ext>
                </a:extLst>
              </a:tr>
              <a:tr h="370840">
                <a:tc>
                  <a:txBody>
                    <a:bodyPr/>
                    <a:lstStyle/>
                    <a:p>
                      <a:pPr algn="ctr"/>
                      <a:r>
                        <a:rPr lang="en-US"/>
                        <a:t>F</a:t>
                      </a:r>
                    </a:p>
                  </a:txBody>
                  <a:tcPr/>
                </a:tc>
                <a:tc>
                  <a:txBody>
                    <a:bodyPr/>
                    <a:lstStyle/>
                    <a:p>
                      <a:pPr algn="ctr"/>
                      <a:r>
                        <a:rPr lang="en-US"/>
                        <a:t>F</a:t>
                      </a:r>
                    </a:p>
                  </a:txBody>
                  <a:tcPr/>
                </a:tc>
                <a:tc>
                  <a:txBody>
                    <a:bodyPr/>
                    <a:lstStyle/>
                    <a:p>
                      <a:pPr algn="ctr"/>
                      <a:r>
                        <a:rPr lang="en-US"/>
                        <a:t>F</a:t>
                      </a:r>
                    </a:p>
                  </a:txBody>
                  <a:tcPr/>
                </a:tc>
                <a:extLst>
                  <a:ext uri="{0D108BD9-81ED-4DB2-BD59-A6C34878D82A}">
                    <a16:rowId xmlns:a16="http://schemas.microsoft.com/office/drawing/2014/main" xmlns="" val="10001"/>
                  </a:ext>
                </a:extLst>
              </a:tr>
              <a:tr h="370840">
                <a:tc>
                  <a:txBody>
                    <a:bodyPr/>
                    <a:lstStyle/>
                    <a:p>
                      <a:pPr algn="ctr"/>
                      <a:r>
                        <a:rPr lang="en-US"/>
                        <a:t>F</a:t>
                      </a:r>
                    </a:p>
                  </a:txBody>
                  <a:tcPr/>
                </a:tc>
                <a:tc>
                  <a:txBody>
                    <a:bodyPr/>
                    <a:lstStyle/>
                    <a:p>
                      <a:pPr algn="ctr"/>
                      <a:r>
                        <a:rPr lang="en-US"/>
                        <a:t>T</a:t>
                      </a:r>
                    </a:p>
                  </a:txBody>
                  <a:tcPr/>
                </a:tc>
                <a:tc>
                  <a:txBody>
                    <a:bodyPr/>
                    <a:lstStyle/>
                    <a:p>
                      <a:pPr algn="ctr"/>
                      <a:r>
                        <a:rPr lang="en-US"/>
                        <a:t>T</a:t>
                      </a:r>
                    </a:p>
                  </a:txBody>
                  <a:tcPr/>
                </a:tc>
                <a:extLst>
                  <a:ext uri="{0D108BD9-81ED-4DB2-BD59-A6C34878D82A}">
                    <a16:rowId xmlns:a16="http://schemas.microsoft.com/office/drawing/2014/main" xmlns="" val="10002"/>
                  </a:ext>
                </a:extLst>
              </a:tr>
              <a:tr h="370840">
                <a:tc>
                  <a:txBody>
                    <a:bodyPr/>
                    <a:lstStyle/>
                    <a:p>
                      <a:pPr algn="ctr"/>
                      <a:r>
                        <a:rPr lang="en-US"/>
                        <a:t>T</a:t>
                      </a:r>
                    </a:p>
                  </a:txBody>
                  <a:tcPr/>
                </a:tc>
                <a:tc>
                  <a:txBody>
                    <a:bodyPr/>
                    <a:lstStyle/>
                    <a:p>
                      <a:pPr algn="ctr"/>
                      <a:r>
                        <a:rPr lang="en-US"/>
                        <a:t>F</a:t>
                      </a:r>
                    </a:p>
                  </a:txBody>
                  <a:tcPr/>
                </a:tc>
                <a:tc>
                  <a:txBody>
                    <a:bodyPr/>
                    <a:lstStyle/>
                    <a:p>
                      <a:pPr algn="ctr"/>
                      <a:r>
                        <a:rPr lang="en-US"/>
                        <a:t>T</a:t>
                      </a:r>
                    </a:p>
                  </a:txBody>
                  <a:tcPr/>
                </a:tc>
                <a:extLst>
                  <a:ext uri="{0D108BD9-81ED-4DB2-BD59-A6C34878D82A}">
                    <a16:rowId xmlns:a16="http://schemas.microsoft.com/office/drawing/2014/main" xmlns="" val="10003"/>
                  </a:ext>
                </a:extLst>
              </a:tr>
              <a:tr h="370840">
                <a:tc>
                  <a:txBody>
                    <a:bodyPr/>
                    <a:lstStyle/>
                    <a:p>
                      <a:pPr algn="ctr"/>
                      <a:r>
                        <a:rPr lang="en-US"/>
                        <a:t>T</a:t>
                      </a:r>
                    </a:p>
                  </a:txBody>
                  <a:tcPr/>
                </a:tc>
                <a:tc>
                  <a:txBody>
                    <a:bodyPr/>
                    <a:lstStyle/>
                    <a:p>
                      <a:pPr algn="ctr"/>
                      <a:r>
                        <a:rPr lang="en-US"/>
                        <a:t>T</a:t>
                      </a:r>
                    </a:p>
                  </a:txBody>
                  <a:tcPr/>
                </a:tc>
                <a:tc>
                  <a:txBody>
                    <a:bodyPr/>
                    <a:lstStyle/>
                    <a:p>
                      <a:pPr algn="ctr"/>
                      <a:r>
                        <a:rPr lang="en-US"/>
                        <a:t>T</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0729828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Contoh</a:t>
            </a:r>
          </a:p>
        </p:txBody>
      </p:sp>
      <p:sp>
        <p:nvSpPr>
          <p:cNvPr id="3" name="Content Placeholder 2"/>
          <p:cNvSpPr>
            <a:spLocks noGrp="1"/>
          </p:cNvSpPr>
          <p:nvPr>
            <p:ph idx="1"/>
          </p:nvPr>
        </p:nvSpPr>
        <p:spPr/>
        <p:txBody>
          <a:bodyPr>
            <a:normAutofit/>
          </a:bodyPr>
          <a:lstStyle/>
          <a:p>
            <a:r>
              <a:rPr lang="en-US" sz="2400" dirty="0" err="1"/>
              <a:t>Pesawat</a:t>
            </a:r>
            <a:r>
              <a:rPr lang="en-US" sz="2400" dirty="0"/>
              <a:t> </a:t>
            </a:r>
            <a:r>
              <a:rPr lang="en-US" sz="2400" dirty="0" err="1"/>
              <a:t>terbang</a:t>
            </a:r>
            <a:r>
              <a:rPr lang="en-US" sz="2400" dirty="0"/>
              <a:t> </a:t>
            </a:r>
            <a:r>
              <a:rPr lang="en-US" sz="2400" dirty="0" err="1"/>
              <a:t>bisa</a:t>
            </a:r>
            <a:r>
              <a:rPr lang="en-US" sz="2400"/>
              <a:t> terbang atau Sapi bisa membaca</a:t>
            </a:r>
          </a:p>
          <a:p>
            <a:pPr marL="411348" lvl="1" indent="0">
              <a:buNone/>
            </a:pPr>
            <a:r>
              <a:rPr lang="en-US" sz="2200" dirty="0" err="1"/>
              <a:t>Solusi</a:t>
            </a:r>
            <a:r>
              <a:rPr lang="en-US" sz="2200"/>
              <a:t>:</a:t>
            </a:r>
          </a:p>
          <a:p>
            <a:pPr lvl="2"/>
            <a:r>
              <a:rPr lang="en-US" sz="2000"/>
              <a:t>p (Pesawat terbang bisa terbang) : </a:t>
            </a:r>
            <a:r>
              <a:rPr lang="en-US" sz="2000" b="1"/>
              <a:t>True</a:t>
            </a:r>
          </a:p>
          <a:p>
            <a:pPr lvl="2"/>
            <a:r>
              <a:rPr lang="en-US" sz="2000"/>
              <a:t>q (Sapi bisa membaca) : </a:t>
            </a:r>
            <a:r>
              <a:rPr lang="en-US" sz="2000" b="1"/>
              <a:t>False</a:t>
            </a:r>
          </a:p>
          <a:p>
            <a:pPr lvl="2"/>
            <a:r>
              <a:rPr lang="en-US" sz="2000"/>
              <a:t>Maka: </a:t>
            </a:r>
            <a:r>
              <a:rPr lang="en-US" sz="2000" b="1"/>
              <a:t>p </a:t>
            </a:r>
            <a:r>
              <a:rPr lang="en-US" sz="2000" b="1" normalizeH="1" baseline="-14000"/>
              <a:t>ˇ</a:t>
            </a:r>
            <a:r>
              <a:rPr lang="en-US" sz="2000" b="1"/>
              <a:t> q : True</a:t>
            </a:r>
          </a:p>
          <a:p>
            <a:endParaRPr lang="en-US" sz="2400"/>
          </a:p>
          <a:p>
            <a:r>
              <a:rPr lang="en-US" sz="2400"/>
              <a:t>Sapi bisa membaca atau Sapi bisa mengeja</a:t>
            </a:r>
          </a:p>
          <a:p>
            <a:pPr marL="411348" lvl="1" indent="0">
              <a:buNone/>
            </a:pPr>
            <a:r>
              <a:rPr lang="en-US" sz="2200"/>
              <a:t>Solusi:</a:t>
            </a:r>
          </a:p>
          <a:p>
            <a:pPr lvl="2"/>
            <a:r>
              <a:rPr lang="en-US" sz="2000"/>
              <a:t>p (Sapi bisa membaca) : </a:t>
            </a:r>
            <a:r>
              <a:rPr lang="en-US" sz="2000" b="1"/>
              <a:t>False</a:t>
            </a:r>
          </a:p>
          <a:p>
            <a:pPr lvl="2"/>
            <a:r>
              <a:rPr lang="en-US" sz="2000"/>
              <a:t>q (Sapi bisa mengeja) : </a:t>
            </a:r>
            <a:r>
              <a:rPr lang="en-US" sz="2000" b="1"/>
              <a:t>False</a:t>
            </a:r>
          </a:p>
          <a:p>
            <a:pPr lvl="2"/>
            <a:r>
              <a:rPr lang="en-US" sz="2000"/>
              <a:t>Maka: </a:t>
            </a:r>
            <a:r>
              <a:rPr lang="en-US" sz="2000" b="1"/>
              <a:t>p </a:t>
            </a:r>
            <a:r>
              <a:rPr lang="en-US" sz="2000" b="1" normalizeH="1" baseline="-14000"/>
              <a:t>ˆ</a:t>
            </a:r>
            <a:r>
              <a:rPr lang="en-US" sz="2000" b="1"/>
              <a:t> q : False</a:t>
            </a:r>
          </a:p>
          <a:p>
            <a:pPr lvl="1"/>
            <a:endParaRPr lang="en-US" sz="2200"/>
          </a:p>
        </p:txBody>
      </p:sp>
    </p:spTree>
    <p:extLst>
      <p:ext uri="{BB962C8B-B14F-4D97-AF65-F5344CB8AC3E}">
        <p14:creationId xmlns:p14="http://schemas.microsoft.com/office/powerpoint/2010/main" val="32282448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756" y="980728"/>
            <a:ext cx="4392488" cy="511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9542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Quiz Conjunction dan Disjuntion (durasi 15 menit)</a:t>
            </a:r>
          </a:p>
        </p:txBody>
      </p:sp>
      <p:sp>
        <p:nvSpPr>
          <p:cNvPr id="3" name="Content Placeholder 2"/>
          <p:cNvSpPr>
            <a:spLocks noGrp="1"/>
          </p:cNvSpPr>
          <p:nvPr>
            <p:ph idx="1"/>
          </p:nvPr>
        </p:nvSpPr>
        <p:spPr/>
        <p:txBody>
          <a:bodyPr>
            <a:normAutofit fontScale="92500" lnSpcReduction="20000"/>
          </a:bodyPr>
          <a:lstStyle/>
          <a:p>
            <a:pPr marL="624043" indent="-514350">
              <a:buFont typeface="+mj-lt"/>
              <a:buAutoNum type="arabicPeriod"/>
            </a:pPr>
            <a:r>
              <a:rPr lang="en-US"/>
              <a:t>Misalkan terdapat statement A, B dan F memiliki nilai kebenaran False, ststement C, D, E memiliki nilai kebenaran true. Cari nilai kebenaran untuk formula di bawah ini:</a:t>
            </a:r>
          </a:p>
          <a:p>
            <a:pPr marL="1181649" lvl="2" indent="-514350">
              <a:buFont typeface="+mj-lt"/>
              <a:buAutoNum type="alphaLcPeriod"/>
            </a:pPr>
            <a:r>
              <a:rPr lang="en-US"/>
              <a:t>A ^ C</a:t>
            </a:r>
          </a:p>
          <a:p>
            <a:pPr marL="1181649" lvl="2" indent="-514350">
              <a:buFont typeface="+mj-lt"/>
              <a:buAutoNum type="alphaLcPeriod"/>
            </a:pPr>
            <a:r>
              <a:rPr lang="en-US"/>
              <a:t>~B </a:t>
            </a:r>
            <a:r>
              <a:rPr lang="en-US">
                <a:latin typeface="Arial" panose="020B0604020202020204" pitchFamily="34" charset="0"/>
                <a:cs typeface="Arial" panose="020B0604020202020204" pitchFamily="34" charset="0"/>
              </a:rPr>
              <a:t>v</a:t>
            </a:r>
            <a:r>
              <a:rPr lang="en-US"/>
              <a:t> ~F</a:t>
            </a:r>
          </a:p>
          <a:p>
            <a:pPr marL="1181649" lvl="2" indent="-514350">
              <a:buFont typeface="+mj-lt"/>
              <a:buAutoNum type="alphaLcPeriod"/>
            </a:pPr>
            <a:r>
              <a:rPr lang="en-US"/>
              <a:t>A ^ B</a:t>
            </a:r>
          </a:p>
          <a:p>
            <a:pPr marL="1181649" lvl="2" indent="-514350">
              <a:buFont typeface="+mj-lt"/>
              <a:buAutoNum type="alphaLcPeriod"/>
            </a:pPr>
            <a:r>
              <a:rPr lang="en-US"/>
              <a:t>E v F</a:t>
            </a:r>
          </a:p>
          <a:p>
            <a:pPr marL="1181649" lvl="2" indent="-514350">
              <a:buFont typeface="+mj-lt"/>
              <a:buAutoNum type="alphaLcPeriod"/>
            </a:pPr>
            <a:r>
              <a:rPr lang="en-US"/>
              <a:t>(A ^ B) v C</a:t>
            </a:r>
          </a:p>
          <a:p>
            <a:pPr marL="1181649" lvl="2" indent="-514350">
              <a:buFont typeface="+mj-lt"/>
              <a:buAutoNum type="alphaLcPeriod"/>
            </a:pPr>
            <a:r>
              <a:rPr lang="en-US"/>
              <a:t>~B ^ D</a:t>
            </a:r>
          </a:p>
          <a:p>
            <a:pPr marL="1181649" lvl="2" indent="-514350">
              <a:buFont typeface="+mj-lt"/>
              <a:buAutoNum type="alphaLcPeriod"/>
            </a:pPr>
            <a:r>
              <a:rPr lang="en-US"/>
              <a:t>~(B ^ D)</a:t>
            </a:r>
          </a:p>
          <a:p>
            <a:pPr marL="1181649" lvl="2" indent="-514350">
              <a:buFont typeface="+mj-lt"/>
              <a:buAutoNum type="alphaLcPeriod"/>
            </a:pPr>
            <a:r>
              <a:rPr lang="en-US"/>
              <a:t>(A v B) ^ C</a:t>
            </a:r>
          </a:p>
          <a:p>
            <a:pPr marL="1181649" lvl="2" indent="-514350">
              <a:buFont typeface="+mj-lt"/>
              <a:buAutoNum type="alphaLcPeriod"/>
            </a:pPr>
            <a:r>
              <a:rPr lang="en-US"/>
              <a:t>A ^ ( B ^C)</a:t>
            </a:r>
          </a:p>
        </p:txBody>
      </p:sp>
    </p:spTree>
    <p:extLst>
      <p:ext uri="{BB962C8B-B14F-4D97-AF65-F5344CB8AC3E}">
        <p14:creationId xmlns:p14="http://schemas.microsoft.com/office/powerpoint/2010/main" val="3739843046"/>
      </p:ext>
    </p:extLst>
  </p:cSld>
  <p:clrMapOvr>
    <a:masterClrMapping/>
  </p:clrMapOvr>
  <mc:AlternateContent xmlns:mc="http://schemas.openxmlformats.org/markup-compatibility/2006" xmlns:p14="http://schemas.microsoft.com/office/powerpoint/2010/main">
    <mc:Choice Requires="p14">
      <p:transition spd="slow" p14:dur="2000" advClick="0" advTm="900000">
        <p14:prism isContent="1"/>
      </p:transition>
    </mc:Choice>
    <mc:Fallback xmlns="">
      <p:transition spd="slow" advClick="0" advTm="90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Quiz Conjunction dan Disjunction (durasi: 10 menit)</a:t>
            </a:r>
          </a:p>
        </p:txBody>
      </p:sp>
      <p:sp>
        <p:nvSpPr>
          <p:cNvPr id="3" name="Content Placeholder 2"/>
          <p:cNvSpPr>
            <a:spLocks noGrp="1"/>
          </p:cNvSpPr>
          <p:nvPr>
            <p:ph idx="1"/>
          </p:nvPr>
        </p:nvSpPr>
        <p:spPr/>
        <p:txBody>
          <a:bodyPr>
            <a:normAutofit lnSpcReduction="10000"/>
          </a:bodyPr>
          <a:lstStyle/>
          <a:p>
            <a:pPr marL="623888" indent="-514350">
              <a:buFont typeface="+mj-lt"/>
              <a:buAutoNum type="arabicPeriod" startAt="2"/>
            </a:pPr>
            <a:r>
              <a:rPr lang="en-US"/>
              <a:t>Perhatikan statement berikut;</a:t>
            </a:r>
          </a:p>
          <a:p>
            <a:pPr marL="858838" lvl="1" indent="-336550"/>
            <a:r>
              <a:rPr lang="en-US"/>
              <a:t>“Jim memesan paket hemat </a:t>
            </a:r>
            <a:r>
              <a:rPr lang="en-US" i="1"/>
              <a:t>atau</a:t>
            </a:r>
            <a:r>
              <a:rPr lang="en-US"/>
              <a:t> Jim memesan paket 1” = True</a:t>
            </a:r>
          </a:p>
          <a:p>
            <a:pPr marL="858838" lvl="1" indent="-336550"/>
            <a:r>
              <a:rPr lang="en-US"/>
              <a:t>“Jim membayar Rp. 35000 </a:t>
            </a:r>
            <a:r>
              <a:rPr lang="en-US" i="1"/>
              <a:t>dan</a:t>
            </a:r>
            <a:r>
              <a:rPr lang="en-US"/>
              <a:t> Jim memesan paket hemat” = True</a:t>
            </a:r>
          </a:p>
          <a:p>
            <a:pPr marL="392113" indent="0">
              <a:buNone/>
            </a:pPr>
            <a:r>
              <a:rPr lang="en-US"/>
              <a:t>Bagaimanakah nilai kebenaran untuk statement berikut;</a:t>
            </a:r>
          </a:p>
          <a:p>
            <a:pPr marL="858838" lvl="1" indent="-392113">
              <a:buFont typeface="+mj-lt"/>
              <a:buAutoNum type="alphaLcPeriod"/>
            </a:pPr>
            <a:r>
              <a:rPr lang="en-US"/>
              <a:t>B= “Jim membayar Rp. 35000”</a:t>
            </a:r>
          </a:p>
          <a:p>
            <a:pPr marL="858838" lvl="1" indent="-392113">
              <a:buFont typeface="+mj-lt"/>
              <a:buAutoNum type="alphaLcPeriod"/>
            </a:pPr>
            <a:r>
              <a:rPr lang="en-US"/>
              <a:t>R= “Jim memesan paket hemat”</a:t>
            </a:r>
          </a:p>
          <a:p>
            <a:pPr marL="858838" lvl="1" indent="-392113">
              <a:buFont typeface="+mj-lt"/>
              <a:buAutoNum type="alphaLcPeriod"/>
            </a:pPr>
            <a:r>
              <a:rPr lang="en-US"/>
              <a:t>S= “Jim memesan paket 1”</a:t>
            </a:r>
          </a:p>
        </p:txBody>
      </p:sp>
    </p:spTree>
    <p:extLst>
      <p:ext uri="{BB962C8B-B14F-4D97-AF65-F5344CB8AC3E}">
        <p14:creationId xmlns:p14="http://schemas.microsoft.com/office/powerpoint/2010/main" val="1954775152"/>
      </p:ext>
    </p:extLst>
  </p:cSld>
  <p:clrMapOvr>
    <a:masterClrMapping/>
  </p:clrMapOvr>
  <mc:AlternateContent xmlns:mc="http://schemas.openxmlformats.org/markup-compatibility/2006" xmlns:p14="http://schemas.microsoft.com/office/powerpoint/2010/main">
    <mc:Choice Requires="p14">
      <p:transition spd="slow" p14:dur="2000" advClick="0" advTm="600000">
        <p14:prism isContent="1"/>
      </p:transition>
    </mc:Choice>
    <mc:Fallback xmlns="">
      <p:transition spd="slow" advClick="0" advTm="60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Kumpulkan hasil QUIZ</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5731876"/>
      </p:ext>
    </p:extLst>
  </p:cSld>
  <p:clrMapOvr>
    <a:masterClrMapping/>
  </p:clrMapOvr>
  <mc:AlternateContent xmlns:mc="http://schemas.openxmlformats.org/markup-compatibility/2006" xmlns:p14="http://schemas.microsoft.com/office/powerpoint/2010/main">
    <mc:Choice Requires="p14">
      <p:transition spd="slow" p14:dur="3000" advClick="0" advTm="10000">
        <p14:shred/>
      </p:transition>
    </mc:Choice>
    <mc:Fallback xmlns="">
      <p:transition spd="slow" advClick="0" advTm="10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effectLst>
                  <a:outerShdw blurRad="38100" dist="38100" dir="2700000" algn="tl">
                    <a:srgbClr val="000000">
                      <a:alpha val="43137"/>
                    </a:srgbClr>
                  </a:outerShdw>
                </a:effectLst>
                <a:latin typeface="Baskerville Old Face" panose="02020602080505020303" pitchFamily="18" charset="0"/>
              </a:rPr>
              <a:t>Terima Kasih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997" y="1772815"/>
            <a:ext cx="7220006" cy="4515723"/>
          </a:xfrm>
          <a:prstGeom prst="rect">
            <a:avLst/>
          </a:prstGeom>
        </p:spPr>
      </p:pic>
    </p:spTree>
    <p:extLst>
      <p:ext uri="{BB962C8B-B14F-4D97-AF65-F5344CB8AC3E}">
        <p14:creationId xmlns:p14="http://schemas.microsoft.com/office/powerpoint/2010/main" val="549117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p>
        </p:txBody>
      </p:sp>
      <p:sp>
        <p:nvSpPr>
          <p:cNvPr id="3" name="Content Placeholder 2"/>
          <p:cNvSpPr>
            <a:spLocks noGrp="1"/>
          </p:cNvSpPr>
          <p:nvPr>
            <p:ph idx="1"/>
          </p:nvPr>
        </p:nvSpPr>
        <p:spPr/>
        <p:txBody>
          <a:bodyPr/>
          <a:lstStyle/>
          <a:p>
            <a:r>
              <a:rPr lang="en-US"/>
              <a:t>Proposition &amp; Negation</a:t>
            </a:r>
          </a:p>
          <a:p>
            <a:r>
              <a:rPr lang="en-US"/>
              <a:t>AND (Conjunction) Connector</a:t>
            </a:r>
          </a:p>
          <a:p>
            <a:r>
              <a:rPr lang="en-US"/>
              <a:t>OR (Disjunction) Connector</a:t>
            </a:r>
          </a:p>
        </p:txBody>
      </p:sp>
    </p:spTree>
    <p:extLst>
      <p:ext uri="{BB962C8B-B14F-4D97-AF65-F5344CB8AC3E}">
        <p14:creationId xmlns:p14="http://schemas.microsoft.com/office/powerpoint/2010/main" val="12289154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Proposition</a:t>
            </a:r>
          </a:p>
        </p:txBody>
      </p:sp>
      <p:sp>
        <p:nvSpPr>
          <p:cNvPr id="3" name="Content Placeholder 2"/>
          <p:cNvSpPr>
            <a:spLocks noGrp="1"/>
          </p:cNvSpPr>
          <p:nvPr>
            <p:ph idx="1"/>
          </p:nvPr>
        </p:nvSpPr>
        <p:spPr/>
        <p:txBody>
          <a:bodyPr>
            <a:normAutofit lnSpcReduction="10000"/>
          </a:bodyPr>
          <a:lstStyle/>
          <a:p>
            <a:r>
              <a:rPr lang="en-US" b="1"/>
              <a:t>Proposition</a:t>
            </a:r>
            <a:r>
              <a:rPr lang="en-US"/>
              <a:t> (Proposisi) </a:t>
            </a:r>
            <a:r>
              <a:rPr lang="en-US">
                <a:sym typeface="Wingdings" panose="05000000000000000000" pitchFamily="2" charset="2"/>
              </a:rPr>
              <a:t> Pernyataan yang membuat (mengajukan) klaim yang mungkin benar atau salah.</a:t>
            </a:r>
          </a:p>
          <a:p>
            <a:endParaRPr lang="en-US">
              <a:sym typeface="Wingdings" panose="05000000000000000000" pitchFamily="2" charset="2"/>
            </a:endParaRPr>
          </a:p>
          <a:p>
            <a:r>
              <a:rPr lang="en-US">
                <a:sym typeface="Wingdings" panose="05000000000000000000" pitchFamily="2" charset="2"/>
              </a:rPr>
              <a:t>Suatu </a:t>
            </a:r>
            <a:r>
              <a:rPr lang="en-US" b="1">
                <a:sym typeface="Wingdings" panose="05000000000000000000" pitchFamily="2" charset="2"/>
              </a:rPr>
              <a:t>proposition</a:t>
            </a:r>
            <a:r>
              <a:rPr lang="en-US">
                <a:sym typeface="Wingdings" panose="05000000000000000000" pitchFamily="2" charset="2"/>
              </a:rPr>
              <a:t>;</a:t>
            </a:r>
          </a:p>
          <a:p>
            <a:pPr lvl="1"/>
            <a:r>
              <a:rPr lang="en-US">
                <a:sym typeface="Wingdings" panose="05000000000000000000" pitchFamily="2" charset="2"/>
              </a:rPr>
              <a:t>Memiliki </a:t>
            </a:r>
            <a:r>
              <a:rPr lang="en-US">
                <a:solidFill>
                  <a:schemeClr val="tx2"/>
                </a:solidFill>
                <a:sym typeface="Wingdings" panose="05000000000000000000" pitchFamily="2" charset="2"/>
              </a:rPr>
              <a:t>struktur kalimat lengkap,</a:t>
            </a:r>
            <a:r>
              <a:rPr lang="en-US">
                <a:sym typeface="Wingdings" panose="05000000000000000000" pitchFamily="2" charset="2"/>
              </a:rPr>
              <a:t> minimal mengandung subject &amp; predicate.</a:t>
            </a:r>
          </a:p>
          <a:p>
            <a:pPr lvl="2"/>
            <a:r>
              <a:rPr lang="en-US">
                <a:sym typeface="Wingdings" panose="05000000000000000000" pitchFamily="2" charset="2"/>
              </a:rPr>
              <a:t>Subect  someone / something, </a:t>
            </a:r>
          </a:p>
          <a:p>
            <a:pPr lvl="2"/>
            <a:r>
              <a:rPr lang="en-US">
                <a:sym typeface="Wingdings" panose="05000000000000000000" pitchFamily="2" charset="2"/>
              </a:rPr>
              <a:t>Predikat  doing / being</a:t>
            </a:r>
          </a:p>
          <a:p>
            <a:pPr lvl="1"/>
            <a:r>
              <a:rPr lang="en-US">
                <a:sym typeface="Wingdings" panose="05000000000000000000" pitchFamily="2" charset="2"/>
              </a:rPr>
              <a:t>Berupa </a:t>
            </a:r>
            <a:r>
              <a:rPr lang="en-US">
                <a:solidFill>
                  <a:schemeClr val="tx2"/>
                </a:solidFill>
                <a:sym typeface="Wingdings" panose="05000000000000000000" pitchFamily="2" charset="2"/>
              </a:rPr>
              <a:t>pernyataan (</a:t>
            </a:r>
            <a:r>
              <a:rPr lang="en-US" i="1">
                <a:solidFill>
                  <a:schemeClr val="tx2"/>
                </a:solidFill>
                <a:sym typeface="Wingdings" panose="05000000000000000000" pitchFamily="2" charset="2"/>
              </a:rPr>
              <a:t>assertion</a:t>
            </a:r>
            <a:r>
              <a:rPr lang="en-US">
                <a:solidFill>
                  <a:schemeClr val="tx2"/>
                </a:solidFill>
                <a:sym typeface="Wingdings" panose="05000000000000000000" pitchFamily="2" charset="2"/>
              </a:rPr>
              <a:t>)</a:t>
            </a:r>
            <a:r>
              <a:rPr lang="en-US">
                <a:sym typeface="Wingdings" panose="05000000000000000000" pitchFamily="2" charset="2"/>
              </a:rPr>
              <a:t> atau </a:t>
            </a:r>
            <a:r>
              <a:rPr lang="en-US">
                <a:solidFill>
                  <a:schemeClr val="tx2"/>
                </a:solidFill>
                <a:sym typeface="Wingdings" panose="05000000000000000000" pitchFamily="2" charset="2"/>
              </a:rPr>
              <a:t>penyangkalan (</a:t>
            </a:r>
            <a:r>
              <a:rPr lang="en-US" i="1">
                <a:solidFill>
                  <a:schemeClr val="tx2"/>
                </a:solidFill>
                <a:sym typeface="Wingdings" panose="05000000000000000000" pitchFamily="2" charset="2"/>
              </a:rPr>
              <a:t>denial</a:t>
            </a:r>
            <a:r>
              <a:rPr lang="en-US">
                <a:solidFill>
                  <a:schemeClr val="tx2"/>
                </a:solidFill>
                <a:sym typeface="Wingdings" panose="05000000000000000000" pitchFamily="2" charset="2"/>
              </a:rPr>
              <a:t>).</a:t>
            </a:r>
          </a:p>
        </p:txBody>
      </p:sp>
    </p:spTree>
    <p:extLst>
      <p:ext uri="{BB962C8B-B14F-4D97-AF65-F5344CB8AC3E}">
        <p14:creationId xmlns:p14="http://schemas.microsoft.com/office/powerpoint/2010/main" val="21490890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Contoh</a:t>
            </a:r>
          </a:p>
        </p:txBody>
      </p:sp>
      <p:sp>
        <p:nvSpPr>
          <p:cNvPr id="3" name="Content Placeholder 2"/>
          <p:cNvSpPr>
            <a:spLocks noGrp="1"/>
          </p:cNvSpPr>
          <p:nvPr>
            <p:ph idx="1"/>
          </p:nvPr>
        </p:nvSpPr>
        <p:spPr/>
        <p:txBody>
          <a:bodyPr>
            <a:normAutofit/>
          </a:bodyPr>
          <a:lstStyle/>
          <a:p>
            <a:endParaRPr lang="en-US"/>
          </a:p>
          <a:p>
            <a:r>
              <a:rPr lang="en-US"/>
              <a:t>Jeni duduk di kursi</a:t>
            </a:r>
          </a:p>
          <a:p>
            <a:pPr marL="402207" lvl="1" indent="0">
              <a:buNone/>
            </a:pPr>
            <a:r>
              <a:rPr lang="en-US"/>
              <a:t>Kalimat di atas adalah proposition, karena kalimat lengkap berupa pernyataan</a:t>
            </a:r>
          </a:p>
          <a:p>
            <a:pPr marL="402207" lvl="1" indent="0">
              <a:buNone/>
            </a:pPr>
            <a:endParaRPr lang="en-US"/>
          </a:p>
          <a:p>
            <a:r>
              <a:rPr lang="en-US"/>
              <a:t>Saya tidak mengambil pulpen</a:t>
            </a:r>
          </a:p>
          <a:p>
            <a:pPr marL="402207" lvl="1" indent="0">
              <a:buNone/>
            </a:pPr>
            <a:r>
              <a:rPr lang="en-US"/>
              <a:t>Kalimat di atas adalah proposition , karena kalimat lengkap berupa penyangkalan</a:t>
            </a:r>
          </a:p>
        </p:txBody>
      </p:sp>
    </p:spTree>
    <p:extLst>
      <p:ext uri="{BB962C8B-B14F-4D97-AF65-F5344CB8AC3E}">
        <p14:creationId xmlns:p14="http://schemas.microsoft.com/office/powerpoint/2010/main" val="23071399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Contoh</a:t>
            </a:r>
          </a:p>
        </p:txBody>
      </p:sp>
      <p:sp>
        <p:nvSpPr>
          <p:cNvPr id="3" name="Content Placeholder 2"/>
          <p:cNvSpPr>
            <a:spLocks noGrp="1"/>
          </p:cNvSpPr>
          <p:nvPr>
            <p:ph idx="1"/>
          </p:nvPr>
        </p:nvSpPr>
        <p:spPr/>
        <p:txBody>
          <a:bodyPr>
            <a:normAutofit fontScale="92500" lnSpcReduction="20000"/>
          </a:bodyPr>
          <a:lstStyle/>
          <a:p>
            <a:r>
              <a:rPr lang="en-US"/>
              <a:t>Apakah kamu pergi ke toko?</a:t>
            </a:r>
          </a:p>
          <a:p>
            <a:pPr marL="402207" lvl="1" indent="0">
              <a:buNone/>
            </a:pPr>
            <a:r>
              <a:rPr lang="en-US"/>
              <a:t>Kalimat di atas </a:t>
            </a:r>
            <a:r>
              <a:rPr lang="en-US">
                <a:solidFill>
                  <a:srgbClr val="FF0000"/>
                </a:solidFill>
              </a:rPr>
              <a:t>bukan proposition</a:t>
            </a:r>
            <a:r>
              <a:rPr lang="en-US"/>
              <a:t>, karena berupa pertanyaan dan tidak menyatakan atau menyangkal sesuatu</a:t>
            </a:r>
          </a:p>
          <a:p>
            <a:pPr marL="402207" lvl="1" indent="0">
              <a:buNone/>
            </a:pPr>
            <a:endParaRPr lang="en-US"/>
          </a:p>
          <a:p>
            <a:r>
              <a:rPr lang="en-US"/>
              <a:t>Lima kilometer ke arah selatan dari sini</a:t>
            </a:r>
          </a:p>
          <a:p>
            <a:pPr marL="402207" lvl="1" indent="0">
              <a:buNone/>
            </a:pPr>
            <a:r>
              <a:rPr lang="en-US"/>
              <a:t>Kalimat di atas </a:t>
            </a:r>
            <a:r>
              <a:rPr lang="en-US">
                <a:solidFill>
                  <a:srgbClr val="FF0000"/>
                </a:solidFill>
              </a:rPr>
              <a:t>bukan proposition</a:t>
            </a:r>
            <a:r>
              <a:rPr lang="en-US"/>
              <a:t>, karena bukan kalimat lengkap (tidak ada subject) dan tidak menyatakan klaim/pernyataan</a:t>
            </a:r>
          </a:p>
          <a:p>
            <a:pPr marL="402207" lvl="1" indent="0">
              <a:buNone/>
            </a:pPr>
            <a:endParaRPr lang="en-US"/>
          </a:p>
          <a:p>
            <a:r>
              <a:rPr lang="en-US"/>
              <a:t>7 + 8 = 2</a:t>
            </a:r>
          </a:p>
          <a:p>
            <a:pPr marL="402207" lvl="1" indent="0">
              <a:buNone/>
            </a:pPr>
            <a:r>
              <a:rPr lang="en-US"/>
              <a:t>Kalimat di atas adalah proposition, karena kalimat lengkap berupa pernyataan</a:t>
            </a:r>
          </a:p>
        </p:txBody>
      </p:sp>
    </p:spTree>
    <p:extLst>
      <p:ext uri="{BB962C8B-B14F-4D97-AF65-F5344CB8AC3E}">
        <p14:creationId xmlns:p14="http://schemas.microsoft.com/office/powerpoint/2010/main" val="17091611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Contoh</a:t>
            </a:r>
          </a:p>
        </p:txBody>
      </p:sp>
      <p:sp>
        <p:nvSpPr>
          <p:cNvPr id="3" name="Content Placeholder 2"/>
          <p:cNvSpPr>
            <a:spLocks noGrp="1"/>
          </p:cNvSpPr>
          <p:nvPr>
            <p:ph idx="1"/>
          </p:nvPr>
        </p:nvSpPr>
        <p:spPr/>
        <p:txBody>
          <a:bodyPr>
            <a:normAutofit fontScale="92500" lnSpcReduction="10000"/>
          </a:bodyPr>
          <a:lstStyle/>
          <a:p>
            <a:r>
              <a:rPr lang="en-US"/>
              <a:t>Semua anak-anak takut gelap</a:t>
            </a:r>
          </a:p>
          <a:p>
            <a:pPr marL="402207" lvl="1" indent="0">
              <a:buNone/>
            </a:pPr>
            <a:r>
              <a:rPr lang="en-US"/>
              <a:t>Kalimat proposition, karena kalimat lengkap dan berupa pernyataan</a:t>
            </a:r>
          </a:p>
          <a:p>
            <a:pPr marL="402207" lvl="1" indent="0">
              <a:buNone/>
            </a:pPr>
            <a:endParaRPr lang="en-US"/>
          </a:p>
          <a:p>
            <a:r>
              <a:rPr lang="en-US"/>
              <a:t>Beberapa hewan nocturnal tidur di siang hari</a:t>
            </a:r>
          </a:p>
          <a:p>
            <a:pPr marL="402207" lvl="1" indent="0">
              <a:buNone/>
            </a:pPr>
            <a:r>
              <a:rPr lang="en-US"/>
              <a:t>Kalimat proposition, karena kalimat lengkap dan berupa pernyataan</a:t>
            </a:r>
          </a:p>
          <a:p>
            <a:pPr marL="402207" lvl="1" indent="0">
              <a:buNone/>
            </a:pPr>
            <a:endParaRPr lang="en-US"/>
          </a:p>
          <a:p>
            <a:r>
              <a:rPr lang="en-US"/>
              <a:t>Belikan Saya Susu</a:t>
            </a:r>
          </a:p>
          <a:p>
            <a:pPr marL="402207" lvl="1" indent="0">
              <a:buNone/>
            </a:pPr>
            <a:r>
              <a:rPr lang="en-US"/>
              <a:t>Kalimat di atas </a:t>
            </a:r>
            <a:r>
              <a:rPr lang="en-US">
                <a:solidFill>
                  <a:srgbClr val="FF0000"/>
                </a:solidFill>
              </a:rPr>
              <a:t>bukan proposition</a:t>
            </a:r>
            <a:r>
              <a:rPr lang="en-US"/>
              <a:t>, tidak menyatakan klaim atau bukan pernyataan</a:t>
            </a:r>
          </a:p>
          <a:p>
            <a:pPr marL="402207" lvl="1" indent="0">
              <a:buNone/>
            </a:pPr>
            <a:endParaRPr lang="en-US"/>
          </a:p>
          <a:p>
            <a:pPr marL="402207" lvl="1" indent="0">
              <a:buNone/>
            </a:pPr>
            <a:endParaRPr lang="en-US"/>
          </a:p>
        </p:txBody>
      </p:sp>
    </p:spTree>
    <p:extLst>
      <p:ext uri="{BB962C8B-B14F-4D97-AF65-F5344CB8AC3E}">
        <p14:creationId xmlns:p14="http://schemas.microsoft.com/office/powerpoint/2010/main" val="5278814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Nilai Kebenaran dari Proposition &amp; Negation</a:t>
            </a:r>
            <a:br>
              <a:rPr lang="en-US" sz="3200"/>
            </a:br>
            <a:r>
              <a:rPr lang="en-US" sz="3200"/>
              <a:t>(Truth Values)</a:t>
            </a:r>
          </a:p>
        </p:txBody>
      </p:sp>
      <p:sp>
        <p:nvSpPr>
          <p:cNvPr id="3" name="Content Placeholder 2"/>
          <p:cNvSpPr>
            <a:spLocks noGrp="1"/>
          </p:cNvSpPr>
          <p:nvPr>
            <p:ph idx="1"/>
          </p:nvPr>
        </p:nvSpPr>
        <p:spPr/>
        <p:txBody>
          <a:bodyPr>
            <a:normAutofit fontScale="92500" lnSpcReduction="10000"/>
          </a:bodyPr>
          <a:lstStyle/>
          <a:p>
            <a:r>
              <a:rPr lang="en-US">
                <a:sym typeface="Wingdings" panose="05000000000000000000" pitchFamily="2" charset="2"/>
              </a:rPr>
              <a:t>Setiap proposition memiliki dua kemungkinan nilai kebenaran: </a:t>
            </a:r>
          </a:p>
          <a:p>
            <a:pPr lvl="1"/>
            <a:r>
              <a:rPr lang="en-US">
                <a:sym typeface="Wingdings" panose="05000000000000000000" pitchFamily="2" charset="2"/>
              </a:rPr>
              <a:t>T  True</a:t>
            </a:r>
          </a:p>
          <a:p>
            <a:pPr lvl="1"/>
            <a:r>
              <a:rPr lang="en-US">
                <a:sym typeface="Wingdings" panose="05000000000000000000" pitchFamily="2" charset="2"/>
              </a:rPr>
              <a:t>F  False</a:t>
            </a:r>
          </a:p>
          <a:p>
            <a:endParaRPr lang="en-US" b="1"/>
          </a:p>
          <a:p>
            <a:r>
              <a:rPr lang="en-US" b="1"/>
              <a:t>Negation</a:t>
            </a:r>
            <a:r>
              <a:rPr lang="en-US"/>
              <a:t> (negasi) </a:t>
            </a:r>
            <a:r>
              <a:rPr lang="en-US">
                <a:sym typeface="Wingdings" panose="05000000000000000000" pitchFamily="2" charset="2"/>
              </a:rPr>
              <a:t> Kebalikan dari dari proposition.</a:t>
            </a:r>
          </a:p>
          <a:p>
            <a:pPr lvl="1"/>
            <a:r>
              <a:rPr lang="en-US"/>
              <a:t>Jika suatu proposition dinyatakan dengan </a:t>
            </a:r>
            <a:r>
              <a:rPr lang="en-US" b="1"/>
              <a:t>p</a:t>
            </a:r>
            <a:r>
              <a:rPr lang="en-US"/>
              <a:t>, maka </a:t>
            </a:r>
            <a:r>
              <a:rPr lang="en-US" b="1"/>
              <a:t>negation dari p</a:t>
            </a:r>
            <a:r>
              <a:rPr lang="en-US"/>
              <a:t> adalah </a:t>
            </a:r>
            <a:r>
              <a:rPr lang="en-US" b="1"/>
              <a:t>not p</a:t>
            </a:r>
            <a:r>
              <a:rPr lang="en-US"/>
              <a:t> atau </a:t>
            </a:r>
            <a:r>
              <a:rPr lang="en-US" b="1"/>
              <a:t>~p</a:t>
            </a:r>
            <a:r>
              <a:rPr lang="en-US"/>
              <a:t>.</a:t>
            </a:r>
          </a:p>
          <a:p>
            <a:pPr lvl="1"/>
            <a:r>
              <a:rPr lang="en-US"/>
              <a:t>Jika suatu p (proposition) memiliki nilai kebenaran T (true) maka negation dari p adalah F (False)</a:t>
            </a:r>
          </a:p>
          <a:p>
            <a:pPr lvl="1"/>
            <a:endParaRPr lang="en-US"/>
          </a:p>
        </p:txBody>
      </p:sp>
    </p:spTree>
    <p:extLst>
      <p:ext uri="{BB962C8B-B14F-4D97-AF65-F5344CB8AC3E}">
        <p14:creationId xmlns:p14="http://schemas.microsoft.com/office/powerpoint/2010/main" val="30714109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Contoh Kalimat Negation</a:t>
            </a:r>
          </a:p>
        </p:txBody>
      </p:sp>
      <p:sp>
        <p:nvSpPr>
          <p:cNvPr id="3" name="Content Placeholder 2"/>
          <p:cNvSpPr>
            <a:spLocks noGrp="1"/>
          </p:cNvSpPr>
          <p:nvPr>
            <p:ph idx="1"/>
          </p:nvPr>
        </p:nvSpPr>
        <p:spPr/>
        <p:txBody>
          <a:bodyPr/>
          <a:lstStyle/>
          <a:p>
            <a:r>
              <a:rPr lang="en-US"/>
              <a:t>   P : Jeni duduk di kursi</a:t>
            </a:r>
          </a:p>
          <a:p>
            <a:pPr marL="402207" lvl="1" indent="0">
              <a:buNone/>
            </a:pPr>
            <a:r>
              <a:rPr lang="en-US"/>
              <a:t>~P :  Jeni tidak duduk di kursi</a:t>
            </a:r>
          </a:p>
          <a:p>
            <a:endParaRPr lang="en-US"/>
          </a:p>
          <a:p>
            <a:r>
              <a:rPr lang="en-US"/>
              <a:t>   P : Saya tidak mengambil pulpen</a:t>
            </a:r>
          </a:p>
          <a:p>
            <a:pPr marL="402207" lvl="1" indent="0">
              <a:buNone/>
            </a:pPr>
            <a:r>
              <a:rPr lang="en-US"/>
              <a:t>~P : Saya mengambil pulpen</a:t>
            </a:r>
          </a:p>
          <a:p>
            <a:endParaRPr lang="en-US"/>
          </a:p>
          <a:p>
            <a:r>
              <a:rPr lang="en-US"/>
              <a:t>   P :  7 + 8 = 2</a:t>
            </a:r>
          </a:p>
          <a:p>
            <a:pPr marL="402207" lvl="1" indent="0">
              <a:buNone/>
            </a:pPr>
            <a:r>
              <a:rPr lang="en-US"/>
              <a:t>~P :  7 + 8 ≠ 2</a:t>
            </a:r>
          </a:p>
        </p:txBody>
      </p:sp>
    </p:spTree>
    <p:extLst>
      <p:ext uri="{BB962C8B-B14F-4D97-AF65-F5344CB8AC3E}">
        <p14:creationId xmlns:p14="http://schemas.microsoft.com/office/powerpoint/2010/main" val="24579159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8314</TotalTime>
  <Words>2299</Words>
  <Application>Microsoft Office PowerPoint</Application>
  <PresentationFormat>On-screen Show (4:3)</PresentationFormat>
  <Paragraphs>340</Paragraphs>
  <Slides>23</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Baskerville Old Face</vt:lpstr>
      <vt:lpstr>Calibri</vt:lpstr>
      <vt:lpstr>Georgia</vt:lpstr>
      <vt:lpstr>Trebuchet MS</vt:lpstr>
      <vt:lpstr>Wingdings</vt:lpstr>
      <vt:lpstr>Wingdings 2</vt:lpstr>
      <vt:lpstr>Urban</vt:lpstr>
      <vt:lpstr>Dasar Logika Matematika</vt:lpstr>
      <vt:lpstr>PowerPoint Presentation</vt:lpstr>
      <vt:lpstr>Objectives</vt:lpstr>
      <vt:lpstr>Proposition</vt:lpstr>
      <vt:lpstr>Contoh</vt:lpstr>
      <vt:lpstr>Contoh</vt:lpstr>
      <vt:lpstr>Contoh</vt:lpstr>
      <vt:lpstr>Nilai Kebenaran dari Proposition &amp; Negation (Truth Values)</vt:lpstr>
      <vt:lpstr>Contoh Kalimat Negation</vt:lpstr>
      <vt:lpstr>Contoh Kalimat Negation</vt:lpstr>
      <vt:lpstr>Tabel Kebenaran dari Proposition &amp; Negation (Truth Table)</vt:lpstr>
      <vt:lpstr>Logical Connectors</vt:lpstr>
      <vt:lpstr>Logical connectors And (conjunction )</vt:lpstr>
      <vt:lpstr>Contoh</vt:lpstr>
      <vt:lpstr>Latihan Kelompok (durasi: 15 menit)</vt:lpstr>
      <vt:lpstr>Logical Connectors Or (Disjunction)</vt:lpstr>
      <vt:lpstr>Logical Connectors Or (Disjunction)</vt:lpstr>
      <vt:lpstr>Logical connectors Or (disjunction )</vt:lpstr>
      <vt:lpstr>Contoh</vt:lpstr>
      <vt:lpstr>Quiz Conjunction dan Disjuntion (durasi 15 menit)</vt:lpstr>
      <vt:lpstr>Quiz Conjunction dan Disjunction (durasi: 10 menit)</vt:lpstr>
      <vt:lpstr>Kumpulkan hasil QUIZ</vt:lpstr>
      <vt:lpstr>Terima 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Sistem Informasi</dc:title>
  <dc:creator>Marcello Singadji</dc:creator>
  <cp:lastModifiedBy>Priyanto</cp:lastModifiedBy>
  <cp:revision>543</cp:revision>
  <dcterms:created xsi:type="dcterms:W3CDTF">2011-09-16T02:11:44Z</dcterms:created>
  <dcterms:modified xsi:type="dcterms:W3CDTF">2019-08-27T09:38:09Z</dcterms:modified>
</cp:coreProperties>
</file>