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4"/>
  </p:notesMasterIdLst>
  <p:sldIdLst>
    <p:sldId id="256" r:id="rId2"/>
    <p:sldId id="262" r:id="rId3"/>
    <p:sldId id="286" r:id="rId4"/>
    <p:sldId id="307" r:id="rId5"/>
    <p:sldId id="308" r:id="rId6"/>
    <p:sldId id="291" r:id="rId7"/>
    <p:sldId id="292" r:id="rId8"/>
    <p:sldId id="293" r:id="rId9"/>
    <p:sldId id="309" r:id="rId10"/>
    <p:sldId id="311" r:id="rId11"/>
    <p:sldId id="312" r:id="rId12"/>
    <p:sldId id="294" r:id="rId13"/>
    <p:sldId id="313" r:id="rId14"/>
    <p:sldId id="314" r:id="rId15"/>
    <p:sldId id="315" r:id="rId16"/>
    <p:sldId id="316" r:id="rId17"/>
    <p:sldId id="317" r:id="rId18"/>
    <p:sldId id="318" r:id="rId19"/>
    <p:sldId id="319" r:id="rId20"/>
    <p:sldId id="320" r:id="rId21"/>
    <p:sldId id="321" r:id="rId22"/>
    <p:sldId id="269" r:id="rId23"/>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3333" autoAdjust="0"/>
  </p:normalViewPr>
  <p:slideViewPr>
    <p:cSldViewPr>
      <p:cViewPr varScale="1">
        <p:scale>
          <a:sx n="66" d="100"/>
          <a:sy n="66" d="100"/>
        </p:scale>
        <p:origin x="145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pPr/>
              <a:t>27/08/2019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pPr/>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19FB5-3E22-4347-9D47-E764C09E46CC}" type="slidenum">
              <a:rPr lang="id-ID" smtClean="0"/>
              <a:pPr/>
              <a:t>4</a:t>
            </a:fld>
            <a:endParaRPr lang="id-ID"/>
          </a:p>
        </p:txBody>
      </p:sp>
    </p:spTree>
    <p:extLst>
      <p:ext uri="{BB962C8B-B14F-4D97-AF65-F5344CB8AC3E}">
        <p14:creationId xmlns:p14="http://schemas.microsoft.com/office/powerpoint/2010/main" val="1013790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pPr/>
              <a:t>27/08/2019</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pPr/>
              <a:t>‹#›</a:t>
            </a:fld>
            <a:endParaRPr lang="id-ID"/>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pPr/>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pPr/>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pPr/>
              <a:t>27/08/2019</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pPr/>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pPr/>
              <a:t>27/08/2019</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pPr/>
              <a:t>27/08/2019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pPr/>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pPr/>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815B4FD-92E0-4978-907F-923BCA868FE5}" type="datetimeFigureOut">
              <a:rPr lang="id-ID" smtClean="0"/>
              <a:pPr/>
              <a:t>27/08/2019</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pPr/>
              <a:t>‹#›</a:t>
            </a:fld>
            <a:endParaRPr lang="id-ID"/>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Fallac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smtClean="0">
                <a:effectLst>
                  <a:outerShdw blurRad="38100" dist="38100" dir="2700000" algn="tl">
                    <a:srgbClr val="000000">
                      <a:alpha val="43137"/>
                    </a:srgbClr>
                  </a:outerShdw>
                </a:effectLst>
              </a:rPr>
              <a:t>Dasar Logika Matematika</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Week 2. Recognizing Fallacies</a:t>
            </a:r>
          </a:p>
          <a:p>
            <a:endParaRPr lang="en-US" sz="1600" dirty="0" smtClean="0"/>
          </a:p>
          <a:p>
            <a:r>
              <a:rPr lang="en-US" sz="1600" dirty="0" err="1" smtClean="0"/>
              <a:t>Oleh</a:t>
            </a:r>
            <a:r>
              <a:rPr lang="en-US" sz="1600" dirty="0" smtClean="0"/>
              <a:t> : Team </a:t>
            </a:r>
            <a:r>
              <a:rPr lang="en-US" sz="1600" dirty="0" err="1" smtClean="0"/>
              <a:t>Dosen</a:t>
            </a:r>
            <a:r>
              <a:rPr lang="en-US" sz="1600" dirty="0" smtClean="0"/>
              <a:t> </a:t>
            </a:r>
            <a:r>
              <a:rPr lang="en-US" sz="1600" dirty="0" err="1" smtClean="0"/>
              <a:t>Dasar</a:t>
            </a:r>
            <a:r>
              <a:rPr lang="en-US" sz="1600" dirty="0" smtClean="0"/>
              <a:t> </a:t>
            </a:r>
            <a:r>
              <a:rPr lang="en-US" sz="1600" dirty="0" err="1" smtClean="0"/>
              <a:t>Logika</a:t>
            </a:r>
            <a:r>
              <a:rPr lang="en-US" sz="1600" dirty="0" smtClean="0"/>
              <a:t> </a:t>
            </a:r>
            <a:r>
              <a:rPr lang="en-US" sz="1600" dirty="0" err="1" smtClean="0"/>
              <a:t>Matematika</a:t>
            </a:r>
            <a:endParaRPr lang="id-ID" sz="1600" dirty="0"/>
          </a:p>
        </p:txBody>
      </p:sp>
    </p:spTree>
    <p:extLst>
      <p:ext uri="{BB962C8B-B14F-4D97-AF65-F5344CB8AC3E}">
        <p14:creationId xmlns:p14="http://schemas.microsoft.com/office/powerpoint/2010/main" val="327457741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504" y="382216"/>
            <a:ext cx="8278688" cy="742528"/>
          </a:xfrm>
        </p:spPr>
        <p:txBody>
          <a:bodyPr>
            <a:normAutofit fontScale="90000"/>
          </a:bodyPr>
          <a:lstStyle/>
          <a:p>
            <a:r>
              <a:rPr lang="en-US" dirty="0">
                <a:solidFill>
                  <a:schemeClr val="tx1"/>
                </a:solidFill>
                <a:latin typeface="Arial" charset="0"/>
                <a:cs typeface="Arial" charset="0"/>
              </a:rPr>
              <a:t> </a:t>
            </a:r>
            <a:r>
              <a:rPr lang="en-US" dirty="0" smtClean="0">
                <a:solidFill>
                  <a:srgbClr val="000000"/>
                </a:solidFill>
              </a:rPr>
              <a:t>2. </a:t>
            </a:r>
            <a:r>
              <a:rPr lang="en-US" b="1" dirty="0" smtClean="0">
                <a:solidFill>
                  <a:srgbClr val="000000"/>
                </a:solidFill>
                <a:latin typeface="Arial" charset="0"/>
                <a:cs typeface="Arial" charset="0"/>
              </a:rPr>
              <a:t>False Cause </a:t>
            </a:r>
            <a:r>
              <a:rPr lang="en-US" sz="3100" b="1" dirty="0" smtClean="0">
                <a:solidFill>
                  <a:schemeClr val="tx1"/>
                </a:solidFill>
                <a:latin typeface="Arial" charset="0"/>
                <a:cs typeface="Arial" charset="0"/>
              </a:rPr>
              <a:t>(</a:t>
            </a:r>
            <a:r>
              <a:rPr lang="en-US" sz="3100" dirty="0" smtClean="0">
                <a:solidFill>
                  <a:schemeClr val="tx1"/>
                </a:solidFill>
              </a:rPr>
              <a:t>Post Hoc Ergo Propter Hoc</a:t>
            </a:r>
            <a:r>
              <a:rPr lang="en-US" sz="3100" b="1" dirty="0" smtClean="0">
                <a:solidFill>
                  <a:schemeClr val="tx1"/>
                </a:solidFill>
                <a:latin typeface="Arial" charset="0"/>
                <a:cs typeface="Arial" charset="0"/>
              </a:rPr>
              <a:t> )</a:t>
            </a:r>
            <a:endParaRPr lang="en-US" dirty="0">
              <a:solidFill>
                <a:schemeClr val="tx1"/>
              </a:solidFill>
            </a:endParaRPr>
          </a:p>
        </p:txBody>
      </p:sp>
      <p:sp>
        <p:nvSpPr>
          <p:cNvPr id="6147" name="Rectangle 3"/>
          <p:cNvSpPr>
            <a:spLocks noGrp="1" noChangeArrowheads="1"/>
          </p:cNvSpPr>
          <p:nvPr>
            <p:ph type="body" idx="1"/>
          </p:nvPr>
        </p:nvSpPr>
        <p:spPr>
          <a:xfrm>
            <a:off x="0" y="980728"/>
            <a:ext cx="8386192" cy="5400600"/>
          </a:xfrm>
        </p:spPr>
        <p:txBody>
          <a:bodyPr>
            <a:noAutofit/>
          </a:bodyPr>
          <a:lstStyle/>
          <a:p>
            <a:pPr>
              <a:lnSpc>
                <a:spcPct val="120000"/>
              </a:lnSpc>
              <a:spcBef>
                <a:spcPts val="0"/>
              </a:spcBef>
              <a:buNone/>
            </a:pPr>
            <a:r>
              <a:rPr lang="en-US" sz="1400" b="1" dirty="0" smtClean="0">
                <a:latin typeface="Arial" panose="020B0604020202020204" pitchFamily="34" charset="0"/>
                <a:cs typeface="Arial" panose="020B0604020202020204" pitchFamily="34" charset="0"/>
              </a:rPr>
              <a:t>Fallacy </a:t>
            </a:r>
            <a:r>
              <a:rPr lang="en-US" sz="1400" b="1" dirty="0">
                <a:latin typeface="Arial" panose="020B0604020202020204" pitchFamily="34" charset="0"/>
                <a:cs typeface="Arial" panose="020B0604020202020204" pitchFamily="34" charset="0"/>
              </a:rPr>
              <a:t>false cause </a:t>
            </a:r>
            <a:r>
              <a:rPr lang="en-US" sz="1400" dirty="0" err="1">
                <a:latin typeface="Arial" panose="020B0604020202020204" pitchFamily="34" charset="0"/>
                <a:cs typeface="Arial" panose="020B0604020202020204" pitchFamily="34" charset="0"/>
              </a:rPr>
              <a:t>adalah</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fallacy </a:t>
            </a:r>
            <a:r>
              <a:rPr lang="en-US" sz="1400" dirty="0">
                <a:latin typeface="Arial" panose="020B0604020202020204" pitchFamily="34" charset="0"/>
                <a:cs typeface="Arial" panose="020B0604020202020204" pitchFamily="34" charset="0"/>
              </a:rPr>
              <a:t>yang </a:t>
            </a:r>
            <a:r>
              <a:rPr lang="en-US" sz="1400" dirty="0" err="1">
                <a:latin typeface="Arial" panose="020B0604020202020204" pitchFamily="34" charset="0"/>
                <a:cs typeface="Arial" panose="020B0604020202020204" pitchFamily="34" charset="0"/>
              </a:rPr>
              <a:t>terjadi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dengan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mengasumsikan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bahwa</a:t>
            </a:r>
            <a:r>
              <a:rPr lang="en-US" sz="1400" dirty="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pPr>
              <a:lnSpc>
                <a:spcPct val="120000"/>
              </a:lnSpc>
              <a:spcBef>
                <a:spcPts val="0"/>
              </a:spcBef>
              <a:buNone/>
            </a:pPr>
            <a:r>
              <a:rPr lang="en-US" sz="1400" dirty="0" err="1" smtClean="0">
                <a:latin typeface="Arial" panose="020B0604020202020204" pitchFamily="34" charset="0"/>
                <a:cs typeface="Arial" panose="020B0604020202020204" pitchFamily="34" charset="0"/>
              </a:rPr>
              <a:t>suatu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kejadian</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disebabkan</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oleh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kejadian</a:t>
            </a:r>
            <a:r>
              <a:rPr lang="en-US" sz="1400" dirty="0">
                <a:latin typeface="Arial" panose="020B0604020202020204" pitchFamily="34" charset="0"/>
                <a:cs typeface="Arial" panose="020B0604020202020204" pitchFamily="34" charset="0"/>
              </a:rPr>
              <a:t> yang lain </a:t>
            </a:r>
            <a:r>
              <a:rPr lang="en-US" sz="1400" dirty="0" err="1">
                <a:latin typeface="Arial" panose="020B0604020202020204" pitchFamily="34" charset="0"/>
                <a:cs typeface="Arial" panose="020B0604020202020204" pitchFamily="34" charset="0"/>
              </a:rPr>
              <a:t>atau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suatu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kejadian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terjadi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setelah</a:t>
            </a:r>
            <a:r>
              <a:rPr lang="en-US" sz="1400" dirty="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pPr>
              <a:lnSpc>
                <a:spcPct val="120000"/>
              </a:lnSpc>
              <a:spcBef>
                <a:spcPts val="0"/>
              </a:spcBef>
              <a:buNone/>
            </a:pPr>
            <a:r>
              <a:rPr lang="en-US" sz="1400" dirty="0" err="1" smtClean="0">
                <a:latin typeface="Arial" panose="020B0604020202020204" pitchFamily="34" charset="0"/>
                <a:cs typeface="Arial" panose="020B0604020202020204" pitchFamily="34" charset="0"/>
              </a:rPr>
              <a:t>kejadian</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sebelumnya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padahal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bisa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saja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kejadian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tersebut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disebabkan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oleh</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faktor</a:t>
            </a:r>
            <a:r>
              <a:rPr lang="en-US" sz="1400" dirty="0" smtClean="0">
                <a:latin typeface="Arial" panose="020B0604020202020204" pitchFamily="34" charset="0"/>
                <a:cs typeface="Arial" panose="020B0604020202020204" pitchFamily="34" charset="0"/>
              </a:rPr>
              <a:t> </a:t>
            </a:r>
          </a:p>
          <a:p>
            <a:pPr>
              <a:lnSpc>
                <a:spcPct val="120000"/>
              </a:lnSpc>
              <a:spcBef>
                <a:spcPts val="0"/>
              </a:spcBef>
              <a:buNone/>
            </a:pPr>
            <a:r>
              <a:rPr lang="en-US" sz="1400" dirty="0" smtClean="0">
                <a:latin typeface="Arial" panose="020B0604020202020204" pitchFamily="34" charset="0"/>
                <a:cs typeface="Arial" panose="020B0604020202020204" pitchFamily="34" charset="0"/>
              </a:rPr>
              <a:t>yang lain </a:t>
            </a:r>
            <a:r>
              <a:rPr lang="en-US" sz="1400" dirty="0" err="1" smtClean="0">
                <a:latin typeface="Arial" panose="020B0604020202020204" pitchFamily="34" charset="0"/>
                <a:cs typeface="Arial" panose="020B0604020202020204" pitchFamily="34" charset="0"/>
              </a:rPr>
              <a:t>atau</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kedua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kejadian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tersebut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tidak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saling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terkait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satu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sama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lainnya</a:t>
            </a:r>
            <a:r>
              <a:rPr lang="en-US" sz="1400" dirty="0" smtClean="0">
                <a:latin typeface="Arial" panose="020B0604020202020204" pitchFamily="34" charset="0"/>
                <a:cs typeface="Arial" panose="020B0604020202020204" pitchFamily="34" charset="0"/>
              </a:rPr>
              <a:t>.</a:t>
            </a:r>
          </a:p>
          <a:p>
            <a:pPr>
              <a:lnSpc>
                <a:spcPct val="120000"/>
              </a:lnSpc>
              <a:spcBef>
                <a:spcPts val="0"/>
              </a:spcBef>
              <a:buNone/>
            </a:pPr>
            <a:r>
              <a:rPr lang="en-US" sz="1400" b="1" dirty="0" err="1" smtClean="0">
                <a:latin typeface="Arial" panose="020B0604020202020204" pitchFamily="34" charset="0"/>
                <a:cs typeface="Arial" panose="020B0604020202020204" pitchFamily="34" charset="0"/>
              </a:rPr>
              <a:t>Contoh</a:t>
            </a:r>
            <a:r>
              <a:rPr lang="en-US" sz="1400" b="1" dirty="0" smtClean="0">
                <a:latin typeface="Arial" panose="020B0604020202020204" pitchFamily="34" charset="0"/>
                <a:cs typeface="Arial" panose="020B0604020202020204" pitchFamily="34" charset="0"/>
              </a:rPr>
              <a:t>:</a:t>
            </a:r>
          </a:p>
          <a:p>
            <a:pPr>
              <a:lnSpc>
                <a:spcPct val="120000"/>
              </a:lnSpc>
              <a:spcBef>
                <a:spcPts val="0"/>
              </a:spcBef>
              <a:buNone/>
            </a:pPr>
            <a:r>
              <a:rPr lang="en-US" sz="1400" dirty="0">
                <a:solidFill>
                  <a:srgbClr val="C00000"/>
                </a:solidFill>
                <a:latin typeface="Arial" panose="020B0604020202020204" pitchFamily="34" charset="0"/>
                <a:cs typeface="Arial" panose="020B0604020202020204" pitchFamily="34" charset="0"/>
              </a:rPr>
              <a:t>“</a:t>
            </a:r>
            <a:r>
              <a:rPr lang="en-US" sz="1400" dirty="0" err="1">
                <a:solidFill>
                  <a:srgbClr val="C00000"/>
                </a:solidFill>
                <a:latin typeface="Arial" panose="020B0604020202020204" pitchFamily="34" charset="0"/>
                <a:cs typeface="Arial" panose="020B0604020202020204" pitchFamily="34" charset="0"/>
              </a:rPr>
              <a:t>Saya</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letakan</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batu</a:t>
            </a:r>
            <a:r>
              <a:rPr lang="en-US" sz="1400" dirty="0">
                <a:solidFill>
                  <a:srgbClr val="C00000"/>
                </a:solidFill>
                <a:latin typeface="Arial" panose="020B0604020202020204" pitchFamily="34" charset="0"/>
                <a:cs typeface="Arial" panose="020B0604020202020204" pitchFamily="34" charset="0"/>
              </a:rPr>
              <a:t> Kristal di </a:t>
            </a:r>
            <a:r>
              <a:rPr lang="en-US" sz="1400" dirty="0" err="1" smtClean="0">
                <a:solidFill>
                  <a:srgbClr val="C00000"/>
                </a:solidFill>
                <a:latin typeface="Arial" panose="020B0604020202020204" pitchFamily="34" charset="0"/>
                <a:cs typeface="Arial" panose="020B0604020202020204" pitchFamily="34" charset="0"/>
              </a:rPr>
              <a:t>dahi</a:t>
            </a:r>
            <a:r>
              <a:rPr lang="en-US" sz="1400" dirty="0" smtClean="0">
                <a:solidFill>
                  <a:srgbClr val="C00000"/>
                </a:solidFill>
                <a:latin typeface="Arial" panose="020B0604020202020204" pitchFamily="34" charset="0"/>
                <a:cs typeface="Arial" panose="020B0604020202020204" pitchFamily="34" charset="0"/>
              </a:rPr>
              <a:t> </a:t>
            </a:r>
            <a:r>
              <a:rPr lang="en-US" sz="1400" dirty="0" err="1" smtClean="0">
                <a:solidFill>
                  <a:srgbClr val="C00000"/>
                </a:solidFill>
                <a:latin typeface="Arial" panose="020B0604020202020204" pitchFamily="34" charset="0"/>
                <a:cs typeface="Arial" panose="020B0604020202020204" pitchFamily="34" charset="0"/>
              </a:rPr>
              <a:t>saya</a:t>
            </a:r>
            <a:r>
              <a:rPr lang="en-US" sz="1400" dirty="0">
                <a:solidFill>
                  <a:srgbClr val="C00000"/>
                </a:solidFill>
                <a:latin typeface="Arial" panose="020B0604020202020204" pitchFamily="34" charset="0"/>
                <a:cs typeface="Arial" panose="020B0604020202020204" pitchFamily="34" charset="0"/>
              </a:rPr>
              <a:t>, lima </a:t>
            </a:r>
            <a:r>
              <a:rPr lang="en-US" sz="1400" dirty="0" err="1">
                <a:solidFill>
                  <a:srgbClr val="C00000"/>
                </a:solidFill>
                <a:latin typeface="Arial" panose="020B0604020202020204" pitchFamily="34" charset="0"/>
                <a:cs typeface="Arial" panose="020B0604020202020204" pitchFamily="34" charset="0"/>
              </a:rPr>
              <a:t>menit</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kemudian</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sakit</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kepala</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saya</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hilang</a:t>
            </a:r>
            <a:r>
              <a:rPr lang="en-US" sz="1400" dirty="0">
                <a:solidFill>
                  <a:srgbClr val="C00000"/>
                </a:solidFill>
                <a:latin typeface="Arial" panose="020B0604020202020204" pitchFamily="34" charset="0"/>
                <a:cs typeface="Arial" panose="020B0604020202020204" pitchFamily="34" charset="0"/>
              </a:rPr>
              <a:t>. </a:t>
            </a:r>
            <a:endParaRPr lang="en-US" sz="1400" dirty="0" smtClean="0">
              <a:solidFill>
                <a:srgbClr val="C00000"/>
              </a:solidFill>
              <a:latin typeface="Arial" panose="020B0604020202020204" pitchFamily="34" charset="0"/>
              <a:cs typeface="Arial" panose="020B0604020202020204" pitchFamily="34" charset="0"/>
            </a:endParaRPr>
          </a:p>
          <a:p>
            <a:pPr>
              <a:lnSpc>
                <a:spcPct val="120000"/>
              </a:lnSpc>
              <a:spcBef>
                <a:spcPts val="0"/>
              </a:spcBef>
              <a:buNone/>
            </a:pPr>
            <a:r>
              <a:rPr lang="en-US" sz="1400" dirty="0" err="1" smtClean="0">
                <a:solidFill>
                  <a:srgbClr val="C00000"/>
                </a:solidFill>
                <a:latin typeface="Arial" panose="020B0604020202020204" pitchFamily="34" charset="0"/>
                <a:cs typeface="Arial" panose="020B0604020202020204" pitchFamily="34" charset="0"/>
              </a:rPr>
              <a:t>Batu</a:t>
            </a:r>
            <a:r>
              <a:rPr lang="en-US" sz="1400" dirty="0" smtClean="0">
                <a:solidFill>
                  <a:srgbClr val="C00000"/>
                </a:solidFill>
                <a:latin typeface="Arial" panose="020B0604020202020204" pitchFamily="34" charset="0"/>
                <a:cs typeface="Arial" panose="020B0604020202020204" pitchFamily="34" charset="0"/>
              </a:rPr>
              <a:t> </a:t>
            </a:r>
            <a:r>
              <a:rPr lang="en-US" sz="1400" dirty="0">
                <a:solidFill>
                  <a:srgbClr val="C00000"/>
                </a:solidFill>
                <a:latin typeface="Arial" panose="020B0604020202020204" pitchFamily="34" charset="0"/>
                <a:cs typeface="Arial" panose="020B0604020202020204" pitchFamily="34" charset="0"/>
              </a:rPr>
              <a:t>Kristal yang </a:t>
            </a:r>
            <a:r>
              <a:rPr lang="en-US" sz="1400" dirty="0" err="1">
                <a:solidFill>
                  <a:srgbClr val="C00000"/>
                </a:solidFill>
                <a:latin typeface="Arial" panose="020B0604020202020204" pitchFamily="34" charset="0"/>
                <a:cs typeface="Arial" panose="020B0604020202020204" pitchFamily="34" charset="0"/>
              </a:rPr>
              <a:t>menyebabkan</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sakit</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kepala</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saya</a:t>
            </a:r>
            <a:r>
              <a:rPr lang="en-US" sz="1400" dirty="0">
                <a:solidFill>
                  <a:srgbClr val="C00000"/>
                </a:solidFill>
                <a:latin typeface="Arial" panose="020B0604020202020204" pitchFamily="34" charset="0"/>
                <a:cs typeface="Arial" panose="020B0604020202020204" pitchFamily="34" charset="0"/>
              </a:rPr>
              <a:t> </a:t>
            </a:r>
            <a:r>
              <a:rPr lang="en-US" sz="1400" dirty="0" err="1">
                <a:solidFill>
                  <a:srgbClr val="C00000"/>
                </a:solidFill>
                <a:latin typeface="Arial" panose="020B0604020202020204" pitchFamily="34" charset="0"/>
                <a:cs typeface="Arial" panose="020B0604020202020204" pitchFamily="34" charset="0"/>
              </a:rPr>
              <a:t>sembuh</a:t>
            </a:r>
            <a:r>
              <a:rPr lang="en-US" sz="1400" dirty="0" smtClean="0">
                <a:solidFill>
                  <a:srgbClr val="C00000"/>
                </a:solidFill>
                <a:latin typeface="Arial" panose="020B0604020202020204" pitchFamily="34" charset="0"/>
                <a:cs typeface="Arial" panose="020B0604020202020204" pitchFamily="34" charset="0"/>
              </a:rPr>
              <a:t>”</a:t>
            </a:r>
          </a:p>
          <a:p>
            <a:pPr>
              <a:lnSpc>
                <a:spcPct val="120000"/>
              </a:lnSpc>
              <a:spcBef>
                <a:spcPts val="0"/>
              </a:spcBef>
              <a:buNone/>
            </a:pPr>
            <a:r>
              <a:rPr lang="en-US" sz="1400" dirty="0" err="1" smtClean="0">
                <a:latin typeface="Arial" panose="020B0604020202020204" pitchFamily="34" charset="0"/>
                <a:cs typeface="Arial" panose="020B0604020202020204" pitchFamily="34" charset="0"/>
              </a:rPr>
              <a:t>Dalam</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pernyataan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tersebut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terdapat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dua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premis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dan</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kesimpulan</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yaitu</a:t>
            </a:r>
            <a:r>
              <a:rPr lang="en-US" sz="1400" dirty="0">
                <a:latin typeface="Arial" panose="020B0604020202020204" pitchFamily="34" charset="0"/>
                <a:cs typeface="Arial" panose="020B0604020202020204" pitchFamily="34" charset="0"/>
              </a:rPr>
              <a:t> : </a:t>
            </a:r>
          </a:p>
          <a:p>
            <a:pPr>
              <a:lnSpc>
                <a:spcPct val="120000"/>
              </a:lnSpc>
              <a:spcBef>
                <a:spcPts val="0"/>
              </a:spcBef>
            </a:pPr>
            <a:r>
              <a:rPr lang="en-US" sz="1400" b="1" dirty="0" smtClean="0">
                <a:latin typeface="Arial" panose="020B0604020202020204" pitchFamily="34" charset="0"/>
                <a:cs typeface="Arial" panose="020B0604020202020204" pitchFamily="34" charset="0"/>
              </a:rPr>
              <a:t>Premise : </a:t>
            </a:r>
            <a:r>
              <a:rPr lang="en-US" sz="1400" dirty="0" err="1">
                <a:latin typeface="Arial" panose="020B0604020202020204" pitchFamily="34" charset="0"/>
                <a:cs typeface="Arial" panose="020B0604020202020204" pitchFamily="34" charset="0"/>
              </a:rPr>
              <a:t>Saya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letakan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batu</a:t>
            </a:r>
            <a:r>
              <a:rPr lang="en-US" sz="1400" dirty="0">
                <a:latin typeface="Arial" panose="020B0604020202020204" pitchFamily="34" charset="0"/>
                <a:cs typeface="Arial" panose="020B0604020202020204" pitchFamily="34" charset="0"/>
              </a:rPr>
              <a:t> Kristal </a:t>
            </a:r>
            <a:r>
              <a:rPr lang="en-US" sz="1400" dirty="0" err="1">
                <a:latin typeface="Arial" panose="020B0604020202020204" pitchFamily="34" charset="0"/>
                <a:cs typeface="Arial" panose="020B0604020202020204" pitchFamily="34" charset="0"/>
              </a:rPr>
              <a:t>ke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jidat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saya</a:t>
            </a:r>
            <a:r>
              <a:rPr lang="en-US" sz="1400" dirty="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pPr>
              <a:lnSpc>
                <a:spcPct val="120000"/>
              </a:lnSpc>
              <a:spcBef>
                <a:spcPts val="0"/>
              </a:spcBef>
            </a:pPr>
            <a:r>
              <a:rPr lang="en-US" sz="1400" b="1" dirty="0" smtClean="0">
                <a:latin typeface="Arial" panose="020B0604020202020204" pitchFamily="34" charset="0"/>
                <a:cs typeface="Arial" panose="020B0604020202020204" pitchFamily="34" charset="0"/>
              </a:rPr>
              <a:t>Premise : </a:t>
            </a:r>
            <a:r>
              <a:rPr lang="fi-FI" sz="1400" dirty="0">
                <a:latin typeface="Arial" panose="020B0604020202020204" pitchFamily="34" charset="0"/>
                <a:cs typeface="Arial" panose="020B0604020202020204" pitchFamily="34" charset="0"/>
              </a:rPr>
              <a:t>Lima menit kemudian sakit kepala saya sembuh</a:t>
            </a:r>
            <a:r>
              <a:rPr lang="en-US" sz="1400" dirty="0" smtClean="0">
                <a:latin typeface="Arial" panose="020B0604020202020204" pitchFamily="34" charset="0"/>
                <a:cs typeface="Arial" panose="020B0604020202020204" pitchFamily="34" charset="0"/>
              </a:rPr>
              <a:t>.</a:t>
            </a:r>
            <a:endParaRPr lang="en-US" sz="1400" b="1" dirty="0" smtClean="0">
              <a:latin typeface="Arial" panose="020B0604020202020204" pitchFamily="34" charset="0"/>
              <a:cs typeface="Arial" panose="020B0604020202020204" pitchFamily="34" charset="0"/>
            </a:endParaRPr>
          </a:p>
          <a:p>
            <a:pPr>
              <a:lnSpc>
                <a:spcPct val="120000"/>
              </a:lnSpc>
              <a:spcBef>
                <a:spcPts val="0"/>
              </a:spcBef>
            </a:pPr>
            <a:r>
              <a:rPr lang="en-US" sz="1400" b="1" dirty="0" err="1" smtClean="0">
                <a:latin typeface="Arial" panose="020B0604020202020204" pitchFamily="34" charset="0"/>
                <a:cs typeface="Arial" panose="020B0604020202020204" pitchFamily="34" charset="0"/>
              </a:rPr>
              <a:t>Kesimpulan</a:t>
            </a:r>
            <a:r>
              <a:rPr lang="en-US" sz="1400" b="1" dirty="0" smtClean="0">
                <a:latin typeface="Arial" panose="020B0604020202020204" pitchFamily="34" charset="0"/>
                <a:cs typeface="Arial" panose="020B0604020202020204" pitchFamily="34" charset="0"/>
              </a:rPr>
              <a:t> : </a:t>
            </a:r>
            <a:r>
              <a:rPr lang="sv-SE" sz="1400" dirty="0" smtClean="0">
                <a:latin typeface="Arial" panose="020B0604020202020204" pitchFamily="34" charset="0"/>
                <a:cs typeface="Arial" panose="020B0604020202020204" pitchFamily="34" charset="0"/>
              </a:rPr>
              <a:t>Kristal </a:t>
            </a:r>
            <a:r>
              <a:rPr lang="sv-SE" sz="1400" dirty="0">
                <a:latin typeface="Arial" panose="020B0604020202020204" pitchFamily="34" charset="0"/>
                <a:cs typeface="Arial" panose="020B0604020202020204" pitchFamily="34" charset="0"/>
              </a:rPr>
              <a:t>yang menyebabkan sakit kepala saya </a:t>
            </a:r>
            <a:r>
              <a:rPr lang="sv-SE" sz="1400" dirty="0" smtClean="0">
                <a:latin typeface="Arial" panose="020B0604020202020204" pitchFamily="34" charset="0"/>
                <a:cs typeface="Arial" panose="020B0604020202020204" pitchFamily="34" charset="0"/>
              </a:rPr>
              <a:t>sembuh</a:t>
            </a:r>
          </a:p>
          <a:p>
            <a:pPr>
              <a:lnSpc>
                <a:spcPct val="120000"/>
              </a:lnSpc>
              <a:spcBef>
                <a:spcPts val="0"/>
              </a:spcBef>
            </a:pPr>
            <a:r>
              <a:rPr lang="en-US" sz="1400" b="1" dirty="0" err="1">
                <a:latin typeface="Arial" panose="020B0604020202020204" pitchFamily="34" charset="0"/>
                <a:cs typeface="Arial" panose="020B0604020202020204" pitchFamily="34" charset="0"/>
              </a:rPr>
              <a:t>Analisis</a:t>
            </a:r>
            <a:r>
              <a:rPr lang="en-US" sz="1400" b="1" dirty="0">
                <a:latin typeface="Arial" panose="020B0604020202020204" pitchFamily="34" charset="0"/>
                <a:cs typeface="Arial" panose="020B0604020202020204" pitchFamily="34" charset="0"/>
              </a:rPr>
              <a:t> :  </a:t>
            </a:r>
            <a:r>
              <a:rPr lang="en-US" sz="1400" dirty="0" err="1">
                <a:latin typeface="Arial" panose="020B0604020202020204" pitchFamily="34" charset="0"/>
                <a:cs typeface="Arial" panose="020B0604020202020204" pitchFamily="34" charset="0"/>
              </a:rPr>
              <a:t>Premis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tersebut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menjelaskan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bahwa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suatu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kejadian</a:t>
            </a:r>
            <a:r>
              <a:rPr lang="en-US" sz="1400" dirty="0">
                <a:latin typeface="Arial" panose="020B0604020202020204" pitchFamily="34" charset="0"/>
                <a:cs typeface="Arial" panose="020B0604020202020204" pitchFamily="34" charset="0"/>
              </a:rPr>
              <a:t> Kristal di </a:t>
            </a:r>
            <a:r>
              <a:rPr lang="en-US" sz="1400" dirty="0" err="1">
                <a:latin typeface="Arial" panose="020B0604020202020204" pitchFamily="34" charset="0"/>
                <a:cs typeface="Arial" panose="020B0604020202020204" pitchFamily="34" charset="0"/>
              </a:rPr>
              <a:t>kepala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terjadi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sebelum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sakit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kepala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sembuh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tapi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tidak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bukti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adanya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hubungan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antara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keduanya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Sehingga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kita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tidak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dapat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menyimpulkan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bahwa</a:t>
            </a:r>
            <a:r>
              <a:rPr lang="en-US" sz="1400" dirty="0">
                <a:latin typeface="Arial" panose="020B0604020202020204" pitchFamily="34" charset="0"/>
                <a:cs typeface="Arial" panose="020B0604020202020204" pitchFamily="34" charset="0"/>
              </a:rPr>
              <a:t> Kristal yang </a:t>
            </a:r>
            <a:r>
              <a:rPr lang="en-US" sz="1400" dirty="0" err="1">
                <a:latin typeface="Arial" panose="020B0604020202020204" pitchFamily="34" charset="0"/>
                <a:cs typeface="Arial" panose="020B0604020202020204" pitchFamily="34" charset="0"/>
              </a:rPr>
              <a:t>menyebabkan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sakit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kepala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sembuh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Sehingga</a:t>
            </a:r>
            <a:r>
              <a:rPr lang="en-US" sz="1400" dirty="0">
                <a:latin typeface="Arial" panose="020B0604020202020204" pitchFamily="34" charset="0"/>
                <a:cs typeface="Arial" panose="020B0604020202020204" pitchFamily="34" charset="0"/>
              </a:rPr>
              <a:t> argument </a:t>
            </a:r>
            <a:r>
              <a:rPr lang="en-US" sz="1400" dirty="0" err="1">
                <a:latin typeface="Arial" panose="020B0604020202020204" pitchFamily="34" charset="0"/>
                <a:cs typeface="Arial" panose="020B0604020202020204" pitchFamily="34" charset="0"/>
              </a:rPr>
              <a:t>diatas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mengandung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kesalahan</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false </a:t>
            </a:r>
            <a:r>
              <a:rPr lang="en-US" sz="1400" b="1" dirty="0" smtClean="0">
                <a:latin typeface="Arial" panose="020B0604020202020204" pitchFamily="34" charset="0"/>
                <a:cs typeface="Arial" panose="020B0604020202020204" pitchFamily="34" charset="0"/>
              </a:rPr>
              <a:t>cause</a:t>
            </a:r>
          </a:p>
          <a:p>
            <a:pPr>
              <a:lnSpc>
                <a:spcPct val="120000"/>
              </a:lnSpc>
              <a:spcBef>
                <a:spcPts val="0"/>
              </a:spcBef>
            </a:pPr>
            <a:endParaRPr lang="en-US" sz="1400" i="1" dirty="0" smtClean="0">
              <a:solidFill>
                <a:srgbClr val="FF0000"/>
              </a:solidFill>
              <a:latin typeface="Arial" panose="020B0604020202020204" pitchFamily="34" charset="0"/>
              <a:cs typeface="Arial" panose="020B0604020202020204" pitchFamily="34" charset="0"/>
            </a:endParaRPr>
          </a:p>
          <a:p>
            <a:pPr>
              <a:lnSpc>
                <a:spcPct val="120000"/>
              </a:lnSpc>
              <a:spcBef>
                <a:spcPts val="0"/>
              </a:spcBef>
              <a:buNone/>
            </a:pPr>
            <a:r>
              <a:rPr lang="en-US" sz="1400" b="1" i="1" dirty="0" smtClean="0">
                <a:solidFill>
                  <a:srgbClr val="FF0000"/>
                </a:solidFill>
                <a:latin typeface="Arial" panose="020B0604020202020204" pitchFamily="34" charset="0"/>
                <a:cs typeface="Arial" panose="020B0604020202020204" pitchFamily="34" charset="0"/>
              </a:rPr>
              <a:t>Check the fallacy of this :</a:t>
            </a:r>
          </a:p>
          <a:p>
            <a:pPr marL="365643" lvl="1" indent="-255950">
              <a:lnSpc>
                <a:spcPct val="120000"/>
              </a:lnSpc>
              <a:spcBef>
                <a:spcPts val="0"/>
              </a:spcBef>
              <a:buClr>
                <a:schemeClr val="accent3"/>
              </a:buClr>
            </a:pPr>
            <a:r>
              <a:rPr lang="en-US" sz="1400" dirty="0" smtClean="0">
                <a:solidFill>
                  <a:schemeClr val="tx1"/>
                </a:solidFill>
                <a:latin typeface="Arial" pitchFamily="34" charset="0"/>
                <a:cs typeface="Arial" pitchFamily="34" charset="0"/>
              </a:rPr>
              <a:t>"</a:t>
            </a:r>
            <a:r>
              <a:rPr lang="en-US" sz="1400" dirty="0">
                <a:solidFill>
                  <a:schemeClr val="tx1"/>
                </a:solidFill>
                <a:latin typeface="Arial" pitchFamily="34" charset="0"/>
                <a:cs typeface="Arial" pitchFamily="34" charset="0"/>
              </a:rPr>
              <a:t>More people die in hospitals than anywhere else. Therefore, going to a hospital causes death “</a:t>
            </a:r>
          </a:p>
          <a:p>
            <a:pPr marL="365643" lvl="1" indent="-255950">
              <a:lnSpc>
                <a:spcPct val="120000"/>
              </a:lnSpc>
              <a:spcBef>
                <a:spcPts val="0"/>
              </a:spcBef>
              <a:buClr>
                <a:schemeClr val="accent3"/>
              </a:buClr>
            </a:pPr>
            <a:r>
              <a:rPr lang="en-US" sz="1400" dirty="0" smtClean="0">
                <a:solidFill>
                  <a:schemeClr val="tx1"/>
                </a:solidFill>
                <a:latin typeface="Arial" pitchFamily="34" charset="0"/>
                <a:cs typeface="Arial" pitchFamily="34" charset="0"/>
              </a:rPr>
              <a:t>“</a:t>
            </a:r>
            <a:r>
              <a:rPr lang="en-US" sz="1400" dirty="0">
                <a:solidFill>
                  <a:schemeClr val="tx1"/>
                </a:solidFill>
                <a:latin typeface="Arial" pitchFamily="34" charset="0"/>
                <a:cs typeface="Arial" pitchFamily="34" charset="0"/>
              </a:rPr>
              <a:t>During the past two months, every time the cheerleaders have worn blue ribbons, the basketball team has won. So if we want to keep winning, they had better continue to wear the blue ribbons.”</a:t>
            </a:r>
          </a:p>
          <a:p>
            <a:pPr marL="365643" lvl="1" indent="-255950">
              <a:lnSpc>
                <a:spcPct val="120000"/>
              </a:lnSpc>
              <a:spcBef>
                <a:spcPts val="0"/>
              </a:spcBef>
              <a:buClr>
                <a:schemeClr val="accent3"/>
              </a:buClr>
            </a:pPr>
            <a:r>
              <a:rPr lang="en-US" sz="1400" dirty="0" err="1" smtClean="0">
                <a:solidFill>
                  <a:schemeClr val="tx1"/>
                </a:solidFill>
                <a:latin typeface="Arial" pitchFamily="34" charset="0"/>
                <a:cs typeface="Arial" pitchFamily="34" charset="0"/>
              </a:rPr>
              <a:t>Setiap</a:t>
            </a:r>
            <a:r>
              <a:rPr lang="en-US" sz="1400" dirty="0" smtClean="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hari</a:t>
            </a:r>
            <a:r>
              <a:rPr lang="en-US" sz="1400" dirty="0">
                <a:solidFill>
                  <a:schemeClr val="tx1"/>
                </a:solidFill>
                <a:latin typeface="Arial" pitchFamily="34" charset="0"/>
                <a:cs typeface="Arial" pitchFamily="34" charset="0"/>
              </a:rPr>
              <a:t> 2 jam </a:t>
            </a:r>
            <a:r>
              <a:rPr lang="en-US" sz="1400" dirty="0" err="1">
                <a:solidFill>
                  <a:schemeClr val="tx1"/>
                </a:solidFill>
                <a:latin typeface="Arial" pitchFamily="34" charset="0"/>
                <a:cs typeface="Arial" pitchFamily="34" charset="0"/>
              </a:rPr>
              <a:t>sebelum</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matahari</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terbit</a:t>
            </a:r>
            <a:r>
              <a:rPr lang="en-US" sz="1400" dirty="0">
                <a:solidFill>
                  <a:schemeClr val="tx1"/>
                </a:solidFill>
                <a:latin typeface="Arial" pitchFamily="34" charset="0"/>
                <a:cs typeface="Arial" pitchFamily="34" charset="0"/>
              </a:rPr>
              <a:t> , </a:t>
            </a:r>
            <a:r>
              <a:rPr lang="en-US" sz="1400" dirty="0" err="1">
                <a:solidFill>
                  <a:schemeClr val="tx1"/>
                </a:solidFill>
                <a:latin typeface="Arial" pitchFamily="34" charset="0"/>
                <a:cs typeface="Arial" pitchFamily="34" charset="0"/>
              </a:rPr>
              <a:t>ayam</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jantan</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berkokok</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sehingga</a:t>
            </a:r>
            <a:r>
              <a:rPr lang="en-US" sz="1400" dirty="0">
                <a:solidFill>
                  <a:schemeClr val="tx1"/>
                </a:solidFill>
                <a:latin typeface="Arial" pitchFamily="34" charset="0"/>
                <a:cs typeface="Arial" pitchFamily="34" charset="0"/>
              </a:rPr>
              <a:t> yang </a:t>
            </a:r>
            <a:r>
              <a:rPr lang="en-US" sz="1400" dirty="0" err="1">
                <a:solidFill>
                  <a:schemeClr val="tx1"/>
                </a:solidFill>
                <a:latin typeface="Arial" pitchFamily="34" charset="0"/>
                <a:cs typeface="Arial" pitchFamily="34" charset="0"/>
              </a:rPr>
              <a:t>menyebabkan</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matahari</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terbit</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adalah</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karena</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suara</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ayam</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jantan</a:t>
            </a:r>
            <a:r>
              <a:rPr lang="en-US" sz="1400" dirty="0">
                <a:solidFill>
                  <a:schemeClr val="tx1"/>
                </a:solidFill>
                <a:latin typeface="Arial" pitchFamily="34" charset="0"/>
                <a:cs typeface="Arial" pitchFamily="34" charset="0"/>
              </a:rPr>
              <a:t> </a:t>
            </a:r>
            <a:r>
              <a:rPr lang="en-US" sz="1400" dirty="0" err="1">
                <a:solidFill>
                  <a:schemeClr val="tx1"/>
                </a:solidFill>
                <a:latin typeface="Arial" pitchFamily="34" charset="0"/>
                <a:cs typeface="Arial" pitchFamily="34" charset="0"/>
              </a:rPr>
              <a:t>berkokok</a:t>
            </a:r>
            <a:endParaRPr lang="en-US" sz="1400" dirty="0">
              <a:solidFill>
                <a:schemeClr val="tx1"/>
              </a:solidFill>
              <a:latin typeface="Arial" pitchFamily="34" charset="0"/>
              <a:cs typeface="Arial" pitchFamily="34" charset="0"/>
            </a:endParaRPr>
          </a:p>
          <a:p>
            <a:pPr>
              <a:lnSpc>
                <a:spcPct val="120000"/>
              </a:lnSpc>
              <a:spcBef>
                <a:spcPts val="0"/>
              </a:spcBef>
              <a:buNone/>
            </a:pPr>
            <a:endParaRPr lang="en-US" sz="1200" dirty="0">
              <a:solidFill>
                <a:srgbClr val="FF0000"/>
              </a:solidFill>
              <a:latin typeface="Arial" panose="020B0604020202020204" pitchFamily="34" charset="0"/>
              <a:cs typeface="Arial" panose="020B0604020202020204" pitchFamily="34" charset="0"/>
            </a:endParaRPr>
          </a:p>
        </p:txBody>
      </p:sp>
      <p:grpSp>
        <p:nvGrpSpPr>
          <p:cNvPr id="2" name="Group 7"/>
          <p:cNvGrpSpPr/>
          <p:nvPr/>
        </p:nvGrpSpPr>
        <p:grpSpPr>
          <a:xfrm>
            <a:off x="7092280" y="1268760"/>
            <a:ext cx="1872208" cy="252028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A  came before B</a:t>
              </a:r>
            </a:p>
            <a:p>
              <a:pPr algn="ctr"/>
              <a:r>
                <a:rPr lang="en-US" sz="1400" dirty="0" smtClean="0">
                  <a:solidFill>
                    <a:schemeClr val="accent2"/>
                  </a:solidFill>
                </a:rPr>
                <a:t>Therefore</a:t>
              </a:r>
            </a:p>
            <a:p>
              <a:pPr algn="ctr"/>
              <a:endParaRPr lang="en-US" sz="1400" dirty="0" smtClean="0">
                <a:solidFill>
                  <a:schemeClr val="tx1"/>
                </a:solidFill>
              </a:endParaRPr>
            </a:p>
            <a:p>
              <a:pPr algn="ctr"/>
              <a:endParaRPr lang="en-US" sz="1400" dirty="0" smtClean="0">
                <a:solidFill>
                  <a:schemeClr val="tx1"/>
                </a:solidFill>
              </a:endParaRPr>
            </a:p>
            <a:p>
              <a:pPr algn="ctr"/>
              <a:endParaRPr lang="en-US" sz="1400" dirty="0" smtClean="0">
                <a:solidFill>
                  <a:schemeClr val="tx1"/>
                </a:solidFill>
              </a:endParaRPr>
            </a:p>
            <a:p>
              <a:pPr algn="ctr"/>
              <a:endParaRPr lang="en-US" sz="1400" dirty="0" smtClean="0">
                <a:solidFill>
                  <a:schemeClr val="tx1"/>
                </a:solidFill>
              </a:endParaRPr>
            </a:p>
            <a:p>
              <a:pPr algn="ctr"/>
              <a:endParaRPr lang="en-US" sz="1400" dirty="0" smtClean="0">
                <a:solidFill>
                  <a:schemeClr val="tx1"/>
                </a:solidFill>
              </a:endParaRPr>
            </a:p>
            <a:p>
              <a:pPr algn="ctr"/>
              <a:endParaRPr lang="en-US" sz="1400" dirty="0" smtClean="0">
                <a:solidFill>
                  <a:schemeClr val="tx1"/>
                </a:solidFill>
              </a:endParaRPr>
            </a:p>
            <a:p>
              <a:pPr algn="ctr"/>
              <a:r>
                <a:rPr lang="en-US" sz="1400" dirty="0" smtClean="0">
                  <a:solidFill>
                    <a:schemeClr val="tx1"/>
                  </a:solidFill>
                </a:rPr>
                <a:t>A caused B</a:t>
              </a:r>
            </a:p>
            <a:p>
              <a:pPr algn="ctr"/>
              <a:endParaRPr lang="en-US" sz="1400" dirty="0">
                <a:solidFill>
                  <a:schemeClr val="tx1"/>
                </a:solidFill>
              </a:endParaRPr>
            </a:p>
          </p:txBody>
        </p:sp>
        <p:cxnSp>
          <p:nvCxnSpPr>
            <p:cNvPr id="7" name="Straight Arrow Connector 6"/>
            <p:cNvCxnSpPr/>
            <p:nvPr/>
          </p:nvCxnSpPr>
          <p:spPr>
            <a:xfrm>
              <a:off x="7740352" y="2204864"/>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a:bodyPr>
          <a:lstStyle/>
          <a:p>
            <a:r>
              <a:rPr lang="en-US" sz="3200" dirty="0">
                <a:solidFill>
                  <a:schemeClr val="tx1"/>
                </a:solidFill>
                <a:latin typeface="Arial" charset="0"/>
                <a:cs typeface="Arial" charset="0"/>
              </a:rPr>
              <a:t> </a:t>
            </a:r>
            <a:r>
              <a:rPr lang="en-US" sz="3200" dirty="0" smtClean="0">
                <a:solidFill>
                  <a:srgbClr val="000000"/>
                </a:solidFill>
              </a:rPr>
              <a:t>3. </a:t>
            </a:r>
            <a:r>
              <a:rPr lang="en-US" sz="3200" b="1" dirty="0" smtClean="0">
                <a:solidFill>
                  <a:srgbClr val="000000"/>
                </a:solidFill>
                <a:latin typeface="Arial" charset="0"/>
                <a:cs typeface="Arial" charset="0"/>
              </a:rPr>
              <a:t>Appeal to Ignorance </a:t>
            </a:r>
            <a:r>
              <a:rPr lang="en-US" sz="1800" b="1" dirty="0" smtClean="0">
                <a:solidFill>
                  <a:srgbClr val="000000"/>
                </a:solidFill>
                <a:latin typeface="Arial" charset="0"/>
                <a:cs typeface="Arial" charset="0"/>
              </a:rPr>
              <a:t>(argumentum ad </a:t>
            </a:r>
            <a:r>
              <a:rPr lang="en-US" sz="1800" b="1" dirty="0" err="1" smtClean="0">
                <a:solidFill>
                  <a:srgbClr val="000000"/>
                </a:solidFill>
                <a:latin typeface="Arial" charset="0"/>
                <a:cs typeface="Arial" charset="0"/>
              </a:rPr>
              <a:t>ignorantiam</a:t>
            </a:r>
            <a:r>
              <a:rPr lang="en-US" sz="1800" b="1" dirty="0" smtClean="0">
                <a:solidFill>
                  <a:srgbClr val="000000"/>
                </a:solidFill>
                <a:latin typeface="Arial" charset="0"/>
                <a:cs typeface="Arial" charset="0"/>
              </a:rPr>
              <a:t>)</a:t>
            </a:r>
            <a:endParaRPr lang="en-US" sz="3200" dirty="0">
              <a:solidFill>
                <a:srgbClr val="000000"/>
              </a:solidFill>
            </a:endParaRPr>
          </a:p>
        </p:txBody>
      </p:sp>
      <p:sp>
        <p:nvSpPr>
          <p:cNvPr id="6147" name="Rectangle 3"/>
          <p:cNvSpPr>
            <a:spLocks noGrp="1" noChangeArrowheads="1"/>
          </p:cNvSpPr>
          <p:nvPr>
            <p:ph type="body" idx="1"/>
          </p:nvPr>
        </p:nvSpPr>
        <p:spPr>
          <a:xfrm>
            <a:off x="251519" y="1268760"/>
            <a:ext cx="6635647" cy="5029200"/>
          </a:xfrm>
        </p:spPr>
        <p:txBody>
          <a:bodyPr>
            <a:noAutofit/>
          </a:bodyPr>
          <a:lstStyle/>
          <a:p>
            <a:pPr>
              <a:lnSpc>
                <a:spcPct val="90000"/>
              </a:lnSpc>
              <a:buNone/>
            </a:pPr>
            <a:r>
              <a:rPr lang="en-US" sz="1600" b="1" dirty="0">
                <a:latin typeface="Arial" panose="020B0604020202020204" pitchFamily="34" charset="0"/>
                <a:cs typeface="Arial" panose="020B0604020202020204" pitchFamily="34" charset="0"/>
              </a:rPr>
              <a:t>Appeal to ignorance </a:t>
            </a:r>
            <a:r>
              <a:rPr lang="en-US" sz="1600" dirty="0">
                <a:latin typeface="Arial" panose="020B0604020202020204" pitchFamily="34" charset="0"/>
                <a:cs typeface="Arial" panose="020B0604020202020204" pitchFamily="34" charset="0"/>
              </a:rPr>
              <a:t>(Latin: argumentum ad </a:t>
            </a:r>
            <a:r>
              <a:rPr lang="en-US" sz="1600" dirty="0" err="1">
                <a:latin typeface="Arial" panose="020B0604020202020204" pitchFamily="34" charset="0"/>
                <a:cs typeface="Arial" panose="020B0604020202020204" pitchFamily="34" charset="0"/>
              </a:rPr>
              <a:t>ignorantiam</a:t>
            </a:r>
            <a:r>
              <a:rPr lang="en-US" sz="1600" dirty="0">
                <a:latin typeface="Arial" panose="020B0604020202020204" pitchFamily="34" charset="0"/>
                <a:cs typeface="Arial" panose="020B0604020202020204" pitchFamily="34" charset="0"/>
              </a:rPr>
              <a:t>), (ignorance </a:t>
            </a:r>
            <a:r>
              <a:rPr lang="en-US" sz="1600" dirty="0" err="1">
                <a:latin typeface="Arial" panose="020B0604020202020204" pitchFamily="34" charset="0"/>
                <a:cs typeface="Arial" panose="020B0604020202020204" pitchFamily="34" charset="0"/>
              </a:rPr>
              <a:t>berarti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bukti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merupakan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suatu</a:t>
            </a:r>
            <a:r>
              <a:rPr lang="en-US" sz="1600" dirty="0">
                <a:latin typeface="Arial" panose="020B0604020202020204" pitchFamily="34" charset="0"/>
                <a:cs typeface="Arial" panose="020B0604020202020204" pitchFamily="34" charset="0"/>
              </a:rPr>
              <a:t> fallacy yang </a:t>
            </a:r>
            <a:r>
              <a:rPr lang="en-US" sz="1600" dirty="0" err="1">
                <a:latin typeface="Arial" panose="020B0604020202020204" pitchFamily="34" charset="0"/>
                <a:cs typeface="Arial" panose="020B0604020202020204" pitchFamily="34" charset="0"/>
              </a:rPr>
              <a:t>menyatakan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suatu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pernyataan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benar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karena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pernah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dibuktikan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salah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sebaliknya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suatu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pernyataan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bernilai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salah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karena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pernah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dibuktikan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benar</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vice versa</a:t>
            </a:r>
            <a:r>
              <a:rPr lang="en-US" sz="1600" dirty="0" smtClean="0">
                <a:latin typeface="Arial" panose="020B0604020202020204" pitchFamily="34" charset="0"/>
                <a:cs typeface="Arial" panose="020B0604020202020204" pitchFamily="34" charset="0"/>
              </a:rPr>
              <a:t>).</a:t>
            </a:r>
          </a:p>
          <a:p>
            <a:pPr>
              <a:lnSpc>
                <a:spcPct val="90000"/>
              </a:lnSpc>
              <a:buNone/>
            </a:pPr>
            <a:endParaRPr lang="en-US" sz="1600" dirty="0">
              <a:solidFill>
                <a:schemeClr val="tx1"/>
              </a:solidFill>
              <a:latin typeface="Arial" pitchFamily="34" charset="0"/>
              <a:cs typeface="Arial" pitchFamily="34" charset="0"/>
            </a:endParaRPr>
          </a:p>
          <a:p>
            <a:pPr marL="109693" indent="0">
              <a:buNone/>
            </a:pPr>
            <a:r>
              <a:rPr lang="en-US" sz="1600" dirty="0" err="1">
                <a:latin typeface="Arial" panose="020B0604020202020204" pitchFamily="34" charset="0"/>
                <a:cs typeface="Arial" panose="020B0604020202020204" pitchFamily="34" charset="0"/>
              </a:rPr>
              <a:t>Contoh</a:t>
            </a:r>
            <a:r>
              <a:rPr lang="en-US" sz="1600" dirty="0">
                <a:latin typeface="Arial" panose="020B0604020202020204" pitchFamily="34" charset="0"/>
                <a:cs typeface="Arial" panose="020B0604020202020204" pitchFamily="34" charset="0"/>
              </a:rPr>
              <a:t>  :</a:t>
            </a:r>
          </a:p>
          <a:p>
            <a:pPr marL="109693" indent="0">
              <a:buNone/>
            </a:pPr>
            <a:r>
              <a:rPr lang="en-US" sz="1600" dirty="0">
                <a:solidFill>
                  <a:srgbClr val="C00000"/>
                </a:solidFill>
                <a:latin typeface="Arial" panose="020B0604020202020204" pitchFamily="34" charset="0"/>
                <a:cs typeface="Arial" panose="020B0604020202020204" pitchFamily="34" charset="0"/>
              </a:rPr>
              <a:t>“</a:t>
            </a:r>
            <a:r>
              <a:rPr lang="en-US" sz="1600" dirty="0" err="1">
                <a:solidFill>
                  <a:srgbClr val="C00000"/>
                </a:solidFill>
                <a:latin typeface="Arial" panose="020B0604020202020204" pitchFamily="34" charset="0"/>
                <a:cs typeface="Arial" panose="020B0604020202020204" pitchFamily="34" charset="0"/>
              </a:rPr>
              <a:t>Ilmuwan</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tidak</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pernah</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menemukan</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bukti</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konkrit</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bahwa</a:t>
            </a:r>
            <a:r>
              <a:rPr lang="en-US" sz="1600" dirty="0">
                <a:solidFill>
                  <a:srgbClr val="C00000"/>
                </a:solidFill>
                <a:latin typeface="Arial" panose="020B0604020202020204" pitchFamily="34" charset="0"/>
                <a:cs typeface="Arial" panose="020B0604020202020204" pitchFamily="34" charset="0"/>
              </a:rPr>
              <a:t> aliens </a:t>
            </a:r>
            <a:r>
              <a:rPr lang="en-US" sz="1600" dirty="0" err="1">
                <a:solidFill>
                  <a:srgbClr val="C00000"/>
                </a:solidFill>
                <a:latin typeface="Arial" panose="020B0604020202020204" pitchFamily="34" charset="0"/>
                <a:cs typeface="Arial" panose="020B0604020202020204" pitchFamily="34" charset="0"/>
              </a:rPr>
              <a:t>pernah</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mendatangi</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bumi</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Oleh</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karena</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itu</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setiap</a:t>
            </a:r>
            <a:r>
              <a:rPr lang="en-US" sz="1600" dirty="0">
                <a:solidFill>
                  <a:srgbClr val="C00000"/>
                </a:solidFill>
                <a:latin typeface="Arial" panose="020B0604020202020204" pitchFamily="34" charset="0"/>
                <a:cs typeface="Arial" panose="020B0604020202020204" pitchFamily="34" charset="0"/>
              </a:rPr>
              <a:t> orang yang </a:t>
            </a:r>
            <a:r>
              <a:rPr lang="en-US" sz="1600" dirty="0" err="1">
                <a:solidFill>
                  <a:srgbClr val="C00000"/>
                </a:solidFill>
                <a:latin typeface="Arial" panose="020B0604020202020204" pitchFamily="34" charset="0"/>
                <a:cs typeface="Arial" panose="020B0604020202020204" pitchFamily="34" charset="0"/>
              </a:rPr>
              <a:t>mengklaim</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pernah</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melihat</a:t>
            </a:r>
            <a:r>
              <a:rPr lang="en-US" sz="1600" dirty="0">
                <a:solidFill>
                  <a:srgbClr val="C00000"/>
                </a:solidFill>
                <a:latin typeface="Arial" panose="020B0604020202020204" pitchFamily="34" charset="0"/>
                <a:cs typeface="Arial" panose="020B0604020202020204" pitchFamily="34" charset="0"/>
              </a:rPr>
              <a:t> UFO </a:t>
            </a:r>
            <a:r>
              <a:rPr lang="en-US" sz="1600" dirty="0" err="1">
                <a:solidFill>
                  <a:srgbClr val="C00000"/>
                </a:solidFill>
                <a:latin typeface="Arial" panose="020B0604020202020204" pitchFamily="34" charset="0"/>
                <a:cs typeface="Arial" panose="020B0604020202020204" pitchFamily="34" charset="0"/>
              </a:rPr>
              <a:t>pasti</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rgbClr val="C00000"/>
                </a:solidFill>
                <a:latin typeface="Arial" panose="020B0604020202020204" pitchFamily="34" charset="0"/>
                <a:cs typeface="Arial" panose="020B0604020202020204" pitchFamily="34" charset="0"/>
              </a:rPr>
              <a:t>berhalusinasi</a:t>
            </a:r>
            <a:r>
              <a:rPr lang="en-US" sz="1600" dirty="0">
                <a:solidFill>
                  <a:srgbClr val="C00000"/>
                </a:solidFill>
                <a:latin typeface="Arial" panose="020B0604020202020204" pitchFamily="34" charset="0"/>
                <a:cs typeface="Arial" panose="020B0604020202020204" pitchFamily="34" charset="0"/>
              </a:rPr>
              <a:t>.”</a:t>
            </a:r>
          </a:p>
          <a:p>
            <a:pPr marL="109693" indent="0">
              <a:buNone/>
            </a:pPr>
            <a:r>
              <a:rPr lang="en-US" sz="1600" dirty="0">
                <a:latin typeface="Arial" panose="020B0604020202020204" pitchFamily="34" charset="0"/>
                <a:cs typeface="Arial" panose="020B0604020202020204" pitchFamily="34" charset="0"/>
              </a:rPr>
              <a:t> </a:t>
            </a:r>
          </a:p>
          <a:p>
            <a:pPr marL="109693" lvl="0" indent="0">
              <a:buNone/>
            </a:pPr>
            <a:r>
              <a:rPr lang="en-US" sz="1600" b="1" dirty="0" err="1">
                <a:latin typeface="Arial" panose="020B0604020202020204" pitchFamily="34" charset="0"/>
                <a:cs typeface="Arial" panose="020B0604020202020204" pitchFamily="34" charset="0"/>
              </a:rPr>
              <a:t>Premis</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bukti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bahwa</a:t>
            </a:r>
            <a:r>
              <a:rPr lang="en-US" sz="1600" dirty="0">
                <a:latin typeface="Arial" panose="020B0604020202020204" pitchFamily="34" charset="0"/>
                <a:cs typeface="Arial" panose="020B0604020202020204" pitchFamily="34" charset="0"/>
              </a:rPr>
              <a:t> aliens </a:t>
            </a:r>
            <a:r>
              <a:rPr lang="en-US" sz="1600" dirty="0" err="1">
                <a:latin typeface="Arial" panose="020B0604020202020204" pitchFamily="34" charset="0"/>
                <a:cs typeface="Arial" panose="020B0604020202020204" pitchFamily="34" charset="0"/>
              </a:rPr>
              <a:t>pernah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mendatangi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bumi</a:t>
            </a:r>
            <a:r>
              <a:rPr lang="en-US" sz="1600" dirty="0">
                <a:latin typeface="Arial" panose="020B0604020202020204" pitchFamily="34" charset="0"/>
                <a:cs typeface="Arial" panose="020B0604020202020204" pitchFamily="34" charset="0"/>
              </a:rPr>
              <a:t>.</a:t>
            </a:r>
          </a:p>
          <a:p>
            <a:pPr marL="109693" lvl="0" indent="0">
              <a:buNone/>
            </a:pPr>
            <a:r>
              <a:rPr lang="en-US" sz="1600" b="1" dirty="0" err="1">
                <a:latin typeface="Arial" panose="020B0604020202020204" pitchFamily="34" charset="0"/>
                <a:cs typeface="Arial" panose="020B0604020202020204" pitchFamily="34" charset="0"/>
              </a:rPr>
              <a:t>Kesimpulan</a:t>
            </a:r>
            <a:r>
              <a:rPr lang="en-US" sz="1600" b="1" dirty="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Aliens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pernah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mengunjungi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bumi</a:t>
            </a:r>
            <a:r>
              <a:rPr lang="en-US" sz="1600" dirty="0">
                <a:latin typeface="Arial" panose="020B0604020202020204" pitchFamily="34" charset="0"/>
                <a:cs typeface="Arial" panose="020B0604020202020204" pitchFamily="34" charset="0"/>
              </a:rPr>
              <a:t>.</a:t>
            </a:r>
          </a:p>
          <a:p>
            <a:pPr marL="109693" indent="0">
              <a:buNone/>
            </a:pPr>
            <a:r>
              <a:rPr lang="en-US" sz="1600" b="1" dirty="0" err="1">
                <a:latin typeface="Arial" panose="020B0604020202020204" pitchFamily="34" charset="0"/>
                <a:cs typeface="Arial" panose="020B0604020202020204" pitchFamily="34" charset="0"/>
              </a:rPr>
              <a:t>Analisis</a:t>
            </a:r>
            <a:r>
              <a:rPr lang="en-US" sz="1600" b="1" dirty="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Fallacy </a:t>
            </a:r>
            <a:r>
              <a:rPr lang="en-US" sz="1600" dirty="0" err="1">
                <a:latin typeface="Arial" panose="020B0604020202020204" pitchFamily="34" charset="0"/>
                <a:cs typeface="Arial" panose="020B0604020202020204" pitchFamily="34" charset="0"/>
              </a:rPr>
              <a:t>sudah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jelas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bahwa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kurangnya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bukti</a:t>
            </a:r>
            <a:r>
              <a:rPr lang="en-US" sz="1600" dirty="0">
                <a:latin typeface="Arial" panose="020B0604020202020204" pitchFamily="34" charset="0"/>
                <a:cs typeface="Arial" panose="020B0604020202020204" pitchFamily="34" charset="0"/>
              </a:rPr>
              <a:t> alien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menjadikan</a:t>
            </a:r>
            <a:r>
              <a:rPr lang="en-US" sz="1600" dirty="0">
                <a:latin typeface="Arial" panose="020B0604020202020204" pitchFamily="34" charset="0"/>
                <a:cs typeface="Arial" panose="020B0604020202020204" pitchFamily="34" charset="0"/>
              </a:rPr>
              <a:t> alien </a:t>
            </a:r>
            <a:r>
              <a:rPr lang="en-US" sz="1600" dirty="0" err="1">
                <a:latin typeface="Arial" panose="020B0604020202020204" pitchFamily="34" charset="0"/>
                <a:cs typeface="Arial" panose="020B0604020202020204" pitchFamily="34" charset="0"/>
              </a:rPr>
              <a:t>mengunjungi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bumi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tidak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terjadi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Pernyataan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mengandung</a:t>
            </a:r>
            <a:r>
              <a:rPr lang="en-US" sz="1600" dirty="0">
                <a:latin typeface="Arial" panose="020B0604020202020204" pitchFamily="34" charset="0"/>
                <a:cs typeface="Arial" panose="020B0604020202020204" pitchFamily="34" charset="0"/>
              </a:rPr>
              <a:t> Fallacy </a:t>
            </a:r>
            <a:r>
              <a:rPr lang="en-US" sz="1600" b="1" dirty="0">
                <a:latin typeface="Arial" panose="020B0604020202020204" pitchFamily="34" charset="0"/>
                <a:cs typeface="Arial" panose="020B0604020202020204" pitchFamily="34" charset="0"/>
              </a:rPr>
              <a:t>appeal to ignorance.</a:t>
            </a:r>
          </a:p>
          <a:p>
            <a:pPr marL="109693" indent="0">
              <a:buNone/>
            </a:pPr>
            <a:r>
              <a:rPr lang="en-US" sz="1600" dirty="0">
                <a:latin typeface="Arial" panose="020B0604020202020204" pitchFamily="34" charset="0"/>
                <a:cs typeface="Arial" panose="020B0604020202020204" pitchFamily="34" charset="0"/>
              </a:rPr>
              <a:t> </a:t>
            </a:r>
          </a:p>
          <a:p>
            <a:pPr marL="109693" indent="0">
              <a:buNone/>
            </a:pPr>
            <a:r>
              <a:rPr lang="en-US" sz="1600" b="1" dirty="0" err="1">
                <a:latin typeface="Arial" panose="020B0604020202020204" pitchFamily="34" charset="0"/>
                <a:cs typeface="Arial" panose="020B0604020202020204" pitchFamily="34" charset="0"/>
              </a:rPr>
              <a:t>Latihan</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p>
          <a:p>
            <a:pPr marL="109693" indent="0">
              <a:buNone/>
            </a:pPr>
            <a:r>
              <a:rPr lang="en-US" sz="1600" i="1" dirty="0" err="1">
                <a:latin typeface="Arial" panose="020B0604020202020204" pitchFamily="34" charset="0"/>
                <a:cs typeface="Arial" panose="020B0604020202020204" pitchFamily="34" charset="0"/>
              </a:rPr>
              <a:t>Periksa</a:t>
            </a:r>
            <a:r>
              <a:rPr lang="en-US" sz="1600" i="1" dirty="0">
                <a:latin typeface="Arial" panose="020B0604020202020204" pitchFamily="34" charset="0"/>
                <a:cs typeface="Arial" panose="020B0604020202020204" pitchFamily="34" charset="0"/>
              </a:rPr>
              <a:t> Fallacy </a:t>
            </a:r>
            <a:r>
              <a:rPr lang="en-US" sz="1600" i="1" dirty="0" err="1">
                <a:latin typeface="Arial" panose="020B0604020202020204" pitchFamily="34" charset="0"/>
                <a:cs typeface="Arial" panose="020B0604020202020204" pitchFamily="34" charset="0"/>
              </a:rPr>
              <a:t>berikut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ini</a:t>
            </a:r>
            <a:r>
              <a:rPr lang="en-US" sz="1600" i="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109693" indent="0">
              <a:buNone/>
            </a:pPr>
            <a:r>
              <a:rPr lang="en-US" sz="1600" i="1" dirty="0">
                <a:latin typeface="Arial" panose="020B0604020202020204" pitchFamily="34" charset="0"/>
                <a:cs typeface="Arial" panose="020B0604020202020204" pitchFamily="34" charset="0"/>
              </a:rPr>
              <a:t>“</a:t>
            </a:r>
            <a:r>
              <a:rPr lang="en-US" sz="1600" i="1" dirty="0" err="1">
                <a:latin typeface="Arial" panose="020B0604020202020204" pitchFamily="34" charset="0"/>
                <a:cs typeface="Arial" panose="020B0604020202020204" pitchFamily="34" charset="0"/>
              </a:rPr>
              <a:t>Sampai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saat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ini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Tidak</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ada</a:t>
            </a:r>
            <a:r>
              <a:rPr lang="en-US" sz="1600" i="1" dirty="0">
                <a:latin typeface="Arial" panose="020B0604020202020204" pitchFamily="34" charset="0"/>
                <a:cs typeface="Arial" panose="020B0604020202020204" pitchFamily="34" charset="0"/>
              </a:rPr>
              <a:t> yang </a:t>
            </a:r>
            <a:r>
              <a:rPr lang="en-US" sz="1600" i="1" dirty="0" err="1">
                <a:latin typeface="Arial" panose="020B0604020202020204" pitchFamily="34" charset="0"/>
                <a:cs typeface="Arial" panose="020B0604020202020204" pitchFamily="34" charset="0"/>
              </a:rPr>
              <a:t>pernah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melihat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Tuhan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adalah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bukti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tidak</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adanya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tuhan</a:t>
            </a:r>
            <a:endParaRPr lang="en-US" sz="1600" b="1" dirty="0">
              <a:solidFill>
                <a:srgbClr val="FF0000"/>
              </a:solidFill>
              <a:latin typeface="Arial" panose="020B0604020202020204" pitchFamily="34" charset="0"/>
              <a:cs typeface="Arial" panose="020B0604020202020204" pitchFamily="34" charset="0"/>
            </a:endParaRPr>
          </a:p>
        </p:txBody>
      </p:sp>
      <p:grpSp>
        <p:nvGrpSpPr>
          <p:cNvPr id="2" name="Group 7"/>
          <p:cNvGrpSpPr/>
          <p:nvPr/>
        </p:nvGrpSpPr>
        <p:grpSpPr>
          <a:xfrm>
            <a:off x="6948264" y="1268760"/>
            <a:ext cx="2016224" cy="2808312"/>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There is no proof that p is true</a:t>
              </a:r>
              <a:endParaRPr lang="en-US" sz="1600" dirty="0" smtClean="0">
                <a:solidFill>
                  <a:schemeClr val="accent2"/>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tx1"/>
                  </a:solidFill>
                </a:rPr>
                <a:t>P is false</a:t>
              </a:r>
            </a:p>
            <a:p>
              <a:pPr algn="ctr"/>
              <a:endParaRPr lang="en-US" sz="1600" dirty="0">
                <a:solidFill>
                  <a:schemeClr val="tx1"/>
                </a:solidFill>
              </a:endParaRPr>
            </a:p>
          </p:txBody>
        </p:sp>
        <p:cxnSp>
          <p:nvCxnSpPr>
            <p:cNvPr id="7" name="Straight Arrow Connector 6"/>
            <p:cNvCxnSpPr/>
            <p:nvPr/>
          </p:nvCxnSpPr>
          <p:spPr>
            <a:xfrm>
              <a:off x="7740352" y="2204864"/>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a:bodyPr>
          <a:lstStyle/>
          <a:p>
            <a:r>
              <a:rPr lang="en-US" b="1" dirty="0" smtClean="0">
                <a:solidFill>
                  <a:schemeClr val="tx1"/>
                </a:solidFill>
                <a:latin typeface="Arial" charset="0"/>
                <a:cs typeface="Arial" charset="0"/>
              </a:rPr>
              <a:t>4. Hasty Generalization</a:t>
            </a:r>
            <a:endParaRPr lang="en-US" b="1" dirty="0">
              <a:solidFill>
                <a:srgbClr val="000000"/>
              </a:solidFill>
            </a:endParaRPr>
          </a:p>
        </p:txBody>
      </p:sp>
      <p:sp>
        <p:nvSpPr>
          <p:cNvPr id="6147" name="Rectangle 3"/>
          <p:cNvSpPr>
            <a:spLocks noGrp="1" noChangeArrowheads="1"/>
          </p:cNvSpPr>
          <p:nvPr>
            <p:ph type="body" idx="1"/>
          </p:nvPr>
        </p:nvSpPr>
        <p:spPr>
          <a:xfrm>
            <a:off x="174932" y="1219200"/>
            <a:ext cx="6264696" cy="5638800"/>
          </a:xfrm>
        </p:spPr>
        <p:txBody>
          <a:bodyPr>
            <a:normAutofit fontScale="85000" lnSpcReduction="10000"/>
          </a:bodyPr>
          <a:lstStyle/>
          <a:p>
            <a:pPr algn="just">
              <a:lnSpc>
                <a:spcPct val="120000"/>
              </a:lnSpc>
              <a:buNone/>
            </a:pPr>
            <a:r>
              <a:rPr lang="en-US" sz="2000" dirty="0">
                <a:latin typeface="Arial" panose="020B0604020202020204" pitchFamily="34" charset="0"/>
                <a:cs typeface="Arial" panose="020B0604020202020204" pitchFamily="34" charset="0"/>
              </a:rPr>
              <a:t>A hasty generalization </a:t>
            </a:r>
            <a:r>
              <a:rPr lang="en-US" sz="2000" dirty="0" err="1">
                <a:latin typeface="Arial" panose="020B0604020202020204" pitchFamily="34" charset="0"/>
                <a:cs typeface="Arial" panose="020B0604020202020204" pitchFamily="34" charset="0"/>
              </a:rPr>
              <a:t>adalah</a:t>
            </a:r>
            <a:r>
              <a:rPr lang="en-US" sz="2000" dirty="0">
                <a:latin typeface="Arial" panose="020B0604020202020204" pitchFamily="34" charset="0"/>
                <a:cs typeface="Arial" panose="020B0604020202020204" pitchFamily="34" charset="0"/>
              </a:rPr>
              <a:t> fallacy yang </a:t>
            </a:r>
            <a:r>
              <a:rPr lang="en-US" sz="2000" dirty="0" err="1">
                <a:latin typeface="Arial" panose="020B0604020202020204" pitchFamily="34" charset="0"/>
                <a:cs typeface="Arial" panose="020B0604020202020204" pitchFamily="34" charset="0"/>
              </a:rPr>
              <a:t>menarik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kesimpulan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umum</a:t>
            </a:r>
            <a:r>
              <a:rPr lang="en-US" sz="2000" dirty="0">
                <a:latin typeface="Arial" panose="020B0604020202020204" pitchFamily="34" charset="0"/>
                <a:cs typeface="Arial" panose="020B0604020202020204" pitchFamily="34" charset="0"/>
              </a:rPr>
              <a:t> yang </a:t>
            </a:r>
            <a:r>
              <a:rPr lang="en-US" sz="2000" dirty="0" err="1">
                <a:latin typeface="Arial" panose="020B0604020202020204" pitchFamily="34" charset="0"/>
                <a:cs typeface="Arial" panose="020B0604020202020204" pitchFamily="34" charset="0"/>
              </a:rPr>
              <a:t>terbentuk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sedikit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sampel</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atau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sampel</a:t>
            </a:r>
            <a:r>
              <a:rPr lang="en-US" sz="2000" dirty="0">
                <a:latin typeface="Arial" panose="020B0604020202020204" pitchFamily="34" charset="0"/>
                <a:cs typeface="Arial" panose="020B0604020202020204" pitchFamily="34" charset="0"/>
              </a:rPr>
              <a:t> yang </a:t>
            </a:r>
            <a:r>
              <a:rPr lang="en-US" sz="2000" dirty="0" err="1">
                <a:latin typeface="Arial" panose="020B0604020202020204" pitchFamily="34" charset="0"/>
                <a:cs typeface="Arial" panose="020B0604020202020204" pitchFamily="34" charset="0"/>
              </a:rPr>
              <a:t>diambil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sebenarnya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merupakan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kasus</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khusus</a:t>
            </a:r>
            <a:endParaRPr lang="en-US" sz="2000" dirty="0" smtClean="0">
              <a:latin typeface="Arial" panose="020B0604020202020204" pitchFamily="34" charset="0"/>
              <a:cs typeface="Arial" panose="020B0604020202020204" pitchFamily="34" charset="0"/>
            </a:endParaRPr>
          </a:p>
          <a:p>
            <a:pPr algn="just">
              <a:lnSpc>
                <a:spcPct val="120000"/>
              </a:lnSpc>
              <a:buNone/>
            </a:pPr>
            <a:endParaRPr lang="en-US" sz="1800" dirty="0" smtClean="0">
              <a:solidFill>
                <a:srgbClr val="000000"/>
              </a:solidFill>
              <a:latin typeface="Arial" panose="020B0604020202020204" pitchFamily="34" charset="0"/>
              <a:cs typeface="Arial" panose="020B0604020202020204" pitchFamily="34" charset="0"/>
            </a:endParaRPr>
          </a:p>
          <a:p>
            <a:pPr marL="109693" indent="0" algn="just">
              <a:lnSpc>
                <a:spcPct val="120000"/>
              </a:lnSpc>
              <a:buNone/>
            </a:pPr>
            <a:r>
              <a:rPr lang="en-US" sz="1800" dirty="0" err="1">
                <a:latin typeface="Arial" panose="020B0604020202020204" pitchFamily="34" charset="0"/>
                <a:cs typeface="Arial" panose="020B0604020202020204" pitchFamily="34" charset="0"/>
              </a:rPr>
              <a:t>Contoh</a:t>
            </a:r>
            <a:r>
              <a:rPr lang="en-US" sz="1800" dirty="0">
                <a:latin typeface="Arial" panose="020B0604020202020204" pitchFamily="34" charset="0"/>
                <a:cs typeface="Arial" panose="020B0604020202020204" pitchFamily="34" charset="0"/>
              </a:rPr>
              <a:t> : </a:t>
            </a:r>
          </a:p>
          <a:p>
            <a:pPr marL="109693" indent="0" algn="just">
              <a:lnSpc>
                <a:spcPct val="120000"/>
              </a:lnSpc>
              <a:buNone/>
            </a:pP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Dua</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kasus</a:t>
            </a:r>
            <a:r>
              <a:rPr lang="en-US" sz="1800" dirty="0">
                <a:solidFill>
                  <a:srgbClr val="C00000"/>
                </a:solidFill>
                <a:latin typeface="Arial" panose="020B0604020202020204" pitchFamily="34" charset="0"/>
                <a:cs typeface="Arial" panose="020B0604020202020204" pitchFamily="34" charset="0"/>
              </a:rPr>
              <a:t> leukemia </a:t>
            </a:r>
            <a:r>
              <a:rPr lang="en-US" sz="1800" dirty="0" err="1">
                <a:solidFill>
                  <a:srgbClr val="C00000"/>
                </a:solidFill>
                <a:latin typeface="Arial" panose="020B0604020202020204" pitchFamily="34" charset="0"/>
                <a:cs typeface="Arial" panose="020B0604020202020204" pitchFamily="34" charset="0"/>
              </a:rPr>
              <a:t>pada</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anak-anak</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terjadi</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sepanjang</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jalan</a:t>
            </a:r>
            <a:r>
              <a:rPr lang="en-US" sz="1800" dirty="0">
                <a:solidFill>
                  <a:srgbClr val="C00000"/>
                </a:solidFill>
                <a:latin typeface="Arial" panose="020B0604020202020204" pitchFamily="34" charset="0"/>
                <a:cs typeface="Arial" panose="020B0604020202020204" pitchFamily="34" charset="0"/>
              </a:rPr>
              <a:t> yang </a:t>
            </a:r>
            <a:r>
              <a:rPr lang="en-US" sz="1800" dirty="0" err="1">
                <a:solidFill>
                  <a:srgbClr val="C00000"/>
                </a:solidFill>
                <a:latin typeface="Arial" panose="020B0604020202020204" pitchFamily="34" charset="0"/>
                <a:cs typeface="Arial" panose="020B0604020202020204" pitchFamily="34" charset="0"/>
              </a:rPr>
              <a:t>dilewati</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aliran</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listrik</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bertegangan</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tinggi</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Tegangan</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listrik</a:t>
            </a:r>
            <a:r>
              <a:rPr lang="en-US" sz="1800" dirty="0">
                <a:solidFill>
                  <a:srgbClr val="C00000"/>
                </a:solidFill>
                <a:latin typeface="Arial" panose="020B0604020202020204" pitchFamily="34" charset="0"/>
                <a:cs typeface="Arial" panose="020B0604020202020204" pitchFamily="34" charset="0"/>
              </a:rPr>
              <a:t> yang </a:t>
            </a:r>
            <a:r>
              <a:rPr lang="en-US" sz="1800" dirty="0" err="1">
                <a:solidFill>
                  <a:srgbClr val="C00000"/>
                </a:solidFill>
                <a:latin typeface="Arial" panose="020B0604020202020204" pitchFamily="34" charset="0"/>
                <a:cs typeface="Arial" panose="020B0604020202020204" pitchFamily="34" charset="0"/>
              </a:rPr>
              <a:t>menyebabkan</a:t>
            </a:r>
            <a:r>
              <a:rPr lang="en-US" sz="1800" dirty="0">
                <a:solidFill>
                  <a:srgbClr val="C00000"/>
                </a:solidFill>
                <a:latin typeface="Arial" panose="020B0604020202020204" pitchFamily="34" charset="0"/>
                <a:cs typeface="Arial" panose="020B0604020202020204" pitchFamily="34" charset="0"/>
              </a:rPr>
              <a:t> leukemia </a:t>
            </a:r>
            <a:r>
              <a:rPr lang="en-US" sz="1800" dirty="0" err="1">
                <a:solidFill>
                  <a:srgbClr val="C00000"/>
                </a:solidFill>
                <a:latin typeface="Arial" panose="020B0604020202020204" pitchFamily="34" charset="0"/>
                <a:cs typeface="Arial" panose="020B0604020202020204" pitchFamily="34" charset="0"/>
              </a:rPr>
              <a:t>anak</a:t>
            </a:r>
            <a:r>
              <a:rPr lang="en-US" sz="1800" dirty="0">
                <a:solidFill>
                  <a:srgbClr val="C00000"/>
                </a:solidFill>
                <a:latin typeface="Arial" panose="020B0604020202020204" pitchFamily="34" charset="0"/>
                <a:cs typeface="Arial" panose="020B0604020202020204" pitchFamily="34" charset="0"/>
              </a:rPr>
              <a:t>.”</a:t>
            </a:r>
          </a:p>
          <a:p>
            <a:pPr marL="109693" indent="0" algn="just">
              <a:lnSpc>
                <a:spcPct val="120000"/>
              </a:lnSpc>
              <a:buNone/>
            </a:pPr>
            <a:r>
              <a:rPr lang="en-US" sz="1800" dirty="0">
                <a:latin typeface="Arial" panose="020B0604020202020204" pitchFamily="34" charset="0"/>
                <a:cs typeface="Arial" panose="020B0604020202020204" pitchFamily="34" charset="0"/>
              </a:rPr>
              <a:t> </a:t>
            </a:r>
          </a:p>
          <a:p>
            <a:pPr marL="109693" lvl="0" indent="0" algn="just">
              <a:lnSpc>
                <a:spcPct val="120000"/>
              </a:lnSpc>
              <a:buNone/>
            </a:pPr>
            <a:r>
              <a:rPr lang="en-US" sz="1800" b="1" dirty="0" err="1">
                <a:latin typeface="Arial" panose="020B0604020202020204" pitchFamily="34" charset="0"/>
                <a:cs typeface="Arial" panose="020B0604020202020204" pitchFamily="34" charset="0"/>
              </a:rPr>
              <a:t>Premis</a:t>
            </a:r>
            <a:r>
              <a:rPr lang="en-US" sz="1800" b="1"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Dua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kasus</a:t>
            </a:r>
            <a:r>
              <a:rPr lang="en-US" sz="1800" dirty="0">
                <a:latin typeface="Arial" panose="020B0604020202020204" pitchFamily="34" charset="0"/>
                <a:cs typeface="Arial" panose="020B0604020202020204" pitchFamily="34" charset="0"/>
              </a:rPr>
              <a:t> leukemia </a:t>
            </a:r>
            <a:r>
              <a:rPr lang="en-US" sz="1800" dirty="0" err="1">
                <a:latin typeface="Arial" panose="020B0604020202020204" pitchFamily="34" charset="0"/>
                <a:cs typeface="Arial" panose="020B0604020202020204" pitchFamily="34" charset="0"/>
              </a:rPr>
              <a:t>terjadi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disepanjang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jalan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dilewati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listrik</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tegangan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tinggi</a:t>
            </a:r>
            <a:r>
              <a:rPr lang="en-US" sz="1800" dirty="0">
                <a:latin typeface="Arial" panose="020B0604020202020204" pitchFamily="34" charset="0"/>
                <a:cs typeface="Arial" panose="020B0604020202020204" pitchFamily="34" charset="0"/>
              </a:rPr>
              <a:t>.</a:t>
            </a:r>
          </a:p>
          <a:p>
            <a:pPr marL="109693" lvl="0" indent="0" algn="just">
              <a:lnSpc>
                <a:spcPct val="120000"/>
              </a:lnSpc>
              <a:buNone/>
            </a:pPr>
            <a:r>
              <a:rPr lang="en-US" sz="1800" b="1" dirty="0" err="1">
                <a:latin typeface="Arial" panose="020B0604020202020204" pitchFamily="34" charset="0"/>
                <a:cs typeface="Arial" panose="020B0604020202020204" pitchFamily="34" charset="0"/>
              </a:rPr>
              <a:t>Kesimpulan</a:t>
            </a:r>
            <a:r>
              <a:rPr lang="en-US" sz="1800" b="1"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Tegangan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listrik</a:t>
            </a:r>
            <a:r>
              <a:rPr lang="en-US" sz="1800" dirty="0">
                <a:latin typeface="Arial" panose="020B0604020202020204" pitchFamily="34" charset="0"/>
                <a:cs typeface="Arial" panose="020B0604020202020204" pitchFamily="34" charset="0"/>
              </a:rPr>
              <a:t> yang </a:t>
            </a:r>
            <a:r>
              <a:rPr lang="en-US" sz="1800" dirty="0" err="1">
                <a:latin typeface="Arial" panose="020B0604020202020204" pitchFamily="34" charset="0"/>
                <a:cs typeface="Arial" panose="020B0604020202020204" pitchFamily="34" charset="0"/>
              </a:rPr>
              <a:t>menyebabkan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terjadinya</a:t>
            </a:r>
            <a:r>
              <a:rPr lang="en-US" sz="1800" dirty="0">
                <a:latin typeface="Arial" panose="020B0604020202020204" pitchFamily="34" charset="0"/>
                <a:cs typeface="Arial" panose="020B0604020202020204" pitchFamily="34" charset="0"/>
              </a:rPr>
              <a:t> leukemia.</a:t>
            </a:r>
          </a:p>
          <a:p>
            <a:pPr marL="109693" indent="0" algn="just">
              <a:lnSpc>
                <a:spcPct val="120000"/>
              </a:lnSpc>
              <a:buNone/>
            </a:pPr>
            <a:r>
              <a:rPr lang="en-US" sz="1800" b="1" dirty="0" err="1">
                <a:latin typeface="Arial" panose="020B0604020202020204" pitchFamily="34" charset="0"/>
                <a:cs typeface="Arial" panose="020B0604020202020204" pitchFamily="34" charset="0"/>
              </a:rPr>
              <a:t>Analisis</a:t>
            </a:r>
            <a:r>
              <a:rPr lang="en-US" sz="1800" b="1"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Premis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dari</a:t>
            </a:r>
            <a:r>
              <a:rPr lang="en-US" sz="1800" dirty="0">
                <a:latin typeface="Arial" panose="020B0604020202020204" pitchFamily="34" charset="0"/>
                <a:cs typeface="Arial" panose="020B0604020202020204" pitchFamily="34" charset="0"/>
              </a:rPr>
              <a:t> argument </a:t>
            </a:r>
            <a:r>
              <a:rPr lang="en-US" sz="1800" dirty="0" err="1">
                <a:latin typeface="Arial" panose="020B0604020202020204" pitchFamily="34" charset="0"/>
                <a:cs typeface="Arial" panose="020B0604020202020204" pitchFamily="34" charset="0"/>
              </a:rPr>
              <a:t>tersebut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hanya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mencatat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hanya</a:t>
            </a:r>
            <a:r>
              <a:rPr lang="en-US" sz="1800" dirty="0">
                <a:latin typeface="Arial" panose="020B0604020202020204" pitchFamily="34" charset="0"/>
                <a:cs typeface="Arial" panose="020B0604020202020204" pitchFamily="34" charset="0"/>
              </a:rPr>
              <a:t> 2 </a:t>
            </a:r>
            <a:r>
              <a:rPr lang="en-US" sz="1800" dirty="0" err="1">
                <a:latin typeface="Arial" panose="020B0604020202020204" pitchFamily="34" charset="0"/>
                <a:cs typeface="Arial" panose="020B0604020202020204" pitchFamily="34" charset="0"/>
              </a:rPr>
              <a:t>kasus</a:t>
            </a:r>
            <a:r>
              <a:rPr lang="en-US" sz="1800" dirty="0">
                <a:latin typeface="Arial" panose="020B0604020202020204" pitchFamily="34" charset="0"/>
                <a:cs typeface="Arial" panose="020B0604020202020204" pitchFamily="34" charset="0"/>
              </a:rPr>
              <a:t> leukemia </a:t>
            </a:r>
            <a:r>
              <a:rPr lang="en-US" sz="1800" dirty="0" err="1">
                <a:latin typeface="Arial" panose="020B0604020202020204" pitchFamily="34" charset="0"/>
                <a:cs typeface="Arial" panose="020B0604020202020204" pitchFamily="34" charset="0"/>
              </a:rPr>
              <a:t>disepanjang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jalan</a:t>
            </a:r>
            <a:r>
              <a:rPr lang="en-US" sz="1800" dirty="0">
                <a:latin typeface="Arial" panose="020B0604020202020204" pitchFamily="34" charset="0"/>
                <a:cs typeface="Arial" panose="020B0604020202020204" pitchFamily="34" charset="0"/>
              </a:rPr>
              <a:t> yang </a:t>
            </a:r>
            <a:r>
              <a:rPr lang="en-US" sz="1800" dirty="0" err="1">
                <a:latin typeface="Arial" panose="020B0604020202020204" pitchFamily="34" charset="0"/>
                <a:cs typeface="Arial" panose="020B0604020202020204" pitchFamily="34" charset="0"/>
              </a:rPr>
              <a:t>dilewati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oleh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listrik</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tegangan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tinggi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Tetapi</a:t>
            </a:r>
            <a:r>
              <a:rPr lang="en-US" sz="1800" dirty="0">
                <a:latin typeface="Arial" panose="020B0604020202020204" pitchFamily="34" charset="0"/>
                <a:cs typeface="Arial" panose="020B0604020202020204" pitchFamily="34" charset="0"/>
              </a:rPr>
              <a:t> 2 </a:t>
            </a:r>
            <a:r>
              <a:rPr lang="en-US" sz="1800" dirty="0" err="1">
                <a:latin typeface="Arial" panose="020B0604020202020204" pitchFamily="34" charset="0"/>
                <a:cs typeface="Arial" panose="020B0604020202020204" pitchFamily="34" charset="0"/>
              </a:rPr>
              <a:t>kasus</a:t>
            </a:r>
            <a:r>
              <a:rPr lang="en-US" sz="1800" dirty="0">
                <a:latin typeface="Arial" panose="020B0604020202020204" pitchFamily="34" charset="0"/>
                <a:cs typeface="Arial" panose="020B0604020202020204" pitchFamily="34" charset="0"/>
              </a:rPr>
              <a:t> leukemia </a:t>
            </a:r>
            <a:r>
              <a:rPr lang="en-US" sz="1800" dirty="0" err="1">
                <a:latin typeface="Arial" panose="020B0604020202020204" pitchFamily="34" charset="0"/>
                <a:cs typeface="Arial" panose="020B0604020202020204" pitchFamily="34" charset="0"/>
              </a:rPr>
              <a:t>kurang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cukup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untuk</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membentuk</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sebuat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pola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patern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sehingga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mengambil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kesimpulan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bahwa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tegangan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listriklah</a:t>
            </a:r>
            <a:r>
              <a:rPr lang="en-US" sz="1800" dirty="0">
                <a:latin typeface="Arial" panose="020B0604020202020204" pitchFamily="34" charset="0"/>
                <a:cs typeface="Arial" panose="020B0604020202020204" pitchFamily="34" charset="0"/>
              </a:rPr>
              <a:t> yang </a:t>
            </a:r>
            <a:r>
              <a:rPr lang="en-US" sz="1800" dirty="0" err="1">
                <a:latin typeface="Arial" panose="020B0604020202020204" pitchFamily="34" charset="0"/>
                <a:cs typeface="Arial" panose="020B0604020202020204" pitchFamily="34" charset="0"/>
              </a:rPr>
              <a:t>menyebabkan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sakit</a:t>
            </a:r>
            <a:r>
              <a:rPr lang="en-US" sz="1800" dirty="0">
                <a:latin typeface="Arial" panose="020B0604020202020204" pitchFamily="34" charset="0"/>
                <a:cs typeface="Arial" panose="020B0604020202020204" pitchFamily="34" charset="0"/>
              </a:rPr>
              <a:t> leukemia. </a:t>
            </a:r>
            <a:r>
              <a:rPr lang="en-US" sz="1800" dirty="0" err="1">
                <a:latin typeface="Arial" panose="020B0604020202020204" pitchFamily="34" charset="0"/>
                <a:cs typeface="Arial" panose="020B0604020202020204" pitchFamily="34" charset="0"/>
              </a:rPr>
              <a:t>Argumen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mengandung</a:t>
            </a:r>
            <a:r>
              <a:rPr lang="en-US" sz="1800" dirty="0">
                <a:latin typeface="Arial" panose="020B0604020202020204" pitchFamily="34" charset="0"/>
                <a:cs typeface="Arial" panose="020B0604020202020204" pitchFamily="34" charset="0"/>
              </a:rPr>
              <a:t> fallacy </a:t>
            </a:r>
            <a:r>
              <a:rPr lang="en-US" sz="1800" b="1" dirty="0">
                <a:latin typeface="Arial" panose="020B0604020202020204" pitchFamily="34" charset="0"/>
                <a:cs typeface="Arial" panose="020B0604020202020204" pitchFamily="34" charset="0"/>
              </a:rPr>
              <a:t>hasty generalization.</a:t>
            </a:r>
          </a:p>
        </p:txBody>
      </p:sp>
      <p:grpSp>
        <p:nvGrpSpPr>
          <p:cNvPr id="4" name="Group 3"/>
          <p:cNvGrpSpPr/>
          <p:nvPr/>
        </p:nvGrpSpPr>
        <p:grpSpPr>
          <a:xfrm>
            <a:off x="6588224" y="1268760"/>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A  and B are linked one or few times;</a:t>
              </a:r>
            </a:p>
            <a:p>
              <a:pPr algn="ctr"/>
              <a:r>
                <a:rPr lang="en-US" sz="1600" dirty="0" smtClean="0">
                  <a:solidFill>
                    <a:schemeClr val="accent2"/>
                  </a:solidFill>
                </a:rPr>
                <a:t>Therefore</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tx1"/>
                  </a:solidFill>
                </a:rPr>
                <a:t>A caused B</a:t>
              </a:r>
            </a:p>
            <a:p>
              <a:pPr algn="ctr"/>
              <a:r>
                <a:rPr lang="en-US" sz="1400" dirty="0" smtClean="0">
                  <a:solidFill>
                    <a:schemeClr val="tx1"/>
                  </a:solidFill>
                </a:rPr>
                <a:t> (or vice versa </a:t>
              </a:r>
              <a:r>
                <a:rPr lang="en-US" sz="1400" i="1" dirty="0" smtClean="0">
                  <a:solidFill>
                    <a:schemeClr val="tx1"/>
                  </a:solidFill>
                </a:rPr>
                <a:t>-</a:t>
              </a:r>
              <a:r>
                <a:rPr lang="en-US" sz="1400" i="1" dirty="0" err="1" smtClean="0">
                  <a:solidFill>
                    <a:schemeClr val="tx1"/>
                  </a:solidFill>
                </a:rPr>
                <a:t>atau</a:t>
              </a:r>
              <a:r>
                <a:rPr lang="en-US" sz="1400" i="1" dirty="0" smtClean="0">
                  <a:solidFill>
                    <a:schemeClr val="tx1"/>
                  </a:solidFill>
                </a:rPr>
                <a:t> </a:t>
              </a:r>
              <a:r>
                <a:rPr lang="en-US" sz="1400" i="1" dirty="0" err="1" smtClean="0">
                  <a:solidFill>
                    <a:schemeClr val="tx1"/>
                  </a:solidFill>
                </a:rPr>
                <a:t>sebaliknya</a:t>
              </a:r>
              <a:r>
                <a:rPr lang="en-US" sz="1400" i="1" dirty="0" smtClean="0">
                  <a:solidFill>
                    <a:schemeClr val="tx1"/>
                  </a:solidFill>
                </a:rPr>
                <a:t>-</a:t>
              </a:r>
              <a:r>
                <a:rPr lang="en-US" sz="1400" dirty="0" smtClean="0">
                  <a:solidFill>
                    <a:schemeClr val="tx1"/>
                  </a:solidFill>
                </a:rPr>
                <a:t>)</a:t>
              </a:r>
              <a:endParaRPr lang="en-US" sz="1400" dirty="0">
                <a:solidFill>
                  <a:schemeClr val="tx1"/>
                </a:solidFill>
              </a:endParaRPr>
            </a:p>
          </p:txBody>
        </p:sp>
        <p:cxnSp>
          <p:nvCxnSpPr>
            <p:cNvPr id="6" name="Straight Arrow Connector 5"/>
            <p:cNvCxnSpPr/>
            <p:nvPr/>
          </p:nvCxnSpPr>
          <p:spPr>
            <a:xfrm>
              <a:off x="7740352" y="2204864"/>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512" y="304800"/>
            <a:ext cx="8278688" cy="914400"/>
          </a:xfrm>
        </p:spPr>
        <p:txBody>
          <a:bodyPr>
            <a:noAutofit/>
          </a:bodyPr>
          <a:lstStyle/>
          <a:p>
            <a:r>
              <a:rPr lang="en-US" sz="3200" b="1" dirty="0" smtClean="0">
                <a:solidFill>
                  <a:schemeClr val="tx1"/>
                </a:solidFill>
                <a:latin typeface="Arial" charset="0"/>
                <a:cs typeface="Arial" charset="0"/>
              </a:rPr>
              <a:t>5. Limited Choice </a:t>
            </a:r>
            <a:r>
              <a:rPr lang="it-IT" sz="3200" b="1" dirty="0" smtClean="0">
                <a:solidFill>
                  <a:schemeClr val="tx1"/>
                </a:solidFill>
                <a:latin typeface="Arial" charset="0"/>
                <a:cs typeface="Arial" charset="0"/>
              </a:rPr>
              <a:t>(False dilemma or False dichotomy)</a:t>
            </a:r>
            <a:endParaRPr lang="en-US" sz="3200" b="1" dirty="0">
              <a:solidFill>
                <a:srgbClr val="000000"/>
              </a:solidFill>
            </a:endParaRPr>
          </a:p>
        </p:txBody>
      </p:sp>
      <p:sp>
        <p:nvSpPr>
          <p:cNvPr id="6147" name="Rectangle 3"/>
          <p:cNvSpPr>
            <a:spLocks noGrp="1" noChangeArrowheads="1"/>
          </p:cNvSpPr>
          <p:nvPr>
            <p:ph type="body" idx="1"/>
          </p:nvPr>
        </p:nvSpPr>
        <p:spPr>
          <a:xfrm>
            <a:off x="179512" y="1371600"/>
            <a:ext cx="6264696" cy="5029200"/>
          </a:xfrm>
        </p:spPr>
        <p:txBody>
          <a:bodyPr>
            <a:noAutofit/>
          </a:bodyPr>
          <a:lstStyle/>
          <a:p>
            <a:pPr>
              <a:lnSpc>
                <a:spcPct val="110000"/>
              </a:lnSpc>
              <a:spcBef>
                <a:spcPts val="0"/>
              </a:spcBef>
            </a:pPr>
            <a:r>
              <a:rPr lang="en-US" sz="1600" b="1" dirty="0" smtClean="0">
                <a:latin typeface="Arial" panose="020B0604020202020204" pitchFamily="34" charset="0"/>
                <a:cs typeface="Arial" panose="020B0604020202020204" pitchFamily="34" charset="0"/>
              </a:rPr>
              <a:t>Limited </a:t>
            </a:r>
            <a:r>
              <a:rPr lang="en-US" sz="1600" b="1" dirty="0">
                <a:latin typeface="Arial" panose="020B0604020202020204" pitchFamily="34" charset="0"/>
                <a:cs typeface="Arial" panose="020B0604020202020204" pitchFamily="34" charset="0"/>
              </a:rPr>
              <a:t>choice </a:t>
            </a:r>
            <a:r>
              <a:rPr lang="en-US" sz="1600" dirty="0" err="1">
                <a:latin typeface="Arial" panose="020B0604020202020204" pitchFamily="34" charset="0"/>
                <a:cs typeface="Arial" panose="020B0604020202020204" pitchFamily="34" charset="0"/>
              </a:rPr>
              <a:t>adalah</a:t>
            </a:r>
            <a:r>
              <a:rPr lang="en-US" sz="1600" dirty="0">
                <a:latin typeface="Arial" panose="020B0604020202020204" pitchFamily="34" charset="0"/>
                <a:cs typeface="Arial" panose="020B0604020202020204" pitchFamily="34" charset="0"/>
              </a:rPr>
              <a:t> fallacy yang </a:t>
            </a:r>
            <a:r>
              <a:rPr lang="en-US" sz="1600" dirty="0" err="1">
                <a:latin typeface="Arial" panose="020B0604020202020204" pitchFamily="34" charset="0"/>
                <a:cs typeface="Arial" panose="020B0604020202020204" pitchFamily="34" charset="0"/>
              </a:rPr>
              <a:t>memaksakan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kesimpulan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membatasi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pilihan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Kebanyakan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seringkali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menggunakan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pernyataan</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mengandung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antara</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a:lnSpc>
                <a:spcPct val="110000"/>
              </a:lnSpc>
              <a:spcBef>
                <a:spcPts val="0"/>
              </a:spcBef>
            </a:pPr>
            <a:endParaRPr lang="en-US" sz="1600" dirty="0">
              <a:latin typeface="Arial" panose="020B0604020202020204" pitchFamily="34" charset="0"/>
              <a:cs typeface="Arial" panose="020B0604020202020204" pitchFamily="34" charset="0"/>
            </a:endParaRPr>
          </a:p>
          <a:p>
            <a:pPr algn="just">
              <a:lnSpc>
                <a:spcPct val="110000"/>
              </a:lnSpc>
              <a:spcBef>
                <a:spcPts val="0"/>
              </a:spcBef>
              <a:buNone/>
            </a:pPr>
            <a:r>
              <a:rPr lang="en-US" sz="1600" dirty="0" err="1" smtClean="0">
                <a:solidFill>
                  <a:srgbClr val="000000"/>
                </a:solidFill>
                <a:latin typeface="Arial" panose="020B0604020202020204" pitchFamily="34" charset="0"/>
                <a:cs typeface="Arial" panose="020B0604020202020204" pitchFamily="34" charset="0"/>
              </a:rPr>
              <a:t>Contoh</a:t>
            </a:r>
            <a:r>
              <a:rPr lang="en-US" sz="1600" dirty="0" smtClean="0">
                <a:solidFill>
                  <a:srgbClr val="000000"/>
                </a:solidFill>
                <a:latin typeface="Arial" panose="020B0604020202020204" pitchFamily="34" charset="0"/>
                <a:cs typeface="Arial" panose="020B0604020202020204" pitchFamily="34" charset="0"/>
              </a:rPr>
              <a:t>  :</a:t>
            </a:r>
          </a:p>
          <a:p>
            <a:pPr algn="just">
              <a:lnSpc>
                <a:spcPct val="110000"/>
              </a:lnSpc>
              <a:spcBef>
                <a:spcPts val="0"/>
              </a:spcBef>
              <a:buNone/>
            </a:pPr>
            <a:r>
              <a:rPr lang="en-US" sz="1600" dirty="0" smtClean="0">
                <a:solidFill>
                  <a:srgbClr val="C00000"/>
                </a:solidFill>
                <a:latin typeface="Arial" panose="020B0604020202020204" pitchFamily="34" charset="0"/>
                <a:cs typeface="Arial" panose="020B0604020202020204" pitchFamily="34" charset="0"/>
              </a:rPr>
              <a:t>“</a:t>
            </a:r>
            <a:r>
              <a:rPr lang="en-US" sz="1600" dirty="0" err="1" smtClean="0">
                <a:solidFill>
                  <a:srgbClr val="C00000"/>
                </a:solidFill>
                <a:latin typeface="Arial" panose="020B0604020202020204" pitchFamily="34" charset="0"/>
                <a:cs typeface="Arial" panose="020B0604020202020204" pitchFamily="34" charset="0"/>
              </a:rPr>
              <a:t>Kamu</a:t>
            </a:r>
            <a:r>
              <a:rPr lang="en-US" sz="1600" dirty="0" smtClean="0">
                <a:solidFill>
                  <a:srgbClr val="C00000"/>
                </a:solidFill>
                <a:latin typeface="Arial" panose="020B0604020202020204" pitchFamily="34" charset="0"/>
                <a:cs typeface="Arial" panose="020B0604020202020204" pitchFamily="34" charset="0"/>
              </a:rPr>
              <a:t> </a:t>
            </a:r>
            <a:r>
              <a:rPr lang="en-US" sz="1600" dirty="0" err="1" smtClean="0">
                <a:solidFill>
                  <a:srgbClr val="C00000"/>
                </a:solidFill>
                <a:latin typeface="Arial" panose="020B0604020202020204" pitchFamily="34" charset="0"/>
                <a:cs typeface="Arial" panose="020B0604020202020204" pitchFamily="34" charset="0"/>
              </a:rPr>
              <a:t>tidak</a:t>
            </a:r>
            <a:r>
              <a:rPr lang="en-US" sz="1600" dirty="0" smtClean="0">
                <a:solidFill>
                  <a:srgbClr val="C00000"/>
                </a:solidFill>
                <a:latin typeface="Arial" panose="020B0604020202020204" pitchFamily="34" charset="0"/>
                <a:cs typeface="Arial" panose="020B0604020202020204" pitchFamily="34" charset="0"/>
              </a:rPr>
              <a:t> </a:t>
            </a:r>
            <a:r>
              <a:rPr lang="en-US" sz="1600" dirty="0" err="1" smtClean="0">
                <a:solidFill>
                  <a:srgbClr val="C00000"/>
                </a:solidFill>
                <a:latin typeface="Arial" panose="020B0604020202020204" pitchFamily="34" charset="0"/>
                <a:cs typeface="Arial" panose="020B0604020202020204" pitchFamily="34" charset="0"/>
              </a:rPr>
              <a:t>mendukung</a:t>
            </a:r>
            <a:r>
              <a:rPr lang="en-US" sz="1600" dirty="0" smtClean="0">
                <a:solidFill>
                  <a:srgbClr val="C00000"/>
                </a:solidFill>
                <a:latin typeface="Arial" panose="020B0604020202020204" pitchFamily="34" charset="0"/>
                <a:cs typeface="Arial" panose="020B0604020202020204" pitchFamily="34" charset="0"/>
              </a:rPr>
              <a:t> </a:t>
            </a:r>
            <a:r>
              <a:rPr lang="en-US" sz="1600" dirty="0" err="1" smtClean="0">
                <a:solidFill>
                  <a:srgbClr val="C00000"/>
                </a:solidFill>
                <a:latin typeface="Arial" panose="020B0604020202020204" pitchFamily="34" charset="0"/>
                <a:cs typeface="Arial" panose="020B0604020202020204" pitchFamily="34" charset="0"/>
              </a:rPr>
              <a:t>Presiden</a:t>
            </a:r>
            <a:r>
              <a:rPr lang="en-US" sz="1600" dirty="0" smtClean="0">
                <a:solidFill>
                  <a:srgbClr val="C00000"/>
                </a:solidFill>
                <a:latin typeface="Arial" panose="020B0604020202020204" pitchFamily="34" charset="0"/>
                <a:cs typeface="Arial" panose="020B0604020202020204" pitchFamily="34" charset="0"/>
              </a:rPr>
              <a:t> , </a:t>
            </a:r>
            <a:r>
              <a:rPr lang="en-US" sz="1600" dirty="0" err="1" smtClean="0">
                <a:solidFill>
                  <a:srgbClr val="C00000"/>
                </a:solidFill>
                <a:latin typeface="Arial" panose="020B0604020202020204" pitchFamily="34" charset="0"/>
                <a:cs typeface="Arial" panose="020B0604020202020204" pitchFamily="34" charset="0"/>
              </a:rPr>
              <a:t>kamu</a:t>
            </a:r>
            <a:r>
              <a:rPr lang="en-US" sz="1600" dirty="0" smtClean="0">
                <a:solidFill>
                  <a:srgbClr val="C00000"/>
                </a:solidFill>
                <a:latin typeface="Arial" panose="020B0604020202020204" pitchFamily="34" charset="0"/>
                <a:cs typeface="Arial" panose="020B0604020202020204" pitchFamily="34" charset="0"/>
              </a:rPr>
              <a:t> </a:t>
            </a:r>
            <a:r>
              <a:rPr lang="en-US" sz="1600" dirty="0" err="1" smtClean="0">
                <a:solidFill>
                  <a:srgbClr val="C00000"/>
                </a:solidFill>
                <a:latin typeface="Arial" panose="020B0604020202020204" pitchFamily="34" charset="0"/>
                <a:cs typeface="Arial" panose="020B0604020202020204" pitchFamily="34" charset="0"/>
              </a:rPr>
              <a:t>bukan</a:t>
            </a:r>
            <a:r>
              <a:rPr lang="en-US" sz="1600" dirty="0" smtClean="0">
                <a:solidFill>
                  <a:srgbClr val="C00000"/>
                </a:solidFill>
                <a:latin typeface="Arial" panose="020B0604020202020204" pitchFamily="34" charset="0"/>
                <a:cs typeface="Arial" panose="020B0604020202020204" pitchFamily="34" charset="0"/>
              </a:rPr>
              <a:t> orang yang </a:t>
            </a:r>
            <a:r>
              <a:rPr lang="en-US" sz="1600" dirty="0" err="1" smtClean="0">
                <a:solidFill>
                  <a:srgbClr val="C00000"/>
                </a:solidFill>
                <a:latin typeface="Arial" panose="020B0604020202020204" pitchFamily="34" charset="0"/>
                <a:cs typeface="Arial" panose="020B0604020202020204" pitchFamily="34" charset="0"/>
              </a:rPr>
              <a:t>patriotik</a:t>
            </a:r>
            <a:r>
              <a:rPr lang="en-US" sz="1600" dirty="0" smtClean="0">
                <a:solidFill>
                  <a:srgbClr val="C00000"/>
                </a:solidFill>
                <a:latin typeface="Arial" panose="020B0604020202020204" pitchFamily="34" charset="0"/>
                <a:cs typeface="Arial" panose="020B0604020202020204" pitchFamily="34" charset="0"/>
              </a:rPr>
              <a:t>”</a:t>
            </a:r>
          </a:p>
          <a:p>
            <a:pPr algn="just">
              <a:lnSpc>
                <a:spcPct val="110000"/>
              </a:lnSpc>
              <a:spcBef>
                <a:spcPts val="0"/>
              </a:spcBef>
              <a:buNone/>
            </a:pPr>
            <a:endParaRPr lang="en-US" sz="1600" dirty="0" smtClean="0">
              <a:solidFill>
                <a:srgbClr val="000000"/>
              </a:solidFill>
              <a:latin typeface="Arial" panose="020B0604020202020204" pitchFamily="34" charset="0"/>
              <a:cs typeface="Arial" panose="020B0604020202020204" pitchFamily="34" charset="0"/>
            </a:endParaRPr>
          </a:p>
          <a:p>
            <a:pPr algn="just">
              <a:lnSpc>
                <a:spcPct val="110000"/>
              </a:lnSpc>
              <a:spcBef>
                <a:spcPts val="0"/>
              </a:spcBef>
              <a:buNone/>
            </a:pPr>
            <a:r>
              <a:rPr lang="en-US" sz="1600" b="1" dirty="0" err="1" smtClean="0">
                <a:solidFill>
                  <a:srgbClr val="000000"/>
                </a:solidFill>
                <a:latin typeface="Arial" panose="020B0604020202020204" pitchFamily="34" charset="0"/>
                <a:cs typeface="Arial" panose="020B0604020202020204" pitchFamily="34" charset="0"/>
              </a:rPr>
              <a:t>Premis</a:t>
            </a:r>
            <a:r>
              <a:rPr lang="en-US" sz="1600" b="1" dirty="0" smtClean="0">
                <a:solidFill>
                  <a:srgbClr val="000000"/>
                </a:solidFill>
                <a:latin typeface="Arial" panose="020B0604020202020204" pitchFamily="34" charset="0"/>
                <a:cs typeface="Arial" panose="020B0604020202020204" pitchFamily="34" charset="0"/>
              </a:rPr>
              <a:t> : </a:t>
            </a:r>
            <a:r>
              <a:rPr lang="en-US" sz="1600" dirty="0" err="1" smtClean="0">
                <a:solidFill>
                  <a:srgbClr val="000000"/>
                </a:solidFill>
                <a:latin typeface="Arial" panose="020B0604020202020204" pitchFamily="34" charset="0"/>
                <a:cs typeface="Arial" panose="020B0604020202020204" pitchFamily="34" charset="0"/>
              </a:rPr>
              <a:t>Kamu</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tidak</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mendukung</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presiden</a:t>
            </a:r>
            <a:endParaRPr lang="en-US" sz="1600" dirty="0" smtClean="0">
              <a:solidFill>
                <a:srgbClr val="000000"/>
              </a:solidFill>
              <a:latin typeface="Arial" panose="020B0604020202020204" pitchFamily="34" charset="0"/>
              <a:cs typeface="Arial" panose="020B0604020202020204" pitchFamily="34" charset="0"/>
            </a:endParaRPr>
          </a:p>
          <a:p>
            <a:pPr algn="just">
              <a:lnSpc>
                <a:spcPct val="110000"/>
              </a:lnSpc>
              <a:spcBef>
                <a:spcPts val="0"/>
              </a:spcBef>
              <a:buNone/>
            </a:pPr>
            <a:r>
              <a:rPr lang="en-US" sz="1600" b="1" dirty="0" err="1" smtClean="0">
                <a:solidFill>
                  <a:srgbClr val="000000"/>
                </a:solidFill>
                <a:latin typeface="Arial" panose="020B0604020202020204" pitchFamily="34" charset="0"/>
                <a:cs typeface="Arial" panose="020B0604020202020204" pitchFamily="34" charset="0"/>
              </a:rPr>
              <a:t>Kesimpulan</a:t>
            </a:r>
            <a:r>
              <a:rPr lang="en-US" sz="1600" b="1" dirty="0" smtClean="0">
                <a:solidFill>
                  <a:srgbClr val="000000"/>
                </a:solidFill>
                <a:latin typeface="Arial" panose="020B0604020202020204" pitchFamily="34" charset="0"/>
                <a:cs typeface="Arial" panose="020B0604020202020204" pitchFamily="34" charset="0"/>
              </a:rPr>
              <a:t> : </a:t>
            </a:r>
            <a:r>
              <a:rPr lang="en-US" sz="1600" dirty="0" err="1" smtClean="0">
                <a:solidFill>
                  <a:srgbClr val="000000"/>
                </a:solidFill>
                <a:latin typeface="Arial" panose="020B0604020202020204" pitchFamily="34" charset="0"/>
                <a:cs typeface="Arial" panose="020B0604020202020204" pitchFamily="34" charset="0"/>
              </a:rPr>
              <a:t>Kamu</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bukan</a:t>
            </a:r>
            <a:r>
              <a:rPr lang="en-US" sz="1600" dirty="0" smtClean="0">
                <a:solidFill>
                  <a:srgbClr val="000000"/>
                </a:solidFill>
                <a:latin typeface="Arial" panose="020B0604020202020204" pitchFamily="34" charset="0"/>
                <a:cs typeface="Arial" panose="020B0604020202020204" pitchFamily="34" charset="0"/>
              </a:rPr>
              <a:t> orang  yang </a:t>
            </a:r>
            <a:r>
              <a:rPr lang="en-US" sz="1600" dirty="0" err="1" smtClean="0">
                <a:solidFill>
                  <a:srgbClr val="000000"/>
                </a:solidFill>
                <a:latin typeface="Arial" panose="020B0604020202020204" pitchFamily="34" charset="0"/>
                <a:cs typeface="Arial" panose="020B0604020202020204" pitchFamily="34" charset="0"/>
              </a:rPr>
              <a:t>patriotik</a:t>
            </a:r>
            <a:endParaRPr lang="en-US" sz="1600" dirty="0" smtClean="0">
              <a:solidFill>
                <a:srgbClr val="000000"/>
              </a:solidFill>
              <a:latin typeface="Arial" panose="020B0604020202020204" pitchFamily="34" charset="0"/>
              <a:cs typeface="Arial" panose="020B0604020202020204" pitchFamily="34" charset="0"/>
            </a:endParaRPr>
          </a:p>
          <a:p>
            <a:pPr algn="just">
              <a:lnSpc>
                <a:spcPct val="110000"/>
              </a:lnSpc>
              <a:spcBef>
                <a:spcPts val="0"/>
              </a:spcBef>
              <a:buNone/>
            </a:pPr>
            <a:r>
              <a:rPr lang="en-US" sz="1600" b="1" dirty="0" err="1" smtClean="0">
                <a:solidFill>
                  <a:srgbClr val="000000"/>
                </a:solidFill>
                <a:latin typeface="Arial" panose="020B0604020202020204" pitchFamily="34" charset="0"/>
                <a:cs typeface="Arial" panose="020B0604020202020204" pitchFamily="34" charset="0"/>
              </a:rPr>
              <a:t>Analisis</a:t>
            </a:r>
            <a:r>
              <a:rPr lang="en-US" sz="1600" b="1" dirty="0" smtClean="0">
                <a:solidFill>
                  <a:srgbClr val="000000"/>
                </a:solidFill>
                <a:latin typeface="Arial" panose="020B0604020202020204" pitchFamily="34" charset="0"/>
                <a:cs typeface="Arial" panose="020B0604020202020204" pitchFamily="34" charset="0"/>
              </a:rPr>
              <a:t> : </a:t>
            </a:r>
            <a:r>
              <a:rPr lang="en-US" sz="1600" dirty="0" smtClean="0">
                <a:solidFill>
                  <a:srgbClr val="000000"/>
                </a:solidFill>
                <a:latin typeface="Arial" panose="020B0604020202020204" pitchFamily="34" charset="0"/>
                <a:cs typeface="Arial" panose="020B0604020202020204" pitchFamily="34" charset="0"/>
              </a:rPr>
              <a:t>Argument </a:t>
            </a:r>
            <a:r>
              <a:rPr lang="en-US" sz="1600" dirty="0" err="1" smtClean="0">
                <a:solidFill>
                  <a:srgbClr val="000000"/>
                </a:solidFill>
                <a:latin typeface="Arial" panose="020B0604020202020204" pitchFamily="34" charset="0"/>
                <a:cs typeface="Arial" panose="020B0604020202020204" pitchFamily="34" charset="0"/>
              </a:rPr>
              <a:t>tersebut</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menyatakan</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hanya</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dua</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tipe</a:t>
            </a:r>
            <a:r>
              <a:rPr lang="en-US" sz="1600" dirty="0" smtClean="0">
                <a:solidFill>
                  <a:srgbClr val="000000"/>
                </a:solidFill>
                <a:latin typeface="Arial" panose="020B0604020202020204" pitchFamily="34" charset="0"/>
                <a:cs typeface="Arial" panose="020B0604020202020204" pitchFamily="34" charset="0"/>
              </a:rPr>
              <a:t> orang </a:t>
            </a:r>
            <a:r>
              <a:rPr lang="en-US" sz="1600" dirty="0" err="1" smtClean="0">
                <a:solidFill>
                  <a:srgbClr val="000000"/>
                </a:solidFill>
                <a:latin typeface="Arial" panose="020B0604020202020204" pitchFamily="34" charset="0"/>
                <a:cs typeface="Arial" panose="020B0604020202020204" pitchFamily="34" charset="0"/>
              </a:rPr>
              <a:t>yaitu</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patriotik</a:t>
            </a:r>
            <a:r>
              <a:rPr lang="en-US" sz="1600" dirty="0" smtClean="0">
                <a:solidFill>
                  <a:srgbClr val="000000"/>
                </a:solidFill>
                <a:latin typeface="Arial" panose="020B0604020202020204" pitchFamily="34" charset="0"/>
                <a:cs typeface="Arial" panose="020B0604020202020204" pitchFamily="34" charset="0"/>
              </a:rPr>
              <a:t> yang </a:t>
            </a:r>
            <a:r>
              <a:rPr lang="en-US" sz="1600" dirty="0" err="1" smtClean="0">
                <a:solidFill>
                  <a:srgbClr val="000000"/>
                </a:solidFill>
                <a:latin typeface="Arial" panose="020B0604020202020204" pitchFamily="34" charset="0"/>
                <a:cs typeface="Arial" panose="020B0604020202020204" pitchFamily="34" charset="0"/>
              </a:rPr>
              <a:t>mendukung</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presiden</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dan</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bukan</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patriotik</a:t>
            </a:r>
            <a:r>
              <a:rPr lang="en-US" sz="1600" dirty="0" smtClean="0">
                <a:solidFill>
                  <a:srgbClr val="000000"/>
                </a:solidFill>
                <a:latin typeface="Arial" panose="020B0604020202020204" pitchFamily="34" charset="0"/>
                <a:cs typeface="Arial" panose="020B0604020202020204" pitchFamily="34" charset="0"/>
              </a:rPr>
              <a:t> yang </a:t>
            </a:r>
            <a:r>
              <a:rPr lang="en-US" sz="1600" dirty="0" err="1" smtClean="0">
                <a:solidFill>
                  <a:srgbClr val="000000"/>
                </a:solidFill>
                <a:latin typeface="Arial" panose="020B0604020202020204" pitchFamily="34" charset="0"/>
                <a:cs typeface="Arial" panose="020B0604020202020204" pitchFamily="34" charset="0"/>
              </a:rPr>
              <a:t>tidak</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mendukung</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presiden</a:t>
            </a:r>
            <a:r>
              <a:rPr lang="en-US" sz="1600" dirty="0" smtClean="0">
                <a:solidFill>
                  <a:srgbClr val="000000"/>
                </a:solidFill>
                <a:latin typeface="Arial" panose="020B0604020202020204" pitchFamily="34" charset="0"/>
                <a:cs typeface="Arial" panose="020B0604020202020204" pitchFamily="34" charset="0"/>
              </a:rPr>
              <a:t> , </a:t>
            </a:r>
            <a:r>
              <a:rPr lang="en-US" sz="1600" dirty="0" err="1" smtClean="0">
                <a:solidFill>
                  <a:srgbClr val="000000"/>
                </a:solidFill>
                <a:latin typeface="Arial" panose="020B0604020202020204" pitchFamily="34" charset="0"/>
                <a:cs typeface="Arial" panose="020B0604020202020204" pitchFamily="34" charset="0"/>
              </a:rPr>
              <a:t>Padahal</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ada</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banyak</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kemungkinan</a:t>
            </a:r>
            <a:r>
              <a:rPr lang="en-US" sz="1600" dirty="0" smtClean="0">
                <a:solidFill>
                  <a:srgbClr val="000000"/>
                </a:solidFill>
                <a:latin typeface="Arial" panose="020B0604020202020204" pitchFamily="34" charset="0"/>
                <a:cs typeface="Arial" panose="020B0604020202020204" pitchFamily="34" charset="0"/>
              </a:rPr>
              <a:t> lain, </a:t>
            </a:r>
            <a:r>
              <a:rPr lang="en-US" sz="1600" dirty="0" err="1" smtClean="0">
                <a:solidFill>
                  <a:srgbClr val="000000"/>
                </a:solidFill>
                <a:latin typeface="Arial" panose="020B0604020202020204" pitchFamily="34" charset="0"/>
                <a:cs typeface="Arial" panose="020B0604020202020204" pitchFamily="34" charset="0"/>
              </a:rPr>
              <a:t>seperti</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tetap</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menjadi</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patriotik</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namun</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tidak</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mendukung</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presiden</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tertentu</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Argumen</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tersebut</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mengandung</a:t>
            </a:r>
            <a:r>
              <a:rPr lang="en-US" sz="1600" dirty="0" smtClean="0">
                <a:solidFill>
                  <a:srgbClr val="000000"/>
                </a:solidFill>
                <a:latin typeface="Arial" panose="020B0604020202020204" pitchFamily="34" charset="0"/>
                <a:cs typeface="Arial" panose="020B0604020202020204" pitchFamily="34" charset="0"/>
              </a:rPr>
              <a:t> fallacy Limited Choice</a:t>
            </a:r>
          </a:p>
          <a:p>
            <a:pPr algn="just">
              <a:lnSpc>
                <a:spcPct val="110000"/>
              </a:lnSpc>
              <a:spcBef>
                <a:spcPts val="0"/>
              </a:spcBef>
              <a:buNone/>
            </a:pPr>
            <a:endParaRPr lang="en-US" sz="1600" b="1" i="1" dirty="0">
              <a:solidFill>
                <a:srgbClr val="FF0000"/>
              </a:solidFill>
              <a:latin typeface="Arial" pitchFamily="34" charset="0"/>
              <a:cs typeface="Arial" pitchFamily="34" charset="0"/>
            </a:endParaRPr>
          </a:p>
          <a:p>
            <a:pPr algn="just">
              <a:lnSpc>
                <a:spcPct val="110000"/>
              </a:lnSpc>
              <a:spcBef>
                <a:spcPts val="0"/>
              </a:spcBef>
              <a:buNone/>
            </a:pPr>
            <a:r>
              <a:rPr lang="en-US" sz="1600" b="1" i="1" dirty="0" smtClean="0">
                <a:solidFill>
                  <a:srgbClr val="FF0000"/>
                </a:solidFill>
                <a:latin typeface="Arial" panose="020B0604020202020204" pitchFamily="34" charset="0"/>
                <a:cs typeface="Arial" panose="020B0604020202020204" pitchFamily="34" charset="0"/>
              </a:rPr>
              <a:t>Check the fallacy of this :</a:t>
            </a:r>
          </a:p>
          <a:p>
            <a:pPr lvl="1" algn="just">
              <a:lnSpc>
                <a:spcPct val="110000"/>
              </a:lnSpc>
              <a:spcBef>
                <a:spcPts val="0"/>
              </a:spcBef>
            </a:pPr>
            <a:r>
              <a:rPr lang="en-US" sz="1600" i="1" dirty="0" smtClean="0">
                <a:solidFill>
                  <a:srgbClr val="000000"/>
                </a:solidFill>
                <a:latin typeface="Arial" panose="020B0604020202020204" pitchFamily="34" charset="0"/>
                <a:cs typeface="Arial" panose="020B0604020202020204" pitchFamily="34" charset="0"/>
              </a:rPr>
              <a:t>“</a:t>
            </a:r>
            <a:r>
              <a:rPr lang="en-US" sz="1600" i="1" dirty="0" err="1" smtClean="0">
                <a:solidFill>
                  <a:srgbClr val="000000"/>
                </a:solidFill>
                <a:latin typeface="Arial" panose="020B0604020202020204" pitchFamily="34" charset="0"/>
                <a:cs typeface="Arial" panose="020B0604020202020204" pitchFamily="34" charset="0"/>
              </a:rPr>
              <a:t>Kamu</a:t>
            </a:r>
            <a:r>
              <a:rPr lang="en-US" sz="1600" i="1" dirty="0" smtClean="0">
                <a:solidFill>
                  <a:srgbClr val="000000"/>
                </a:solidFill>
                <a:latin typeface="Arial" panose="020B0604020202020204" pitchFamily="34" charset="0"/>
                <a:cs typeface="Arial" panose="020B0604020202020204" pitchFamily="34" charset="0"/>
              </a:rPr>
              <a:t> </a:t>
            </a:r>
            <a:r>
              <a:rPr lang="en-US" sz="1600" i="1" dirty="0" err="1" smtClean="0">
                <a:solidFill>
                  <a:srgbClr val="000000"/>
                </a:solidFill>
                <a:latin typeface="Arial" panose="020B0604020202020204" pitchFamily="34" charset="0"/>
                <a:cs typeface="Arial" panose="020B0604020202020204" pitchFamily="34" charset="0"/>
              </a:rPr>
              <a:t>tidak</a:t>
            </a:r>
            <a:r>
              <a:rPr lang="en-US" sz="1600" i="1" dirty="0" smtClean="0">
                <a:solidFill>
                  <a:srgbClr val="000000"/>
                </a:solidFill>
                <a:latin typeface="Arial" panose="020B0604020202020204" pitchFamily="34" charset="0"/>
                <a:cs typeface="Arial" panose="020B0604020202020204" pitchFamily="34" charset="0"/>
              </a:rPr>
              <a:t> </a:t>
            </a:r>
            <a:r>
              <a:rPr lang="en-US" sz="1600" i="1" dirty="0" err="1" smtClean="0">
                <a:solidFill>
                  <a:srgbClr val="000000"/>
                </a:solidFill>
                <a:latin typeface="Arial" panose="020B0604020202020204" pitchFamily="34" charset="0"/>
                <a:cs typeface="Arial" panose="020B0604020202020204" pitchFamily="34" charset="0"/>
              </a:rPr>
              <a:t>hapal</a:t>
            </a:r>
            <a:r>
              <a:rPr lang="en-US" sz="1600" i="1" dirty="0" smtClean="0">
                <a:solidFill>
                  <a:srgbClr val="000000"/>
                </a:solidFill>
                <a:latin typeface="Arial" panose="020B0604020202020204" pitchFamily="34" charset="0"/>
                <a:cs typeface="Arial" panose="020B0604020202020204" pitchFamily="34" charset="0"/>
              </a:rPr>
              <a:t> </a:t>
            </a:r>
            <a:r>
              <a:rPr lang="en-US" sz="1600" i="1" dirty="0" err="1" smtClean="0">
                <a:solidFill>
                  <a:srgbClr val="000000"/>
                </a:solidFill>
                <a:latin typeface="Arial" panose="020B0604020202020204" pitchFamily="34" charset="0"/>
                <a:cs typeface="Arial" panose="020B0604020202020204" pitchFamily="34" charset="0"/>
              </a:rPr>
              <a:t>pancasila</a:t>
            </a:r>
            <a:r>
              <a:rPr lang="en-US" sz="1600" i="1" dirty="0" smtClean="0">
                <a:solidFill>
                  <a:srgbClr val="000000"/>
                </a:solidFill>
                <a:latin typeface="Arial" panose="020B0604020202020204" pitchFamily="34" charset="0"/>
                <a:cs typeface="Arial" panose="020B0604020202020204" pitchFamily="34" charset="0"/>
              </a:rPr>
              <a:t>, </a:t>
            </a:r>
            <a:r>
              <a:rPr lang="en-US" sz="1600" i="1" dirty="0" err="1" smtClean="0">
                <a:solidFill>
                  <a:srgbClr val="000000"/>
                </a:solidFill>
                <a:latin typeface="Arial" panose="020B0604020202020204" pitchFamily="34" charset="0"/>
                <a:cs typeface="Arial" panose="020B0604020202020204" pitchFamily="34" charset="0"/>
              </a:rPr>
              <a:t>Jadi</a:t>
            </a:r>
            <a:r>
              <a:rPr lang="en-US" sz="1600" i="1" dirty="0" smtClean="0">
                <a:solidFill>
                  <a:srgbClr val="000000"/>
                </a:solidFill>
                <a:latin typeface="Arial" panose="020B0604020202020204" pitchFamily="34" charset="0"/>
                <a:cs typeface="Arial" panose="020B0604020202020204" pitchFamily="34" charset="0"/>
              </a:rPr>
              <a:t> </a:t>
            </a:r>
            <a:r>
              <a:rPr lang="en-US" sz="1600" i="1" dirty="0" err="1" smtClean="0">
                <a:solidFill>
                  <a:srgbClr val="000000"/>
                </a:solidFill>
                <a:latin typeface="Arial" panose="020B0604020202020204" pitchFamily="34" charset="0"/>
                <a:cs typeface="Arial" panose="020B0604020202020204" pitchFamily="34" charset="0"/>
              </a:rPr>
              <a:t>Kamu</a:t>
            </a:r>
            <a:r>
              <a:rPr lang="en-US" sz="1600" i="1" dirty="0" smtClean="0">
                <a:solidFill>
                  <a:srgbClr val="000000"/>
                </a:solidFill>
                <a:latin typeface="Arial" panose="020B0604020202020204" pitchFamily="34" charset="0"/>
                <a:cs typeface="Arial" panose="020B0604020202020204" pitchFamily="34" charset="0"/>
              </a:rPr>
              <a:t> </a:t>
            </a:r>
            <a:r>
              <a:rPr lang="en-US" sz="1600" i="1" dirty="0" err="1" smtClean="0">
                <a:solidFill>
                  <a:srgbClr val="000000"/>
                </a:solidFill>
                <a:latin typeface="Arial" panose="020B0604020202020204" pitchFamily="34" charset="0"/>
                <a:cs typeface="Arial" panose="020B0604020202020204" pitchFamily="34" charset="0"/>
              </a:rPr>
              <a:t>seorang</a:t>
            </a:r>
            <a:r>
              <a:rPr lang="en-US" sz="1600" i="1" dirty="0" smtClean="0">
                <a:solidFill>
                  <a:srgbClr val="000000"/>
                </a:solidFill>
                <a:latin typeface="Arial" panose="020B0604020202020204" pitchFamily="34" charset="0"/>
                <a:cs typeface="Arial" panose="020B0604020202020204" pitchFamily="34" charset="0"/>
              </a:rPr>
              <a:t>  </a:t>
            </a:r>
            <a:r>
              <a:rPr lang="en-US" sz="1600" i="1" dirty="0" err="1" smtClean="0">
                <a:solidFill>
                  <a:srgbClr val="000000"/>
                </a:solidFill>
                <a:latin typeface="Arial" panose="020B0604020202020204" pitchFamily="34" charset="0"/>
                <a:cs typeface="Arial" panose="020B0604020202020204" pitchFamily="34" charset="0"/>
              </a:rPr>
              <a:t>Komunis</a:t>
            </a:r>
            <a:r>
              <a:rPr lang="en-US" sz="1600" i="1" dirty="0" smtClean="0">
                <a:solidFill>
                  <a:srgbClr val="000000"/>
                </a:solidFill>
                <a:latin typeface="Arial" panose="020B0604020202020204" pitchFamily="34" charset="0"/>
                <a:cs typeface="Arial" panose="020B0604020202020204" pitchFamily="34" charset="0"/>
              </a:rPr>
              <a:t>”</a:t>
            </a:r>
          </a:p>
          <a:p>
            <a:pPr lvl="1" algn="just">
              <a:lnSpc>
                <a:spcPct val="110000"/>
              </a:lnSpc>
              <a:spcBef>
                <a:spcPts val="0"/>
              </a:spcBef>
            </a:pPr>
            <a:endParaRPr lang="en-US" sz="1600" i="1" dirty="0" smtClean="0">
              <a:solidFill>
                <a:srgbClr val="000000"/>
              </a:solidFill>
              <a:latin typeface="Arial" panose="020B0604020202020204" pitchFamily="34" charset="0"/>
              <a:cs typeface="Arial" panose="020B0604020202020204" pitchFamily="34" charset="0"/>
            </a:endParaRPr>
          </a:p>
          <a:p>
            <a:pPr algn="just">
              <a:lnSpc>
                <a:spcPct val="110000"/>
              </a:lnSpc>
              <a:spcBef>
                <a:spcPts val="0"/>
              </a:spcBef>
              <a:buNone/>
            </a:pPr>
            <a:endParaRPr lang="en-US" sz="1600" dirty="0" smtClean="0">
              <a:solidFill>
                <a:srgbClr val="000000"/>
              </a:solidFill>
              <a:latin typeface="Arial" panose="020B0604020202020204" pitchFamily="34" charset="0"/>
              <a:cs typeface="Arial" panose="020B0604020202020204" pitchFamily="34" charset="0"/>
            </a:endParaRPr>
          </a:p>
        </p:txBody>
      </p:sp>
      <p:grpSp>
        <p:nvGrpSpPr>
          <p:cNvPr id="2" name="Group 3"/>
          <p:cNvGrpSpPr/>
          <p:nvPr/>
        </p:nvGrpSpPr>
        <p:grpSpPr>
          <a:xfrm>
            <a:off x="6588224" y="1268760"/>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P is false;</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Only Q can be true</a:t>
              </a:r>
              <a:endParaRPr lang="en-US" sz="1600" dirty="0">
                <a:solidFill>
                  <a:schemeClr val="tx1"/>
                </a:solidFill>
              </a:endParaRPr>
            </a:p>
          </p:txBody>
        </p:sp>
        <p:cxnSp>
          <p:nvCxnSpPr>
            <p:cNvPr id="6" name="Straight Arrow Connector 5"/>
            <p:cNvCxnSpPr/>
            <p:nvPr/>
          </p:nvCxnSpPr>
          <p:spPr>
            <a:xfrm>
              <a:off x="7740352" y="2204864"/>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63488"/>
            <a:ext cx="8278688" cy="914400"/>
          </a:xfrm>
        </p:spPr>
        <p:txBody>
          <a:bodyPr>
            <a:noAutofit/>
          </a:bodyPr>
          <a:lstStyle/>
          <a:p>
            <a:r>
              <a:rPr lang="en-US" sz="2800" b="1" dirty="0" smtClean="0">
                <a:solidFill>
                  <a:schemeClr val="tx1"/>
                </a:solidFill>
                <a:latin typeface="Arial" charset="0"/>
                <a:cs typeface="Arial" charset="0"/>
              </a:rPr>
              <a:t>6. Appeal to Emotion </a:t>
            </a:r>
            <a:r>
              <a:rPr lang="en-US" sz="2400" b="1" dirty="0" smtClean="0">
                <a:solidFill>
                  <a:schemeClr val="tx1"/>
                </a:solidFill>
                <a:latin typeface="Arial" charset="0"/>
                <a:cs typeface="Arial" charset="0"/>
              </a:rPr>
              <a:t>(Argumentum ad </a:t>
            </a:r>
            <a:r>
              <a:rPr lang="en-US" sz="2400" b="1" dirty="0" err="1" smtClean="0">
                <a:solidFill>
                  <a:schemeClr val="tx1"/>
                </a:solidFill>
                <a:latin typeface="Arial" charset="0"/>
                <a:cs typeface="Arial" charset="0"/>
              </a:rPr>
              <a:t>passiones</a:t>
            </a:r>
            <a:r>
              <a:rPr lang="en-US" sz="2400" b="1" dirty="0" smtClean="0">
                <a:solidFill>
                  <a:schemeClr val="tx1"/>
                </a:solidFill>
                <a:latin typeface="Arial" charset="0"/>
                <a:cs typeface="Arial" charset="0"/>
              </a:rPr>
              <a:t>)</a:t>
            </a:r>
            <a:endParaRPr lang="en-US" sz="2800" b="1" dirty="0">
              <a:solidFill>
                <a:srgbClr val="000000"/>
              </a:solidFill>
            </a:endParaRPr>
          </a:p>
        </p:txBody>
      </p:sp>
      <p:sp>
        <p:nvSpPr>
          <p:cNvPr id="6147" name="Rectangle 3"/>
          <p:cNvSpPr>
            <a:spLocks noGrp="1" noChangeArrowheads="1"/>
          </p:cNvSpPr>
          <p:nvPr>
            <p:ph type="body" idx="1"/>
          </p:nvPr>
        </p:nvSpPr>
        <p:spPr>
          <a:xfrm>
            <a:off x="-36513" y="980728"/>
            <a:ext cx="6849490" cy="5585792"/>
          </a:xfrm>
        </p:spPr>
        <p:txBody>
          <a:bodyPr>
            <a:noAutofit/>
          </a:bodyPr>
          <a:lstStyle/>
          <a:p>
            <a:pPr algn="just">
              <a:lnSpc>
                <a:spcPct val="90000"/>
              </a:lnSpc>
              <a:buNone/>
            </a:pPr>
            <a:r>
              <a:rPr lang="en-US" sz="1600" b="1" dirty="0" smtClean="0">
                <a:latin typeface="Arial" pitchFamily="34" charset="0"/>
                <a:cs typeface="Arial" pitchFamily="34" charset="0"/>
              </a:rPr>
              <a:t>Appeal </a:t>
            </a:r>
            <a:r>
              <a:rPr lang="en-US" sz="1600" b="1" dirty="0">
                <a:latin typeface="Arial" pitchFamily="34" charset="0"/>
                <a:cs typeface="Arial" pitchFamily="34" charset="0"/>
              </a:rPr>
              <a:t>to emotion or argumentum ad </a:t>
            </a:r>
            <a:r>
              <a:rPr lang="en-US" sz="1600" b="1" dirty="0" err="1">
                <a:latin typeface="Arial" pitchFamily="34" charset="0"/>
                <a:cs typeface="Arial" pitchFamily="34" charset="0"/>
              </a:rPr>
              <a:t>passiones</a:t>
            </a:r>
            <a:r>
              <a:rPr lang="en-US" sz="1600" b="1" dirty="0">
                <a:latin typeface="Arial" pitchFamily="34" charset="0"/>
                <a:cs typeface="Arial" pitchFamily="34" charset="0"/>
              </a:rPr>
              <a:t> </a:t>
            </a:r>
            <a:r>
              <a:rPr lang="en-US" sz="1600" b="1" dirty="0" err="1">
                <a:latin typeface="Arial" pitchFamily="34" charset="0"/>
                <a:cs typeface="Arial" pitchFamily="34" charset="0"/>
              </a:rPr>
              <a:t>adalah</a:t>
            </a:r>
            <a:r>
              <a:rPr lang="en-US" sz="1600" b="1" dirty="0">
                <a:latin typeface="Arial" pitchFamily="34" charset="0"/>
                <a:cs typeface="Arial" pitchFamily="34" charset="0"/>
              </a:rPr>
              <a:t> fallacy </a:t>
            </a:r>
            <a:r>
              <a:rPr lang="en-US" sz="1600" dirty="0" err="1">
                <a:latin typeface="Arial" pitchFamily="34" charset="0"/>
                <a:cs typeface="Arial" pitchFamily="34" charset="0"/>
              </a:rPr>
              <a:t>digunakan</a:t>
            </a:r>
            <a:r>
              <a:rPr lang="en-US" sz="1600" dirty="0">
                <a:latin typeface="Arial" pitchFamily="34" charset="0"/>
                <a:cs typeface="Arial" pitchFamily="34" charset="0"/>
              </a:rPr>
              <a:t> </a:t>
            </a:r>
            <a:r>
              <a:rPr lang="en-US" sz="1600" dirty="0" err="1">
                <a:latin typeface="Arial" pitchFamily="34" charset="0"/>
                <a:cs typeface="Arial" pitchFamily="34" charset="0"/>
              </a:rPr>
              <a:t>untuk</a:t>
            </a:r>
            <a:r>
              <a:rPr lang="en-US" sz="1600" dirty="0">
                <a:latin typeface="Arial" pitchFamily="34" charset="0"/>
                <a:cs typeface="Arial" pitchFamily="34" charset="0"/>
              </a:rPr>
              <a:t> </a:t>
            </a:r>
            <a:r>
              <a:rPr lang="en-US" sz="1600" dirty="0" err="1">
                <a:latin typeface="Arial" pitchFamily="34" charset="0"/>
                <a:cs typeface="Arial" pitchFamily="34" charset="0"/>
              </a:rPr>
              <a:t>memanipulasi</a:t>
            </a:r>
            <a:r>
              <a:rPr lang="en-US" sz="1600" dirty="0">
                <a:latin typeface="Arial" pitchFamily="34" charset="0"/>
                <a:cs typeface="Arial" pitchFamily="34" charset="0"/>
              </a:rPr>
              <a:t> </a:t>
            </a:r>
            <a:r>
              <a:rPr lang="en-US" sz="1600" dirty="0" err="1">
                <a:latin typeface="Arial" pitchFamily="34" charset="0"/>
                <a:cs typeface="Arial" pitchFamily="34" charset="0"/>
              </a:rPr>
              <a:t>emosi</a:t>
            </a:r>
            <a:r>
              <a:rPr lang="en-US" sz="1600" dirty="0">
                <a:latin typeface="Arial" pitchFamily="34" charset="0"/>
                <a:cs typeface="Arial" pitchFamily="34" charset="0"/>
              </a:rPr>
              <a:t> </a:t>
            </a:r>
            <a:r>
              <a:rPr lang="en-US" sz="1600" dirty="0" err="1">
                <a:latin typeface="Arial" pitchFamily="34" charset="0"/>
                <a:cs typeface="Arial" pitchFamily="34" charset="0"/>
              </a:rPr>
              <a:t>audiens</a:t>
            </a:r>
            <a:r>
              <a:rPr lang="en-US" sz="1600" dirty="0">
                <a:latin typeface="Arial" pitchFamily="34" charset="0"/>
                <a:cs typeface="Arial" pitchFamily="34" charset="0"/>
              </a:rPr>
              <a:t> </a:t>
            </a:r>
            <a:r>
              <a:rPr lang="en-US" sz="1600" dirty="0" err="1">
                <a:latin typeface="Arial" pitchFamily="34" charset="0"/>
                <a:cs typeface="Arial" pitchFamily="34" charset="0"/>
              </a:rPr>
              <a:t>pendengar</a:t>
            </a:r>
            <a:r>
              <a:rPr lang="en-US" sz="1600" dirty="0">
                <a:latin typeface="Arial" pitchFamily="34" charset="0"/>
                <a:cs typeface="Arial" pitchFamily="34" charset="0"/>
              </a:rPr>
              <a:t> </a:t>
            </a:r>
            <a:r>
              <a:rPr lang="en-US" sz="1600" dirty="0" err="1">
                <a:latin typeface="Arial" pitchFamily="34" charset="0"/>
                <a:cs typeface="Arial" pitchFamily="34" charset="0"/>
              </a:rPr>
              <a:t>atau</a:t>
            </a:r>
            <a:r>
              <a:rPr lang="en-US" sz="1600" dirty="0">
                <a:latin typeface="Arial" pitchFamily="34" charset="0"/>
                <a:cs typeface="Arial" pitchFamily="34" charset="0"/>
              </a:rPr>
              <a:t> </a:t>
            </a:r>
            <a:r>
              <a:rPr lang="en-US" sz="1600" dirty="0" err="1">
                <a:latin typeface="Arial" pitchFamily="34" charset="0"/>
                <a:cs typeface="Arial" pitchFamily="34" charset="0"/>
              </a:rPr>
              <a:t>pembaca</a:t>
            </a:r>
            <a:r>
              <a:rPr lang="en-US" sz="1600" dirty="0">
                <a:latin typeface="Arial" pitchFamily="34" charset="0"/>
                <a:cs typeface="Arial" pitchFamily="34" charset="0"/>
              </a:rPr>
              <a:t> disbanding </a:t>
            </a:r>
            <a:r>
              <a:rPr lang="en-US" sz="1600" dirty="0" err="1">
                <a:latin typeface="Arial" pitchFamily="34" charset="0"/>
                <a:cs typeface="Arial" pitchFamily="34" charset="0"/>
              </a:rPr>
              <a:t>dengan</a:t>
            </a:r>
            <a:r>
              <a:rPr lang="en-US" sz="1600" dirty="0">
                <a:latin typeface="Arial" pitchFamily="34" charset="0"/>
                <a:cs typeface="Arial" pitchFamily="34" charset="0"/>
              </a:rPr>
              <a:t> logic yang valid </a:t>
            </a:r>
            <a:r>
              <a:rPr lang="en-US" sz="1600" dirty="0" err="1">
                <a:latin typeface="Arial" pitchFamily="34" charset="0"/>
                <a:cs typeface="Arial" pitchFamily="34" charset="0"/>
              </a:rPr>
              <a:t>untuk</a:t>
            </a:r>
            <a:r>
              <a:rPr lang="en-US" sz="1600" dirty="0">
                <a:latin typeface="Arial" pitchFamily="34" charset="0"/>
                <a:cs typeface="Arial" pitchFamily="34" charset="0"/>
              </a:rPr>
              <a:t> </a:t>
            </a:r>
            <a:r>
              <a:rPr lang="en-US" sz="1600" dirty="0" err="1">
                <a:latin typeface="Arial" pitchFamily="34" charset="0"/>
                <a:cs typeface="Arial" pitchFamily="34" charset="0"/>
              </a:rPr>
              <a:t>memenangkan</a:t>
            </a:r>
            <a:r>
              <a:rPr lang="en-US" sz="1600" dirty="0">
                <a:latin typeface="Arial" pitchFamily="34" charset="0"/>
                <a:cs typeface="Arial" pitchFamily="34" charset="0"/>
              </a:rPr>
              <a:t> argument. </a:t>
            </a:r>
            <a:endParaRPr lang="en-US" sz="1600" dirty="0" smtClean="0">
              <a:latin typeface="Arial" pitchFamily="34" charset="0"/>
              <a:cs typeface="Arial" pitchFamily="34" charset="0"/>
            </a:endParaRPr>
          </a:p>
          <a:p>
            <a:pPr algn="just">
              <a:lnSpc>
                <a:spcPct val="90000"/>
              </a:lnSpc>
              <a:buNone/>
            </a:pPr>
            <a:r>
              <a:rPr lang="en-US" sz="1600" dirty="0" smtClean="0">
                <a:latin typeface="Arial" pitchFamily="34" charset="0"/>
                <a:cs typeface="Arial" pitchFamily="34" charset="0"/>
              </a:rPr>
              <a:t>Fallacy </a:t>
            </a:r>
            <a:r>
              <a:rPr lang="en-US" sz="1600" b="1" dirty="0">
                <a:latin typeface="Arial" pitchFamily="34" charset="0"/>
                <a:cs typeface="Arial" pitchFamily="34" charset="0"/>
              </a:rPr>
              <a:t>Appeal to emotion </a:t>
            </a:r>
            <a:r>
              <a:rPr lang="en-US" sz="1600" dirty="0" err="1">
                <a:latin typeface="Arial" pitchFamily="34" charset="0"/>
                <a:cs typeface="Arial" pitchFamily="34" charset="0"/>
              </a:rPr>
              <a:t>menggunakan</a:t>
            </a:r>
            <a:r>
              <a:rPr lang="en-US" sz="1600" dirty="0">
                <a:latin typeface="Arial" pitchFamily="34" charset="0"/>
                <a:cs typeface="Arial" pitchFamily="34" charset="0"/>
              </a:rPr>
              <a:t> </a:t>
            </a:r>
            <a:r>
              <a:rPr lang="en-US" sz="1600" b="1" dirty="0" err="1">
                <a:latin typeface="Arial" pitchFamily="34" charset="0"/>
                <a:cs typeface="Arial" pitchFamily="34" charset="0"/>
              </a:rPr>
              <a:t>emosi</a:t>
            </a:r>
            <a:r>
              <a:rPr lang="en-US" sz="1600" b="1" dirty="0">
                <a:latin typeface="Arial" pitchFamily="34" charset="0"/>
                <a:cs typeface="Arial" pitchFamily="34" charset="0"/>
              </a:rPr>
              <a:t> </a:t>
            </a:r>
            <a:r>
              <a:rPr lang="en-US" sz="1600" b="1" dirty="0" err="1">
                <a:latin typeface="Arial" pitchFamily="34" charset="0"/>
                <a:cs typeface="Arial" pitchFamily="34" charset="0"/>
              </a:rPr>
              <a:t>sebagai</a:t>
            </a:r>
            <a:r>
              <a:rPr lang="en-US" sz="1600" b="1" dirty="0">
                <a:latin typeface="Arial" pitchFamily="34" charset="0"/>
                <a:cs typeface="Arial" pitchFamily="34" charset="0"/>
              </a:rPr>
              <a:t> basis </a:t>
            </a:r>
            <a:r>
              <a:rPr lang="en-US" sz="1600" dirty="0" err="1">
                <a:latin typeface="Arial" pitchFamily="34" charset="0"/>
                <a:cs typeface="Arial" pitchFamily="34" charset="0"/>
              </a:rPr>
              <a:t>dari</a:t>
            </a:r>
            <a:r>
              <a:rPr lang="en-US" sz="1600" dirty="0">
                <a:latin typeface="Arial" pitchFamily="34" charset="0"/>
                <a:cs typeface="Arial" pitchFamily="34" charset="0"/>
              </a:rPr>
              <a:t> </a:t>
            </a:r>
            <a:r>
              <a:rPr lang="en-US" sz="1600" dirty="0" err="1">
                <a:latin typeface="Arial" pitchFamily="34" charset="0"/>
                <a:cs typeface="Arial" pitchFamily="34" charset="0"/>
              </a:rPr>
              <a:t>posisi</a:t>
            </a:r>
            <a:r>
              <a:rPr lang="en-US" sz="1600" dirty="0">
                <a:latin typeface="Arial" pitchFamily="34" charset="0"/>
                <a:cs typeface="Arial" pitchFamily="34" charset="0"/>
              </a:rPr>
              <a:t> </a:t>
            </a:r>
            <a:r>
              <a:rPr lang="en-US" sz="1600" dirty="0" err="1">
                <a:latin typeface="Arial" pitchFamily="34" charset="0"/>
                <a:cs typeface="Arial" pitchFamily="34" charset="0"/>
              </a:rPr>
              <a:t>beragumentasi</a:t>
            </a:r>
            <a:r>
              <a:rPr lang="en-US" sz="1600" dirty="0">
                <a:latin typeface="Arial" pitchFamily="34" charset="0"/>
                <a:cs typeface="Arial" pitchFamily="34" charset="0"/>
              </a:rPr>
              <a:t> </a:t>
            </a:r>
            <a:r>
              <a:rPr lang="en-US" sz="1600" dirty="0" err="1">
                <a:latin typeface="Arial" pitchFamily="34" charset="0"/>
                <a:cs typeface="Arial" pitchFamily="34" charset="0"/>
              </a:rPr>
              <a:t>tanpa</a:t>
            </a:r>
            <a:r>
              <a:rPr lang="en-US" sz="1600" dirty="0">
                <a:latin typeface="Arial" pitchFamily="34" charset="0"/>
                <a:cs typeface="Arial" pitchFamily="34" charset="0"/>
              </a:rPr>
              <a:t> </a:t>
            </a:r>
            <a:r>
              <a:rPr lang="en-US" sz="1600" dirty="0" err="1">
                <a:latin typeface="Arial" pitchFamily="34" charset="0"/>
                <a:cs typeface="Arial" pitchFamily="34" charset="0"/>
              </a:rPr>
              <a:t>didukung</a:t>
            </a:r>
            <a:r>
              <a:rPr lang="en-US" sz="1600" dirty="0">
                <a:latin typeface="Arial" pitchFamily="34" charset="0"/>
                <a:cs typeface="Arial" pitchFamily="34" charset="0"/>
              </a:rPr>
              <a:t> </a:t>
            </a:r>
            <a:r>
              <a:rPr lang="en-US" sz="1600" dirty="0" err="1">
                <a:latin typeface="Arial" pitchFamily="34" charset="0"/>
                <a:cs typeface="Arial" pitchFamily="34" charset="0"/>
              </a:rPr>
              <a:t>oleh</a:t>
            </a:r>
            <a:r>
              <a:rPr lang="en-US" sz="1600" dirty="0">
                <a:latin typeface="Arial" pitchFamily="34" charset="0"/>
                <a:cs typeface="Arial" pitchFamily="34" charset="0"/>
              </a:rPr>
              <a:t> </a:t>
            </a:r>
            <a:r>
              <a:rPr lang="en-US" sz="1600" dirty="0" err="1">
                <a:latin typeface="Arial" pitchFamily="34" charset="0"/>
                <a:cs typeface="Arial" pitchFamily="34" charset="0"/>
              </a:rPr>
              <a:t>bukti</a:t>
            </a:r>
            <a:r>
              <a:rPr lang="en-US" sz="1600" dirty="0">
                <a:latin typeface="Arial" pitchFamily="34" charset="0"/>
                <a:cs typeface="Arial" pitchFamily="34" charset="0"/>
              </a:rPr>
              <a:t> yang </a:t>
            </a:r>
            <a:r>
              <a:rPr lang="en-US" sz="1600" dirty="0" err="1">
                <a:latin typeface="Arial" pitchFamily="34" charset="0"/>
                <a:cs typeface="Arial" pitchFamily="34" charset="0"/>
              </a:rPr>
              <a:t>secara</a:t>
            </a:r>
            <a:r>
              <a:rPr lang="en-US" sz="1600" dirty="0">
                <a:latin typeface="Arial" pitchFamily="34" charset="0"/>
                <a:cs typeface="Arial" pitchFamily="34" charset="0"/>
              </a:rPr>
              <a:t> </a:t>
            </a:r>
            <a:r>
              <a:rPr lang="en-US" sz="1600" dirty="0" err="1">
                <a:latin typeface="Arial" pitchFamily="34" charset="0"/>
                <a:cs typeface="Arial" pitchFamily="34" charset="0"/>
              </a:rPr>
              <a:t>logis</a:t>
            </a:r>
            <a:r>
              <a:rPr lang="en-US" sz="1600" dirty="0">
                <a:latin typeface="Arial" pitchFamily="34" charset="0"/>
                <a:cs typeface="Arial" pitchFamily="34" charset="0"/>
              </a:rPr>
              <a:t> </a:t>
            </a:r>
            <a:r>
              <a:rPr lang="en-US" sz="1600" dirty="0" err="1">
                <a:latin typeface="Arial" pitchFamily="34" charset="0"/>
                <a:cs typeface="Arial" pitchFamily="34" charset="0"/>
              </a:rPr>
              <a:t>mendukung</a:t>
            </a:r>
            <a:r>
              <a:rPr lang="en-US" sz="1600" dirty="0">
                <a:latin typeface="Arial" pitchFamily="34" charset="0"/>
                <a:cs typeface="Arial" pitchFamily="34" charset="0"/>
              </a:rPr>
              <a:t> ide </a:t>
            </a:r>
            <a:r>
              <a:rPr lang="en-US" sz="1600" dirty="0" err="1">
                <a:latin typeface="Arial" pitchFamily="34" charset="0"/>
                <a:cs typeface="Arial" pitchFamily="34" charset="0"/>
              </a:rPr>
              <a:t>dari</a:t>
            </a:r>
            <a:r>
              <a:rPr lang="en-US" sz="1600" dirty="0">
                <a:latin typeface="Arial" pitchFamily="34" charset="0"/>
                <a:cs typeface="Arial" pitchFamily="34" charset="0"/>
              </a:rPr>
              <a:t> orang yang </a:t>
            </a:r>
            <a:r>
              <a:rPr lang="en-US" sz="1600" dirty="0" err="1">
                <a:latin typeface="Arial" pitchFamily="34" charset="0"/>
                <a:cs typeface="Arial" pitchFamily="34" charset="0"/>
              </a:rPr>
              <a:t>melakukan</a:t>
            </a:r>
            <a:r>
              <a:rPr lang="en-US" sz="1600" dirty="0">
                <a:latin typeface="Arial" pitchFamily="34" charset="0"/>
                <a:cs typeface="Arial" pitchFamily="34" charset="0"/>
              </a:rPr>
              <a:t> argument. Fallacy </a:t>
            </a:r>
            <a:r>
              <a:rPr lang="en-US" sz="1600" dirty="0" err="1">
                <a:latin typeface="Arial" pitchFamily="34" charset="0"/>
                <a:cs typeface="Arial" pitchFamily="34" charset="0"/>
              </a:rPr>
              <a:t>ini</a:t>
            </a:r>
            <a:r>
              <a:rPr lang="en-US" sz="1600" dirty="0">
                <a:latin typeface="Arial" pitchFamily="34" charset="0"/>
                <a:cs typeface="Arial" pitchFamily="34" charset="0"/>
              </a:rPr>
              <a:t> </a:t>
            </a:r>
            <a:r>
              <a:rPr lang="en-US" sz="1600" dirty="0" err="1">
                <a:latin typeface="Arial" pitchFamily="34" charset="0"/>
                <a:cs typeface="Arial" pitchFamily="34" charset="0"/>
              </a:rPr>
              <a:t>menyebabkan</a:t>
            </a:r>
            <a:r>
              <a:rPr lang="en-US" sz="1600" dirty="0">
                <a:latin typeface="Arial" pitchFamily="34" charset="0"/>
                <a:cs typeface="Arial" pitchFamily="34" charset="0"/>
              </a:rPr>
              <a:t> </a:t>
            </a:r>
            <a:r>
              <a:rPr lang="en-US" sz="1600" dirty="0" err="1">
                <a:latin typeface="Arial" pitchFamily="34" charset="0"/>
                <a:cs typeface="Arial" pitchFamily="34" charset="0"/>
              </a:rPr>
              <a:t>emosi</a:t>
            </a:r>
            <a:r>
              <a:rPr lang="en-US" sz="1600" dirty="0">
                <a:latin typeface="Arial" pitchFamily="34" charset="0"/>
                <a:cs typeface="Arial" pitchFamily="34" charset="0"/>
              </a:rPr>
              <a:t> </a:t>
            </a:r>
            <a:r>
              <a:rPr lang="en-US" sz="1600" dirty="0" err="1">
                <a:latin typeface="Arial" pitchFamily="34" charset="0"/>
                <a:cs typeface="Arial" pitchFamily="34" charset="0"/>
              </a:rPr>
              <a:t>dan</a:t>
            </a:r>
            <a:r>
              <a:rPr lang="en-US" sz="1600" dirty="0">
                <a:latin typeface="Arial" pitchFamily="34" charset="0"/>
                <a:cs typeface="Arial" pitchFamily="34" charset="0"/>
              </a:rPr>
              <a:t> </a:t>
            </a:r>
            <a:r>
              <a:rPr lang="en-US" sz="1600" dirty="0" err="1">
                <a:latin typeface="Arial" pitchFamily="34" charset="0"/>
                <a:cs typeface="Arial" pitchFamily="34" charset="0"/>
              </a:rPr>
              <a:t>faktor</a:t>
            </a:r>
            <a:r>
              <a:rPr lang="en-US" sz="1600" dirty="0">
                <a:latin typeface="Arial" pitchFamily="34" charset="0"/>
                <a:cs typeface="Arial" pitchFamily="34" charset="0"/>
              </a:rPr>
              <a:t> </a:t>
            </a:r>
            <a:r>
              <a:rPr lang="en-US" sz="1600" dirty="0" err="1">
                <a:latin typeface="Arial" pitchFamily="34" charset="0"/>
                <a:cs typeface="Arial" pitchFamily="34" charset="0"/>
              </a:rPr>
              <a:t>subyektif</a:t>
            </a:r>
            <a:r>
              <a:rPr lang="en-US" sz="1600" dirty="0">
                <a:latin typeface="Arial" pitchFamily="34" charset="0"/>
                <a:cs typeface="Arial" pitchFamily="34" charset="0"/>
              </a:rPr>
              <a:t> </a:t>
            </a:r>
            <a:r>
              <a:rPr lang="en-US" sz="1600" dirty="0" err="1">
                <a:latin typeface="Arial" pitchFamily="34" charset="0"/>
                <a:cs typeface="Arial" pitchFamily="34" charset="0"/>
              </a:rPr>
              <a:t>lainnya</a:t>
            </a:r>
            <a:r>
              <a:rPr lang="en-US" sz="1600" dirty="0">
                <a:latin typeface="Arial" pitchFamily="34" charset="0"/>
                <a:cs typeface="Arial" pitchFamily="34" charset="0"/>
              </a:rPr>
              <a:t> </a:t>
            </a:r>
            <a:r>
              <a:rPr lang="en-US" sz="1600" dirty="0" err="1">
                <a:latin typeface="Arial" pitchFamily="34" charset="0"/>
                <a:cs typeface="Arial" pitchFamily="34" charset="0"/>
              </a:rPr>
              <a:t>mempengaruhi</a:t>
            </a:r>
            <a:r>
              <a:rPr lang="en-US" sz="1600" dirty="0">
                <a:latin typeface="Arial" pitchFamily="34" charset="0"/>
                <a:cs typeface="Arial" pitchFamily="34" charset="0"/>
              </a:rPr>
              <a:t> </a:t>
            </a:r>
            <a:r>
              <a:rPr lang="en-US" sz="1600" dirty="0" err="1">
                <a:latin typeface="Arial" pitchFamily="34" charset="0"/>
                <a:cs typeface="Arial" pitchFamily="34" charset="0"/>
              </a:rPr>
              <a:t>dalam</a:t>
            </a:r>
            <a:r>
              <a:rPr lang="en-US" sz="1600" dirty="0">
                <a:latin typeface="Arial" pitchFamily="34" charset="0"/>
                <a:cs typeface="Arial" pitchFamily="34" charset="0"/>
              </a:rPr>
              <a:t> proses </a:t>
            </a:r>
            <a:r>
              <a:rPr lang="en-US" sz="1600" dirty="0" err="1">
                <a:latin typeface="Arial" pitchFamily="34" charset="0"/>
                <a:cs typeface="Arial" pitchFamily="34" charset="0"/>
              </a:rPr>
              <a:t>penalaran</a:t>
            </a:r>
            <a:r>
              <a:rPr lang="en-US" sz="1600" dirty="0">
                <a:latin typeface="Arial" pitchFamily="34" charset="0"/>
                <a:cs typeface="Arial" pitchFamily="34" charset="0"/>
              </a:rPr>
              <a:t>.</a:t>
            </a:r>
          </a:p>
          <a:p>
            <a:pPr marL="109693" indent="0">
              <a:buNone/>
            </a:pPr>
            <a:r>
              <a:rPr lang="en-US" sz="1600" dirty="0" err="1" smtClean="0"/>
              <a:t>Contoh</a:t>
            </a:r>
            <a:r>
              <a:rPr lang="en-US" sz="1600" dirty="0" smtClean="0"/>
              <a:t> </a:t>
            </a:r>
            <a:r>
              <a:rPr lang="en-US" sz="1600" dirty="0"/>
              <a:t>: </a:t>
            </a:r>
          </a:p>
          <a:p>
            <a:pPr marL="109693" indent="0">
              <a:buNone/>
            </a:pPr>
            <a:r>
              <a:rPr lang="en-US" sz="1600" dirty="0" err="1">
                <a:solidFill>
                  <a:srgbClr val="C00000"/>
                </a:solidFill>
              </a:rPr>
              <a:t>Dalam</a:t>
            </a:r>
            <a:r>
              <a:rPr lang="en-US" sz="1600" dirty="0">
                <a:solidFill>
                  <a:srgbClr val="C00000"/>
                </a:solidFill>
              </a:rPr>
              <a:t> </a:t>
            </a:r>
            <a:r>
              <a:rPr lang="en-US" sz="1600" dirty="0" err="1">
                <a:solidFill>
                  <a:srgbClr val="C00000"/>
                </a:solidFill>
              </a:rPr>
              <a:t>suatu</a:t>
            </a:r>
            <a:r>
              <a:rPr lang="en-US" sz="1600" dirty="0">
                <a:solidFill>
                  <a:srgbClr val="C00000"/>
                </a:solidFill>
              </a:rPr>
              <a:t> </a:t>
            </a:r>
            <a:r>
              <a:rPr lang="en-US" sz="1600" dirty="0" err="1">
                <a:solidFill>
                  <a:srgbClr val="C00000"/>
                </a:solidFill>
              </a:rPr>
              <a:t>iklan</a:t>
            </a:r>
            <a:r>
              <a:rPr lang="en-US" sz="1600" dirty="0">
                <a:solidFill>
                  <a:srgbClr val="C00000"/>
                </a:solidFill>
              </a:rPr>
              <a:t> ban Michelin </a:t>
            </a:r>
            <a:r>
              <a:rPr lang="en-US" sz="1600" dirty="0" err="1">
                <a:solidFill>
                  <a:srgbClr val="C00000"/>
                </a:solidFill>
              </a:rPr>
              <a:t>terdapat</a:t>
            </a:r>
            <a:r>
              <a:rPr lang="en-US" sz="1600" dirty="0">
                <a:solidFill>
                  <a:srgbClr val="C00000"/>
                </a:solidFill>
              </a:rPr>
              <a:t> </a:t>
            </a:r>
            <a:r>
              <a:rPr lang="en-US" sz="1600" dirty="0" err="1">
                <a:solidFill>
                  <a:srgbClr val="C00000"/>
                </a:solidFill>
              </a:rPr>
              <a:t>poto</a:t>
            </a:r>
            <a:r>
              <a:rPr lang="en-US" sz="1600" dirty="0">
                <a:solidFill>
                  <a:srgbClr val="C00000"/>
                </a:solidFill>
              </a:rPr>
              <a:t> </a:t>
            </a:r>
            <a:r>
              <a:rPr lang="en-US" sz="1600" dirty="0" err="1">
                <a:solidFill>
                  <a:srgbClr val="C00000"/>
                </a:solidFill>
              </a:rPr>
              <a:t>seorang</a:t>
            </a:r>
            <a:r>
              <a:rPr lang="en-US" sz="1600" dirty="0">
                <a:solidFill>
                  <a:srgbClr val="C00000"/>
                </a:solidFill>
              </a:rPr>
              <a:t> </a:t>
            </a:r>
            <a:r>
              <a:rPr lang="en-US" sz="1600" dirty="0" err="1">
                <a:solidFill>
                  <a:srgbClr val="C00000"/>
                </a:solidFill>
              </a:rPr>
              <a:t>bayi</a:t>
            </a:r>
            <a:r>
              <a:rPr lang="en-US" sz="1600" dirty="0">
                <a:solidFill>
                  <a:srgbClr val="C00000"/>
                </a:solidFill>
              </a:rPr>
              <a:t> </a:t>
            </a:r>
            <a:r>
              <a:rPr lang="en-US" sz="1600" dirty="0" err="1">
                <a:solidFill>
                  <a:srgbClr val="C00000"/>
                </a:solidFill>
              </a:rPr>
              <a:t>berikut</a:t>
            </a:r>
            <a:r>
              <a:rPr lang="en-US" sz="1600" dirty="0">
                <a:solidFill>
                  <a:srgbClr val="C00000"/>
                </a:solidFill>
              </a:rPr>
              <a:t> </a:t>
            </a:r>
            <a:r>
              <a:rPr lang="en-US" sz="1600" dirty="0" err="1">
                <a:solidFill>
                  <a:srgbClr val="C00000"/>
                </a:solidFill>
              </a:rPr>
              <a:t>dengan</a:t>
            </a:r>
            <a:r>
              <a:rPr lang="en-US" sz="1600" dirty="0">
                <a:solidFill>
                  <a:srgbClr val="C00000"/>
                </a:solidFill>
              </a:rPr>
              <a:t> </a:t>
            </a:r>
            <a:r>
              <a:rPr lang="en-US" sz="1600" dirty="0" err="1">
                <a:solidFill>
                  <a:srgbClr val="C00000"/>
                </a:solidFill>
              </a:rPr>
              <a:t>ilustrasi</a:t>
            </a:r>
            <a:r>
              <a:rPr lang="en-US" sz="1600" dirty="0">
                <a:solidFill>
                  <a:srgbClr val="C00000"/>
                </a:solidFill>
              </a:rPr>
              <a:t> </a:t>
            </a:r>
            <a:r>
              <a:rPr lang="en-US" sz="1600" dirty="0" err="1">
                <a:solidFill>
                  <a:srgbClr val="C00000"/>
                </a:solidFill>
              </a:rPr>
              <a:t>tulisan</a:t>
            </a:r>
            <a:r>
              <a:rPr lang="en-US" sz="1600" dirty="0">
                <a:solidFill>
                  <a:srgbClr val="C00000"/>
                </a:solidFill>
              </a:rPr>
              <a:t> : “</a:t>
            </a:r>
            <a:r>
              <a:rPr lang="en-US" sz="1600" dirty="0" err="1">
                <a:solidFill>
                  <a:srgbClr val="C00000"/>
                </a:solidFill>
              </a:rPr>
              <a:t>karena</a:t>
            </a:r>
            <a:r>
              <a:rPr lang="en-US" sz="1600" dirty="0">
                <a:solidFill>
                  <a:srgbClr val="C00000"/>
                </a:solidFill>
              </a:rPr>
              <a:t> </a:t>
            </a:r>
            <a:r>
              <a:rPr lang="en-US" sz="1600" dirty="0" err="1">
                <a:solidFill>
                  <a:srgbClr val="C00000"/>
                </a:solidFill>
              </a:rPr>
              <a:t>begitu</a:t>
            </a:r>
            <a:r>
              <a:rPr lang="en-US" sz="1600" dirty="0">
                <a:solidFill>
                  <a:srgbClr val="C00000"/>
                </a:solidFill>
              </a:rPr>
              <a:t> </a:t>
            </a:r>
            <a:r>
              <a:rPr lang="en-US" sz="1600" dirty="0" err="1">
                <a:solidFill>
                  <a:srgbClr val="C00000"/>
                </a:solidFill>
              </a:rPr>
              <a:t>banyak</a:t>
            </a:r>
            <a:r>
              <a:rPr lang="en-US" sz="1600" dirty="0">
                <a:solidFill>
                  <a:srgbClr val="C00000"/>
                </a:solidFill>
              </a:rPr>
              <a:t> yang </a:t>
            </a:r>
            <a:r>
              <a:rPr lang="en-US" sz="1600" dirty="0" err="1">
                <a:solidFill>
                  <a:srgbClr val="C00000"/>
                </a:solidFill>
              </a:rPr>
              <a:t>berada</a:t>
            </a:r>
            <a:r>
              <a:rPr lang="en-US" sz="1600" dirty="0">
                <a:solidFill>
                  <a:srgbClr val="C00000"/>
                </a:solidFill>
              </a:rPr>
              <a:t> </a:t>
            </a:r>
            <a:r>
              <a:rPr lang="en-US" sz="1600" dirty="0" err="1">
                <a:solidFill>
                  <a:srgbClr val="C00000"/>
                </a:solidFill>
              </a:rPr>
              <a:t>diatas</a:t>
            </a:r>
            <a:r>
              <a:rPr lang="en-US" sz="1600" dirty="0">
                <a:solidFill>
                  <a:srgbClr val="C00000"/>
                </a:solidFill>
              </a:rPr>
              <a:t> ban </a:t>
            </a:r>
            <a:r>
              <a:rPr lang="en-US" sz="1600" dirty="0" err="1">
                <a:solidFill>
                  <a:srgbClr val="C00000"/>
                </a:solidFill>
              </a:rPr>
              <a:t>anda</a:t>
            </a:r>
            <a:r>
              <a:rPr lang="en-US" sz="1600" dirty="0">
                <a:solidFill>
                  <a:srgbClr val="C00000"/>
                </a:solidFill>
              </a:rPr>
              <a:t>”.</a:t>
            </a:r>
          </a:p>
          <a:p>
            <a:pPr marL="109693" indent="0">
              <a:buNone/>
            </a:pPr>
            <a:r>
              <a:rPr lang="en-US" sz="1600" b="1" dirty="0" err="1" smtClean="0"/>
              <a:t>Premis</a:t>
            </a:r>
            <a:r>
              <a:rPr lang="en-US" sz="1600" b="1" dirty="0" smtClean="0"/>
              <a:t> </a:t>
            </a:r>
            <a:r>
              <a:rPr lang="en-US" sz="1600" b="1" dirty="0"/>
              <a:t>: </a:t>
            </a:r>
            <a:r>
              <a:rPr lang="en-US" sz="1600" dirty="0" err="1"/>
              <a:t>Kamu</a:t>
            </a:r>
            <a:r>
              <a:rPr lang="en-US" sz="1600" dirty="0"/>
              <a:t> </a:t>
            </a:r>
            <a:r>
              <a:rPr lang="en-US" sz="1600" dirty="0" err="1"/>
              <a:t>mencintai</a:t>
            </a:r>
            <a:r>
              <a:rPr lang="en-US" sz="1600" dirty="0"/>
              <a:t> </a:t>
            </a:r>
            <a:r>
              <a:rPr lang="en-US" sz="1600" dirty="0" err="1"/>
              <a:t>bayi</a:t>
            </a:r>
            <a:r>
              <a:rPr lang="en-US" sz="1600" dirty="0"/>
              <a:t> </a:t>
            </a:r>
            <a:r>
              <a:rPr lang="en-US" sz="1600" dirty="0" err="1"/>
              <a:t>kamu</a:t>
            </a:r>
            <a:r>
              <a:rPr lang="en-US" sz="1600" dirty="0"/>
              <a:t>. </a:t>
            </a:r>
          </a:p>
          <a:p>
            <a:pPr marL="109693" indent="0">
              <a:buNone/>
            </a:pPr>
            <a:r>
              <a:rPr lang="en-US" sz="1600" b="1" dirty="0" err="1"/>
              <a:t>Kesimpulan</a:t>
            </a:r>
            <a:r>
              <a:rPr lang="en-US" sz="1600" b="1" dirty="0"/>
              <a:t> : </a:t>
            </a:r>
            <a:r>
              <a:rPr lang="en-US" sz="1600" dirty="0" err="1"/>
              <a:t>Kamu</a:t>
            </a:r>
            <a:r>
              <a:rPr lang="en-US" sz="1600" dirty="0"/>
              <a:t> </a:t>
            </a:r>
            <a:r>
              <a:rPr lang="en-US" sz="1600" dirty="0" err="1"/>
              <a:t>harus</a:t>
            </a:r>
            <a:r>
              <a:rPr lang="en-US" sz="1600" dirty="0"/>
              <a:t> </a:t>
            </a:r>
            <a:r>
              <a:rPr lang="en-US" sz="1600" dirty="0" err="1"/>
              <a:t>membeli</a:t>
            </a:r>
            <a:r>
              <a:rPr lang="en-US" sz="1600" dirty="0"/>
              <a:t> ban Michelin.</a:t>
            </a:r>
          </a:p>
          <a:p>
            <a:pPr marL="109693" indent="0">
              <a:buNone/>
            </a:pPr>
            <a:r>
              <a:rPr lang="en-US" sz="1600" b="1" dirty="0" err="1"/>
              <a:t>Analisis</a:t>
            </a:r>
            <a:r>
              <a:rPr lang="en-US" sz="1600" b="1" dirty="0"/>
              <a:t> : </a:t>
            </a:r>
            <a:r>
              <a:rPr lang="en-US" sz="1600" dirty="0" err="1"/>
              <a:t>Argumen</a:t>
            </a:r>
            <a:r>
              <a:rPr lang="en-US" sz="1600" dirty="0"/>
              <a:t> </a:t>
            </a:r>
            <a:r>
              <a:rPr lang="en-US" sz="1600" dirty="0" err="1"/>
              <a:t>ini</a:t>
            </a:r>
            <a:r>
              <a:rPr lang="en-US" sz="1600" dirty="0"/>
              <a:t> </a:t>
            </a:r>
            <a:r>
              <a:rPr lang="en-US" sz="1600" dirty="0" err="1"/>
              <a:t>tidak</a:t>
            </a:r>
            <a:r>
              <a:rPr lang="en-US" sz="1600" dirty="0"/>
              <a:t> </a:t>
            </a:r>
            <a:r>
              <a:rPr lang="en-US" sz="1600" dirty="0" err="1"/>
              <a:t>terlihat</a:t>
            </a:r>
            <a:r>
              <a:rPr lang="en-US" sz="1600" dirty="0"/>
              <a:t> </a:t>
            </a:r>
            <a:r>
              <a:rPr lang="en-US" sz="1600" dirty="0" err="1"/>
              <a:t>logis</a:t>
            </a:r>
            <a:r>
              <a:rPr lang="en-US" sz="1600" dirty="0"/>
              <a:t>, </a:t>
            </a:r>
            <a:r>
              <a:rPr lang="en-US" sz="1600" dirty="0" err="1"/>
              <a:t>hanya</a:t>
            </a:r>
            <a:r>
              <a:rPr lang="en-US" sz="1600" dirty="0"/>
              <a:t> </a:t>
            </a:r>
            <a:r>
              <a:rPr lang="en-US" sz="1600" dirty="0" err="1"/>
              <a:t>berupaya</a:t>
            </a:r>
            <a:r>
              <a:rPr lang="en-US" sz="1600" dirty="0"/>
              <a:t> </a:t>
            </a:r>
            <a:r>
              <a:rPr lang="en-US" sz="1600" dirty="0" err="1"/>
              <a:t>untuk</a:t>
            </a:r>
            <a:r>
              <a:rPr lang="en-US" sz="1600" dirty="0"/>
              <a:t> </a:t>
            </a:r>
            <a:r>
              <a:rPr lang="en-US" sz="1600" dirty="0" err="1"/>
              <a:t>membangun</a:t>
            </a:r>
            <a:r>
              <a:rPr lang="en-US" sz="1600" dirty="0"/>
              <a:t> </a:t>
            </a:r>
            <a:r>
              <a:rPr lang="en-US" sz="1600" dirty="0" err="1"/>
              <a:t>perasaan</a:t>
            </a:r>
            <a:r>
              <a:rPr lang="en-US" sz="1600" dirty="0"/>
              <a:t> </a:t>
            </a:r>
            <a:r>
              <a:rPr lang="en-US" sz="1600" dirty="0" err="1"/>
              <a:t>emosional</a:t>
            </a:r>
            <a:r>
              <a:rPr lang="en-US" sz="1600" dirty="0"/>
              <a:t> </a:t>
            </a:r>
            <a:r>
              <a:rPr lang="en-US" sz="1600" dirty="0" err="1"/>
              <a:t>sebagai</a:t>
            </a:r>
            <a:r>
              <a:rPr lang="en-US" sz="1600" dirty="0"/>
              <a:t> </a:t>
            </a:r>
            <a:r>
              <a:rPr lang="en-US" sz="1600" dirty="0" err="1"/>
              <a:t>alat</a:t>
            </a:r>
            <a:r>
              <a:rPr lang="en-US" sz="1600" dirty="0"/>
              <a:t> </a:t>
            </a:r>
            <a:r>
              <a:rPr lang="en-US" sz="1600" dirty="0" err="1"/>
              <a:t>untuk</a:t>
            </a:r>
            <a:r>
              <a:rPr lang="en-US" sz="1600" dirty="0"/>
              <a:t> </a:t>
            </a:r>
            <a:r>
              <a:rPr lang="en-US" sz="1600" dirty="0" err="1"/>
              <a:t>persuasi</a:t>
            </a:r>
            <a:r>
              <a:rPr lang="en-US" sz="1600" dirty="0"/>
              <a:t>. </a:t>
            </a:r>
            <a:r>
              <a:rPr lang="en-US" sz="1600" dirty="0" err="1"/>
              <a:t>Jenis</a:t>
            </a:r>
            <a:r>
              <a:rPr lang="en-US" sz="1600" dirty="0"/>
              <a:t> fallacy </a:t>
            </a:r>
            <a:r>
              <a:rPr lang="en-US" sz="1600" dirty="0" err="1"/>
              <a:t>pada</a:t>
            </a:r>
            <a:r>
              <a:rPr lang="en-US" sz="1600" dirty="0"/>
              <a:t> </a:t>
            </a:r>
            <a:r>
              <a:rPr lang="en-US" sz="1600" dirty="0" err="1"/>
              <a:t>pernyataan</a:t>
            </a:r>
            <a:r>
              <a:rPr lang="en-US" sz="1600" dirty="0"/>
              <a:t> </a:t>
            </a:r>
            <a:r>
              <a:rPr lang="en-US" sz="1600" dirty="0" err="1"/>
              <a:t>tersebut</a:t>
            </a:r>
            <a:r>
              <a:rPr lang="en-US" sz="1600" dirty="0"/>
              <a:t> </a:t>
            </a:r>
            <a:r>
              <a:rPr lang="en-US" sz="1600" dirty="0" err="1"/>
              <a:t>adalah</a:t>
            </a:r>
            <a:r>
              <a:rPr lang="en-US" sz="1600" dirty="0"/>
              <a:t>  </a:t>
            </a:r>
            <a:r>
              <a:rPr lang="en-US" sz="1600" b="1" dirty="0"/>
              <a:t>appeal to emotion.</a:t>
            </a:r>
            <a:endParaRPr lang="en-US" sz="1600" dirty="0"/>
          </a:p>
          <a:p>
            <a:pPr marL="109693" indent="0">
              <a:buNone/>
            </a:pPr>
            <a:r>
              <a:rPr lang="en-US" sz="1600" dirty="0"/>
              <a:t> </a:t>
            </a:r>
            <a:r>
              <a:rPr lang="en-US" sz="1600" dirty="0" err="1" smtClean="0"/>
              <a:t>Latihan</a:t>
            </a:r>
            <a:r>
              <a:rPr lang="en-US" sz="1600" dirty="0" smtClean="0"/>
              <a:t> </a:t>
            </a:r>
            <a:r>
              <a:rPr lang="en-US" sz="1600" dirty="0"/>
              <a:t>:</a:t>
            </a:r>
          </a:p>
          <a:p>
            <a:pPr marL="109693" indent="0">
              <a:buNone/>
            </a:pPr>
            <a:r>
              <a:rPr lang="en-US" sz="1600" dirty="0" err="1"/>
              <a:t>Periksa</a:t>
            </a:r>
            <a:r>
              <a:rPr lang="en-US" sz="1600" dirty="0"/>
              <a:t> </a:t>
            </a:r>
            <a:r>
              <a:rPr lang="en-US" sz="1600" dirty="0" err="1"/>
              <a:t>pernyataan</a:t>
            </a:r>
            <a:r>
              <a:rPr lang="en-US" sz="1600" dirty="0"/>
              <a:t> </a:t>
            </a:r>
            <a:r>
              <a:rPr lang="en-US" sz="1600" dirty="0" err="1"/>
              <a:t>berikut</a:t>
            </a:r>
            <a:r>
              <a:rPr lang="en-US" sz="1600" dirty="0"/>
              <a:t> </a:t>
            </a:r>
            <a:r>
              <a:rPr lang="en-US" sz="1600" dirty="0" err="1"/>
              <a:t>ini</a:t>
            </a:r>
            <a:r>
              <a:rPr lang="en-US" sz="1600" dirty="0"/>
              <a:t> :</a:t>
            </a:r>
          </a:p>
          <a:p>
            <a:pPr marL="109693" indent="0">
              <a:buNone/>
            </a:pPr>
            <a:r>
              <a:rPr lang="en-US" sz="1600" i="1" dirty="0"/>
              <a:t> “</a:t>
            </a:r>
            <a:r>
              <a:rPr lang="en-US" sz="1600" i="1" dirty="0" err="1"/>
              <a:t>Keputusan</a:t>
            </a:r>
            <a:r>
              <a:rPr lang="en-US" sz="1600" i="1" dirty="0"/>
              <a:t> </a:t>
            </a:r>
            <a:r>
              <a:rPr lang="en-US" sz="1600" i="1" dirty="0" err="1"/>
              <a:t>dari</a:t>
            </a:r>
            <a:r>
              <a:rPr lang="en-US" sz="1600" i="1" dirty="0"/>
              <a:t> AA Gym </a:t>
            </a:r>
            <a:r>
              <a:rPr lang="en-US" sz="1600" i="1" dirty="0" err="1"/>
              <a:t>untuk</a:t>
            </a:r>
            <a:r>
              <a:rPr lang="en-US" sz="1600" i="1" dirty="0"/>
              <a:t> </a:t>
            </a:r>
            <a:r>
              <a:rPr lang="en-US" sz="1600" i="1" dirty="0" err="1"/>
              <a:t>memilih</a:t>
            </a:r>
            <a:r>
              <a:rPr lang="en-US" sz="1600" i="1" dirty="0"/>
              <a:t> </a:t>
            </a:r>
            <a:r>
              <a:rPr lang="en-US" sz="1600" i="1" dirty="0" err="1"/>
              <a:t>calon</a:t>
            </a:r>
            <a:r>
              <a:rPr lang="en-US" sz="1600" i="1" dirty="0"/>
              <a:t> </a:t>
            </a:r>
            <a:r>
              <a:rPr lang="en-US" sz="1600" i="1" dirty="0" err="1"/>
              <a:t>presiden</a:t>
            </a:r>
            <a:r>
              <a:rPr lang="en-US" sz="1600" i="1" dirty="0"/>
              <a:t> </a:t>
            </a:r>
            <a:r>
              <a:rPr lang="en-US" sz="1600" i="1" dirty="0" err="1"/>
              <a:t>itu</a:t>
            </a:r>
            <a:r>
              <a:rPr lang="en-US" sz="1600" i="1" dirty="0"/>
              <a:t> </a:t>
            </a:r>
            <a:r>
              <a:rPr lang="en-US" sz="1600" i="1" dirty="0" err="1"/>
              <a:t>pasti</a:t>
            </a:r>
            <a:r>
              <a:rPr lang="en-US" sz="1600" i="1" dirty="0"/>
              <a:t> </a:t>
            </a:r>
            <a:r>
              <a:rPr lang="en-US" sz="1600" i="1" dirty="0" err="1"/>
              <a:t>benar</a:t>
            </a:r>
            <a:r>
              <a:rPr lang="en-US" sz="1600" i="1" dirty="0"/>
              <a:t> </a:t>
            </a:r>
            <a:r>
              <a:rPr lang="en-US" sz="1600" i="1" dirty="0" err="1"/>
              <a:t>mesti</a:t>
            </a:r>
            <a:r>
              <a:rPr lang="en-US" sz="1600" i="1" dirty="0"/>
              <a:t> </a:t>
            </a:r>
            <a:r>
              <a:rPr lang="en-US" sz="1600" i="1" dirty="0" err="1"/>
              <a:t>kita</a:t>
            </a:r>
            <a:r>
              <a:rPr lang="en-US" sz="1600" i="1" dirty="0"/>
              <a:t> </a:t>
            </a:r>
            <a:r>
              <a:rPr lang="en-US" sz="1600" i="1" dirty="0" err="1"/>
              <a:t>ikuti</a:t>
            </a:r>
            <a:r>
              <a:rPr lang="en-US" sz="1600" i="1" dirty="0"/>
              <a:t> , Aa Gym </a:t>
            </a:r>
            <a:r>
              <a:rPr lang="en-US" sz="1600" i="1" dirty="0" err="1"/>
              <a:t>kan</a:t>
            </a:r>
            <a:r>
              <a:rPr lang="en-US" sz="1600" i="1" dirty="0"/>
              <a:t> </a:t>
            </a:r>
            <a:r>
              <a:rPr lang="en-US" sz="1600" i="1" dirty="0" err="1"/>
              <a:t>seorang</a:t>
            </a:r>
            <a:r>
              <a:rPr lang="en-US" sz="1600" i="1" dirty="0"/>
              <a:t> </a:t>
            </a:r>
            <a:r>
              <a:rPr lang="en-US" sz="1600" i="1" dirty="0" err="1"/>
              <a:t>ulama</a:t>
            </a:r>
            <a:r>
              <a:rPr lang="en-US" sz="1600" i="1" dirty="0"/>
              <a:t> </a:t>
            </a:r>
            <a:r>
              <a:rPr lang="en-US" sz="1600" i="1" dirty="0" err="1"/>
              <a:t>terkenal</a:t>
            </a:r>
            <a:r>
              <a:rPr lang="en-US" sz="1600" i="1" dirty="0"/>
              <a:t>“</a:t>
            </a:r>
            <a:endParaRPr lang="en-US" sz="1600" dirty="0"/>
          </a:p>
        </p:txBody>
      </p:sp>
      <p:grpSp>
        <p:nvGrpSpPr>
          <p:cNvPr id="2" name="Group 3"/>
          <p:cNvGrpSpPr/>
          <p:nvPr/>
        </p:nvGrpSpPr>
        <p:grpSpPr>
          <a:xfrm>
            <a:off x="6876256" y="1268760"/>
            <a:ext cx="2088232" cy="2952328"/>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P is associated with a positive emotional response;</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P is true</a:t>
              </a:r>
            </a:p>
          </p:txBody>
        </p:sp>
        <p:cxnSp>
          <p:nvCxnSpPr>
            <p:cNvPr id="6" name="Straight Arrow Connector 5"/>
            <p:cNvCxnSpPr/>
            <p:nvPr/>
          </p:nvCxnSpPr>
          <p:spPr>
            <a:xfrm>
              <a:off x="7740352" y="2924944"/>
              <a:ext cx="0" cy="93610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a:bodyPr>
          <a:lstStyle/>
          <a:p>
            <a:r>
              <a:rPr lang="en-US" b="1" dirty="0" smtClean="0">
                <a:solidFill>
                  <a:schemeClr val="tx1"/>
                </a:solidFill>
                <a:latin typeface="Arial" charset="0"/>
                <a:cs typeface="Arial" charset="0"/>
              </a:rPr>
              <a:t>7. Personal Attack </a:t>
            </a:r>
            <a:r>
              <a:rPr lang="en-US" sz="3600" b="1" dirty="0" smtClean="0">
                <a:solidFill>
                  <a:schemeClr val="tx1"/>
                </a:solidFill>
                <a:latin typeface="Arial" charset="0"/>
                <a:cs typeface="Arial" charset="0"/>
              </a:rPr>
              <a:t>(ad Hominem)</a:t>
            </a:r>
            <a:endParaRPr lang="en-US" b="1" dirty="0">
              <a:solidFill>
                <a:srgbClr val="000000"/>
              </a:solidFill>
            </a:endParaRPr>
          </a:p>
        </p:txBody>
      </p:sp>
      <p:sp>
        <p:nvSpPr>
          <p:cNvPr id="6147" name="Rectangle 3"/>
          <p:cNvSpPr>
            <a:spLocks noGrp="1" noChangeArrowheads="1"/>
          </p:cNvSpPr>
          <p:nvPr>
            <p:ph type="body" idx="1"/>
          </p:nvPr>
        </p:nvSpPr>
        <p:spPr>
          <a:xfrm>
            <a:off x="35496" y="1268760"/>
            <a:ext cx="6264696" cy="5029200"/>
          </a:xfrm>
        </p:spPr>
        <p:txBody>
          <a:bodyPr>
            <a:noAutofit/>
          </a:bodyPr>
          <a:lstStyle/>
          <a:p>
            <a:pPr marL="109693" indent="0">
              <a:buNone/>
            </a:pPr>
            <a:r>
              <a:rPr lang="en-US" sz="1600" b="1" dirty="0"/>
              <a:t>Personal Attack </a:t>
            </a:r>
            <a:r>
              <a:rPr lang="en-US" sz="1600" b="1" dirty="0" smtClean="0"/>
              <a:t> </a:t>
            </a:r>
            <a:r>
              <a:rPr lang="en-US" sz="1600" dirty="0" err="1" smtClean="0"/>
              <a:t>atau</a:t>
            </a:r>
            <a:r>
              <a:rPr lang="en-US" sz="1600" dirty="0" smtClean="0"/>
              <a:t>  </a:t>
            </a:r>
            <a:r>
              <a:rPr lang="en-US" sz="1600" b="1" dirty="0"/>
              <a:t>ad hominem </a:t>
            </a:r>
            <a:r>
              <a:rPr lang="en-US" sz="1600" dirty="0"/>
              <a:t>(Latin for "to the man" or "to the person"), </a:t>
            </a:r>
            <a:r>
              <a:rPr lang="en-US" sz="1600" dirty="0" err="1"/>
              <a:t>merupakan</a:t>
            </a:r>
            <a:r>
              <a:rPr lang="en-US" sz="1600" dirty="0"/>
              <a:t> fallacy yang </a:t>
            </a:r>
            <a:r>
              <a:rPr lang="en-US" sz="1600" dirty="0" err="1"/>
              <a:t>menolak</a:t>
            </a:r>
            <a:r>
              <a:rPr lang="en-US" sz="1600" dirty="0"/>
              <a:t> argument </a:t>
            </a:r>
            <a:r>
              <a:rPr lang="en-US" sz="1600" dirty="0" err="1"/>
              <a:t>karena</a:t>
            </a:r>
            <a:r>
              <a:rPr lang="en-US" sz="1600" dirty="0"/>
              <a:t> </a:t>
            </a:r>
            <a:r>
              <a:rPr lang="en-US" sz="1600" dirty="0" err="1"/>
              <a:t>fakta</a:t>
            </a:r>
            <a:r>
              <a:rPr lang="en-US" sz="1600" dirty="0"/>
              <a:t> </a:t>
            </a:r>
            <a:r>
              <a:rPr lang="en-US" sz="1600" dirty="0" err="1"/>
              <a:t>subyektif</a:t>
            </a:r>
            <a:r>
              <a:rPr lang="en-US" sz="1600" dirty="0"/>
              <a:t>  yang </a:t>
            </a:r>
            <a:r>
              <a:rPr lang="en-US" sz="1600" dirty="0" err="1"/>
              <a:t>tidak</a:t>
            </a:r>
            <a:r>
              <a:rPr lang="en-US" sz="1600" dirty="0"/>
              <a:t> </a:t>
            </a:r>
            <a:r>
              <a:rPr lang="en-US" sz="1600" dirty="0" err="1"/>
              <a:t>relevan</a:t>
            </a:r>
            <a:r>
              <a:rPr lang="en-US" sz="1600" dirty="0"/>
              <a:t> </a:t>
            </a:r>
            <a:r>
              <a:rPr lang="en-US" sz="1600" dirty="0" err="1"/>
              <a:t>terkait</a:t>
            </a:r>
            <a:r>
              <a:rPr lang="en-US" sz="1600" dirty="0"/>
              <a:t> </a:t>
            </a:r>
            <a:r>
              <a:rPr lang="en-US" sz="1600" dirty="0" err="1"/>
              <a:t>dengan</a:t>
            </a:r>
            <a:r>
              <a:rPr lang="en-US" sz="1600" dirty="0"/>
              <a:t> orang yang </a:t>
            </a:r>
            <a:r>
              <a:rPr lang="en-US" sz="1600" dirty="0" err="1"/>
              <a:t>memberikan</a:t>
            </a:r>
            <a:r>
              <a:rPr lang="en-US" sz="1600" dirty="0"/>
              <a:t> argument.</a:t>
            </a:r>
          </a:p>
          <a:p>
            <a:pPr marL="109693" indent="0">
              <a:buNone/>
            </a:pPr>
            <a:r>
              <a:rPr lang="en-US" sz="1600" dirty="0" err="1"/>
              <a:t>Contoh</a:t>
            </a:r>
            <a:r>
              <a:rPr lang="en-US" sz="1600" dirty="0"/>
              <a:t> :</a:t>
            </a:r>
          </a:p>
          <a:p>
            <a:pPr marL="109693" indent="0">
              <a:buNone/>
            </a:pPr>
            <a:r>
              <a:rPr lang="en-US" sz="1600" dirty="0"/>
              <a:t>Gwen :  </a:t>
            </a:r>
            <a:r>
              <a:rPr lang="en-US" sz="1600" dirty="0" err="1"/>
              <a:t>Kamu</a:t>
            </a:r>
            <a:r>
              <a:rPr lang="en-US" sz="1600" dirty="0"/>
              <a:t> </a:t>
            </a:r>
            <a:r>
              <a:rPr lang="en-US" sz="1600" dirty="0" err="1"/>
              <a:t>harus</a:t>
            </a:r>
            <a:r>
              <a:rPr lang="en-US" sz="1600" dirty="0"/>
              <a:t> </a:t>
            </a:r>
            <a:r>
              <a:rPr lang="en-US" sz="1600" dirty="0" err="1"/>
              <a:t>berhenti</a:t>
            </a:r>
            <a:r>
              <a:rPr lang="en-US" sz="1600" dirty="0"/>
              <a:t> </a:t>
            </a:r>
            <a:r>
              <a:rPr lang="en-US" sz="1600" dirty="0" err="1"/>
              <a:t>minum</a:t>
            </a:r>
            <a:r>
              <a:rPr lang="en-US" sz="1600" dirty="0"/>
              <a:t> </a:t>
            </a:r>
            <a:r>
              <a:rPr lang="en-US" sz="1600" dirty="0" err="1"/>
              <a:t>alkohol</a:t>
            </a:r>
            <a:r>
              <a:rPr lang="en-US" sz="1600" dirty="0"/>
              <a:t> </a:t>
            </a:r>
            <a:r>
              <a:rPr lang="en-US" sz="1600" dirty="0" err="1"/>
              <a:t>karena</a:t>
            </a:r>
            <a:r>
              <a:rPr lang="en-US" sz="1600" dirty="0"/>
              <a:t> </a:t>
            </a:r>
            <a:r>
              <a:rPr lang="en-US" sz="1600" dirty="0" err="1"/>
              <a:t>akan</a:t>
            </a:r>
            <a:r>
              <a:rPr lang="en-US" sz="1600" dirty="0"/>
              <a:t> </a:t>
            </a:r>
            <a:r>
              <a:rPr lang="en-US" sz="1600" dirty="0" err="1"/>
              <a:t>mempengaruhi</a:t>
            </a:r>
            <a:r>
              <a:rPr lang="en-US" sz="1600" dirty="0"/>
              <a:t> </a:t>
            </a:r>
            <a:r>
              <a:rPr lang="en-US" sz="1600" dirty="0" err="1"/>
              <a:t>nilai</a:t>
            </a:r>
            <a:r>
              <a:rPr lang="en-US" sz="1600" dirty="0"/>
              <a:t> mu </a:t>
            </a:r>
            <a:r>
              <a:rPr lang="en-US" sz="1600" dirty="0" err="1"/>
              <a:t>akan</a:t>
            </a:r>
            <a:r>
              <a:rPr lang="en-US" sz="1600" dirty="0"/>
              <a:t> </a:t>
            </a:r>
            <a:r>
              <a:rPr lang="en-US" sz="1600" dirty="0" err="1"/>
              <a:t>menjadi</a:t>
            </a:r>
            <a:r>
              <a:rPr lang="en-US" sz="1600" dirty="0"/>
              <a:t> </a:t>
            </a:r>
            <a:r>
              <a:rPr lang="en-US" sz="1600" dirty="0" err="1"/>
              <a:t>buruk</a:t>
            </a:r>
            <a:r>
              <a:rPr lang="en-US" sz="1600" dirty="0"/>
              <a:t>, </a:t>
            </a:r>
            <a:r>
              <a:rPr lang="en-US" sz="1600" dirty="0" err="1"/>
              <a:t>membahayakan</a:t>
            </a:r>
            <a:r>
              <a:rPr lang="en-US" sz="1600" dirty="0"/>
              <a:t> orang </a:t>
            </a:r>
            <a:r>
              <a:rPr lang="en-US" sz="1600" dirty="0" err="1"/>
              <a:t>ketika</a:t>
            </a:r>
            <a:r>
              <a:rPr lang="en-US" sz="1600" dirty="0"/>
              <a:t> </a:t>
            </a:r>
            <a:r>
              <a:rPr lang="en-US" sz="1600" dirty="0" err="1"/>
              <a:t>kamu</a:t>
            </a:r>
            <a:r>
              <a:rPr lang="en-US" sz="1600" dirty="0"/>
              <a:t> </a:t>
            </a:r>
            <a:r>
              <a:rPr lang="en-US" sz="1600" dirty="0" err="1"/>
              <a:t>menyetir</a:t>
            </a:r>
            <a:r>
              <a:rPr lang="en-US" sz="1600" dirty="0"/>
              <a:t> </a:t>
            </a:r>
            <a:r>
              <a:rPr lang="en-US" sz="1600" dirty="0" err="1"/>
              <a:t>berkendara</a:t>
            </a:r>
            <a:r>
              <a:rPr lang="en-US" sz="1600" dirty="0"/>
              <a:t> </a:t>
            </a:r>
            <a:r>
              <a:rPr lang="en-US" sz="1600" dirty="0" err="1"/>
              <a:t>dalam</a:t>
            </a:r>
            <a:r>
              <a:rPr lang="en-US" sz="1600" dirty="0"/>
              <a:t> </a:t>
            </a:r>
            <a:r>
              <a:rPr lang="en-US" sz="1600" dirty="0" err="1"/>
              <a:t>keadaan</a:t>
            </a:r>
            <a:r>
              <a:rPr lang="en-US" sz="1600" dirty="0"/>
              <a:t> </a:t>
            </a:r>
            <a:r>
              <a:rPr lang="en-US" sz="1600" dirty="0" err="1"/>
              <a:t>mabuk</a:t>
            </a:r>
            <a:r>
              <a:rPr lang="en-US" sz="1600" dirty="0"/>
              <a:t>.</a:t>
            </a:r>
          </a:p>
          <a:p>
            <a:pPr marL="109693" indent="0">
              <a:buNone/>
            </a:pPr>
            <a:r>
              <a:rPr lang="en-US" sz="1600" dirty="0"/>
              <a:t>Merle :  </a:t>
            </a:r>
            <a:r>
              <a:rPr lang="en-US" sz="1600" dirty="0" err="1"/>
              <a:t>Saya</a:t>
            </a:r>
            <a:r>
              <a:rPr lang="en-US" sz="1600" dirty="0"/>
              <a:t> </a:t>
            </a:r>
            <a:r>
              <a:rPr lang="en-US" sz="1600" dirty="0" err="1"/>
              <a:t>pernah</a:t>
            </a:r>
            <a:r>
              <a:rPr lang="en-US" sz="1600" dirty="0"/>
              <a:t> </a:t>
            </a:r>
            <a:r>
              <a:rPr lang="en-US" sz="1600" dirty="0" err="1"/>
              <a:t>melihat</a:t>
            </a:r>
            <a:r>
              <a:rPr lang="en-US" sz="1600" dirty="0"/>
              <a:t> </a:t>
            </a:r>
            <a:r>
              <a:rPr lang="en-US" sz="1600" dirty="0" err="1"/>
              <a:t>kamu</a:t>
            </a:r>
            <a:r>
              <a:rPr lang="en-US" sz="1600" dirty="0"/>
              <a:t> </a:t>
            </a:r>
            <a:r>
              <a:rPr lang="en-US" sz="1600" dirty="0" err="1"/>
              <a:t>beberapa</a:t>
            </a:r>
            <a:r>
              <a:rPr lang="en-US" sz="1600" dirty="0"/>
              <a:t> kali </a:t>
            </a:r>
            <a:r>
              <a:rPr lang="en-US" sz="1600" dirty="0" err="1"/>
              <a:t>minum</a:t>
            </a:r>
            <a:r>
              <a:rPr lang="en-US" sz="1600" dirty="0"/>
              <a:t> </a:t>
            </a:r>
            <a:r>
              <a:rPr lang="en-US" sz="1600" dirty="0" err="1"/>
              <a:t>minuman</a:t>
            </a:r>
            <a:r>
              <a:rPr lang="en-US" sz="1600" dirty="0"/>
              <a:t> </a:t>
            </a:r>
            <a:r>
              <a:rPr lang="en-US" sz="1600" dirty="0" err="1"/>
              <a:t>keras</a:t>
            </a:r>
            <a:r>
              <a:rPr lang="en-US" sz="1600" dirty="0"/>
              <a:t> </a:t>
            </a:r>
            <a:r>
              <a:rPr lang="en-US" sz="1600" dirty="0" err="1"/>
              <a:t>agak</a:t>
            </a:r>
            <a:r>
              <a:rPr lang="en-US" sz="1600" dirty="0"/>
              <a:t> </a:t>
            </a:r>
            <a:r>
              <a:rPr lang="en-US" sz="1600" dirty="0" err="1"/>
              <a:t>banyak</a:t>
            </a:r>
            <a:r>
              <a:rPr lang="en-US" sz="1600" dirty="0"/>
              <a:t>. </a:t>
            </a:r>
            <a:endParaRPr lang="en-US" sz="1600" dirty="0" smtClean="0"/>
          </a:p>
          <a:p>
            <a:pPr marL="109693" indent="0">
              <a:buNone/>
            </a:pPr>
            <a:endParaRPr lang="en-US" sz="1600" dirty="0"/>
          </a:p>
          <a:p>
            <a:pPr marL="109693" indent="0">
              <a:buNone/>
            </a:pPr>
            <a:r>
              <a:rPr lang="en-US" sz="1600" b="1" dirty="0" err="1"/>
              <a:t>Analisis</a:t>
            </a:r>
            <a:r>
              <a:rPr lang="en-US" sz="1600" b="1" dirty="0"/>
              <a:t> : </a:t>
            </a:r>
            <a:r>
              <a:rPr lang="en-US" sz="1600" dirty="0"/>
              <a:t>Merle </a:t>
            </a:r>
            <a:r>
              <a:rPr lang="en-US" sz="1600" dirty="0" err="1"/>
              <a:t>lebih</a:t>
            </a:r>
            <a:r>
              <a:rPr lang="en-US" sz="1600" dirty="0"/>
              <a:t> </a:t>
            </a:r>
            <a:r>
              <a:rPr lang="en-US" sz="1600" dirty="0" err="1"/>
              <a:t>memilih</a:t>
            </a:r>
            <a:r>
              <a:rPr lang="en-US" sz="1600" dirty="0"/>
              <a:t> </a:t>
            </a:r>
            <a:r>
              <a:rPr lang="en-US" sz="1600" dirty="0" err="1"/>
              <a:t>menyerang</a:t>
            </a:r>
            <a:r>
              <a:rPr lang="en-US" sz="1600" dirty="0"/>
              <a:t> </a:t>
            </a:r>
            <a:r>
              <a:rPr lang="en-US" sz="1600" dirty="0" err="1"/>
              <a:t>ke</a:t>
            </a:r>
            <a:r>
              <a:rPr lang="en-US" sz="1600" dirty="0"/>
              <a:t> Gwen </a:t>
            </a:r>
            <a:r>
              <a:rPr lang="en-US" sz="1600" dirty="0" err="1"/>
              <a:t>secara</a:t>
            </a:r>
            <a:r>
              <a:rPr lang="en-US" sz="1600" dirty="0"/>
              <a:t> personal </a:t>
            </a:r>
            <a:r>
              <a:rPr lang="en-US" sz="1600" dirty="0" err="1"/>
              <a:t>dibanding</a:t>
            </a:r>
            <a:r>
              <a:rPr lang="en-US" sz="1600" dirty="0"/>
              <a:t> </a:t>
            </a:r>
            <a:r>
              <a:rPr lang="en-US" sz="1600" dirty="0" err="1"/>
              <a:t>berargumentasi</a:t>
            </a:r>
            <a:r>
              <a:rPr lang="en-US" sz="1600" dirty="0"/>
              <a:t> </a:t>
            </a:r>
            <a:r>
              <a:rPr lang="en-US" sz="1600" dirty="0" err="1"/>
              <a:t>secara</a:t>
            </a:r>
            <a:r>
              <a:rPr lang="en-US" sz="1600" dirty="0"/>
              <a:t> </a:t>
            </a:r>
            <a:r>
              <a:rPr lang="en-US" sz="1600" dirty="0" err="1"/>
              <a:t>logis</a:t>
            </a:r>
            <a:r>
              <a:rPr lang="en-US" sz="1600" dirty="0"/>
              <a:t>, </a:t>
            </a:r>
            <a:r>
              <a:rPr lang="en-US" sz="1600" dirty="0" err="1"/>
              <a:t>jadi</a:t>
            </a:r>
            <a:r>
              <a:rPr lang="en-US" sz="1600" dirty="0"/>
              <a:t> </a:t>
            </a:r>
            <a:r>
              <a:rPr lang="en-US" sz="1600" dirty="0" err="1"/>
              <a:t>kita</a:t>
            </a:r>
            <a:r>
              <a:rPr lang="en-US" sz="1600" dirty="0"/>
              <a:t> </a:t>
            </a:r>
            <a:r>
              <a:rPr lang="en-US" sz="1600" dirty="0" err="1"/>
              <a:t>bisa</a:t>
            </a:r>
            <a:r>
              <a:rPr lang="en-US" sz="1600" dirty="0"/>
              <a:t> </a:t>
            </a:r>
            <a:r>
              <a:rPr lang="en-US" sz="1600" dirty="0" err="1"/>
              <a:t>menyimpulkan</a:t>
            </a:r>
            <a:r>
              <a:rPr lang="en-US" sz="1600" dirty="0"/>
              <a:t> </a:t>
            </a:r>
            <a:r>
              <a:rPr lang="en-US" sz="1600" dirty="0" err="1"/>
              <a:t>percakapan</a:t>
            </a:r>
            <a:r>
              <a:rPr lang="en-US" sz="1600" dirty="0"/>
              <a:t> </a:t>
            </a:r>
            <a:r>
              <a:rPr lang="en-US" sz="1600" dirty="0" err="1"/>
              <a:t>diatas</a:t>
            </a:r>
            <a:r>
              <a:rPr lang="en-US" sz="1600" dirty="0"/>
              <a:t> </a:t>
            </a:r>
            <a:r>
              <a:rPr lang="en-US" sz="1600" dirty="0" err="1"/>
              <a:t>mengandung</a:t>
            </a:r>
            <a:r>
              <a:rPr lang="en-US" sz="1600" dirty="0"/>
              <a:t> fallacy </a:t>
            </a:r>
            <a:r>
              <a:rPr lang="en-US" sz="1600" b="1" dirty="0"/>
              <a:t>personal attack </a:t>
            </a:r>
            <a:r>
              <a:rPr lang="en-US" sz="1600" dirty="0" err="1"/>
              <a:t>atau</a:t>
            </a:r>
            <a:r>
              <a:rPr lang="en-US" sz="1600" dirty="0"/>
              <a:t> ad hominem</a:t>
            </a:r>
            <a:r>
              <a:rPr lang="en-US" sz="1600" dirty="0" smtClean="0"/>
              <a:t>.</a:t>
            </a:r>
          </a:p>
          <a:p>
            <a:pPr marL="109693" indent="0">
              <a:buNone/>
            </a:pPr>
            <a:endParaRPr lang="en-US" sz="1600" dirty="0" smtClean="0"/>
          </a:p>
          <a:p>
            <a:pPr marL="109693" indent="0">
              <a:buNone/>
            </a:pPr>
            <a:r>
              <a:rPr lang="en-US" sz="1600" dirty="0" err="1" smtClean="0"/>
              <a:t>Latihan</a:t>
            </a:r>
            <a:r>
              <a:rPr lang="en-US" sz="1600" dirty="0" smtClean="0"/>
              <a:t> :</a:t>
            </a:r>
          </a:p>
          <a:p>
            <a:r>
              <a:rPr lang="en-US" sz="1600" dirty="0" err="1" smtClean="0"/>
              <a:t>Buat</a:t>
            </a:r>
            <a:r>
              <a:rPr lang="en-US" sz="1600" dirty="0" smtClean="0"/>
              <a:t> </a:t>
            </a:r>
            <a:r>
              <a:rPr lang="en-US" sz="1600" dirty="0" err="1" smtClean="0"/>
              <a:t>percakapan</a:t>
            </a:r>
            <a:r>
              <a:rPr lang="en-US" sz="1600" dirty="0" smtClean="0"/>
              <a:t> yang </a:t>
            </a:r>
            <a:r>
              <a:rPr lang="en-US" sz="1600" dirty="0" err="1" smtClean="0"/>
              <a:t>menganduk</a:t>
            </a:r>
            <a:r>
              <a:rPr lang="en-US" sz="1600" dirty="0" smtClean="0"/>
              <a:t> </a:t>
            </a:r>
            <a:r>
              <a:rPr lang="en-US" sz="1600" dirty="0" err="1" smtClean="0"/>
              <a:t>argumen</a:t>
            </a:r>
            <a:r>
              <a:rPr lang="en-US" sz="1600" dirty="0" smtClean="0"/>
              <a:t> fallacy </a:t>
            </a:r>
            <a:r>
              <a:rPr lang="en-US" sz="1600" b="1" dirty="0" smtClean="0"/>
              <a:t>personal attack</a:t>
            </a:r>
            <a:endParaRPr lang="en-US" sz="1600" b="1" dirty="0"/>
          </a:p>
        </p:txBody>
      </p:sp>
      <p:grpSp>
        <p:nvGrpSpPr>
          <p:cNvPr id="2" name="Group 3"/>
          <p:cNvGrpSpPr/>
          <p:nvPr/>
        </p:nvGrpSpPr>
        <p:grpSpPr>
          <a:xfrm>
            <a:off x="6588224" y="1268760"/>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I have a problem with the person or group claiming p</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P is not true</a:t>
              </a:r>
              <a:endParaRPr lang="en-US" sz="1600" dirty="0">
                <a:solidFill>
                  <a:schemeClr val="tx1"/>
                </a:solidFill>
              </a:endParaRPr>
            </a:p>
          </p:txBody>
        </p:sp>
        <p:cxnSp>
          <p:nvCxnSpPr>
            <p:cNvPr id="6" name="Straight Arrow Connector 5"/>
            <p:cNvCxnSpPr/>
            <p:nvPr/>
          </p:nvCxnSpPr>
          <p:spPr>
            <a:xfrm>
              <a:off x="7740352" y="2708920"/>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354360"/>
            <a:ext cx="8466754" cy="914400"/>
          </a:xfrm>
        </p:spPr>
        <p:txBody>
          <a:bodyPr>
            <a:normAutofit fontScale="90000"/>
          </a:bodyPr>
          <a:lstStyle/>
          <a:p>
            <a:r>
              <a:rPr lang="en-US" b="1" dirty="0" smtClean="0">
                <a:solidFill>
                  <a:schemeClr val="tx1"/>
                </a:solidFill>
                <a:latin typeface="Arial" charset="0"/>
                <a:cs typeface="Arial" charset="0"/>
              </a:rPr>
              <a:t>8. Circular Reasoning (</a:t>
            </a:r>
            <a:r>
              <a:rPr lang="en-US" b="1" i="1" dirty="0" err="1" smtClean="0">
                <a:solidFill>
                  <a:schemeClr val="tx1"/>
                </a:solidFill>
              </a:rPr>
              <a:t>circulus</a:t>
            </a:r>
            <a:r>
              <a:rPr lang="en-US" b="1" i="1" dirty="0" smtClean="0">
                <a:solidFill>
                  <a:schemeClr val="tx1"/>
                </a:solidFill>
              </a:rPr>
              <a:t> in </a:t>
            </a:r>
            <a:r>
              <a:rPr lang="en-US" b="1" i="1" dirty="0" err="1" smtClean="0">
                <a:solidFill>
                  <a:schemeClr val="tx1"/>
                </a:solidFill>
              </a:rPr>
              <a:t>probando</a:t>
            </a:r>
            <a:r>
              <a:rPr lang="en-US" b="1" i="1" dirty="0" smtClean="0">
                <a:solidFill>
                  <a:schemeClr val="tx1"/>
                </a:solidFill>
              </a:rPr>
              <a:t>)</a:t>
            </a:r>
            <a:endParaRPr lang="en-US" b="1" dirty="0">
              <a:solidFill>
                <a:schemeClr val="tx1"/>
              </a:solidFill>
            </a:endParaRPr>
          </a:p>
        </p:txBody>
      </p:sp>
      <p:sp>
        <p:nvSpPr>
          <p:cNvPr id="6147" name="Rectangle 3"/>
          <p:cNvSpPr>
            <a:spLocks noGrp="1" noChangeArrowheads="1"/>
          </p:cNvSpPr>
          <p:nvPr>
            <p:ph type="body" idx="1"/>
          </p:nvPr>
        </p:nvSpPr>
        <p:spPr>
          <a:xfrm>
            <a:off x="213124" y="1684397"/>
            <a:ext cx="6264696" cy="5029200"/>
          </a:xfrm>
        </p:spPr>
        <p:txBody>
          <a:bodyPr>
            <a:normAutofit fontScale="92500" lnSpcReduction="10000"/>
          </a:bodyPr>
          <a:lstStyle/>
          <a:p>
            <a:pPr marL="109693" indent="0">
              <a:buNone/>
            </a:pPr>
            <a:r>
              <a:rPr lang="en-US" sz="2000" b="1" dirty="0"/>
              <a:t>Circular reasoning</a:t>
            </a:r>
            <a:r>
              <a:rPr lang="en-US" sz="2000" dirty="0"/>
              <a:t> </a:t>
            </a:r>
            <a:r>
              <a:rPr lang="en-US" sz="2000" dirty="0" err="1"/>
              <a:t>adalah</a:t>
            </a:r>
            <a:r>
              <a:rPr lang="en-US" sz="2000" dirty="0"/>
              <a:t>  </a:t>
            </a:r>
            <a:r>
              <a:rPr lang="en-US" sz="2000" u="sng" dirty="0">
                <a:hlinkClick r:id="rId2"/>
              </a:rPr>
              <a:t>logical fallacy</a:t>
            </a:r>
            <a:r>
              <a:rPr lang="en-US" sz="2000" dirty="0"/>
              <a:t>  </a:t>
            </a:r>
            <a:r>
              <a:rPr lang="en-US" sz="2000" dirty="0" err="1"/>
              <a:t>dimana</a:t>
            </a:r>
            <a:r>
              <a:rPr lang="en-US" sz="2000" dirty="0"/>
              <a:t> </a:t>
            </a:r>
            <a:r>
              <a:rPr lang="en-US" sz="2000" dirty="0" err="1"/>
              <a:t>seseorang</a:t>
            </a:r>
            <a:r>
              <a:rPr lang="en-US" sz="2000" dirty="0"/>
              <a:t> </a:t>
            </a:r>
            <a:r>
              <a:rPr lang="en-US" sz="2000" dirty="0" err="1"/>
              <a:t>beragumentasi</a:t>
            </a:r>
            <a:r>
              <a:rPr lang="en-US" sz="2000" dirty="0"/>
              <a:t> </a:t>
            </a:r>
            <a:r>
              <a:rPr lang="en-US" sz="2000" dirty="0" err="1"/>
              <a:t>dengan</a:t>
            </a:r>
            <a:r>
              <a:rPr lang="en-US" sz="2000" dirty="0"/>
              <a:t> </a:t>
            </a:r>
            <a:r>
              <a:rPr lang="en-US" sz="2000" dirty="0" err="1"/>
              <a:t>menggunakan</a:t>
            </a:r>
            <a:r>
              <a:rPr lang="en-US" sz="2000" dirty="0"/>
              <a:t> </a:t>
            </a:r>
            <a:r>
              <a:rPr lang="en-US" sz="2000" dirty="0" err="1"/>
              <a:t>kesimpulan</a:t>
            </a:r>
            <a:r>
              <a:rPr lang="en-US" sz="2000" dirty="0"/>
              <a:t> </a:t>
            </a:r>
            <a:r>
              <a:rPr lang="en-US" sz="2000" dirty="0" err="1"/>
              <a:t>dan</a:t>
            </a:r>
            <a:r>
              <a:rPr lang="en-US" sz="2000" dirty="0"/>
              <a:t> </a:t>
            </a:r>
            <a:r>
              <a:rPr lang="en-US" sz="2000" dirty="0" err="1"/>
              <a:t>premis</a:t>
            </a:r>
            <a:r>
              <a:rPr lang="en-US" sz="2000" dirty="0"/>
              <a:t> yang </a:t>
            </a:r>
            <a:r>
              <a:rPr lang="en-US" sz="2000" dirty="0" err="1"/>
              <a:t>sama</a:t>
            </a:r>
            <a:r>
              <a:rPr lang="en-US" sz="2000" dirty="0"/>
              <a:t>. </a:t>
            </a:r>
            <a:r>
              <a:rPr lang="en-US" sz="2000" dirty="0" err="1"/>
              <a:t>Dengan</a:t>
            </a:r>
            <a:r>
              <a:rPr lang="en-US" sz="2000" dirty="0"/>
              <a:t> kata lain </a:t>
            </a:r>
            <a:r>
              <a:rPr lang="en-US" sz="2000" dirty="0" err="1"/>
              <a:t>kesimpulan</a:t>
            </a:r>
            <a:r>
              <a:rPr lang="en-US" sz="2000" dirty="0"/>
              <a:t> </a:t>
            </a:r>
            <a:r>
              <a:rPr lang="en-US" sz="2000" dirty="0" err="1"/>
              <a:t>tidak</a:t>
            </a:r>
            <a:r>
              <a:rPr lang="en-US" sz="2000" dirty="0"/>
              <a:t> </a:t>
            </a:r>
            <a:r>
              <a:rPr lang="en-US" sz="2000" dirty="0" err="1"/>
              <a:t>membutuhkan</a:t>
            </a:r>
            <a:r>
              <a:rPr lang="en-US" sz="2000" dirty="0"/>
              <a:t> </a:t>
            </a:r>
            <a:r>
              <a:rPr lang="en-US" sz="2000" dirty="0" err="1"/>
              <a:t>premis</a:t>
            </a:r>
            <a:r>
              <a:rPr lang="en-US" sz="2000" dirty="0" smtClean="0"/>
              <a:t>.</a:t>
            </a:r>
          </a:p>
          <a:p>
            <a:pPr marL="109693" indent="0">
              <a:buNone/>
            </a:pPr>
            <a:endParaRPr lang="en-US" sz="2000" dirty="0"/>
          </a:p>
          <a:p>
            <a:pPr marL="109693" indent="0">
              <a:buNone/>
            </a:pPr>
            <a:r>
              <a:rPr lang="en-US" sz="2000" dirty="0"/>
              <a:t>Example :</a:t>
            </a:r>
          </a:p>
          <a:p>
            <a:pPr marL="109693" indent="0">
              <a:buNone/>
            </a:pPr>
            <a:r>
              <a:rPr lang="en-US" sz="2000" dirty="0"/>
              <a:t>“</a:t>
            </a:r>
            <a:r>
              <a:rPr lang="en-US" sz="2000" dirty="0" err="1"/>
              <a:t>Warga</a:t>
            </a:r>
            <a:r>
              <a:rPr lang="en-US" sz="2000" dirty="0"/>
              <a:t> </a:t>
            </a:r>
            <a:r>
              <a:rPr lang="en-US" sz="2000" dirty="0" err="1"/>
              <a:t>memiliki</a:t>
            </a:r>
            <a:r>
              <a:rPr lang="en-US" sz="2000" dirty="0"/>
              <a:t> </a:t>
            </a:r>
            <a:r>
              <a:rPr lang="en-US" sz="2000" dirty="0" err="1"/>
              <a:t>kewajiban</a:t>
            </a:r>
            <a:r>
              <a:rPr lang="en-US" sz="2000" dirty="0"/>
              <a:t> </a:t>
            </a:r>
            <a:r>
              <a:rPr lang="en-US" sz="2000" dirty="0" err="1"/>
              <a:t>untuk</a:t>
            </a:r>
            <a:r>
              <a:rPr lang="en-US" sz="2000" dirty="0"/>
              <a:t> </a:t>
            </a:r>
            <a:r>
              <a:rPr lang="en-US" sz="2000" dirty="0" err="1"/>
              <a:t>menyediakan</a:t>
            </a:r>
            <a:r>
              <a:rPr lang="en-US" sz="2000" dirty="0"/>
              <a:t> </a:t>
            </a:r>
            <a:r>
              <a:rPr lang="en-US" sz="2000" dirty="0" err="1"/>
              <a:t>tempat</a:t>
            </a:r>
            <a:r>
              <a:rPr lang="en-US" sz="2000" dirty="0"/>
              <a:t> </a:t>
            </a:r>
            <a:r>
              <a:rPr lang="en-US" sz="2000" dirty="0" err="1"/>
              <a:t>singgah</a:t>
            </a:r>
            <a:r>
              <a:rPr lang="en-US" sz="2000" dirty="0"/>
              <a:t> </a:t>
            </a:r>
            <a:r>
              <a:rPr lang="en-US" sz="2000" dirty="0" err="1"/>
              <a:t>bagi</a:t>
            </a:r>
            <a:r>
              <a:rPr lang="en-US" sz="2000" dirty="0"/>
              <a:t> </a:t>
            </a:r>
            <a:r>
              <a:rPr lang="en-US" sz="2000" dirty="0" err="1"/>
              <a:t>kaum</a:t>
            </a:r>
            <a:r>
              <a:rPr lang="en-US" sz="2000" dirty="0"/>
              <a:t> </a:t>
            </a:r>
            <a:r>
              <a:rPr lang="en-US" sz="2000" dirty="0" err="1"/>
              <a:t>gelandangan</a:t>
            </a:r>
            <a:r>
              <a:rPr lang="en-US" sz="2000" dirty="0"/>
              <a:t> </a:t>
            </a:r>
            <a:r>
              <a:rPr lang="en-US" sz="2000" dirty="0" err="1"/>
              <a:t>karena</a:t>
            </a:r>
            <a:r>
              <a:rPr lang="en-US" sz="2000" dirty="0"/>
              <a:t> orang yang </a:t>
            </a:r>
            <a:r>
              <a:rPr lang="en-US" sz="2000" dirty="0" err="1"/>
              <a:t>tidak</a:t>
            </a:r>
            <a:r>
              <a:rPr lang="en-US" sz="2000" dirty="0"/>
              <a:t> </a:t>
            </a:r>
            <a:r>
              <a:rPr lang="en-US" sz="2000" dirty="0" err="1"/>
              <a:t>punya</a:t>
            </a:r>
            <a:r>
              <a:rPr lang="en-US" sz="2000" dirty="0"/>
              <a:t> pun </a:t>
            </a:r>
            <a:r>
              <a:rPr lang="en-US" sz="2000" dirty="0" err="1"/>
              <a:t>memiliki</a:t>
            </a:r>
            <a:r>
              <a:rPr lang="en-US" sz="2000" dirty="0"/>
              <a:t> </a:t>
            </a:r>
            <a:r>
              <a:rPr lang="en-US" sz="2000" dirty="0" err="1"/>
              <a:t>hak</a:t>
            </a:r>
            <a:r>
              <a:rPr lang="en-US" sz="2000" dirty="0"/>
              <a:t> </a:t>
            </a:r>
            <a:r>
              <a:rPr lang="en-US" sz="2000" dirty="0" err="1"/>
              <a:t>tempat</a:t>
            </a:r>
            <a:r>
              <a:rPr lang="en-US" sz="2000" dirty="0"/>
              <a:t> </a:t>
            </a:r>
            <a:r>
              <a:rPr lang="en-US" sz="2000" dirty="0" err="1"/>
              <a:t>tinggal</a:t>
            </a:r>
            <a:r>
              <a:rPr lang="en-US" sz="2000" dirty="0"/>
              <a:t> </a:t>
            </a:r>
            <a:r>
              <a:rPr lang="en-US" sz="2000" dirty="0" err="1"/>
              <a:t>sebagai</a:t>
            </a:r>
            <a:r>
              <a:rPr lang="en-US" sz="2000" dirty="0"/>
              <a:t> </a:t>
            </a:r>
            <a:r>
              <a:rPr lang="en-US" sz="2000" dirty="0" err="1"/>
              <a:t>warga</a:t>
            </a:r>
            <a:r>
              <a:rPr lang="en-US" sz="2000" dirty="0"/>
              <a:t>”</a:t>
            </a:r>
          </a:p>
          <a:p>
            <a:pPr marL="109693" indent="0">
              <a:buNone/>
            </a:pPr>
            <a:r>
              <a:rPr lang="en-US" sz="2000" dirty="0"/>
              <a:t> </a:t>
            </a:r>
          </a:p>
          <a:p>
            <a:pPr marL="109693" indent="0">
              <a:buNone/>
            </a:pPr>
            <a:r>
              <a:rPr lang="en-US" sz="2000" dirty="0" err="1"/>
              <a:t>Analisis</a:t>
            </a:r>
            <a:r>
              <a:rPr lang="en-US" sz="2000" dirty="0"/>
              <a:t> : </a:t>
            </a:r>
            <a:r>
              <a:rPr lang="en-US" sz="2000" dirty="0" err="1"/>
              <a:t>premis</a:t>
            </a:r>
            <a:r>
              <a:rPr lang="en-US" sz="2000" dirty="0"/>
              <a:t> </a:t>
            </a:r>
            <a:r>
              <a:rPr lang="en-US" sz="2000" dirty="0" err="1"/>
              <a:t>dan</a:t>
            </a:r>
            <a:r>
              <a:rPr lang="en-US" sz="2000" dirty="0"/>
              <a:t> </a:t>
            </a:r>
            <a:r>
              <a:rPr lang="en-US" sz="2000" dirty="0" err="1"/>
              <a:t>kesimpulan</a:t>
            </a:r>
            <a:r>
              <a:rPr lang="en-US" sz="2000" dirty="0"/>
              <a:t> </a:t>
            </a:r>
            <a:r>
              <a:rPr lang="en-US" sz="2000" dirty="0" err="1"/>
              <a:t>keduanya</a:t>
            </a:r>
            <a:r>
              <a:rPr lang="en-US" sz="2000" dirty="0"/>
              <a:t> </a:t>
            </a:r>
            <a:r>
              <a:rPr lang="en-US" sz="2000" dirty="0" err="1"/>
              <a:t>secara</a:t>
            </a:r>
            <a:r>
              <a:rPr lang="en-US" sz="2000" dirty="0"/>
              <a:t> </a:t>
            </a:r>
            <a:r>
              <a:rPr lang="en-US" sz="2000" dirty="0" err="1"/>
              <a:t>esensi</a:t>
            </a:r>
            <a:r>
              <a:rPr lang="en-US" sz="2000" dirty="0"/>
              <a:t> </a:t>
            </a:r>
            <a:r>
              <a:rPr lang="en-US" sz="2000" dirty="0" err="1"/>
              <a:t>sebenarnya</a:t>
            </a:r>
            <a:r>
              <a:rPr lang="en-US" sz="2000" dirty="0"/>
              <a:t> </a:t>
            </a:r>
            <a:r>
              <a:rPr lang="en-US" sz="2000" dirty="0" err="1"/>
              <a:t>sama</a:t>
            </a:r>
            <a:r>
              <a:rPr lang="en-US" sz="2000" dirty="0"/>
              <a:t>.</a:t>
            </a:r>
          </a:p>
          <a:p>
            <a:pPr marL="109693" indent="0">
              <a:buNone/>
            </a:pPr>
            <a:r>
              <a:rPr lang="en-US" sz="2000" dirty="0"/>
              <a:t> </a:t>
            </a:r>
          </a:p>
          <a:p>
            <a:pPr marL="109693" indent="0">
              <a:buNone/>
            </a:pPr>
            <a:r>
              <a:rPr lang="en-US" sz="2000" dirty="0" err="1"/>
              <a:t>Latihan</a:t>
            </a:r>
            <a:r>
              <a:rPr lang="en-US" sz="2000" dirty="0"/>
              <a:t> :</a:t>
            </a:r>
          </a:p>
          <a:p>
            <a:pPr marL="109693" indent="0">
              <a:buNone/>
            </a:pPr>
            <a:r>
              <a:rPr lang="en-US" sz="2000" dirty="0" err="1"/>
              <a:t>Buatlah</a:t>
            </a:r>
            <a:r>
              <a:rPr lang="en-US" sz="2000" dirty="0"/>
              <a:t> 3 </a:t>
            </a:r>
            <a:r>
              <a:rPr lang="en-US" sz="2000" dirty="0" err="1"/>
              <a:t>pernyataan</a:t>
            </a:r>
            <a:r>
              <a:rPr lang="en-US" sz="2000" dirty="0"/>
              <a:t> yang </a:t>
            </a:r>
            <a:r>
              <a:rPr lang="en-US" sz="2000" dirty="0" err="1"/>
              <a:t>mengandung</a:t>
            </a:r>
            <a:r>
              <a:rPr lang="en-US" sz="2000" dirty="0"/>
              <a:t> fallacy Circular </a:t>
            </a:r>
            <a:r>
              <a:rPr lang="en-US" sz="2000" dirty="0" smtClean="0"/>
              <a:t>Reasoning</a:t>
            </a:r>
            <a:endParaRPr lang="en-US" sz="2000" dirty="0"/>
          </a:p>
        </p:txBody>
      </p:sp>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P is true</a:t>
            </a:r>
            <a:endParaRPr lang="en-US" dirty="0" smtClean="0">
              <a:solidFill>
                <a:schemeClr val="accent2"/>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sz="1600" dirty="0" smtClean="0">
                <a:solidFill>
                  <a:schemeClr val="tx1"/>
                </a:solidFill>
              </a:rPr>
              <a:t>P is restarted in different words</a:t>
            </a:r>
            <a:endParaRPr lang="en-US" sz="1600" dirty="0">
              <a:solidFill>
                <a:schemeClr val="tx1"/>
              </a:solidFill>
            </a:endParaRPr>
          </a:p>
        </p:txBody>
      </p:sp>
      <p:sp>
        <p:nvSpPr>
          <p:cNvPr id="14" name="Freeform 13"/>
          <p:cNvSpPr/>
          <p:nvPr/>
        </p:nvSpPr>
        <p:spPr>
          <a:xfrm>
            <a:off x="6599382" y="1773382"/>
            <a:ext cx="2262908" cy="1727626"/>
          </a:xfrm>
          <a:custGeom>
            <a:avLst/>
            <a:gdLst>
              <a:gd name="connsiteX0" fmla="*/ 701963 w 2262908"/>
              <a:gd name="connsiteY0" fmla="*/ 0 h 1554018"/>
              <a:gd name="connsiteX1" fmla="*/ 189345 w 2262908"/>
              <a:gd name="connsiteY1" fmla="*/ 401782 h 1554018"/>
              <a:gd name="connsiteX2" fmla="*/ 120073 w 2262908"/>
              <a:gd name="connsiteY2" fmla="*/ 1205345 h 1554018"/>
              <a:gd name="connsiteX3" fmla="*/ 909782 w 2262908"/>
              <a:gd name="connsiteY3" fmla="*/ 1524000 h 1554018"/>
              <a:gd name="connsiteX4" fmla="*/ 1962727 w 2262908"/>
              <a:gd name="connsiteY4" fmla="*/ 1385454 h 1554018"/>
              <a:gd name="connsiteX5" fmla="*/ 2225963 w 2262908"/>
              <a:gd name="connsiteY5" fmla="*/ 706582 h 1554018"/>
              <a:gd name="connsiteX6" fmla="*/ 1741054 w 2262908"/>
              <a:gd name="connsiteY6" fmla="*/ 13854 h 1554018"/>
              <a:gd name="connsiteX7" fmla="*/ 1741054 w 2262908"/>
              <a:gd name="connsiteY7" fmla="*/ 13854 h 1554018"/>
              <a:gd name="connsiteX8" fmla="*/ 1754909 w 2262908"/>
              <a:gd name="connsiteY8" fmla="*/ 0 h 155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2908" h="1554018">
                <a:moveTo>
                  <a:pt x="701963" y="0"/>
                </a:moveTo>
                <a:cubicBezTo>
                  <a:pt x="494145" y="100445"/>
                  <a:pt x="286327" y="200891"/>
                  <a:pt x="189345" y="401782"/>
                </a:cubicBezTo>
                <a:cubicBezTo>
                  <a:pt x="92363" y="602673"/>
                  <a:pt x="0" y="1018309"/>
                  <a:pt x="120073" y="1205345"/>
                </a:cubicBezTo>
                <a:cubicBezTo>
                  <a:pt x="240146" y="1392381"/>
                  <a:pt x="602673" y="1493982"/>
                  <a:pt x="909782" y="1524000"/>
                </a:cubicBezTo>
                <a:cubicBezTo>
                  <a:pt x="1216891" y="1554018"/>
                  <a:pt x="1743364" y="1521690"/>
                  <a:pt x="1962727" y="1385454"/>
                </a:cubicBezTo>
                <a:cubicBezTo>
                  <a:pt x="2182090" y="1249218"/>
                  <a:pt x="2262908" y="935182"/>
                  <a:pt x="2225963" y="706582"/>
                </a:cubicBezTo>
                <a:cubicBezTo>
                  <a:pt x="2189018" y="477982"/>
                  <a:pt x="1741054" y="13854"/>
                  <a:pt x="1741054" y="13854"/>
                </a:cubicBezTo>
                <a:lnTo>
                  <a:pt x="1741054" y="13854"/>
                </a:lnTo>
                <a:lnTo>
                  <a:pt x="1754909" y="0"/>
                </a:lnTo>
              </a:path>
            </a:pathLst>
          </a:custGeom>
          <a:ln w="158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a:bodyPr>
          <a:lstStyle/>
          <a:p>
            <a:r>
              <a:rPr lang="en-US" b="1" dirty="0" smtClean="0">
                <a:solidFill>
                  <a:schemeClr val="tx1"/>
                </a:solidFill>
                <a:latin typeface="Arial" charset="0"/>
                <a:cs typeface="Arial" charset="0"/>
              </a:rPr>
              <a:t>9. Diversion (Red Herring)</a:t>
            </a:r>
            <a:endParaRPr lang="en-US" b="1" dirty="0">
              <a:solidFill>
                <a:srgbClr val="000000"/>
              </a:solidFill>
            </a:endParaRPr>
          </a:p>
        </p:txBody>
      </p:sp>
      <p:sp>
        <p:nvSpPr>
          <p:cNvPr id="6147" name="Rectangle 3"/>
          <p:cNvSpPr>
            <a:spLocks noGrp="1" noChangeArrowheads="1"/>
          </p:cNvSpPr>
          <p:nvPr>
            <p:ph type="body" idx="1"/>
          </p:nvPr>
        </p:nvSpPr>
        <p:spPr>
          <a:xfrm>
            <a:off x="40636" y="1340768"/>
            <a:ext cx="6727099" cy="5060032"/>
          </a:xfrm>
        </p:spPr>
        <p:txBody>
          <a:bodyPr>
            <a:noAutofit/>
          </a:bodyPr>
          <a:lstStyle/>
          <a:p>
            <a:pPr>
              <a:lnSpc>
                <a:spcPct val="120000"/>
              </a:lnSpc>
            </a:pPr>
            <a:r>
              <a:rPr lang="en-US" sz="1500" b="1" dirty="0" smtClean="0">
                <a:latin typeface="Arial" panose="020B0604020202020204" pitchFamily="34" charset="0"/>
                <a:cs typeface="Arial" panose="020B0604020202020204" pitchFamily="34" charset="0"/>
              </a:rPr>
              <a:t>Red </a:t>
            </a:r>
            <a:r>
              <a:rPr lang="en-US" sz="1500" b="1" dirty="0">
                <a:latin typeface="Arial" panose="020B0604020202020204" pitchFamily="34" charset="0"/>
                <a:cs typeface="Arial" panose="020B0604020202020204" pitchFamily="34" charset="0"/>
              </a:rPr>
              <a:t>herring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merupakan</a:t>
            </a:r>
            <a:r>
              <a:rPr lang="en-US" sz="1500" dirty="0">
                <a:latin typeface="Arial" panose="020B0604020202020204" pitchFamily="34" charset="0"/>
                <a:cs typeface="Arial" panose="020B0604020202020204" pitchFamily="34" charset="0"/>
              </a:rPr>
              <a:t> logical fallacy </a:t>
            </a:r>
            <a:r>
              <a:rPr lang="en-US" sz="1500" dirty="0" err="1">
                <a:latin typeface="Arial" panose="020B0604020202020204" pitchFamily="34" charset="0"/>
                <a:cs typeface="Arial" panose="020B0604020202020204" pitchFamily="34" charset="0"/>
              </a:rPr>
              <a:t>untuk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sesuatu</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yang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digunakan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mengalihkan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perbincangan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dari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permasalahan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utama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Sehingga</a:t>
            </a:r>
            <a:r>
              <a:rPr lang="en-US" sz="1500" dirty="0">
                <a:latin typeface="Arial" panose="020B0604020202020204" pitchFamily="34" charset="0"/>
                <a:cs typeface="Arial" panose="020B0604020202020204" pitchFamily="34" charset="0"/>
              </a:rPr>
              <a:t> orang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lawan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bicara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menjadi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teralihkan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dari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isu</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penting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relevan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sehingga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menghasilkan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kesimpulan</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keliru</a:t>
            </a:r>
            <a:r>
              <a:rPr lang="en-US" sz="1500" dirty="0">
                <a:latin typeface="Arial" panose="020B0604020202020204" pitchFamily="34" charset="0"/>
                <a:cs typeface="Arial" panose="020B0604020202020204" pitchFamily="34" charset="0"/>
              </a:rPr>
              <a:t>. Red herring </a:t>
            </a:r>
            <a:r>
              <a:rPr lang="en-US" sz="1500" dirty="0" err="1">
                <a:latin typeface="Arial" panose="020B0604020202020204" pitchFamily="34" charset="0"/>
                <a:cs typeface="Arial" panose="020B0604020202020204" pitchFamily="34" charset="0"/>
              </a:rPr>
              <a:t>dilakukan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dengan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disengaja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maupun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disengaja</a:t>
            </a:r>
            <a:r>
              <a:rPr lang="en-US" sz="1500" dirty="0">
                <a:latin typeface="Arial" panose="020B0604020202020204" pitchFamily="34" charset="0"/>
                <a:cs typeface="Arial" panose="020B0604020202020204" pitchFamily="34" charset="0"/>
              </a:rPr>
              <a:t> . </a:t>
            </a:r>
          </a:p>
          <a:p>
            <a:pPr>
              <a:lnSpc>
                <a:spcPct val="120000"/>
              </a:lnSpc>
            </a:pPr>
            <a:r>
              <a:rPr lang="en-US" sz="1500" dirty="0">
                <a:latin typeface="Arial" panose="020B0604020202020204" pitchFamily="34" charset="0"/>
                <a:cs typeface="Arial" panose="020B0604020202020204" pitchFamily="34" charset="0"/>
              </a:rPr>
              <a:t>Red herring yang </a:t>
            </a:r>
            <a:r>
              <a:rPr lang="en-US" sz="1500" dirty="0" err="1">
                <a:latin typeface="Arial" panose="020B0604020202020204" pitchFamily="34" charset="0"/>
                <a:cs typeface="Arial" panose="020B0604020202020204" pitchFamily="34" charset="0"/>
              </a:rPr>
              <a:t>dilakukan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dengan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sengaja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seperti</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dilakukan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oleh</a:t>
            </a:r>
            <a:r>
              <a:rPr lang="en-US" sz="1500" dirty="0">
                <a:latin typeface="Arial" panose="020B0604020202020204" pitchFamily="34" charset="0"/>
                <a:cs typeface="Arial" panose="020B0604020202020204" pitchFamily="34" charset="0"/>
              </a:rPr>
              <a:t> para </a:t>
            </a:r>
            <a:r>
              <a:rPr lang="en-US" sz="1500" dirty="0" err="1">
                <a:latin typeface="Arial" panose="020B0604020202020204" pitchFamily="34" charset="0"/>
                <a:cs typeface="Arial" panose="020B0604020202020204" pitchFamily="34" charset="0"/>
              </a:rPr>
              <a:t>politisi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pengacara</a:t>
            </a:r>
            <a:r>
              <a:rPr lang="en-US" sz="1500" dirty="0">
                <a:latin typeface="Arial" panose="020B0604020202020204" pitchFamily="34" charset="0"/>
                <a:cs typeface="Arial" panose="020B0604020202020204" pitchFamily="34" charset="0"/>
              </a:rPr>
              <a:t> , </a:t>
            </a:r>
            <a:r>
              <a:rPr lang="en-US" sz="1500" dirty="0" err="1">
                <a:latin typeface="Arial" panose="020B0604020202020204" pitchFamily="34" charset="0"/>
                <a:cs typeface="Arial" panose="020B0604020202020204" pitchFamily="34" charset="0"/>
              </a:rPr>
              <a:t>pengarang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cerita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misteri</a:t>
            </a:r>
            <a:r>
              <a:rPr lang="en-US" sz="1500" dirty="0">
                <a:latin typeface="Arial" panose="020B0604020202020204" pitchFamily="34" charset="0"/>
                <a:cs typeface="Arial" panose="020B0604020202020204" pitchFamily="34" charset="0"/>
              </a:rPr>
              <a:t>. Red herring yang </a:t>
            </a:r>
            <a:r>
              <a:rPr lang="en-US" sz="1500" dirty="0" err="1">
                <a:latin typeface="Arial" panose="020B0604020202020204" pitchFamily="34" charset="0"/>
                <a:cs typeface="Arial" panose="020B0604020202020204" pitchFamily="34" charset="0"/>
              </a:rPr>
              <a:t>dilakukan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secara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sengaja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disebabkan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karena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kurang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baiknya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logika</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digunakan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dalam</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berargumentasi</a:t>
            </a:r>
            <a:r>
              <a:rPr lang="en-US" sz="1500" dirty="0">
                <a:latin typeface="Arial" panose="020B0604020202020204" pitchFamily="34" charset="0"/>
                <a:cs typeface="Arial" panose="020B0604020202020204" pitchFamily="34" charset="0"/>
              </a:rPr>
              <a:t>.</a:t>
            </a:r>
          </a:p>
          <a:p>
            <a:pPr marL="109693" indent="0">
              <a:lnSpc>
                <a:spcPct val="120000"/>
              </a:lnSpc>
              <a:buNone/>
            </a:pPr>
            <a:r>
              <a:rPr lang="en-US" sz="1500" dirty="0" err="1">
                <a:latin typeface="Arial" panose="020B0604020202020204" pitchFamily="34" charset="0"/>
                <a:cs typeface="Arial" panose="020B0604020202020204" pitchFamily="34" charset="0"/>
              </a:rPr>
              <a:t>Contoh</a:t>
            </a:r>
            <a:r>
              <a:rPr lang="en-US" sz="1500" dirty="0">
                <a:latin typeface="Arial" panose="020B0604020202020204" pitchFamily="34" charset="0"/>
                <a:cs typeface="Arial" panose="020B0604020202020204" pitchFamily="34" charset="0"/>
              </a:rPr>
              <a:t> : </a:t>
            </a:r>
          </a:p>
          <a:p>
            <a:pPr marL="109693" indent="0">
              <a:lnSpc>
                <a:spcPct val="120000"/>
              </a:lnSpc>
              <a:buNone/>
            </a:pPr>
            <a:r>
              <a:rPr lang="en-US" sz="1500" i="1" dirty="0">
                <a:solidFill>
                  <a:srgbClr val="C00000"/>
                </a:solidFill>
                <a:latin typeface="Arial" panose="020B0604020202020204" pitchFamily="34" charset="0"/>
                <a:cs typeface="Arial" panose="020B0604020202020204" pitchFamily="34" charset="0"/>
              </a:rPr>
              <a:t>"</a:t>
            </a:r>
            <a:r>
              <a:rPr lang="en-US" sz="1500" i="1" dirty="0" err="1">
                <a:solidFill>
                  <a:srgbClr val="C00000"/>
                </a:solidFill>
                <a:latin typeface="Arial" panose="020B0604020202020204" pitchFamily="34" charset="0"/>
                <a:cs typeface="Arial" panose="020B0604020202020204" pitchFamily="34" charset="0"/>
              </a:rPr>
              <a:t>Saya</a:t>
            </a:r>
            <a:r>
              <a:rPr lang="en-US" sz="1500" i="1" dirty="0">
                <a:solidFill>
                  <a:srgbClr val="C00000"/>
                </a:solidFill>
                <a:latin typeface="Arial" panose="020B0604020202020204" pitchFamily="34" charset="0"/>
                <a:cs typeface="Arial" panose="020B0604020202020204" pitchFamily="34" charset="0"/>
              </a:rPr>
              <a:t> rasa </a:t>
            </a:r>
            <a:r>
              <a:rPr lang="en-US" sz="1500" i="1" dirty="0" err="1">
                <a:solidFill>
                  <a:srgbClr val="C00000"/>
                </a:solidFill>
                <a:latin typeface="Arial" panose="020B0604020202020204" pitchFamily="34" charset="0"/>
                <a:cs typeface="Arial" panose="020B0604020202020204" pitchFamily="34" charset="0"/>
              </a:rPr>
              <a:t>kita</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harus</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membuat</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peraturan</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akademik</a:t>
            </a:r>
            <a:r>
              <a:rPr lang="en-US" sz="1500" i="1" dirty="0">
                <a:solidFill>
                  <a:srgbClr val="C00000"/>
                </a:solidFill>
                <a:latin typeface="Arial" panose="020B0604020202020204" pitchFamily="34" charset="0"/>
                <a:cs typeface="Arial" panose="020B0604020202020204" pitchFamily="34" charset="0"/>
              </a:rPr>
              <a:t> yang </a:t>
            </a:r>
            <a:r>
              <a:rPr lang="en-US" sz="1500" i="1" dirty="0" err="1">
                <a:solidFill>
                  <a:srgbClr val="C00000"/>
                </a:solidFill>
                <a:latin typeface="Arial" panose="020B0604020202020204" pitchFamily="34" charset="0"/>
                <a:cs typeface="Arial" panose="020B0604020202020204" pitchFamily="34" charset="0"/>
              </a:rPr>
              <a:t>lebih</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ketat</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bagi</a:t>
            </a:r>
            <a:r>
              <a:rPr lang="en-US" sz="1500" i="1" dirty="0">
                <a:solidFill>
                  <a:srgbClr val="C00000"/>
                </a:solidFill>
                <a:latin typeface="Arial" panose="020B0604020202020204" pitchFamily="34" charset="0"/>
                <a:cs typeface="Arial" panose="020B0604020202020204" pitchFamily="34" charset="0"/>
              </a:rPr>
              <a:t> para </a:t>
            </a:r>
            <a:r>
              <a:rPr lang="en-US" sz="1500" i="1" dirty="0" err="1">
                <a:solidFill>
                  <a:srgbClr val="C00000"/>
                </a:solidFill>
                <a:latin typeface="Arial" panose="020B0604020202020204" pitchFamily="34" charset="0"/>
                <a:cs typeface="Arial" panose="020B0604020202020204" pitchFamily="34" charset="0"/>
              </a:rPr>
              <a:t>mahasiswa</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Saya</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sarankan</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Anda</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mendukung</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ini</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karena</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kita</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berada</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dalam</a:t>
            </a:r>
            <a:r>
              <a:rPr lang="en-US" sz="1500" i="1" dirty="0">
                <a:solidFill>
                  <a:srgbClr val="C00000"/>
                </a:solidFill>
                <a:latin typeface="Arial" panose="020B0604020202020204" pitchFamily="34" charset="0"/>
                <a:cs typeface="Arial" panose="020B0604020202020204" pitchFamily="34" charset="0"/>
              </a:rPr>
              <a:t> budget yang </a:t>
            </a:r>
            <a:r>
              <a:rPr lang="en-US" sz="1500" i="1" dirty="0" err="1">
                <a:solidFill>
                  <a:srgbClr val="C00000"/>
                </a:solidFill>
                <a:latin typeface="Arial" panose="020B0604020202020204" pitchFamily="34" charset="0"/>
                <a:cs typeface="Arial" panose="020B0604020202020204" pitchFamily="34" charset="0"/>
              </a:rPr>
              <a:t>ketat</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dan</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kita</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tentunya</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tidak</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ingin</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mempengaruhi</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pendapatan</a:t>
            </a:r>
            <a:r>
              <a:rPr lang="en-US" sz="1500" i="1" dirty="0">
                <a:solidFill>
                  <a:srgbClr val="C00000"/>
                </a:solidFill>
                <a:latin typeface="Arial" panose="020B0604020202020204" pitchFamily="34" charset="0"/>
                <a:cs typeface="Arial" panose="020B0604020202020204" pitchFamily="34" charset="0"/>
              </a:rPr>
              <a:t> </a:t>
            </a:r>
            <a:r>
              <a:rPr lang="en-US" sz="1500" i="1" dirty="0" err="1">
                <a:solidFill>
                  <a:srgbClr val="C00000"/>
                </a:solidFill>
                <a:latin typeface="Arial" panose="020B0604020202020204" pitchFamily="34" charset="0"/>
                <a:cs typeface="Arial" panose="020B0604020202020204" pitchFamily="34" charset="0"/>
              </a:rPr>
              <a:t>kita</a:t>
            </a:r>
            <a:r>
              <a:rPr lang="en-US" sz="1500" i="1" dirty="0" smtClean="0">
                <a:solidFill>
                  <a:srgbClr val="C00000"/>
                </a:solidFill>
                <a:latin typeface="Arial" panose="020B0604020202020204" pitchFamily="34" charset="0"/>
                <a:cs typeface="Arial" panose="020B0604020202020204" pitchFamily="34" charset="0"/>
              </a:rPr>
              <a:t>.”</a:t>
            </a:r>
            <a:endParaRPr lang="en-US" sz="1500" dirty="0">
              <a:solidFill>
                <a:srgbClr val="C00000"/>
              </a:solidFill>
              <a:latin typeface="Arial" panose="020B0604020202020204" pitchFamily="34" charset="0"/>
              <a:cs typeface="Arial" panose="020B0604020202020204" pitchFamily="34" charset="0"/>
            </a:endParaRPr>
          </a:p>
          <a:p>
            <a:pPr marL="109693" indent="0">
              <a:lnSpc>
                <a:spcPct val="120000"/>
              </a:lnSpc>
              <a:buNone/>
            </a:pPr>
            <a:r>
              <a:rPr lang="en-US" sz="1500" dirty="0">
                <a:latin typeface="Arial" panose="020B0604020202020204" pitchFamily="34" charset="0"/>
                <a:cs typeface="Arial" panose="020B0604020202020204" pitchFamily="34" charset="0"/>
              </a:rPr>
              <a:t> </a:t>
            </a:r>
          </a:p>
          <a:p>
            <a:pPr marL="109693" indent="0">
              <a:lnSpc>
                <a:spcPct val="120000"/>
              </a:lnSpc>
              <a:buNone/>
            </a:pPr>
            <a:r>
              <a:rPr lang="en-US" sz="1500" b="1" dirty="0" err="1">
                <a:latin typeface="Arial" panose="020B0604020202020204" pitchFamily="34" charset="0"/>
                <a:cs typeface="Arial" panose="020B0604020202020204" pitchFamily="34" charset="0"/>
              </a:rPr>
              <a:t>Analisis</a:t>
            </a:r>
            <a:r>
              <a:rPr lang="en-US" sz="1500" b="1" dirty="0">
                <a:latin typeface="Arial" panose="020B0604020202020204" pitchFamily="34" charset="0"/>
                <a:cs typeface="Arial" panose="020B0604020202020204" pitchFamily="34" charset="0"/>
              </a:rPr>
              <a:t> :  </a:t>
            </a:r>
            <a:r>
              <a:rPr lang="en-US" sz="1500" dirty="0" err="1">
                <a:latin typeface="Arial" panose="020B0604020202020204" pitchFamily="34" charset="0"/>
                <a:cs typeface="Arial" panose="020B0604020202020204" pitchFamily="34" charset="0"/>
              </a:rPr>
              <a:t>Pada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kalimat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kedua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meskipun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digunakan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untuk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mendukung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kalimat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pertama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terkait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dengan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topik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tersebut</a:t>
            </a:r>
            <a:r>
              <a:rPr lang="en-US" sz="1500" dirty="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Sehingga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pernyataan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diatas</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tidak</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mengandung</a:t>
            </a:r>
            <a:r>
              <a:rPr lang="en-US" sz="1500" dirty="0" smtClean="0">
                <a:latin typeface="Arial" panose="020B0604020202020204" pitchFamily="34" charset="0"/>
                <a:cs typeface="Arial" panose="020B0604020202020204" pitchFamily="34" charset="0"/>
              </a:rPr>
              <a:t> Fallacy Red Herring.</a:t>
            </a:r>
            <a:endParaRPr lang="en-US" sz="1500" dirty="0">
              <a:latin typeface="Arial" panose="020B0604020202020204" pitchFamily="34" charset="0"/>
              <a:cs typeface="Arial" panose="020B0604020202020204" pitchFamily="34" charset="0"/>
            </a:endParaRPr>
          </a:p>
          <a:p>
            <a:pPr marL="109693" indent="0">
              <a:lnSpc>
                <a:spcPct val="120000"/>
              </a:lnSpc>
              <a:buNone/>
            </a:pPr>
            <a:r>
              <a:rPr lang="en-US" sz="1500" dirty="0">
                <a:latin typeface="Arial" panose="020B0604020202020204" pitchFamily="34" charset="0"/>
                <a:cs typeface="Arial" panose="020B0604020202020204" pitchFamily="34" charset="0"/>
              </a:rPr>
              <a:t> </a:t>
            </a:r>
          </a:p>
        </p:txBody>
      </p:sp>
      <p:grpSp>
        <p:nvGrpSpPr>
          <p:cNvPr id="2" name="Group 3"/>
          <p:cNvGrpSpPr/>
          <p:nvPr/>
        </p:nvGrpSpPr>
        <p:grpSpPr>
          <a:xfrm>
            <a:off x="6767736" y="1484784"/>
            <a:ext cx="2376264" cy="3240360"/>
            <a:chOff x="6588224" y="1268760"/>
            <a:chExt cx="2376264" cy="3240360"/>
          </a:xfrm>
        </p:grpSpPr>
        <p:sp>
          <p:nvSpPr>
            <p:cNvPr id="5" name="Rounded Rectangle 4"/>
            <p:cNvSpPr/>
            <p:nvPr/>
          </p:nvSpPr>
          <p:spPr>
            <a:xfrm>
              <a:off x="6588224" y="1268760"/>
              <a:ext cx="2376264"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P is related to q and I have an argument concerning q;</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P is true</a:t>
              </a:r>
              <a:endParaRPr lang="en-US" sz="1600" dirty="0">
                <a:solidFill>
                  <a:schemeClr val="tx1"/>
                </a:solidFill>
              </a:endParaRPr>
            </a:p>
          </p:txBody>
        </p:sp>
        <p:cxnSp>
          <p:nvCxnSpPr>
            <p:cNvPr id="6" name="Straight Arrow Connector 5"/>
            <p:cNvCxnSpPr/>
            <p:nvPr/>
          </p:nvCxnSpPr>
          <p:spPr>
            <a:xfrm>
              <a:off x="7776864" y="2636912"/>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14400"/>
          </a:xfrm>
        </p:spPr>
        <p:txBody>
          <a:bodyPr>
            <a:normAutofit/>
          </a:bodyPr>
          <a:lstStyle/>
          <a:p>
            <a:r>
              <a:rPr lang="en-US" b="1" dirty="0" smtClean="0">
                <a:solidFill>
                  <a:schemeClr val="tx1"/>
                </a:solidFill>
                <a:latin typeface="Arial" charset="0"/>
                <a:cs typeface="Arial" charset="0"/>
              </a:rPr>
              <a:t>10. Straw Man</a:t>
            </a:r>
            <a:endParaRPr lang="en-US" b="1" dirty="0">
              <a:solidFill>
                <a:srgbClr val="000000"/>
              </a:solidFill>
            </a:endParaRPr>
          </a:p>
        </p:txBody>
      </p:sp>
      <p:sp>
        <p:nvSpPr>
          <p:cNvPr id="6147" name="Rectangle 3"/>
          <p:cNvSpPr>
            <a:spLocks noGrp="1" noChangeArrowheads="1"/>
          </p:cNvSpPr>
          <p:nvPr>
            <p:ph type="body" idx="1"/>
          </p:nvPr>
        </p:nvSpPr>
        <p:spPr>
          <a:xfrm>
            <a:off x="179512" y="1268760"/>
            <a:ext cx="6408712" cy="5256584"/>
          </a:xfrm>
        </p:spPr>
        <p:txBody>
          <a:bodyPr>
            <a:noAutofit/>
          </a:bodyPr>
          <a:lstStyle/>
          <a:p>
            <a:pPr algn="just">
              <a:buNone/>
            </a:pPr>
            <a:r>
              <a:rPr lang="en-US" sz="1500" b="1" dirty="0">
                <a:latin typeface="Arial" panose="020B0604020202020204" pitchFamily="34" charset="0"/>
                <a:cs typeface="Arial" panose="020B0604020202020204" pitchFamily="34" charset="0"/>
              </a:rPr>
              <a:t>A straw man </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manusia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jerami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adalah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seringkali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muncul</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dalam</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beragumentasi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menjadi</a:t>
            </a:r>
            <a:r>
              <a:rPr lang="en-US" sz="1500" dirty="0">
                <a:latin typeface="Arial" panose="020B0604020202020204" pitchFamily="34" charset="0"/>
                <a:cs typeface="Arial" panose="020B0604020202020204" pitchFamily="34" charset="0"/>
              </a:rPr>
              <a:t> informal fallacy </a:t>
            </a:r>
            <a:r>
              <a:rPr lang="en-US" sz="1500" dirty="0" err="1">
                <a:latin typeface="Arial" panose="020B0604020202020204" pitchFamily="34" charset="0"/>
                <a:cs typeface="Arial" panose="020B0604020202020204" pitchFamily="34" charset="0"/>
              </a:rPr>
              <a:t>berbasis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salah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interpretasi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dari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lawan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bicara</a:t>
            </a:r>
            <a:r>
              <a:rPr lang="en-US" sz="1500" dirty="0">
                <a:latin typeface="Arial" panose="020B0604020202020204" pitchFamily="34" charset="0"/>
                <a:cs typeface="Arial" panose="020B0604020202020204" pitchFamily="34" charset="0"/>
              </a:rPr>
              <a:t>. Agar </a:t>
            </a:r>
            <a:r>
              <a:rPr lang="en-US" sz="1500" dirty="0" err="1">
                <a:latin typeface="Arial" panose="020B0604020202020204" pitchFamily="34" charset="0"/>
                <a:cs typeface="Arial" panose="020B0604020202020204" pitchFamily="34" charset="0"/>
              </a:rPr>
              <a:t>menjadi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sukses</a:t>
            </a:r>
            <a:r>
              <a:rPr lang="en-US" sz="1500" dirty="0">
                <a:latin typeface="Arial" panose="020B0604020202020204" pitchFamily="34" charset="0"/>
                <a:cs typeface="Arial" panose="020B0604020202020204" pitchFamily="34" charset="0"/>
              </a:rPr>
              <a:t> a straw man </a:t>
            </a:r>
            <a:r>
              <a:rPr lang="en-US" sz="1500" dirty="0" err="1">
                <a:latin typeface="Arial" panose="020B0604020202020204" pitchFamily="34" charset="0"/>
                <a:cs typeface="Arial" panose="020B0604020202020204" pitchFamily="34" charset="0"/>
              </a:rPr>
              <a:t>memerlukan</a:t>
            </a:r>
            <a:r>
              <a:rPr lang="en-US" sz="1500" dirty="0">
                <a:latin typeface="Arial" panose="020B0604020202020204" pitchFamily="34" charset="0"/>
                <a:cs typeface="Arial" panose="020B0604020202020204" pitchFamily="34" charset="0"/>
              </a:rPr>
              <a:t> audience yang </a:t>
            </a:r>
            <a:r>
              <a:rPr lang="en-US" sz="1500" dirty="0" err="1">
                <a:latin typeface="Arial" panose="020B0604020202020204" pitchFamily="34" charset="0"/>
                <a:cs typeface="Arial" panose="020B0604020202020204" pitchFamily="34" charset="0"/>
              </a:rPr>
              <a:t>ignoran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terinformasi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dalam</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argumentasi</a:t>
            </a:r>
            <a:r>
              <a:rPr lang="en-US" sz="1500" dirty="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awal</a:t>
            </a:r>
            <a:r>
              <a:rPr lang="en-US" sz="1500" dirty="0" smtClean="0">
                <a:latin typeface="Arial" panose="020B0604020202020204" pitchFamily="34" charset="0"/>
                <a:cs typeface="Arial" panose="020B0604020202020204" pitchFamily="34" charset="0"/>
              </a:rPr>
              <a:t>.</a:t>
            </a:r>
          </a:p>
          <a:p>
            <a:r>
              <a:rPr lang="en-US" sz="1500" dirty="0">
                <a:latin typeface="Arial" panose="020B0604020202020204" pitchFamily="34" charset="0"/>
                <a:cs typeface="Arial" panose="020B0604020202020204" pitchFamily="34" charset="0"/>
              </a:rPr>
              <a:t>attacking straw man : </a:t>
            </a:r>
            <a:r>
              <a:rPr lang="en-US" sz="1500" dirty="0" err="1">
                <a:latin typeface="Arial" panose="020B0604020202020204" pitchFamily="34" charset="0"/>
                <a:cs typeface="Arial" panose="020B0604020202020204" pitchFamily="34" charset="0"/>
              </a:rPr>
              <a:t>menciptakan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ilusi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karena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benar-benar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menolak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mengalahkan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proposisi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lawan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bicara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dengan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diam-diam</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menggantinya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dengan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proposisi</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berbeda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sehingga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lawan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bicara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kemudian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menolak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atau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mengalahkan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Sehingga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lawan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bicara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salah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sasaran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bukan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membahas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proposisi</a:t>
            </a:r>
            <a:r>
              <a:rPr lang="en-US" sz="1500" dirty="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asli</a:t>
            </a:r>
            <a:r>
              <a:rPr lang="en-US" sz="1500" dirty="0" smtClean="0">
                <a:latin typeface="Arial" panose="020B0604020202020204" pitchFamily="34" charset="0"/>
                <a:cs typeface="Arial" panose="020B0604020202020204" pitchFamily="34" charset="0"/>
              </a:rPr>
              <a:t>.</a:t>
            </a:r>
          </a:p>
          <a:p>
            <a:r>
              <a:rPr lang="en-US" sz="1500" dirty="0" smtClean="0">
                <a:latin typeface="Arial" panose="020B0604020202020204" pitchFamily="34" charset="0"/>
                <a:cs typeface="Arial" panose="020B0604020202020204" pitchFamily="34" charset="0"/>
              </a:rPr>
              <a:t>Strawman </a:t>
            </a:r>
            <a:r>
              <a:rPr lang="en-US" sz="1500" dirty="0" err="1">
                <a:latin typeface="Arial" panose="020B0604020202020204" pitchFamily="34" charset="0"/>
                <a:cs typeface="Arial" panose="020B0604020202020204" pitchFamily="34" charset="0"/>
              </a:rPr>
              <a:t>ini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sering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sekali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dilakukan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dalam</a:t>
            </a:r>
            <a:r>
              <a:rPr lang="en-US" sz="1500" dirty="0">
                <a:latin typeface="Arial" panose="020B0604020202020204" pitchFamily="34" charset="0"/>
                <a:cs typeface="Arial" panose="020B0604020202020204" pitchFamily="34" charset="0"/>
              </a:rPr>
              <a:t> acara </a:t>
            </a:r>
            <a:r>
              <a:rPr lang="en-US" sz="1500" dirty="0" err="1">
                <a:latin typeface="Arial" panose="020B0604020202020204" pitchFamily="34" charset="0"/>
                <a:cs typeface="Arial" panose="020B0604020202020204" pitchFamily="34" charset="0"/>
              </a:rPr>
              <a:t>debat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politik</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terjadi</a:t>
            </a:r>
            <a:r>
              <a:rPr lang="en-US" sz="1500" dirty="0">
                <a:latin typeface="Arial" panose="020B0604020202020204" pitchFamily="34" charset="0"/>
                <a:cs typeface="Arial" panose="020B0604020202020204" pitchFamily="34" charset="0"/>
              </a:rPr>
              <a:t> di </a:t>
            </a:r>
            <a:r>
              <a:rPr lang="en-US" sz="1500" dirty="0" err="1">
                <a:latin typeface="Arial" panose="020B0604020202020204" pitchFamily="34" charset="0"/>
                <a:cs typeface="Arial" panose="020B0604020202020204" pitchFamily="34" charset="0"/>
              </a:rPr>
              <a:t>sosial</a:t>
            </a:r>
            <a:r>
              <a:rPr lang="en-US" sz="1500" dirty="0">
                <a:latin typeface="Arial" panose="020B0604020202020204" pitchFamily="34" charset="0"/>
                <a:cs typeface="Arial" panose="020B0604020202020204" pitchFamily="34" charset="0"/>
              </a:rPr>
              <a:t> media </a:t>
            </a:r>
            <a:r>
              <a:rPr lang="en-US" sz="1500" dirty="0" err="1">
                <a:latin typeface="Arial" panose="020B0604020202020204" pitchFamily="34" charset="0"/>
                <a:cs typeface="Arial" panose="020B0604020202020204" pitchFamily="34" charset="0"/>
              </a:rPr>
              <a:t>maupun</a:t>
            </a:r>
            <a:r>
              <a:rPr lang="en-US" sz="1500" dirty="0">
                <a:latin typeface="Arial" panose="020B0604020202020204" pitchFamily="34" charset="0"/>
                <a:cs typeface="Arial" panose="020B0604020202020204" pitchFamily="34" charset="0"/>
              </a:rPr>
              <a:t> di media masa. Strawman </a:t>
            </a:r>
            <a:r>
              <a:rPr lang="en-US" sz="1500" dirty="0" err="1">
                <a:latin typeface="Arial" panose="020B0604020202020204" pitchFamily="34" charset="0"/>
                <a:cs typeface="Arial" panose="020B0604020202020204" pitchFamily="34" charset="0"/>
              </a:rPr>
              <a:t>sering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digunakan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untuk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membelokan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isu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sehingga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isu</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asli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terbahas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terlupakan</a:t>
            </a:r>
            <a:r>
              <a:rPr lang="en-US" sz="1500" dirty="0">
                <a:latin typeface="Arial" panose="020B0604020202020204" pitchFamily="34" charset="0"/>
                <a:cs typeface="Arial" panose="020B0604020202020204" pitchFamily="34" charset="0"/>
              </a:rPr>
              <a:t>.</a:t>
            </a:r>
          </a:p>
          <a:p>
            <a:pPr marL="109693" indent="0">
              <a:buNone/>
            </a:pPr>
            <a:r>
              <a:rPr lang="en-US" sz="1500" dirty="0" smtClean="0">
                <a:latin typeface="Arial" panose="020B0604020202020204" pitchFamily="34" charset="0"/>
                <a:cs typeface="Arial" panose="020B0604020202020204" pitchFamily="34" charset="0"/>
              </a:rPr>
              <a:t>Examples</a:t>
            </a:r>
            <a:r>
              <a:rPr lang="en-US" sz="1500" dirty="0">
                <a:latin typeface="Arial" panose="020B0604020202020204" pitchFamily="34" charset="0"/>
                <a:cs typeface="Arial" panose="020B0604020202020204" pitchFamily="34" charset="0"/>
              </a:rPr>
              <a:t>:</a:t>
            </a:r>
          </a:p>
          <a:p>
            <a:pPr marL="109693" indent="0">
              <a:buNone/>
            </a:pPr>
            <a:r>
              <a:rPr lang="en-US" sz="1500" dirty="0">
                <a:latin typeface="Arial" panose="020B0604020202020204" pitchFamily="34" charset="0"/>
                <a:cs typeface="Arial" panose="020B0604020202020204" pitchFamily="34" charset="0"/>
              </a:rPr>
              <a:t>A: Hari yang </a:t>
            </a:r>
            <a:r>
              <a:rPr lang="en-US" sz="1500" dirty="0" err="1">
                <a:latin typeface="Arial" panose="020B0604020202020204" pitchFamily="34" charset="0"/>
                <a:cs typeface="Arial" panose="020B0604020202020204" pitchFamily="34" charset="0"/>
              </a:rPr>
              <a:t>cerah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baik</a:t>
            </a:r>
            <a:r>
              <a:rPr lang="en-US" sz="1500" i="1" dirty="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a:p>
            <a:pPr marL="109693" indent="0">
              <a:buNone/>
            </a:pPr>
            <a:r>
              <a:rPr lang="en-US" sz="1500" dirty="0">
                <a:latin typeface="Arial" panose="020B0604020202020204" pitchFamily="34" charset="0"/>
                <a:cs typeface="Arial" panose="020B0604020202020204" pitchFamily="34" charset="0"/>
              </a:rPr>
              <a:t>B: </a:t>
            </a:r>
            <a:r>
              <a:rPr lang="en-US" sz="1500" dirty="0" err="1">
                <a:latin typeface="Arial" panose="020B0604020202020204" pitchFamily="34" charset="0"/>
                <a:cs typeface="Arial" panose="020B0604020202020204" pitchFamily="34" charset="0"/>
              </a:rPr>
              <a:t>Jika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semua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hari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cerah</a:t>
            </a:r>
            <a:r>
              <a:rPr lang="en-US" sz="1500" dirty="0">
                <a:latin typeface="Arial" panose="020B0604020202020204" pitchFamily="34" charset="0"/>
                <a:cs typeface="Arial" panose="020B0604020202020204" pitchFamily="34" charset="0"/>
              </a:rPr>
              <a:t> , </a:t>
            </a:r>
            <a:r>
              <a:rPr lang="en-US" sz="1500" dirty="0" err="1">
                <a:latin typeface="Arial" panose="020B0604020202020204" pitchFamily="34" charset="0"/>
                <a:cs typeface="Arial" panose="020B0604020202020204" pitchFamily="34" charset="0"/>
              </a:rPr>
              <a:t>kita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ga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pernah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merasakan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turun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hujan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tanpa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hujan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kita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kekeringan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mati</a:t>
            </a:r>
            <a:r>
              <a:rPr lang="en-US" sz="1500" dirty="0">
                <a:latin typeface="Arial" panose="020B0604020202020204" pitchFamily="34" charset="0"/>
                <a:cs typeface="Arial" panose="020B0604020202020204" pitchFamily="34" charset="0"/>
              </a:rPr>
              <a:t>.</a:t>
            </a:r>
          </a:p>
          <a:p>
            <a:pPr marL="109693" indent="0">
              <a:buNone/>
            </a:pPr>
            <a:r>
              <a:rPr lang="en-US" sz="1500" dirty="0">
                <a:latin typeface="Arial" panose="020B0604020202020204" pitchFamily="34" charset="0"/>
                <a:cs typeface="Arial" panose="020B0604020202020204" pitchFamily="34" charset="0"/>
              </a:rPr>
              <a:t> </a:t>
            </a:r>
          </a:p>
          <a:p>
            <a:pPr marL="109693" indent="0">
              <a:buNone/>
            </a:pPr>
            <a:r>
              <a:rPr lang="en-US" sz="1500" dirty="0" err="1">
                <a:latin typeface="Arial" panose="020B0604020202020204" pitchFamily="34" charset="0"/>
                <a:cs typeface="Arial" panose="020B0604020202020204" pitchFamily="34" charset="0"/>
              </a:rPr>
              <a:t>Analisis</a:t>
            </a:r>
            <a:r>
              <a:rPr lang="en-US" sz="1500" dirty="0">
                <a:latin typeface="Arial" panose="020B0604020202020204" pitchFamily="34" charset="0"/>
                <a:cs typeface="Arial" panose="020B0604020202020204" pitchFamily="34" charset="0"/>
              </a:rPr>
              <a:t> : </a:t>
            </a:r>
            <a:r>
              <a:rPr lang="en-US" sz="1500" dirty="0" err="1">
                <a:latin typeface="Arial" panose="020B0604020202020204" pitchFamily="34" charset="0"/>
                <a:cs typeface="Arial" panose="020B0604020202020204" pitchFamily="34" charset="0"/>
              </a:rPr>
              <a:t>Pada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pernyataan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tersebut</a:t>
            </a:r>
            <a:r>
              <a:rPr lang="en-US" sz="1500" dirty="0">
                <a:latin typeface="Arial" panose="020B0604020202020204" pitchFamily="34" charset="0"/>
                <a:cs typeface="Arial" panose="020B0604020202020204" pitchFamily="34" charset="0"/>
              </a:rPr>
              <a:t> B </a:t>
            </a:r>
            <a:r>
              <a:rPr lang="en-US" sz="1500" dirty="0" err="1">
                <a:latin typeface="Arial" panose="020B0604020202020204" pitchFamily="34" charset="0"/>
                <a:cs typeface="Arial" panose="020B0604020202020204" pitchFamily="34" charset="0"/>
              </a:rPr>
              <a:t>secara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keliru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menangkap</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klaim</a:t>
            </a:r>
            <a:r>
              <a:rPr lang="en-US" sz="1500" dirty="0">
                <a:latin typeface="Arial" panose="020B0604020202020204" pitchFamily="34" charset="0"/>
                <a:cs typeface="Arial" panose="020B0604020202020204" pitchFamily="34" charset="0"/>
              </a:rPr>
              <a:t> A </a:t>
            </a:r>
            <a:r>
              <a:rPr lang="en-US" sz="1500" dirty="0" err="1">
                <a:latin typeface="Arial" panose="020B0604020202020204" pitchFamily="34" charset="0"/>
                <a:cs typeface="Arial" panose="020B0604020202020204" pitchFamily="34" charset="0"/>
              </a:rPr>
              <a:t>bahwa</a:t>
            </a:r>
            <a:r>
              <a:rPr lang="en-US" sz="1500" dirty="0">
                <a:latin typeface="Arial" panose="020B0604020202020204" pitchFamily="34" charset="0"/>
                <a:cs typeface="Arial" panose="020B0604020202020204" pitchFamily="34" charset="0"/>
              </a:rPr>
              <a:t> A </a:t>
            </a:r>
            <a:r>
              <a:rPr lang="en-US" sz="1500" dirty="0" err="1">
                <a:latin typeface="Arial" panose="020B0604020202020204" pitchFamily="34" charset="0"/>
                <a:cs typeface="Arial" panose="020B0604020202020204" pitchFamily="34" charset="0"/>
              </a:rPr>
              <a:t>hanya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percaya</a:t>
            </a:r>
            <a:r>
              <a:rPr lang="en-US" sz="1500"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hanya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hari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cerah</a:t>
            </a:r>
            <a:r>
              <a:rPr lang="en-US" sz="1500" dirty="0">
                <a:latin typeface="Arial" panose="020B0604020202020204" pitchFamily="34" charset="0"/>
                <a:cs typeface="Arial" panose="020B0604020202020204" pitchFamily="34" charset="0"/>
              </a:rPr>
              <a:t> yang </a:t>
            </a:r>
            <a:r>
              <a:rPr lang="en-US" sz="1500" dirty="0" err="1">
                <a:latin typeface="Arial" panose="020B0604020202020204" pitchFamily="34" charset="0"/>
                <a:cs typeface="Arial" panose="020B0604020202020204" pitchFamily="34" charset="0"/>
              </a:rPr>
              <a:t>baik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dan</a:t>
            </a:r>
            <a:r>
              <a:rPr lang="en-US" sz="1500" dirty="0">
                <a:latin typeface="Arial" panose="020B0604020202020204" pitchFamily="34" charset="0"/>
                <a:cs typeface="Arial" panose="020B0604020202020204" pitchFamily="34" charset="0"/>
              </a:rPr>
              <a:t> B </a:t>
            </a:r>
            <a:r>
              <a:rPr lang="en-US" sz="1500" dirty="0" err="1">
                <a:latin typeface="Arial" panose="020B0604020202020204" pitchFamily="34" charset="0"/>
                <a:cs typeface="Arial" panose="020B0604020202020204" pitchFamily="34" charset="0"/>
              </a:rPr>
              <a:t>berargumen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melawannya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Sebenarnya</a:t>
            </a:r>
            <a:r>
              <a:rPr lang="en-US" sz="1500" dirty="0">
                <a:latin typeface="Arial" panose="020B0604020202020204" pitchFamily="34" charset="0"/>
                <a:cs typeface="Arial" panose="020B0604020202020204" pitchFamily="34" charset="0"/>
              </a:rPr>
              <a:t> A </a:t>
            </a:r>
            <a:r>
              <a:rPr lang="en-US" sz="1500" dirty="0" err="1">
                <a:latin typeface="Arial" panose="020B0604020202020204" pitchFamily="34" charset="0"/>
                <a:cs typeface="Arial" panose="020B0604020202020204" pitchFamily="34" charset="0"/>
              </a:rPr>
              <a:t>hanya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menyatakan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hari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cerah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baik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Faktanya</a:t>
            </a:r>
            <a:r>
              <a:rPr lang="en-US" sz="1500" dirty="0">
                <a:latin typeface="Arial" panose="020B0604020202020204" pitchFamily="34" charset="0"/>
                <a:cs typeface="Arial" panose="020B0604020202020204" pitchFamily="34" charset="0"/>
              </a:rPr>
              <a:t> A </a:t>
            </a:r>
            <a:r>
              <a:rPr lang="en-US" sz="1500" dirty="0" err="1">
                <a:latin typeface="Arial" panose="020B0604020202020204" pitchFamily="34" charset="0"/>
                <a:cs typeface="Arial" panose="020B0604020202020204" pitchFamily="34" charset="0"/>
              </a:rPr>
              <a:t>tidak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mengatakan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tentang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hari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hujan</a:t>
            </a:r>
            <a:r>
              <a:rPr lang="en-US" sz="1500" dirty="0">
                <a:latin typeface="Arial" panose="020B0604020202020204" pitchFamily="34" charset="0"/>
                <a:cs typeface="Arial" panose="020B0604020202020204" pitchFamily="34" charset="0"/>
              </a:rPr>
              <a:t>. </a:t>
            </a:r>
          </a:p>
        </p:txBody>
      </p:sp>
      <p:grpSp>
        <p:nvGrpSpPr>
          <p:cNvPr id="2" name="Group 3"/>
          <p:cNvGrpSpPr/>
          <p:nvPr/>
        </p:nvGrpSpPr>
        <p:grpSpPr>
          <a:xfrm>
            <a:off x="6588224" y="692696"/>
            <a:ext cx="2376264" cy="4680520"/>
            <a:chOff x="6588224" y="692696"/>
            <a:chExt cx="2376264" cy="4680520"/>
          </a:xfrm>
        </p:grpSpPr>
        <p:sp>
          <p:nvSpPr>
            <p:cNvPr id="5" name="Rounded Rectangle 4"/>
            <p:cNvSpPr/>
            <p:nvPr/>
          </p:nvSpPr>
          <p:spPr>
            <a:xfrm>
              <a:off x="6588224" y="692696"/>
              <a:ext cx="2376264" cy="46805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I have an argument  concerning a </a:t>
              </a:r>
              <a:r>
                <a:rPr lang="en-US" dirty="0" err="1" smtClean="0">
                  <a:solidFill>
                    <a:schemeClr val="tx1"/>
                  </a:solidFill>
                </a:rPr>
                <a:t>disorted</a:t>
              </a:r>
              <a:r>
                <a:rPr lang="en-US" dirty="0" smtClean="0">
                  <a:solidFill>
                    <a:schemeClr val="tx1"/>
                  </a:solidFill>
                </a:rPr>
                <a:t> version of p;</a:t>
              </a:r>
            </a:p>
            <a:p>
              <a:pPr algn="ctr"/>
              <a:r>
                <a:rPr lang="en-US" dirty="0" smtClean="0">
                  <a:solidFill>
                    <a:schemeClr val="accent2"/>
                  </a:solidFill>
                </a:rPr>
                <a:t>Therefore</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I hope you are fooled into concluding  I have an argument concerning the real version of p</a:t>
              </a:r>
              <a:endParaRPr lang="en-US" sz="1600" dirty="0">
                <a:solidFill>
                  <a:schemeClr val="tx1"/>
                </a:solidFill>
              </a:endParaRPr>
            </a:p>
          </p:txBody>
        </p:sp>
        <p:cxnSp>
          <p:nvCxnSpPr>
            <p:cNvPr id="6" name="Straight Arrow Connector 5"/>
            <p:cNvCxnSpPr/>
            <p:nvPr/>
          </p:nvCxnSpPr>
          <p:spPr>
            <a:xfrm>
              <a:off x="7740352" y="2564904"/>
              <a:ext cx="0" cy="93610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 Review Question</a:t>
            </a:r>
            <a:endParaRPr lang="en-US" dirty="0"/>
          </a:p>
        </p:txBody>
      </p:sp>
      <p:sp>
        <p:nvSpPr>
          <p:cNvPr id="3" name="Content Placeholder 2"/>
          <p:cNvSpPr>
            <a:spLocks noGrp="1"/>
          </p:cNvSpPr>
          <p:nvPr>
            <p:ph idx="1"/>
          </p:nvPr>
        </p:nvSpPr>
        <p:spPr/>
        <p:txBody>
          <a:bodyPr/>
          <a:lstStyle/>
          <a:p>
            <a:pPr lvl="0"/>
            <a:r>
              <a:rPr lang="en-US" dirty="0" err="1"/>
              <a:t>Apa</a:t>
            </a:r>
            <a:r>
              <a:rPr lang="en-US" dirty="0"/>
              <a:t> yang </a:t>
            </a:r>
            <a:r>
              <a:rPr lang="en-US" dirty="0" err="1"/>
              <a:t>dimaksud</a:t>
            </a:r>
            <a:r>
              <a:rPr lang="en-US" dirty="0"/>
              <a:t> </a:t>
            </a:r>
            <a:r>
              <a:rPr lang="en-US" dirty="0" err="1"/>
              <a:t>dengan</a:t>
            </a:r>
            <a:r>
              <a:rPr lang="en-US" dirty="0"/>
              <a:t> </a:t>
            </a:r>
            <a:r>
              <a:rPr lang="en-US" dirty="0" err="1"/>
              <a:t>Logika</a:t>
            </a:r>
            <a:r>
              <a:rPr lang="en-US" dirty="0"/>
              <a:t> ?  </a:t>
            </a:r>
            <a:r>
              <a:rPr lang="en-US" dirty="0" err="1"/>
              <a:t>Jelaskan</a:t>
            </a:r>
            <a:r>
              <a:rPr lang="en-US" dirty="0"/>
              <a:t> </a:t>
            </a:r>
            <a:r>
              <a:rPr lang="en-US" dirty="0" err="1"/>
              <a:t>bagaiman</a:t>
            </a:r>
            <a:r>
              <a:rPr lang="en-US" dirty="0"/>
              <a:t> </a:t>
            </a:r>
            <a:r>
              <a:rPr lang="en-US" dirty="0" err="1"/>
              <a:t>logika</a:t>
            </a:r>
            <a:r>
              <a:rPr lang="en-US" dirty="0"/>
              <a:t> </a:t>
            </a:r>
            <a:r>
              <a:rPr lang="en-US" dirty="0" err="1"/>
              <a:t>dapat</a:t>
            </a:r>
            <a:r>
              <a:rPr lang="en-US" dirty="0"/>
              <a:t> </a:t>
            </a:r>
            <a:r>
              <a:rPr lang="en-US" dirty="0" err="1"/>
              <a:t>sangat</a:t>
            </a:r>
            <a:r>
              <a:rPr lang="en-US" dirty="0"/>
              <a:t> </a:t>
            </a:r>
            <a:r>
              <a:rPr lang="en-US" dirty="0" err="1"/>
              <a:t>berguna</a:t>
            </a:r>
            <a:r>
              <a:rPr lang="en-US" dirty="0"/>
              <a:t> </a:t>
            </a:r>
          </a:p>
          <a:p>
            <a:pPr lvl="0"/>
            <a:r>
              <a:rPr lang="en-US" dirty="0" err="1"/>
              <a:t>Bagaiman</a:t>
            </a:r>
            <a:r>
              <a:rPr lang="en-US" dirty="0"/>
              <a:t> </a:t>
            </a:r>
            <a:r>
              <a:rPr lang="en-US" dirty="0" err="1"/>
              <a:t>kita</a:t>
            </a:r>
            <a:r>
              <a:rPr lang="en-US" dirty="0"/>
              <a:t> </a:t>
            </a:r>
            <a:r>
              <a:rPr lang="en-US" dirty="0" err="1"/>
              <a:t>mendefinisikan</a:t>
            </a:r>
            <a:r>
              <a:rPr lang="en-US" dirty="0"/>
              <a:t> </a:t>
            </a:r>
            <a:r>
              <a:rPr lang="en-US" dirty="0" err="1"/>
              <a:t>argumen</a:t>
            </a:r>
            <a:r>
              <a:rPr lang="en-US" dirty="0"/>
              <a:t> ? </a:t>
            </a:r>
            <a:r>
              <a:rPr lang="en-US" dirty="0" err="1"/>
              <a:t>Bagaimana</a:t>
            </a:r>
            <a:r>
              <a:rPr lang="en-US" dirty="0"/>
              <a:t> </a:t>
            </a:r>
            <a:r>
              <a:rPr lang="en-US" dirty="0" err="1"/>
              <a:t>struktur</a:t>
            </a:r>
            <a:r>
              <a:rPr lang="en-US" dirty="0"/>
              <a:t> </a:t>
            </a:r>
            <a:r>
              <a:rPr lang="en-US" dirty="0" err="1"/>
              <a:t>dari</a:t>
            </a:r>
            <a:r>
              <a:rPr lang="en-US" dirty="0"/>
              <a:t> </a:t>
            </a:r>
            <a:r>
              <a:rPr lang="en-US" dirty="0" err="1"/>
              <a:t>suatu</a:t>
            </a:r>
            <a:r>
              <a:rPr lang="en-US" dirty="0"/>
              <a:t> argument ?</a:t>
            </a:r>
          </a:p>
          <a:p>
            <a:pPr lvl="0"/>
            <a:r>
              <a:rPr lang="en-US" dirty="0" err="1"/>
              <a:t>Apa</a:t>
            </a:r>
            <a:r>
              <a:rPr lang="en-US" dirty="0"/>
              <a:t> yang </a:t>
            </a:r>
            <a:r>
              <a:rPr lang="en-US" dirty="0" err="1"/>
              <a:t>dimaksud</a:t>
            </a:r>
            <a:r>
              <a:rPr lang="en-US" dirty="0"/>
              <a:t> </a:t>
            </a:r>
            <a:r>
              <a:rPr lang="en-US" dirty="0" err="1"/>
              <a:t>dengan</a:t>
            </a:r>
            <a:r>
              <a:rPr lang="en-US" dirty="0"/>
              <a:t> </a:t>
            </a:r>
            <a:r>
              <a:rPr lang="en-US" dirty="0" err="1"/>
              <a:t>Logikal</a:t>
            </a:r>
            <a:r>
              <a:rPr lang="en-US" dirty="0"/>
              <a:t> Fallacy (</a:t>
            </a:r>
            <a:r>
              <a:rPr lang="en-US" dirty="0" err="1"/>
              <a:t>logika</a:t>
            </a:r>
            <a:r>
              <a:rPr lang="en-US" dirty="0"/>
              <a:t> </a:t>
            </a:r>
            <a:r>
              <a:rPr lang="en-US" dirty="0" err="1"/>
              <a:t>keliru</a:t>
            </a:r>
            <a:r>
              <a:rPr lang="en-US" dirty="0"/>
              <a:t>)?  </a:t>
            </a:r>
            <a:r>
              <a:rPr lang="en-US" dirty="0" err="1"/>
              <a:t>Mengapa</a:t>
            </a:r>
            <a:r>
              <a:rPr lang="en-US" dirty="0"/>
              <a:t> </a:t>
            </a:r>
            <a:r>
              <a:rPr lang="en-US" dirty="0" err="1"/>
              <a:t>penting</a:t>
            </a:r>
            <a:r>
              <a:rPr lang="en-US" dirty="0"/>
              <a:t> </a:t>
            </a:r>
            <a:r>
              <a:rPr lang="en-US" dirty="0" err="1"/>
              <a:t>untuk</a:t>
            </a:r>
            <a:r>
              <a:rPr lang="en-US" dirty="0"/>
              <a:t> </a:t>
            </a:r>
            <a:r>
              <a:rPr lang="en-US" dirty="0" err="1"/>
              <a:t>dapat</a:t>
            </a:r>
            <a:r>
              <a:rPr lang="en-US" dirty="0"/>
              <a:t> </a:t>
            </a:r>
            <a:r>
              <a:rPr lang="en-US" dirty="0" err="1"/>
              <a:t>mengenali</a:t>
            </a:r>
            <a:r>
              <a:rPr lang="en-US" dirty="0"/>
              <a:t> fallacy?</a:t>
            </a:r>
          </a:p>
          <a:p>
            <a:pPr marL="624043" indent="-514350">
              <a:buNone/>
            </a:pPr>
            <a:endParaRPr lang="en-US" dirty="0" smtClean="0"/>
          </a:p>
          <a:p>
            <a:pPr marL="624043" indent="-514350">
              <a:buAutoNum type="arabicPeriod"/>
            </a:pPr>
            <a:endParaRPr lang="en-US" dirty="0" smtClean="0"/>
          </a:p>
          <a:p>
            <a:pPr marL="624043" indent="-514350">
              <a:buAutoNum type="arabicPeriod"/>
            </a:pPr>
            <a:endParaRPr lang="en-US" dirty="0"/>
          </a:p>
        </p:txBody>
      </p:sp>
    </p:spTree>
  </p:cSld>
  <p:clrMapOvr>
    <a:masterClrMapping/>
  </p:clrMapOvr>
  <p:transition spd="slow">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5756" y="980728"/>
            <a:ext cx="4392488" cy="511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9542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 Basic  skills &amp; Concept</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Instruction : a. Identify premise and conclusion of the stated argument</a:t>
            </a:r>
          </a:p>
          <a:p>
            <a:pPr>
              <a:buNone/>
            </a:pPr>
            <a:r>
              <a:rPr lang="en-US" dirty="0" smtClean="0"/>
              <a:t>b. Explain how the fallacy occurs</a:t>
            </a:r>
          </a:p>
          <a:p>
            <a:pPr>
              <a:buNone/>
            </a:pPr>
            <a:r>
              <a:rPr lang="en-US" dirty="0" smtClean="0"/>
              <a:t>c. Make up your own example of another argument that suffer from the same fallacy</a:t>
            </a:r>
          </a:p>
          <a:p>
            <a:pPr>
              <a:buNone/>
            </a:pPr>
            <a:r>
              <a:rPr lang="en-US" dirty="0" err="1" smtClean="0"/>
              <a:t>Soal</a:t>
            </a:r>
            <a:endParaRPr lang="en-US" dirty="0" smtClean="0"/>
          </a:p>
          <a:p>
            <a:pPr marL="624043" indent="-514350">
              <a:buAutoNum type="arabicPeriod"/>
            </a:pPr>
            <a:r>
              <a:rPr lang="en-US" dirty="0" smtClean="0"/>
              <a:t>(Appeal to Popularity) Polls showed that 70% of the national TV </a:t>
            </a:r>
            <a:r>
              <a:rPr lang="en-US" dirty="0" err="1" smtClean="0"/>
              <a:t>audiens</a:t>
            </a:r>
            <a:r>
              <a:rPr lang="en-US" dirty="0" smtClean="0"/>
              <a:t> watched the last </a:t>
            </a:r>
            <a:r>
              <a:rPr lang="en-US" dirty="0" err="1" smtClean="0"/>
              <a:t>roundof</a:t>
            </a:r>
            <a:r>
              <a:rPr lang="en-US" dirty="0" smtClean="0"/>
              <a:t> American Idol, so it must be worth watching</a:t>
            </a:r>
          </a:p>
          <a:p>
            <a:pPr marL="624043" indent="-514350">
              <a:buAutoNum type="arabicPeriod"/>
            </a:pPr>
            <a:r>
              <a:rPr lang="en-US" dirty="0" smtClean="0"/>
              <a:t>(Limited choice) He refused to testify by pleading the fifth amendment, so he must be guilty</a:t>
            </a:r>
          </a:p>
          <a:p>
            <a:pPr marL="624043" indent="-514350">
              <a:buAutoNum type="arabicPeriod"/>
            </a:pPr>
            <a:r>
              <a:rPr lang="en-US" dirty="0" smtClean="0"/>
              <a:t>(circular Reasoning) Schools must implement a zero tolerance policy toward drug use, because any tolerance of drugs is unacceptable</a:t>
            </a:r>
          </a:p>
          <a:p>
            <a:pPr marL="624043" indent="-514350">
              <a:buAutoNum type="arabicPeriod"/>
            </a:pPr>
            <a:r>
              <a:rPr lang="en-US" dirty="0" smtClean="0"/>
              <a:t>(Diversion) We should not build more prisons, because crime has been decreasing in New York City</a:t>
            </a:r>
            <a:endParaRPr lang="en-US" dirty="0"/>
          </a:p>
        </p:txBody>
      </p:sp>
    </p:spTree>
  </p:cSld>
  <p:clrMapOvr>
    <a:masterClrMapping/>
  </p:clrMapOvr>
  <p:transition spd="slow">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 Further Application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Instruction : a. Identify premise and conclusion of the stated argument</a:t>
            </a:r>
          </a:p>
          <a:p>
            <a:pPr>
              <a:buNone/>
            </a:pPr>
            <a:r>
              <a:rPr lang="en-US" dirty="0" smtClean="0"/>
              <a:t>b. Explain how the fallacy occurs</a:t>
            </a:r>
          </a:p>
          <a:p>
            <a:pPr>
              <a:buNone/>
            </a:pPr>
            <a:r>
              <a:rPr lang="en-US" dirty="0" smtClean="0"/>
              <a:t>c. Name the types and explain how they apply</a:t>
            </a:r>
          </a:p>
          <a:p>
            <a:pPr>
              <a:buNone/>
            </a:pPr>
            <a:r>
              <a:rPr lang="en-US" dirty="0" err="1" smtClean="0"/>
              <a:t>Soal</a:t>
            </a:r>
            <a:endParaRPr lang="en-US" dirty="0" smtClean="0"/>
          </a:p>
          <a:p>
            <a:pPr marL="624043" indent="-514350">
              <a:buAutoNum type="arabicPeriod"/>
            </a:pPr>
            <a:r>
              <a:rPr lang="en-US" dirty="0" smtClean="0"/>
              <a:t>The President raised taxes last year, so this tax increase must have been responsible for the increase in government revenue this year</a:t>
            </a:r>
          </a:p>
          <a:p>
            <a:pPr marL="624043" indent="-514350">
              <a:buAutoNum type="arabicPeriod"/>
            </a:pPr>
            <a:r>
              <a:rPr lang="en-US" dirty="0" smtClean="0"/>
              <a:t>There’s no proof that global warming will have bad consequences for our society , so we have no reason to be concerned about it</a:t>
            </a:r>
          </a:p>
          <a:p>
            <a:pPr marL="624043" indent="-514350">
              <a:buAutoNum type="arabicPeriod"/>
            </a:pPr>
            <a:r>
              <a:rPr lang="en-US" dirty="0" smtClean="0"/>
              <a:t>He may claim to have written that inspiring poem, but I would doubt it, given his alleged history of borrowing other’s work</a:t>
            </a:r>
          </a:p>
          <a:p>
            <a:pPr marL="624043" indent="-514350">
              <a:buAutoNum type="arabicPeriod"/>
            </a:pPr>
            <a:endParaRPr lang="en-US" dirty="0"/>
          </a:p>
        </p:txBody>
      </p:sp>
    </p:spTree>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effectLst>
                  <a:outerShdw blurRad="38100" dist="38100" dir="2700000" algn="tl">
                    <a:srgbClr val="000000">
                      <a:alpha val="43137"/>
                    </a:srgbClr>
                  </a:outerShdw>
                </a:effectLst>
                <a:latin typeface="Baskerville Old Face" panose="02020602080505020303" pitchFamily="18" charset="0"/>
              </a:rPr>
              <a:t>Terima Kasih</a:t>
            </a:r>
            <a:endParaRPr lang="en-US" b="1">
              <a:effectLst>
                <a:outerShdw blurRad="38100" dist="38100" dir="2700000" algn="tl">
                  <a:srgbClr val="000000">
                    <a:alpha val="43137"/>
                  </a:srgbClr>
                </a:outerShdw>
              </a:effectLst>
              <a:latin typeface="Baskerville Old Face" panose="020206020805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997" y="1772815"/>
            <a:ext cx="7220006" cy="4515723"/>
          </a:xfrm>
          <a:prstGeom prst="rect">
            <a:avLst/>
          </a:prstGeom>
        </p:spPr>
      </p:pic>
    </p:spTree>
    <p:extLst>
      <p:ext uri="{BB962C8B-B14F-4D97-AF65-F5344CB8AC3E}">
        <p14:creationId xmlns:p14="http://schemas.microsoft.com/office/powerpoint/2010/main" val="54911775"/>
      </p:ext>
    </p:extLst>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1520" y="476672"/>
            <a:ext cx="7896225" cy="563562"/>
          </a:xfrm>
        </p:spPr>
        <p:txBody>
          <a:bodyPr>
            <a:normAutofit fontScale="90000"/>
          </a:bodyPr>
          <a:lstStyle/>
          <a:p>
            <a:pPr eaLnBrk="1" hangingPunct="1"/>
            <a:r>
              <a:rPr lang="en-US" dirty="0" smtClean="0"/>
              <a:t>S</a:t>
            </a:r>
            <a:r>
              <a:rPr lang="id-ID" dirty="0" smtClean="0"/>
              <a:t>ession &amp; Syllabus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76266690"/>
              </p:ext>
            </p:extLst>
          </p:nvPr>
        </p:nvGraphicFramePr>
        <p:xfrm>
          <a:off x="242046" y="1211816"/>
          <a:ext cx="8002361" cy="4931300"/>
        </p:xfrm>
        <a:graphic>
          <a:graphicData uri="http://schemas.openxmlformats.org/drawingml/2006/table">
            <a:tbl>
              <a:tblPr firstRow="1" bandRow="1">
                <a:tableStyleId>{638B1855-1B75-4FBE-930C-398BA8C253C6}</a:tableStyleId>
              </a:tblPr>
              <a:tblGrid>
                <a:gridCol w="1500153"/>
                <a:gridCol w="3254823"/>
                <a:gridCol w="3247385"/>
              </a:tblGrid>
              <a:tr h="248488">
                <a:tc>
                  <a:txBody>
                    <a:bodyPr/>
                    <a:lstStyle/>
                    <a:p>
                      <a:pPr algn="ctr"/>
                      <a:r>
                        <a:rPr lang="id-ID" sz="1400" dirty="0" smtClean="0"/>
                        <a:t>Session</a:t>
                      </a:r>
                      <a:endParaRPr lang="id-ID" sz="1400" dirty="0"/>
                    </a:p>
                  </a:txBody>
                  <a:tcPr/>
                </a:tc>
                <a:tc>
                  <a:txBody>
                    <a:bodyPr/>
                    <a:lstStyle/>
                    <a:p>
                      <a:pPr algn="ctr"/>
                      <a:r>
                        <a:rPr lang="id-ID" sz="1400" dirty="0" smtClean="0"/>
                        <a:t>Topics</a:t>
                      </a:r>
                      <a:endParaRPr lang="id-ID" sz="1400" dirty="0"/>
                    </a:p>
                  </a:txBody>
                  <a:tcPr/>
                </a:tc>
                <a:tc>
                  <a:txBody>
                    <a:bodyPr/>
                    <a:lstStyle/>
                    <a:p>
                      <a:pPr algn="ctr"/>
                      <a:r>
                        <a:rPr lang="id-ID" sz="1400" dirty="0" smtClean="0"/>
                        <a:t>Descriptions</a:t>
                      </a:r>
                      <a:endParaRPr lang="id-ID" sz="1400" dirty="0"/>
                    </a:p>
                  </a:txBody>
                  <a:tcPr/>
                </a:tc>
              </a:tr>
              <a:tr h="266464">
                <a:tc>
                  <a:txBody>
                    <a:bodyPr/>
                    <a:lstStyle/>
                    <a:p>
                      <a:pPr algn="ctr"/>
                      <a:r>
                        <a:rPr lang="id-ID" sz="1400" dirty="0" smtClean="0"/>
                        <a:t>1</a:t>
                      </a:r>
                      <a:endParaRPr lang="id-ID" sz="1400" b="0" dirty="0">
                        <a:solidFill>
                          <a:schemeClr val="tx1"/>
                        </a:solidFill>
                      </a:endParaRPr>
                    </a:p>
                  </a:txBody>
                  <a:tcPr/>
                </a:tc>
                <a:tc>
                  <a:txBody>
                    <a:bodyPr/>
                    <a:lstStyle/>
                    <a:p>
                      <a:r>
                        <a:rPr lang="id-ID" sz="1400" dirty="0" smtClean="0"/>
                        <a:t>Introduction</a:t>
                      </a:r>
                      <a:r>
                        <a:rPr lang="id-ID" sz="1400" baseline="0" dirty="0" smtClean="0"/>
                        <a:t> &amp; Prologue</a:t>
                      </a:r>
                      <a:endParaRPr lang="id-ID" sz="1400" b="0" dirty="0">
                        <a:solidFill>
                          <a:schemeClr val="tx1"/>
                        </a:solidFill>
                      </a:endParaRPr>
                    </a:p>
                  </a:txBody>
                  <a:tcPr/>
                </a:tc>
                <a:tc>
                  <a:txBody>
                    <a:bodyPr/>
                    <a:lstStyle/>
                    <a:p>
                      <a:endParaRPr lang="id-ID" sz="1400" b="0" dirty="0">
                        <a:solidFill>
                          <a:schemeClr val="tx1"/>
                        </a:solidFill>
                      </a:endParaRPr>
                    </a:p>
                  </a:txBody>
                  <a:tcPr/>
                </a:tc>
              </a:tr>
              <a:tr h="422429">
                <a:tc>
                  <a:txBody>
                    <a:bodyPr/>
                    <a:lstStyle/>
                    <a:p>
                      <a:pPr algn="ctr"/>
                      <a:r>
                        <a:rPr lang="id-ID" sz="1400" dirty="0" smtClean="0"/>
                        <a:t>2</a:t>
                      </a:r>
                      <a:endParaRPr lang="id-ID" sz="1400" b="0" dirty="0">
                        <a:solidFill>
                          <a:schemeClr val="tx1"/>
                        </a:solidFill>
                      </a:endParaRPr>
                    </a:p>
                  </a:txBody>
                  <a:tcPr/>
                </a:tc>
                <a:tc>
                  <a:txBody>
                    <a:bodyPr/>
                    <a:lstStyle/>
                    <a:p>
                      <a:r>
                        <a:rPr lang="id-ID" sz="1400" kern="1200" dirty="0" smtClean="0">
                          <a:effectLst/>
                        </a:rPr>
                        <a:t>Recognizing Fallacies</a:t>
                      </a:r>
                      <a:endParaRPr lang="id-ID" sz="1400" b="0" dirty="0">
                        <a:solidFill>
                          <a:schemeClr val="tx1"/>
                        </a:solidFill>
                      </a:endParaRPr>
                    </a:p>
                  </a:txBody>
                  <a:tcPr/>
                </a:tc>
                <a:tc>
                  <a:txBody>
                    <a:bodyPr/>
                    <a:lstStyle/>
                    <a:p>
                      <a:pPr>
                        <a:lnSpc>
                          <a:spcPct val="107000"/>
                        </a:lnSpc>
                        <a:spcAft>
                          <a:spcPts val="0"/>
                        </a:spcAft>
                      </a:pPr>
                      <a:r>
                        <a:rPr lang="id-ID" sz="1400" dirty="0">
                          <a:effectLst/>
                        </a:rPr>
                        <a:t>Looking at deceptive arguments, or fallacies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0806">
                <a:tc>
                  <a:txBody>
                    <a:bodyPr/>
                    <a:lstStyle/>
                    <a:p>
                      <a:pPr algn="ctr"/>
                      <a:r>
                        <a:rPr lang="id-ID" sz="1400" dirty="0" smtClean="0"/>
                        <a:t>3</a:t>
                      </a:r>
                      <a:endParaRPr lang="id-ID" sz="1400" b="0" dirty="0">
                        <a:solidFill>
                          <a:schemeClr val="tx1"/>
                        </a:solidFill>
                      </a:endParaRPr>
                    </a:p>
                  </a:txBody>
                  <a:tcPr/>
                </a:tc>
                <a:tc>
                  <a:txBody>
                    <a:bodyPr/>
                    <a:lstStyle/>
                    <a:p>
                      <a:pPr>
                        <a:lnSpc>
                          <a:spcPct val="107000"/>
                        </a:lnSpc>
                        <a:spcAft>
                          <a:spcPts val="0"/>
                        </a:spcAft>
                      </a:pPr>
                      <a:r>
                        <a:rPr lang="id-ID" sz="1400" dirty="0">
                          <a:effectLst/>
                        </a:rPr>
                        <a:t>Propositions and Truth Values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400" dirty="0">
                          <a:effectLst/>
                        </a:rPr>
                        <a:t>Proposition, </a:t>
                      </a:r>
                    </a:p>
                    <a:p>
                      <a:pPr>
                        <a:lnSpc>
                          <a:spcPct val="107000"/>
                        </a:lnSpc>
                        <a:spcAft>
                          <a:spcPts val="0"/>
                        </a:spcAft>
                      </a:pPr>
                      <a:r>
                        <a:rPr lang="id-ID" sz="1400" dirty="0">
                          <a:effectLst/>
                        </a:rPr>
                        <a:t>Negation, </a:t>
                      </a:r>
                    </a:p>
                    <a:p>
                      <a:pPr>
                        <a:lnSpc>
                          <a:spcPct val="107000"/>
                        </a:lnSpc>
                        <a:spcAft>
                          <a:spcPts val="0"/>
                        </a:spcAft>
                      </a:pPr>
                      <a:r>
                        <a:rPr lang="id-ID" sz="1400" dirty="0">
                          <a:effectLst/>
                        </a:rPr>
                        <a:t>Logical Connector (And, Or, If … then</a:t>
                      </a:r>
                      <a:r>
                        <a:rPr lang="id-ID" sz="1400" dirty="0" smtClean="0">
                          <a:effectLst/>
                        </a:rPr>
                        <a:t>)</a:t>
                      </a:r>
                      <a:endParaRPr lang="id-ID" sz="1400" dirty="0">
                        <a:effectLst/>
                      </a:endParaRPr>
                    </a:p>
                  </a:txBody>
                  <a:tcPr marL="68580" marR="68580" marT="0" marB="0"/>
                </a:tc>
              </a:tr>
              <a:tr h="859055">
                <a:tc>
                  <a:txBody>
                    <a:bodyPr/>
                    <a:lstStyle/>
                    <a:p>
                      <a:pPr algn="ctr"/>
                      <a:r>
                        <a:rPr lang="id-ID" sz="1400" dirty="0" smtClean="0"/>
                        <a:t>4</a:t>
                      </a:r>
                      <a:endParaRPr lang="id-ID" sz="1400" b="0" dirty="0">
                        <a:solidFill>
                          <a:schemeClr val="tx1"/>
                        </a:solidFill>
                      </a:endParaRPr>
                    </a:p>
                  </a:txBody>
                  <a:tcPr/>
                </a:tc>
                <a:tc>
                  <a:txBody>
                    <a:bodyPr/>
                    <a:lstStyle/>
                    <a:p>
                      <a:pPr>
                        <a:lnSpc>
                          <a:spcPct val="107000"/>
                        </a:lnSpc>
                        <a:spcAft>
                          <a:spcPts val="0"/>
                        </a:spcAft>
                      </a:pPr>
                      <a:r>
                        <a:rPr lang="id-ID" sz="1400" dirty="0">
                          <a:effectLst/>
                        </a:rPr>
                        <a:t>Propositions and Truth Values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400" dirty="0">
                          <a:effectLst/>
                        </a:rPr>
                        <a:t>Alternative Phrasing of Conditional, </a:t>
                      </a:r>
                    </a:p>
                    <a:p>
                      <a:pPr>
                        <a:lnSpc>
                          <a:spcPct val="107000"/>
                        </a:lnSpc>
                        <a:spcAft>
                          <a:spcPts val="0"/>
                        </a:spcAft>
                      </a:pPr>
                      <a:r>
                        <a:rPr lang="id-ID" sz="1400" dirty="0">
                          <a:effectLst/>
                        </a:rPr>
                        <a:t>Converse, </a:t>
                      </a:r>
                    </a:p>
                    <a:p>
                      <a:pPr>
                        <a:lnSpc>
                          <a:spcPct val="107000"/>
                        </a:lnSpc>
                        <a:spcAft>
                          <a:spcPts val="0"/>
                        </a:spcAft>
                      </a:pPr>
                      <a:r>
                        <a:rPr lang="id-ID" sz="1400" dirty="0">
                          <a:effectLst/>
                        </a:rPr>
                        <a:t>Inverse, </a:t>
                      </a:r>
                    </a:p>
                    <a:p>
                      <a:pPr>
                        <a:lnSpc>
                          <a:spcPct val="107000"/>
                        </a:lnSpc>
                        <a:spcAft>
                          <a:spcPts val="0"/>
                        </a:spcAft>
                      </a:pPr>
                      <a:r>
                        <a:rPr lang="id-ID" sz="1400" dirty="0">
                          <a:effectLst/>
                        </a:rPr>
                        <a:t>Contra </a:t>
                      </a:r>
                      <a:r>
                        <a:rPr lang="id-ID" sz="1400" dirty="0" smtClean="0">
                          <a:effectLst/>
                        </a:rPr>
                        <a:t>Positive</a:t>
                      </a:r>
                      <a:endParaRPr lang="id-ID" sz="1400" dirty="0">
                        <a:effectLst/>
                      </a:endParaRPr>
                    </a:p>
                  </a:txBody>
                  <a:tcPr marL="68580" marR="68580" marT="0" marB="0"/>
                </a:tc>
              </a:tr>
              <a:tr h="744427">
                <a:tc>
                  <a:txBody>
                    <a:bodyPr/>
                    <a:lstStyle/>
                    <a:p>
                      <a:pPr algn="ctr"/>
                      <a:r>
                        <a:rPr lang="id-ID" sz="1400" dirty="0" smtClean="0"/>
                        <a:t>5</a:t>
                      </a:r>
                      <a:endParaRPr lang="id-ID" sz="1400" b="0" dirty="0">
                        <a:solidFill>
                          <a:schemeClr val="tx1"/>
                        </a:solidFill>
                      </a:endParaRPr>
                    </a:p>
                  </a:txBody>
                  <a:tcPr/>
                </a:tc>
                <a:tc>
                  <a:txBody>
                    <a:bodyPr/>
                    <a:lstStyle/>
                    <a:p>
                      <a:pPr>
                        <a:lnSpc>
                          <a:spcPct val="107000"/>
                        </a:lnSpc>
                        <a:spcAft>
                          <a:spcPts val="0"/>
                        </a:spcAft>
                      </a:pPr>
                      <a:r>
                        <a:rPr lang="id-ID" sz="1400" dirty="0">
                          <a:effectLst/>
                        </a:rPr>
                        <a:t>Sets and Venn Diagrams </a:t>
                      </a:r>
                    </a:p>
                    <a:p>
                      <a:pPr>
                        <a:lnSpc>
                          <a:spcPct val="107000"/>
                        </a:lnSpc>
                        <a:spcAft>
                          <a:spcPts val="0"/>
                        </a:spcAft>
                      </a:pPr>
                      <a:r>
                        <a:rPr lang="id-ID" sz="1400" dirty="0">
                          <a:effectLst/>
                        </a:rPr>
                        <a:t>A Brief Review: Sets of Numbers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400" dirty="0">
                          <a:effectLst/>
                        </a:rPr>
                        <a:t>Relationship Among Sets, Categorical Propositions, Diagram </a:t>
                      </a:r>
                      <a:r>
                        <a:rPr lang="id-ID" sz="1400" dirty="0" smtClean="0">
                          <a:effectLst/>
                        </a:rPr>
                        <a:t>Venn</a:t>
                      </a:r>
                      <a:endParaRPr lang="id-ID" sz="1400" dirty="0">
                        <a:effectLst/>
                      </a:endParaRPr>
                    </a:p>
                  </a:txBody>
                  <a:tcPr marL="68580" marR="68580" marT="0" marB="0"/>
                </a:tc>
              </a:tr>
              <a:tr h="606318">
                <a:tc>
                  <a:txBody>
                    <a:bodyPr/>
                    <a:lstStyle/>
                    <a:p>
                      <a:pPr algn="ctr"/>
                      <a:r>
                        <a:rPr lang="id-ID" sz="1400" dirty="0" smtClean="0"/>
                        <a:t>6</a:t>
                      </a:r>
                      <a:endParaRPr lang="id-ID" sz="1400" b="0" dirty="0">
                        <a:solidFill>
                          <a:schemeClr val="tx1"/>
                        </a:solidFill>
                      </a:endParaRPr>
                    </a:p>
                  </a:txBody>
                  <a:tcPr/>
                </a:tc>
                <a:tc>
                  <a:txBody>
                    <a:bodyPr/>
                    <a:lstStyle/>
                    <a:p>
                      <a:pPr>
                        <a:lnSpc>
                          <a:spcPct val="107000"/>
                        </a:lnSpc>
                        <a:spcAft>
                          <a:spcPts val="0"/>
                        </a:spcAft>
                      </a:pPr>
                      <a:r>
                        <a:rPr lang="id-ID" sz="1400" dirty="0">
                          <a:effectLst/>
                        </a:rPr>
                        <a:t>Analyzing Arguments</a:t>
                      </a:r>
                    </a:p>
                    <a:p>
                      <a:pPr>
                        <a:lnSpc>
                          <a:spcPct val="107000"/>
                        </a:lnSpc>
                        <a:spcAft>
                          <a:spcPts val="0"/>
                        </a:spcAft>
                      </a:pPr>
                      <a:r>
                        <a:rPr lang="id-ID" sz="1400" dirty="0">
                          <a:effectLst/>
                        </a:rPr>
                        <a:t> </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400" dirty="0">
                          <a:effectLst/>
                        </a:rPr>
                        <a:t>2 Types of Arguments (Inductive and Deductive), Test of Validity, Intro: Induction and Deduction in Mathematics</a:t>
                      </a:r>
                      <a:r>
                        <a:rPr lang="id-ID" sz="1400" dirty="0" smtClean="0">
                          <a:effectLst/>
                        </a:rPr>
                        <a:t>.</a:t>
                      </a:r>
                      <a:endParaRPr lang="id-ID" sz="1400" dirty="0">
                        <a:effectLst/>
                      </a:endParaRPr>
                    </a:p>
                  </a:txBody>
                  <a:tcPr marL="68580" marR="68580" marT="0" marB="0"/>
                </a:tc>
              </a:tr>
              <a:tr h="248488">
                <a:tc>
                  <a:txBody>
                    <a:bodyPr/>
                    <a:lstStyle/>
                    <a:p>
                      <a:pPr algn="ctr"/>
                      <a:r>
                        <a:rPr lang="id-ID" sz="1400" dirty="0" smtClean="0"/>
                        <a:t>7</a:t>
                      </a:r>
                      <a:endParaRPr lang="id-ID" sz="1400" b="0" dirty="0">
                        <a:solidFill>
                          <a:schemeClr val="tx1"/>
                        </a:solidFill>
                      </a:endParaRPr>
                    </a:p>
                  </a:txBody>
                  <a:tcPr/>
                </a:tc>
                <a:tc>
                  <a:txBody>
                    <a:bodyPr/>
                    <a:lstStyle/>
                    <a:p>
                      <a:pPr>
                        <a:lnSpc>
                          <a:spcPct val="107000"/>
                        </a:lnSpc>
                        <a:spcAft>
                          <a:spcPts val="0"/>
                        </a:spcAft>
                      </a:pPr>
                      <a:r>
                        <a:rPr lang="id-ID" sz="1400" dirty="0" smtClean="0">
                          <a:effectLst/>
                        </a:rPr>
                        <a:t>Case Study</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400" dirty="0" smtClean="0">
                          <a:effectLst/>
                        </a:rPr>
                        <a:t>Critical </a:t>
                      </a:r>
                      <a:r>
                        <a:rPr lang="id-ID" sz="1400" dirty="0">
                          <a:effectLst/>
                        </a:rPr>
                        <a:t>Thinking in Everyday Life</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4800">
                <a:tc>
                  <a:txBody>
                    <a:bodyPr/>
                    <a:lstStyle/>
                    <a:p>
                      <a:pPr algn="ctr"/>
                      <a:r>
                        <a:rPr lang="id-ID" sz="1400" dirty="0" smtClean="0"/>
                        <a:t>8</a:t>
                      </a:r>
                      <a:endParaRPr lang="id-ID" sz="1400" b="0" dirty="0">
                        <a:solidFill>
                          <a:schemeClr val="tx1"/>
                        </a:solidFill>
                      </a:endParaRPr>
                    </a:p>
                  </a:txBody>
                  <a:tcPr/>
                </a:tc>
                <a:tc>
                  <a:txBody>
                    <a:bodyPr/>
                    <a:lstStyle/>
                    <a:p>
                      <a:r>
                        <a:rPr lang="id-ID" sz="1400" dirty="0" smtClean="0"/>
                        <a:t>Ujian Tengah Semester</a:t>
                      </a:r>
                      <a:endParaRPr lang="id-ID" sz="1400" b="0" dirty="0">
                        <a:solidFill>
                          <a:schemeClr val="tx1"/>
                        </a:solidFill>
                      </a:endParaRPr>
                    </a:p>
                  </a:txBody>
                  <a:tcPr/>
                </a:tc>
                <a:tc>
                  <a:txBody>
                    <a:bodyPr/>
                    <a:lstStyle/>
                    <a:p>
                      <a:endParaRPr lang="id-ID" sz="1400" b="0" dirty="0">
                        <a:solidFill>
                          <a:schemeClr val="tx1"/>
                        </a:solidFill>
                      </a:endParaRPr>
                    </a:p>
                  </a:txBody>
                  <a:tcPr/>
                </a:tc>
              </a:tr>
            </a:tbl>
          </a:graphicData>
        </a:graphic>
      </p:graphicFrame>
    </p:spTree>
    <p:extLst>
      <p:ext uri="{BB962C8B-B14F-4D97-AF65-F5344CB8AC3E}">
        <p14:creationId xmlns:p14="http://schemas.microsoft.com/office/powerpoint/2010/main" val="136680676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fontScale="92500" lnSpcReduction="10000"/>
          </a:bodyPr>
          <a:lstStyle/>
          <a:p>
            <a:r>
              <a:rPr lang="id-ID" dirty="0"/>
              <a:t>Untuk membantu </a:t>
            </a:r>
            <a:r>
              <a:rPr lang="en-US" dirty="0" err="1" smtClean="0"/>
              <a:t>maha</a:t>
            </a:r>
            <a:r>
              <a:rPr lang="id-ID" dirty="0" smtClean="0"/>
              <a:t>siswa </a:t>
            </a:r>
            <a:r>
              <a:rPr lang="en-US" dirty="0" smtClean="0"/>
              <a:t>m</a:t>
            </a:r>
            <a:r>
              <a:rPr lang="id-ID" dirty="0" smtClean="0"/>
              <a:t>engembangkan </a:t>
            </a:r>
            <a:r>
              <a:rPr lang="id-ID" dirty="0"/>
              <a:t>keterampilan penalaran kuantitatif yang </a:t>
            </a:r>
            <a:r>
              <a:rPr lang="en-US" dirty="0" smtClean="0"/>
              <a:t>dip</a:t>
            </a:r>
            <a:r>
              <a:rPr lang="id-ID" dirty="0" smtClean="0"/>
              <a:t>erlu</a:t>
            </a:r>
            <a:r>
              <a:rPr lang="en-US" dirty="0" err="1" smtClean="0"/>
              <a:t>kan</a:t>
            </a:r>
            <a:r>
              <a:rPr lang="id-ID" dirty="0" smtClean="0"/>
              <a:t> </a:t>
            </a:r>
            <a:r>
              <a:rPr lang="en-US" dirty="0" err="1" smtClean="0"/>
              <a:t>dalam</a:t>
            </a:r>
            <a:r>
              <a:rPr lang="en-US" dirty="0" smtClean="0"/>
              <a:t> </a:t>
            </a:r>
            <a:r>
              <a:rPr lang="en-US" dirty="0" err="1" smtClean="0"/>
              <a:t>perkuliahan</a:t>
            </a:r>
            <a:r>
              <a:rPr lang="en-US" dirty="0" smtClean="0"/>
              <a:t> </a:t>
            </a:r>
            <a:r>
              <a:rPr lang="id-ID" dirty="0" smtClean="0"/>
              <a:t>perguruan tinggi, </a:t>
            </a:r>
            <a:r>
              <a:rPr lang="id-ID" dirty="0"/>
              <a:t>dalam karir dan kehidupan sebagai warga negara </a:t>
            </a:r>
            <a:r>
              <a:rPr lang="en-US" dirty="0" err="1" smtClean="0"/>
              <a:t>dikehidupan</a:t>
            </a:r>
            <a:r>
              <a:rPr lang="en-US" dirty="0" smtClean="0"/>
              <a:t> </a:t>
            </a:r>
            <a:r>
              <a:rPr lang="id-ID" dirty="0" smtClean="0"/>
              <a:t>yang </a:t>
            </a:r>
            <a:r>
              <a:rPr lang="id-ID" dirty="0"/>
              <a:t>semakin kompleks</a:t>
            </a:r>
            <a:r>
              <a:rPr lang="id-ID" dirty="0" smtClean="0"/>
              <a:t>.</a:t>
            </a:r>
            <a:endParaRPr lang="en-US" dirty="0" smtClean="0"/>
          </a:p>
          <a:p>
            <a:r>
              <a:rPr lang="id-ID" dirty="0" smtClean="0"/>
              <a:t>Meningkatkan </a:t>
            </a:r>
            <a:r>
              <a:rPr lang="id-ID" dirty="0"/>
              <a:t>kemampuan untuk mendekati masalah secara kritis dan </a:t>
            </a:r>
            <a:r>
              <a:rPr lang="id-ID" dirty="0" smtClean="0"/>
              <a:t>analitis</a:t>
            </a:r>
            <a:r>
              <a:rPr lang="en-US" dirty="0" smtClean="0"/>
              <a:t>. </a:t>
            </a:r>
            <a:r>
              <a:rPr lang="id-ID" dirty="0" smtClean="0"/>
              <a:t>Pengalaman </a:t>
            </a:r>
            <a:r>
              <a:rPr lang="en-US" dirty="0" smtClean="0"/>
              <a:t>yang </a:t>
            </a:r>
            <a:r>
              <a:rPr lang="en-US" dirty="0" err="1" smtClean="0"/>
              <a:t>didapatkan</a:t>
            </a:r>
            <a:r>
              <a:rPr lang="en-US" dirty="0" smtClean="0"/>
              <a:t> </a:t>
            </a:r>
            <a:r>
              <a:rPr lang="id-ID" dirty="0" smtClean="0"/>
              <a:t> </a:t>
            </a:r>
            <a:r>
              <a:rPr lang="en-US" dirty="0" err="1" smtClean="0"/>
              <a:t>maha</a:t>
            </a:r>
            <a:r>
              <a:rPr lang="id-ID" dirty="0" smtClean="0"/>
              <a:t>siswa </a:t>
            </a:r>
            <a:r>
              <a:rPr lang="id-ID" dirty="0"/>
              <a:t>dengan menganalisa kesalahan </a:t>
            </a:r>
            <a:r>
              <a:rPr lang="en-US" dirty="0" smtClean="0"/>
              <a:t>(</a:t>
            </a:r>
            <a:r>
              <a:rPr lang="en-US" i="1" dirty="0" smtClean="0"/>
              <a:t>fallacy</a:t>
            </a:r>
            <a:r>
              <a:rPr lang="en-US" dirty="0" smtClean="0"/>
              <a:t>)</a:t>
            </a:r>
            <a:r>
              <a:rPr lang="id-ID" dirty="0" smtClean="0"/>
              <a:t>akan </a:t>
            </a:r>
            <a:r>
              <a:rPr lang="id-ID" dirty="0"/>
              <a:t>memberikan fondasi untuk membangun keterampilan berpikir </a:t>
            </a:r>
            <a:r>
              <a:rPr lang="id-ID" dirty="0" smtClean="0"/>
              <a:t>kriti</a:t>
            </a:r>
            <a:r>
              <a:rPr lang="en-US" dirty="0" smtClean="0"/>
              <a:t>s.</a:t>
            </a:r>
            <a:r>
              <a:rPr lang="id-ID" dirty="0"/>
              <a:t/>
            </a:r>
            <a:br>
              <a:rPr lang="id-ID" dirty="0"/>
            </a:br>
            <a:endParaRPr lang="en-US" dirty="0"/>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52" y="454596"/>
            <a:ext cx="8229600" cy="1066800"/>
          </a:xfrm>
        </p:spPr>
        <p:txBody>
          <a:bodyPr>
            <a:normAutofit fontScale="90000"/>
          </a:bodyPr>
          <a:lstStyle/>
          <a:p>
            <a:r>
              <a:rPr lang="en-US" dirty="0" smtClean="0"/>
              <a:t>Consider the following “argument” between two classmates</a:t>
            </a:r>
            <a:endParaRPr lang="en-US" dirty="0"/>
          </a:p>
        </p:txBody>
      </p:sp>
      <p:sp>
        <p:nvSpPr>
          <p:cNvPr id="3" name="Content Placeholder 2"/>
          <p:cNvSpPr>
            <a:spLocks noGrp="1"/>
          </p:cNvSpPr>
          <p:nvPr>
            <p:ph idx="1"/>
          </p:nvPr>
        </p:nvSpPr>
        <p:spPr>
          <a:xfrm>
            <a:off x="307975" y="1521433"/>
            <a:ext cx="4248472" cy="2016224"/>
          </a:xfrm>
        </p:spPr>
        <p:txBody>
          <a:bodyPr>
            <a:noAutofit/>
          </a:bodyPr>
          <a:lstStyle/>
          <a:p>
            <a:r>
              <a:rPr lang="en-US" sz="1600" dirty="0"/>
              <a:t>Mike : </a:t>
            </a:r>
            <a:r>
              <a:rPr lang="en-US" sz="1600" dirty="0" err="1"/>
              <a:t>Hukuman</a:t>
            </a:r>
            <a:r>
              <a:rPr lang="en-US" sz="1600" dirty="0"/>
              <a:t> </a:t>
            </a:r>
            <a:r>
              <a:rPr lang="en-US" sz="1600" dirty="0" err="1"/>
              <a:t>mati</a:t>
            </a:r>
            <a:r>
              <a:rPr lang="en-US" sz="1600" dirty="0"/>
              <a:t> </a:t>
            </a:r>
            <a:r>
              <a:rPr lang="en-US" sz="1600" dirty="0" err="1"/>
              <a:t>tidak</a:t>
            </a:r>
            <a:r>
              <a:rPr lang="en-US" sz="1600" dirty="0"/>
              <a:t> </a:t>
            </a:r>
            <a:r>
              <a:rPr lang="en-US" sz="1600" dirty="0" err="1"/>
              <a:t>bermoral</a:t>
            </a:r>
            <a:endParaRPr lang="en-US" sz="1600" dirty="0"/>
          </a:p>
          <a:p>
            <a:r>
              <a:rPr lang="en-US" sz="1600" dirty="0"/>
              <a:t>Erica : </a:t>
            </a:r>
            <a:r>
              <a:rPr lang="en-US" sz="1600" dirty="0" err="1"/>
              <a:t>Tidak</a:t>
            </a:r>
            <a:r>
              <a:rPr lang="en-US" sz="1600" dirty="0"/>
              <a:t> juga.</a:t>
            </a:r>
          </a:p>
          <a:p>
            <a:r>
              <a:rPr lang="en-US" sz="1600" dirty="0"/>
              <a:t>Mike : </a:t>
            </a:r>
            <a:r>
              <a:rPr lang="en-US" sz="1600" dirty="0" err="1"/>
              <a:t>Iya</a:t>
            </a:r>
            <a:r>
              <a:rPr lang="en-US" sz="1600" dirty="0"/>
              <a:t> </a:t>
            </a:r>
            <a:r>
              <a:rPr lang="en-US" sz="1600" dirty="0" err="1"/>
              <a:t>benar</a:t>
            </a:r>
            <a:r>
              <a:rPr lang="en-US" sz="1600" dirty="0"/>
              <a:t> ! Hakim yang </a:t>
            </a:r>
            <a:r>
              <a:rPr lang="en-US" sz="1600" dirty="0" err="1"/>
              <a:t>memberikan</a:t>
            </a:r>
            <a:r>
              <a:rPr lang="en-US" sz="1600" dirty="0"/>
              <a:t> </a:t>
            </a:r>
            <a:r>
              <a:rPr lang="en-US" sz="1600" dirty="0" err="1"/>
              <a:t>hukuman</a:t>
            </a:r>
            <a:r>
              <a:rPr lang="en-US" sz="1600" dirty="0"/>
              <a:t> </a:t>
            </a:r>
            <a:r>
              <a:rPr lang="en-US" sz="1600" dirty="0" err="1"/>
              <a:t>mati</a:t>
            </a:r>
            <a:r>
              <a:rPr lang="en-US" sz="1600" dirty="0"/>
              <a:t> </a:t>
            </a:r>
            <a:r>
              <a:rPr lang="en-US" sz="1600" dirty="0" err="1"/>
              <a:t>harus</a:t>
            </a:r>
            <a:r>
              <a:rPr lang="en-US" sz="1600" dirty="0"/>
              <a:t> </a:t>
            </a:r>
            <a:r>
              <a:rPr lang="en-US" sz="1600" dirty="0" err="1"/>
              <a:t>dipecat</a:t>
            </a:r>
            <a:r>
              <a:rPr lang="en-US" sz="1600" dirty="0"/>
              <a:t>.</a:t>
            </a:r>
          </a:p>
          <a:p>
            <a:r>
              <a:rPr lang="en-US" sz="1600" dirty="0"/>
              <a:t>Erica : </a:t>
            </a:r>
            <a:r>
              <a:rPr lang="en-US" sz="1600" dirty="0" err="1"/>
              <a:t>Kamu</a:t>
            </a:r>
            <a:r>
              <a:rPr lang="en-US" sz="1600" dirty="0"/>
              <a:t> juga </a:t>
            </a:r>
            <a:r>
              <a:rPr lang="en-US" sz="1600" dirty="0" err="1"/>
              <a:t>tidak</a:t>
            </a:r>
            <a:r>
              <a:rPr lang="en-US" sz="1600" dirty="0"/>
              <a:t> </a:t>
            </a:r>
            <a:r>
              <a:rPr lang="en-US" sz="1600" dirty="0" err="1"/>
              <a:t>tahu</a:t>
            </a:r>
            <a:r>
              <a:rPr lang="en-US" sz="1600" dirty="0"/>
              <a:t> </a:t>
            </a:r>
            <a:r>
              <a:rPr lang="en-US" sz="1600" dirty="0" err="1"/>
              <a:t>bagaimana</a:t>
            </a:r>
            <a:r>
              <a:rPr lang="en-US" sz="1600" dirty="0"/>
              <a:t> </a:t>
            </a:r>
            <a:r>
              <a:rPr lang="en-US" sz="1600" dirty="0" err="1"/>
              <a:t>hukuman</a:t>
            </a:r>
            <a:r>
              <a:rPr lang="en-US" sz="1600" dirty="0"/>
              <a:t> </a:t>
            </a:r>
            <a:r>
              <a:rPr lang="en-US" sz="1600" dirty="0" err="1"/>
              <a:t>mati</a:t>
            </a:r>
            <a:r>
              <a:rPr lang="en-US" sz="1600" dirty="0"/>
              <a:t> </a:t>
            </a:r>
            <a:r>
              <a:rPr lang="en-US" sz="1600" dirty="0" err="1"/>
              <a:t>diputuskan</a:t>
            </a:r>
            <a:r>
              <a:rPr lang="en-US" sz="1600" dirty="0"/>
              <a:t>.</a:t>
            </a:r>
          </a:p>
          <a:p>
            <a:r>
              <a:rPr lang="en-US" sz="1600" dirty="0"/>
              <a:t>Mike : </a:t>
            </a:r>
            <a:r>
              <a:rPr lang="en-US" sz="1600" dirty="0" err="1"/>
              <a:t>Aku</a:t>
            </a:r>
            <a:r>
              <a:rPr lang="en-US" sz="1600" dirty="0"/>
              <a:t> </a:t>
            </a:r>
            <a:r>
              <a:rPr lang="en-US" sz="1600" dirty="0" err="1"/>
              <a:t>tahu</a:t>
            </a:r>
            <a:r>
              <a:rPr lang="en-US" sz="1600" dirty="0"/>
              <a:t> </a:t>
            </a:r>
            <a:r>
              <a:rPr lang="en-US" sz="1600" dirty="0" err="1"/>
              <a:t>lebih</a:t>
            </a:r>
            <a:r>
              <a:rPr lang="en-US" sz="1600" dirty="0"/>
              <a:t> </a:t>
            </a:r>
            <a:r>
              <a:rPr lang="en-US" sz="1600" dirty="0" err="1"/>
              <a:t>banyak</a:t>
            </a:r>
            <a:r>
              <a:rPr lang="en-US" sz="1600" dirty="0"/>
              <a:t> </a:t>
            </a:r>
            <a:r>
              <a:rPr lang="en-US" sz="1600" dirty="0" err="1"/>
              <a:t>dari</a:t>
            </a:r>
            <a:r>
              <a:rPr lang="en-US" sz="1600" dirty="0"/>
              <a:t> yang </a:t>
            </a:r>
            <a:r>
              <a:rPr lang="en-US" sz="1600" dirty="0" err="1"/>
              <a:t>kamu</a:t>
            </a:r>
            <a:r>
              <a:rPr lang="en-US" sz="1600" dirty="0"/>
              <a:t> </a:t>
            </a:r>
            <a:r>
              <a:rPr lang="en-US" sz="1600" dirty="0" err="1"/>
              <a:t>tahu</a:t>
            </a:r>
            <a:r>
              <a:rPr lang="en-US" sz="1600" dirty="0"/>
              <a:t>!</a:t>
            </a:r>
          </a:p>
          <a:p>
            <a:r>
              <a:rPr lang="en-US" sz="1600" dirty="0"/>
              <a:t>Erica : </a:t>
            </a:r>
            <a:r>
              <a:rPr lang="en-US" sz="1600" dirty="0" err="1"/>
              <a:t>Aku</a:t>
            </a:r>
            <a:r>
              <a:rPr lang="en-US" sz="1600" dirty="0"/>
              <a:t> </a:t>
            </a:r>
            <a:r>
              <a:rPr lang="en-US" sz="1600" dirty="0" err="1"/>
              <a:t>tidak</a:t>
            </a:r>
            <a:r>
              <a:rPr lang="en-US" sz="1600" dirty="0"/>
              <a:t> </a:t>
            </a:r>
            <a:r>
              <a:rPr lang="en-US" sz="1600" dirty="0" err="1"/>
              <a:t>mau</a:t>
            </a:r>
            <a:r>
              <a:rPr lang="en-US" sz="1600" dirty="0"/>
              <a:t> </a:t>
            </a:r>
            <a:r>
              <a:rPr lang="en-US" sz="1600" dirty="0" err="1"/>
              <a:t>bicara</a:t>
            </a:r>
            <a:r>
              <a:rPr lang="en-US" sz="1600" dirty="0"/>
              <a:t> </a:t>
            </a:r>
            <a:r>
              <a:rPr lang="en-US" sz="1600" dirty="0" err="1"/>
              <a:t>pada</a:t>
            </a:r>
            <a:r>
              <a:rPr lang="en-US" sz="1600" dirty="0"/>
              <a:t> mu ; </a:t>
            </a:r>
            <a:r>
              <a:rPr lang="en-US" sz="1600" dirty="0" err="1"/>
              <a:t>kamu</a:t>
            </a:r>
            <a:r>
              <a:rPr lang="en-US" sz="1600" dirty="0"/>
              <a:t> </a:t>
            </a:r>
            <a:r>
              <a:rPr lang="en-US" sz="1600" dirty="0" err="1"/>
              <a:t>bodoh</a:t>
            </a:r>
            <a:r>
              <a:rPr lang="en-US" sz="1600" dirty="0"/>
              <a:t>!</a:t>
            </a:r>
          </a:p>
        </p:txBody>
      </p:sp>
      <p:sp>
        <p:nvSpPr>
          <p:cNvPr id="1026" name="AutoShape 2" descr="https://encrypted-tbn1.gstatic.com/images?q=tbn:ANd9GcTCJbj4GivfFHCq9g0cG5fvHtOX9DcHmiJxU-izdPhgrvD6vIrOq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4716017" y="2204864"/>
            <a:ext cx="2160240" cy="1618095"/>
          </a:xfrm>
          <a:prstGeom prst="rect">
            <a:avLst/>
          </a:prstGeom>
          <a:noFill/>
          <a:ln w="9525">
            <a:noFill/>
            <a:miter lim="800000"/>
            <a:headEnd/>
            <a:tailEnd/>
          </a:ln>
          <a:effectLst/>
        </p:spPr>
      </p:pic>
      <p:sp>
        <p:nvSpPr>
          <p:cNvPr id="6" name="TextBox 5"/>
          <p:cNvSpPr txBox="1"/>
          <p:nvPr/>
        </p:nvSpPr>
        <p:spPr>
          <a:xfrm>
            <a:off x="284668" y="4653136"/>
            <a:ext cx="8006823" cy="2031325"/>
          </a:xfrm>
          <a:prstGeom prst="rect">
            <a:avLst/>
          </a:prstGeom>
          <a:noFill/>
        </p:spPr>
        <p:txBody>
          <a:bodyPr wrap="square" rtlCol="0">
            <a:spAutoFit/>
          </a:bodyPr>
          <a:lstStyle/>
          <a:p>
            <a:pPr marL="285750" indent="-285750">
              <a:buFont typeface="Arial" panose="020B0604020202020204" pitchFamily="34" charset="0"/>
              <a:buChar char="•"/>
            </a:pPr>
            <a:r>
              <a:rPr lang="en-US" dirty="0" err="1"/>
              <a:t>Percakapan</a:t>
            </a:r>
            <a:r>
              <a:rPr lang="en-US" dirty="0"/>
              <a:t> </a:t>
            </a:r>
            <a:r>
              <a:rPr lang="en-US" dirty="0" err="1"/>
              <a:t>seperti</a:t>
            </a:r>
            <a:r>
              <a:rPr lang="en-US" dirty="0"/>
              <a:t> </a:t>
            </a:r>
            <a:r>
              <a:rPr lang="en-US" dirty="0" err="1"/>
              <a:t>ini</a:t>
            </a:r>
            <a:r>
              <a:rPr lang="en-US" dirty="0"/>
              <a:t> </a:t>
            </a:r>
            <a:r>
              <a:rPr lang="en-US" dirty="0" err="1"/>
              <a:t>sering</a:t>
            </a:r>
            <a:r>
              <a:rPr lang="en-US" dirty="0"/>
              <a:t> kali </a:t>
            </a:r>
            <a:r>
              <a:rPr lang="en-US" dirty="0" err="1"/>
              <a:t>terjadi</a:t>
            </a:r>
            <a:r>
              <a:rPr lang="en-US" dirty="0"/>
              <a:t>, </a:t>
            </a:r>
            <a:r>
              <a:rPr lang="en-US" dirty="0" err="1"/>
              <a:t>sehingga</a:t>
            </a:r>
            <a:r>
              <a:rPr lang="en-US" dirty="0"/>
              <a:t> </a:t>
            </a:r>
            <a:r>
              <a:rPr lang="en-US" dirty="0" err="1"/>
              <a:t>menyebabkan</a:t>
            </a:r>
            <a:r>
              <a:rPr lang="en-US" dirty="0"/>
              <a:t> </a:t>
            </a:r>
            <a:r>
              <a:rPr lang="en-US" dirty="0" err="1"/>
              <a:t>kedua</a:t>
            </a:r>
            <a:r>
              <a:rPr lang="en-US" dirty="0"/>
              <a:t> </a:t>
            </a:r>
            <a:r>
              <a:rPr lang="en-US" dirty="0" err="1"/>
              <a:t>belah</a:t>
            </a:r>
            <a:r>
              <a:rPr lang="en-US" dirty="0"/>
              <a:t> </a:t>
            </a:r>
            <a:r>
              <a:rPr lang="en-US" dirty="0" err="1"/>
              <a:t>pihak</a:t>
            </a:r>
            <a:r>
              <a:rPr lang="en-US" dirty="0"/>
              <a:t> </a:t>
            </a:r>
            <a:r>
              <a:rPr lang="en-US" dirty="0" err="1"/>
              <a:t>menjadi</a:t>
            </a:r>
            <a:r>
              <a:rPr lang="en-US" dirty="0"/>
              <a:t> </a:t>
            </a:r>
            <a:r>
              <a:rPr lang="en-US" dirty="0" err="1"/>
              <a:t>kesal</a:t>
            </a:r>
            <a:r>
              <a:rPr lang="en-US" dirty="0"/>
              <a:t> </a:t>
            </a:r>
            <a:r>
              <a:rPr lang="en-US" dirty="0" err="1"/>
              <a:t>dan</a:t>
            </a:r>
            <a:r>
              <a:rPr lang="en-US" dirty="0"/>
              <a:t> </a:t>
            </a:r>
            <a:r>
              <a:rPr lang="en-US" dirty="0" err="1"/>
              <a:t>marah</a:t>
            </a:r>
            <a:r>
              <a:rPr lang="en-US" dirty="0"/>
              <a:t>. </a:t>
            </a:r>
            <a:endParaRPr lang="en-US" dirty="0" smtClean="0"/>
          </a:p>
          <a:p>
            <a:pPr marL="285750" indent="-285750">
              <a:buFont typeface="Arial" panose="020B0604020202020204" pitchFamily="34" charset="0"/>
              <a:buChar char="•"/>
            </a:pPr>
            <a:r>
              <a:rPr lang="en-US" dirty="0" smtClean="0"/>
              <a:t>Ada </a:t>
            </a:r>
            <a:r>
              <a:rPr lang="en-US" dirty="0"/>
              <a:t>yang </a:t>
            </a:r>
            <a:r>
              <a:rPr lang="en-US" dirty="0" err="1"/>
              <a:t>cara</a:t>
            </a:r>
            <a:r>
              <a:rPr lang="en-US" dirty="0"/>
              <a:t> </a:t>
            </a:r>
            <a:r>
              <a:rPr lang="en-US" dirty="0" err="1"/>
              <a:t>lebih</a:t>
            </a:r>
            <a:r>
              <a:rPr lang="en-US" dirty="0"/>
              <a:t> </a:t>
            </a:r>
            <a:r>
              <a:rPr lang="en-US" dirty="0" err="1"/>
              <a:t>baik</a:t>
            </a:r>
            <a:r>
              <a:rPr lang="en-US" dirty="0"/>
              <a:t> </a:t>
            </a:r>
            <a:r>
              <a:rPr lang="en-US" dirty="0" err="1"/>
              <a:t>dalam</a:t>
            </a:r>
            <a:r>
              <a:rPr lang="en-US" dirty="0"/>
              <a:t> </a:t>
            </a:r>
            <a:r>
              <a:rPr lang="en-US" dirty="0" err="1"/>
              <a:t>berargumentasi</a:t>
            </a:r>
            <a:r>
              <a:rPr lang="en-US" dirty="0"/>
              <a:t>. </a:t>
            </a:r>
            <a:endParaRPr lang="en-US" dirty="0" smtClean="0"/>
          </a:p>
          <a:p>
            <a:pPr marL="285750" indent="-285750">
              <a:buFont typeface="Arial" panose="020B0604020202020204" pitchFamily="34" charset="0"/>
              <a:buChar char="•"/>
            </a:pPr>
            <a:r>
              <a:rPr lang="en-US" dirty="0" smtClean="0"/>
              <a:t>Kita </a:t>
            </a:r>
            <a:r>
              <a:rPr lang="en-US" dirty="0" err="1"/>
              <a:t>bisa</a:t>
            </a:r>
            <a:r>
              <a:rPr lang="en-US" dirty="0"/>
              <a:t> </a:t>
            </a:r>
            <a:r>
              <a:rPr lang="en-US" dirty="0" err="1"/>
              <a:t>menggunakan</a:t>
            </a:r>
            <a:r>
              <a:rPr lang="en-US" dirty="0"/>
              <a:t> </a:t>
            </a:r>
            <a:r>
              <a:rPr lang="en-US" dirty="0" err="1"/>
              <a:t>kemampuan</a:t>
            </a:r>
            <a:r>
              <a:rPr lang="en-US" dirty="0"/>
              <a:t> </a:t>
            </a:r>
            <a:r>
              <a:rPr lang="en-US" dirty="0" err="1"/>
              <a:t>berlogika</a:t>
            </a:r>
            <a:r>
              <a:rPr lang="en-US" dirty="0"/>
              <a:t>. </a:t>
            </a:r>
            <a:endParaRPr lang="en-US" dirty="0" smtClean="0"/>
          </a:p>
          <a:p>
            <a:pPr marL="285750" indent="-285750">
              <a:buFont typeface="Arial" panose="020B0604020202020204" pitchFamily="34" charset="0"/>
              <a:buChar char="•"/>
            </a:pPr>
            <a:r>
              <a:rPr lang="en-US" dirty="0" err="1" smtClean="0"/>
              <a:t>Dengan</a:t>
            </a:r>
            <a:r>
              <a:rPr lang="en-US" dirty="0" smtClean="0"/>
              <a:t> </a:t>
            </a:r>
            <a:r>
              <a:rPr lang="en-US" dirty="0" err="1"/>
              <a:t>beragumentasi</a:t>
            </a:r>
            <a:r>
              <a:rPr lang="en-US" dirty="0"/>
              <a:t> </a:t>
            </a:r>
            <a:r>
              <a:rPr lang="en-US" dirty="0" err="1"/>
              <a:t>menggunakan</a:t>
            </a:r>
            <a:r>
              <a:rPr lang="en-US" dirty="0"/>
              <a:t> </a:t>
            </a:r>
            <a:r>
              <a:rPr lang="en-US" dirty="0" err="1"/>
              <a:t>logika</a:t>
            </a:r>
            <a:r>
              <a:rPr lang="en-US" dirty="0"/>
              <a:t> yang </a:t>
            </a:r>
            <a:r>
              <a:rPr lang="en-US" dirty="0" err="1"/>
              <a:t>baik</a:t>
            </a:r>
            <a:r>
              <a:rPr lang="en-US" dirty="0"/>
              <a:t> </a:t>
            </a:r>
            <a:r>
              <a:rPr lang="en-US" dirty="0" err="1"/>
              <a:t>mungkin</a:t>
            </a:r>
            <a:r>
              <a:rPr lang="en-US" dirty="0"/>
              <a:t> </a:t>
            </a:r>
            <a:r>
              <a:rPr lang="en-US" dirty="0" err="1"/>
              <a:t>tidak</a:t>
            </a:r>
            <a:r>
              <a:rPr lang="en-US" dirty="0"/>
              <a:t> </a:t>
            </a:r>
            <a:r>
              <a:rPr lang="en-US" dirty="0" err="1"/>
              <a:t>merubah</a:t>
            </a:r>
            <a:r>
              <a:rPr lang="en-US" dirty="0"/>
              <a:t> </a:t>
            </a:r>
            <a:r>
              <a:rPr lang="en-US" dirty="0" err="1"/>
              <a:t>posisi</a:t>
            </a:r>
            <a:r>
              <a:rPr lang="en-US" dirty="0"/>
              <a:t> Mike </a:t>
            </a:r>
            <a:r>
              <a:rPr lang="en-US" dirty="0" err="1"/>
              <a:t>dan</a:t>
            </a:r>
            <a:r>
              <a:rPr lang="en-US" dirty="0"/>
              <a:t> Erika </a:t>
            </a:r>
            <a:r>
              <a:rPr lang="en-US" dirty="0" err="1"/>
              <a:t>tapi</a:t>
            </a:r>
            <a:r>
              <a:rPr lang="en-US" dirty="0"/>
              <a:t> </a:t>
            </a:r>
            <a:r>
              <a:rPr lang="en-US" dirty="0" err="1"/>
              <a:t>bisa</a:t>
            </a:r>
            <a:r>
              <a:rPr lang="en-US" dirty="0"/>
              <a:t> </a:t>
            </a:r>
            <a:r>
              <a:rPr lang="en-US" dirty="0" err="1"/>
              <a:t>membantu</a:t>
            </a:r>
            <a:r>
              <a:rPr lang="en-US" dirty="0"/>
              <a:t> </a:t>
            </a:r>
            <a:r>
              <a:rPr lang="en-US" dirty="0" err="1"/>
              <a:t>keduanya</a:t>
            </a:r>
            <a:r>
              <a:rPr lang="en-US" dirty="0"/>
              <a:t> </a:t>
            </a:r>
            <a:r>
              <a:rPr lang="en-US" dirty="0" err="1"/>
              <a:t>untuk</a:t>
            </a:r>
            <a:r>
              <a:rPr lang="en-US" dirty="0"/>
              <a:t> </a:t>
            </a:r>
            <a:r>
              <a:rPr lang="en-US" dirty="0" err="1"/>
              <a:t>saling</a:t>
            </a:r>
            <a:r>
              <a:rPr lang="en-US" dirty="0"/>
              <a:t> </a:t>
            </a:r>
            <a:r>
              <a:rPr lang="en-US" dirty="0" err="1"/>
              <a:t>memahami</a:t>
            </a:r>
            <a:r>
              <a:rPr lang="en-US" dirty="0"/>
              <a:t> </a:t>
            </a:r>
            <a:r>
              <a:rPr lang="en-US" dirty="0" err="1"/>
              <a:t>satu</a:t>
            </a:r>
            <a:r>
              <a:rPr lang="en-US" dirty="0"/>
              <a:t> </a:t>
            </a:r>
            <a:r>
              <a:rPr lang="en-US" dirty="0" err="1"/>
              <a:t>sama</a:t>
            </a:r>
            <a:r>
              <a:rPr lang="en-US" dirty="0"/>
              <a:t> lain.</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print"/>
          <a:srcRect/>
          <a:stretch>
            <a:fillRect/>
          </a:stretch>
        </p:blipFill>
        <p:spPr bwMode="auto">
          <a:xfrm>
            <a:off x="7227615" y="476672"/>
            <a:ext cx="1916385" cy="1916385"/>
          </a:xfrm>
          <a:prstGeom prst="rect">
            <a:avLst/>
          </a:prstGeom>
          <a:noFill/>
          <a:ln w="9525">
            <a:noFill/>
            <a:miter lim="800000"/>
            <a:headEnd/>
            <a:tailEnd/>
          </a:ln>
          <a:effectLst/>
        </p:spPr>
      </p:pic>
      <p:sp>
        <p:nvSpPr>
          <p:cNvPr id="3074" name="Rectangle 2"/>
          <p:cNvSpPr>
            <a:spLocks noGrp="1" noChangeArrowheads="1"/>
          </p:cNvSpPr>
          <p:nvPr>
            <p:ph type="title"/>
          </p:nvPr>
        </p:nvSpPr>
        <p:spPr/>
        <p:txBody>
          <a:bodyPr/>
          <a:lstStyle/>
          <a:p>
            <a:r>
              <a:rPr lang="en-US" dirty="0"/>
              <a:t>Definitions</a:t>
            </a:r>
          </a:p>
        </p:txBody>
      </p:sp>
      <p:sp>
        <p:nvSpPr>
          <p:cNvPr id="3075" name="Rectangle 3"/>
          <p:cNvSpPr>
            <a:spLocks noGrp="1" noChangeArrowheads="1"/>
          </p:cNvSpPr>
          <p:nvPr>
            <p:ph type="body" idx="1"/>
          </p:nvPr>
        </p:nvSpPr>
        <p:spPr>
          <a:xfrm>
            <a:off x="251520" y="2204864"/>
            <a:ext cx="8229600" cy="4325112"/>
          </a:xfrm>
        </p:spPr>
        <p:txBody>
          <a:bodyPr>
            <a:normAutofit fontScale="92500" lnSpcReduction="10000"/>
          </a:bodyPr>
          <a:lstStyle/>
          <a:p>
            <a:r>
              <a:rPr lang="en-US" b="1" dirty="0" err="1"/>
              <a:t>Logika</a:t>
            </a:r>
            <a:r>
              <a:rPr lang="en-US" dirty="0"/>
              <a:t> </a:t>
            </a:r>
            <a:r>
              <a:rPr lang="en-US" dirty="0" err="1"/>
              <a:t>adalah</a:t>
            </a:r>
            <a:r>
              <a:rPr lang="en-US" dirty="0"/>
              <a:t> </a:t>
            </a:r>
            <a:r>
              <a:rPr lang="en-US" dirty="0" err="1"/>
              <a:t>pengetahuan</a:t>
            </a:r>
            <a:r>
              <a:rPr lang="en-US" dirty="0"/>
              <a:t> </a:t>
            </a:r>
            <a:r>
              <a:rPr lang="en-US" dirty="0" err="1"/>
              <a:t>tentang</a:t>
            </a:r>
            <a:r>
              <a:rPr lang="en-US" dirty="0"/>
              <a:t> </a:t>
            </a:r>
            <a:r>
              <a:rPr lang="en-US" dirty="0" err="1"/>
              <a:t>kaidah</a:t>
            </a:r>
            <a:r>
              <a:rPr lang="en-US" dirty="0"/>
              <a:t> </a:t>
            </a:r>
            <a:r>
              <a:rPr lang="en-US" dirty="0" err="1"/>
              <a:t>berpikir</a:t>
            </a:r>
            <a:r>
              <a:rPr lang="en-US" dirty="0"/>
              <a:t> (study of the methods and principles of reasoning)</a:t>
            </a:r>
          </a:p>
          <a:p>
            <a:r>
              <a:rPr lang="en-US" dirty="0" err="1"/>
              <a:t>Logika</a:t>
            </a:r>
            <a:r>
              <a:rPr lang="en-US" dirty="0"/>
              <a:t> </a:t>
            </a:r>
            <a:r>
              <a:rPr lang="en-US" dirty="0" err="1"/>
              <a:t>merupakan</a:t>
            </a:r>
            <a:r>
              <a:rPr lang="en-US" dirty="0"/>
              <a:t> </a:t>
            </a:r>
            <a:r>
              <a:rPr lang="en-US" dirty="0" err="1"/>
              <a:t>ilmu</a:t>
            </a:r>
            <a:r>
              <a:rPr lang="en-US" dirty="0"/>
              <a:t> </a:t>
            </a:r>
            <a:r>
              <a:rPr lang="en-US" dirty="0" err="1"/>
              <a:t>beragumentasi</a:t>
            </a:r>
            <a:r>
              <a:rPr lang="en-US" dirty="0"/>
              <a:t>. </a:t>
            </a:r>
            <a:endParaRPr lang="en-US" dirty="0" smtClean="0"/>
          </a:p>
          <a:p>
            <a:r>
              <a:rPr lang="en-US" b="1" dirty="0" err="1" smtClean="0"/>
              <a:t>Premis</a:t>
            </a:r>
            <a:r>
              <a:rPr lang="en-US" dirty="0" smtClean="0"/>
              <a:t> </a:t>
            </a:r>
            <a:r>
              <a:rPr lang="en-US" dirty="0" err="1"/>
              <a:t>adalah</a:t>
            </a:r>
            <a:r>
              <a:rPr lang="en-US" dirty="0"/>
              <a:t> </a:t>
            </a:r>
            <a:r>
              <a:rPr lang="en-US" dirty="0" err="1"/>
              <a:t>sekumpulan</a:t>
            </a:r>
            <a:r>
              <a:rPr lang="en-US" dirty="0"/>
              <a:t> </a:t>
            </a:r>
            <a:r>
              <a:rPr lang="en-US" dirty="0" err="1"/>
              <a:t>fakta</a:t>
            </a:r>
            <a:r>
              <a:rPr lang="en-US" dirty="0"/>
              <a:t> </a:t>
            </a:r>
            <a:r>
              <a:rPr lang="en-US" dirty="0" err="1"/>
              <a:t>atau</a:t>
            </a:r>
            <a:r>
              <a:rPr lang="en-US" dirty="0"/>
              <a:t> </a:t>
            </a:r>
            <a:r>
              <a:rPr lang="en-US" dirty="0" err="1"/>
              <a:t>asumsi</a:t>
            </a:r>
            <a:r>
              <a:rPr lang="en-US" dirty="0"/>
              <a:t> yang </a:t>
            </a:r>
            <a:r>
              <a:rPr lang="en-US" dirty="0" err="1"/>
              <a:t>digunakan</a:t>
            </a:r>
            <a:r>
              <a:rPr lang="en-US" dirty="0"/>
              <a:t> </a:t>
            </a:r>
            <a:r>
              <a:rPr lang="en-US" dirty="0" err="1"/>
              <a:t>dalam</a:t>
            </a:r>
            <a:r>
              <a:rPr lang="en-US" dirty="0"/>
              <a:t> </a:t>
            </a:r>
            <a:r>
              <a:rPr lang="en-US" dirty="0" err="1"/>
              <a:t>berargumen</a:t>
            </a:r>
            <a:r>
              <a:rPr lang="en-US" dirty="0"/>
              <a:t> </a:t>
            </a:r>
            <a:r>
              <a:rPr lang="en-US" dirty="0" err="1"/>
              <a:t>untuk</a:t>
            </a:r>
            <a:r>
              <a:rPr lang="en-US" dirty="0"/>
              <a:t> </a:t>
            </a:r>
            <a:r>
              <a:rPr lang="en-US" dirty="0" err="1"/>
              <a:t>mendukung</a:t>
            </a:r>
            <a:r>
              <a:rPr lang="en-US" dirty="0"/>
              <a:t> </a:t>
            </a:r>
            <a:r>
              <a:rPr lang="en-US" b="1" dirty="0" err="1"/>
              <a:t>kesimpulan</a:t>
            </a:r>
            <a:r>
              <a:rPr lang="en-US" b="1" dirty="0"/>
              <a:t>. </a:t>
            </a:r>
            <a:endParaRPr lang="en-US" b="1" dirty="0" smtClean="0"/>
          </a:p>
          <a:p>
            <a:r>
              <a:rPr lang="en-US" b="1" dirty="0" err="1" smtClean="0"/>
              <a:t>Kesalahan</a:t>
            </a:r>
            <a:r>
              <a:rPr lang="en-US" b="1" dirty="0" smtClean="0"/>
              <a:t> </a:t>
            </a:r>
            <a:r>
              <a:rPr lang="en-US" b="1" dirty="0" err="1"/>
              <a:t>logika</a:t>
            </a:r>
            <a:r>
              <a:rPr lang="en-US" b="1" dirty="0"/>
              <a:t> </a:t>
            </a:r>
            <a:r>
              <a:rPr lang="en-US" dirty="0" err="1"/>
              <a:t>dalam</a:t>
            </a:r>
            <a:r>
              <a:rPr lang="en-US" b="1" dirty="0"/>
              <a:t> </a:t>
            </a:r>
            <a:r>
              <a:rPr lang="en-US" dirty="0" err="1"/>
              <a:t>berargumen</a:t>
            </a:r>
            <a:r>
              <a:rPr lang="en-US" dirty="0"/>
              <a:t> </a:t>
            </a:r>
            <a:r>
              <a:rPr lang="en-US" dirty="0" err="1"/>
              <a:t>dikenal</a:t>
            </a:r>
            <a:r>
              <a:rPr lang="en-US" dirty="0"/>
              <a:t> </a:t>
            </a:r>
            <a:r>
              <a:rPr lang="en-US" dirty="0" err="1"/>
              <a:t>sebagai</a:t>
            </a:r>
            <a:r>
              <a:rPr lang="en-US" dirty="0"/>
              <a:t> </a:t>
            </a:r>
            <a:r>
              <a:rPr lang="en-US" b="1" dirty="0"/>
              <a:t>fallacy</a:t>
            </a:r>
            <a:r>
              <a:rPr lang="en-US" dirty="0"/>
              <a:t> . Fallacy </a:t>
            </a:r>
            <a:r>
              <a:rPr lang="en-US" dirty="0" err="1"/>
              <a:t>adalah</a:t>
            </a:r>
            <a:r>
              <a:rPr lang="en-US" dirty="0"/>
              <a:t> argument yang </a:t>
            </a:r>
            <a:r>
              <a:rPr lang="en-US" dirty="0" err="1"/>
              <a:t>menyesatkan</a:t>
            </a:r>
            <a:r>
              <a:rPr lang="en-US" dirty="0"/>
              <a:t> </a:t>
            </a:r>
            <a:r>
              <a:rPr lang="en-US" dirty="0" err="1"/>
              <a:t>yaitu</a:t>
            </a:r>
            <a:r>
              <a:rPr lang="en-US" dirty="0"/>
              <a:t> </a:t>
            </a:r>
            <a:r>
              <a:rPr lang="en-US" dirty="0" err="1"/>
              <a:t>suatu</a:t>
            </a:r>
            <a:r>
              <a:rPr lang="en-US" dirty="0"/>
              <a:t> argument yang </a:t>
            </a:r>
            <a:r>
              <a:rPr lang="en-US" dirty="0" err="1"/>
              <a:t>kesimpulan</a:t>
            </a:r>
            <a:r>
              <a:rPr lang="en-US" dirty="0"/>
              <a:t> </a:t>
            </a:r>
            <a:r>
              <a:rPr lang="en-US" dirty="0" err="1"/>
              <a:t>tidak</a:t>
            </a:r>
            <a:r>
              <a:rPr lang="en-US" dirty="0"/>
              <a:t> </a:t>
            </a:r>
            <a:r>
              <a:rPr lang="en-US" dirty="0" err="1"/>
              <a:t>didukung</a:t>
            </a:r>
            <a:r>
              <a:rPr lang="en-US" dirty="0"/>
              <a:t> </a:t>
            </a:r>
            <a:r>
              <a:rPr lang="en-US" dirty="0" err="1"/>
              <a:t>oleh</a:t>
            </a:r>
            <a:r>
              <a:rPr lang="en-US" dirty="0"/>
              <a:t> </a:t>
            </a:r>
            <a:r>
              <a:rPr lang="en-US" dirty="0" err="1"/>
              <a:t>premis</a:t>
            </a:r>
            <a:endParaRPr lang="en-US" dirty="0"/>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4000" dirty="0" err="1" smtClean="0">
                <a:latin typeface="Arial" charset="0"/>
                <a:cs typeface="Arial" charset="0"/>
              </a:rPr>
              <a:t>Recoginizing</a:t>
            </a:r>
            <a:r>
              <a:rPr lang="en-US" sz="4000" dirty="0" smtClean="0">
                <a:latin typeface="Arial" charset="0"/>
                <a:cs typeface="Arial" charset="0"/>
              </a:rPr>
              <a:t> Fallacies in critical thinking skills</a:t>
            </a:r>
            <a:endParaRPr lang="en-US" dirty="0"/>
          </a:p>
        </p:txBody>
      </p:sp>
      <p:pic>
        <p:nvPicPr>
          <p:cNvPr id="17409" name="Picture 1"/>
          <p:cNvPicPr>
            <a:picLocks noChangeAspect="1" noChangeArrowheads="1"/>
          </p:cNvPicPr>
          <p:nvPr/>
        </p:nvPicPr>
        <p:blipFill>
          <a:blip r:embed="rId2" cstate="print"/>
          <a:srcRect/>
          <a:stretch>
            <a:fillRect/>
          </a:stretch>
        </p:blipFill>
        <p:spPr bwMode="auto">
          <a:xfrm>
            <a:off x="251520" y="2636912"/>
            <a:ext cx="3261368" cy="2568327"/>
          </a:xfrm>
          <a:prstGeom prst="rect">
            <a:avLst/>
          </a:prstGeom>
          <a:noFill/>
          <a:ln w="9525">
            <a:noFill/>
            <a:miter lim="800000"/>
            <a:headEnd/>
            <a:tailEnd/>
          </a:ln>
          <a:effectLst/>
        </p:spPr>
      </p:pic>
      <p:sp>
        <p:nvSpPr>
          <p:cNvPr id="4099" name="Rectangle 3"/>
          <p:cNvSpPr>
            <a:spLocks noGrp="1" noChangeArrowheads="1"/>
          </p:cNvSpPr>
          <p:nvPr>
            <p:ph type="body" idx="1"/>
          </p:nvPr>
        </p:nvSpPr>
        <p:spPr>
          <a:xfrm>
            <a:off x="3563888" y="1556792"/>
            <a:ext cx="5184576" cy="4711456"/>
          </a:xfrm>
        </p:spPr>
        <p:txBody>
          <a:bodyPr>
            <a:normAutofit fontScale="85000" lnSpcReduction="20000"/>
          </a:bodyPr>
          <a:lstStyle/>
          <a:p>
            <a:r>
              <a:rPr lang="en-US" dirty="0"/>
              <a:t>Fallacies </a:t>
            </a:r>
            <a:r>
              <a:rPr lang="en-US" dirty="0" err="1"/>
              <a:t>begitu</a:t>
            </a:r>
            <a:r>
              <a:rPr lang="en-US" dirty="0"/>
              <a:t> </a:t>
            </a:r>
            <a:r>
              <a:rPr lang="en-US" dirty="0" err="1"/>
              <a:t>sering</a:t>
            </a:r>
            <a:r>
              <a:rPr lang="en-US" dirty="0"/>
              <a:t> </a:t>
            </a:r>
            <a:r>
              <a:rPr lang="en-US" dirty="0" err="1"/>
              <a:t>dan</a:t>
            </a:r>
            <a:r>
              <a:rPr lang="en-US" dirty="0"/>
              <a:t> </a:t>
            </a:r>
            <a:r>
              <a:rPr lang="en-US" dirty="0" err="1"/>
              <a:t>lumrah</a:t>
            </a:r>
            <a:r>
              <a:rPr lang="en-US" dirty="0"/>
              <a:t> </a:t>
            </a:r>
            <a:r>
              <a:rPr lang="en-US" dirty="0" err="1"/>
              <a:t>terjadi</a:t>
            </a:r>
            <a:r>
              <a:rPr lang="en-US" dirty="0"/>
              <a:t> , </a:t>
            </a:r>
            <a:r>
              <a:rPr lang="en-US" dirty="0" err="1"/>
              <a:t>maka</a:t>
            </a:r>
            <a:r>
              <a:rPr lang="en-US" dirty="0"/>
              <a:t> </a:t>
            </a:r>
            <a:r>
              <a:rPr lang="en-US" dirty="0" err="1"/>
              <a:t>penting</a:t>
            </a:r>
            <a:r>
              <a:rPr lang="en-US" dirty="0"/>
              <a:t> </a:t>
            </a:r>
            <a:r>
              <a:rPr lang="en-US" dirty="0" err="1"/>
              <a:t>sekali</a:t>
            </a:r>
            <a:r>
              <a:rPr lang="en-US" dirty="0"/>
              <a:t> </a:t>
            </a:r>
            <a:r>
              <a:rPr lang="en-US" dirty="0" err="1"/>
              <a:t>untuk</a:t>
            </a:r>
            <a:r>
              <a:rPr lang="en-US" dirty="0"/>
              <a:t> </a:t>
            </a:r>
            <a:r>
              <a:rPr lang="en-US" dirty="0" err="1"/>
              <a:t>dapat</a:t>
            </a:r>
            <a:r>
              <a:rPr lang="en-US" dirty="0"/>
              <a:t> </a:t>
            </a:r>
            <a:r>
              <a:rPr lang="en-US" dirty="0" err="1" smtClean="0"/>
              <a:t>mengenalnya</a:t>
            </a:r>
            <a:r>
              <a:rPr lang="en-US" dirty="0" smtClean="0"/>
              <a:t>.</a:t>
            </a:r>
          </a:p>
          <a:p>
            <a:r>
              <a:rPr lang="en-US" dirty="0" err="1" smtClean="0"/>
              <a:t>Beberapa</a:t>
            </a:r>
            <a:r>
              <a:rPr lang="en-US" dirty="0" smtClean="0"/>
              <a:t> </a:t>
            </a:r>
            <a:r>
              <a:rPr lang="en-US" dirty="0"/>
              <a:t>Fallacy </a:t>
            </a:r>
            <a:r>
              <a:rPr lang="en-US" dirty="0" err="1"/>
              <a:t>timbul</a:t>
            </a:r>
            <a:r>
              <a:rPr lang="en-US" dirty="0"/>
              <a:t> </a:t>
            </a:r>
            <a:r>
              <a:rPr lang="en-US" dirty="0" err="1"/>
              <a:t>karena</a:t>
            </a:r>
            <a:r>
              <a:rPr lang="en-US" dirty="0"/>
              <a:t> </a:t>
            </a:r>
            <a:r>
              <a:rPr lang="en-US" dirty="0" err="1"/>
              <a:t>tidak</a:t>
            </a:r>
            <a:r>
              <a:rPr lang="en-US" dirty="0"/>
              <a:t> </a:t>
            </a:r>
            <a:r>
              <a:rPr lang="en-US" dirty="0" err="1"/>
              <a:t>sengaja</a:t>
            </a:r>
            <a:r>
              <a:rPr lang="en-US" dirty="0"/>
              <a:t>, </a:t>
            </a:r>
            <a:r>
              <a:rPr lang="en-US" dirty="0" err="1"/>
              <a:t>tetapi</a:t>
            </a:r>
            <a:r>
              <a:rPr lang="en-US" dirty="0"/>
              <a:t> </a:t>
            </a:r>
            <a:r>
              <a:rPr lang="en-US" dirty="0" err="1"/>
              <a:t>bisa</a:t>
            </a:r>
            <a:r>
              <a:rPr lang="en-US" dirty="0"/>
              <a:t> </a:t>
            </a:r>
            <a:r>
              <a:rPr lang="en-US" dirty="0" err="1"/>
              <a:t>jadi</a:t>
            </a:r>
            <a:r>
              <a:rPr lang="en-US" dirty="0"/>
              <a:t> fallacy </a:t>
            </a:r>
            <a:r>
              <a:rPr lang="en-US" dirty="0" err="1"/>
              <a:t>digunakan</a:t>
            </a:r>
            <a:r>
              <a:rPr lang="en-US" dirty="0"/>
              <a:t> </a:t>
            </a:r>
            <a:r>
              <a:rPr lang="en-US" dirty="0" err="1"/>
              <a:t>untuk</a:t>
            </a:r>
            <a:r>
              <a:rPr lang="en-US" dirty="0"/>
              <a:t> </a:t>
            </a:r>
            <a:r>
              <a:rPr lang="en-US" dirty="0" err="1"/>
              <a:t>menjebak</a:t>
            </a:r>
            <a:r>
              <a:rPr lang="en-US" dirty="0"/>
              <a:t> para </a:t>
            </a:r>
            <a:r>
              <a:rPr lang="en-US" dirty="0" err="1"/>
              <a:t>pendengar</a:t>
            </a:r>
            <a:r>
              <a:rPr lang="en-US" dirty="0"/>
              <a:t> </a:t>
            </a:r>
            <a:r>
              <a:rPr lang="en-US" dirty="0" err="1"/>
              <a:t>atau</a:t>
            </a:r>
            <a:r>
              <a:rPr lang="en-US" dirty="0"/>
              <a:t> </a:t>
            </a:r>
            <a:r>
              <a:rPr lang="en-US" dirty="0" err="1"/>
              <a:t>pembaca</a:t>
            </a:r>
            <a:r>
              <a:rPr lang="en-US" dirty="0"/>
              <a:t> yang </a:t>
            </a:r>
            <a:r>
              <a:rPr lang="en-US" dirty="0" err="1"/>
              <a:t>tidak</a:t>
            </a:r>
            <a:r>
              <a:rPr lang="en-US" dirty="0"/>
              <a:t> </a:t>
            </a:r>
            <a:r>
              <a:rPr lang="en-US" dirty="0" err="1"/>
              <a:t>waspada</a:t>
            </a:r>
            <a:r>
              <a:rPr lang="en-US" dirty="0"/>
              <a:t> </a:t>
            </a:r>
            <a:r>
              <a:rPr lang="en-US" dirty="0" err="1"/>
              <a:t>sehingga</a:t>
            </a:r>
            <a:r>
              <a:rPr lang="en-US" dirty="0"/>
              <a:t> </a:t>
            </a:r>
            <a:r>
              <a:rPr lang="en-US" dirty="0" err="1"/>
              <a:t>dapat</a:t>
            </a:r>
            <a:r>
              <a:rPr lang="en-US" dirty="0"/>
              <a:t> </a:t>
            </a:r>
            <a:r>
              <a:rPr lang="en-US" dirty="0" err="1"/>
              <a:t>digiring</a:t>
            </a:r>
            <a:r>
              <a:rPr lang="en-US" dirty="0"/>
              <a:t> </a:t>
            </a:r>
            <a:r>
              <a:rPr lang="en-US" dirty="0" err="1"/>
              <a:t>menuju</a:t>
            </a:r>
            <a:r>
              <a:rPr lang="en-US" dirty="0"/>
              <a:t> </a:t>
            </a:r>
            <a:r>
              <a:rPr lang="en-US" dirty="0" err="1"/>
              <a:t>kesimpulan</a:t>
            </a:r>
            <a:r>
              <a:rPr lang="en-US" dirty="0"/>
              <a:t> yang </a:t>
            </a:r>
            <a:r>
              <a:rPr lang="en-US" dirty="0" err="1" smtClean="0"/>
              <a:t>keliru</a:t>
            </a:r>
            <a:r>
              <a:rPr lang="en-US" dirty="0" smtClean="0"/>
              <a:t>.</a:t>
            </a:r>
          </a:p>
          <a:p>
            <a:r>
              <a:rPr lang="en-US" dirty="0" err="1" smtClean="0"/>
              <a:t>Pengalaman</a:t>
            </a:r>
            <a:r>
              <a:rPr lang="en-US" dirty="0" smtClean="0"/>
              <a:t> </a:t>
            </a:r>
            <a:r>
              <a:rPr lang="en-US" dirty="0"/>
              <a:t>yang </a:t>
            </a:r>
            <a:r>
              <a:rPr lang="en-US" dirty="0" err="1"/>
              <a:t>kita</a:t>
            </a:r>
            <a:r>
              <a:rPr lang="en-US" dirty="0"/>
              <a:t> </a:t>
            </a:r>
            <a:r>
              <a:rPr lang="en-US" dirty="0" err="1"/>
              <a:t>dapatkan</a:t>
            </a:r>
            <a:r>
              <a:rPr lang="en-US" dirty="0"/>
              <a:t> </a:t>
            </a:r>
            <a:r>
              <a:rPr lang="en-US" dirty="0" err="1"/>
              <a:t>dalam</a:t>
            </a:r>
            <a:r>
              <a:rPr lang="en-US" dirty="0"/>
              <a:t> </a:t>
            </a:r>
            <a:r>
              <a:rPr lang="en-US" dirty="0" err="1"/>
              <a:t>menganalisa</a:t>
            </a:r>
            <a:r>
              <a:rPr lang="en-US" dirty="0"/>
              <a:t> fallacy </a:t>
            </a:r>
            <a:r>
              <a:rPr lang="en-US" dirty="0" err="1"/>
              <a:t>akan</a:t>
            </a:r>
            <a:r>
              <a:rPr lang="en-US" dirty="0"/>
              <a:t> </a:t>
            </a:r>
            <a:r>
              <a:rPr lang="en-US" dirty="0" err="1"/>
              <a:t>menjadi</a:t>
            </a:r>
            <a:r>
              <a:rPr lang="en-US" dirty="0"/>
              <a:t> </a:t>
            </a:r>
            <a:r>
              <a:rPr lang="en-US" dirty="0" err="1"/>
              <a:t>dasar</a:t>
            </a:r>
            <a:r>
              <a:rPr lang="en-US" dirty="0"/>
              <a:t> </a:t>
            </a:r>
            <a:r>
              <a:rPr lang="en-US" dirty="0" err="1"/>
              <a:t>dalam</a:t>
            </a:r>
            <a:r>
              <a:rPr lang="en-US" dirty="0"/>
              <a:t> </a:t>
            </a:r>
            <a:r>
              <a:rPr lang="en-US" dirty="0" err="1"/>
              <a:t>membangun</a:t>
            </a:r>
            <a:r>
              <a:rPr lang="en-US" dirty="0"/>
              <a:t> </a:t>
            </a:r>
            <a:r>
              <a:rPr lang="en-US" dirty="0" err="1"/>
              <a:t>kemampuan</a:t>
            </a:r>
            <a:r>
              <a:rPr lang="en-US" dirty="0"/>
              <a:t> </a:t>
            </a:r>
            <a:r>
              <a:rPr lang="en-US" dirty="0" err="1"/>
              <a:t>berpikir</a:t>
            </a:r>
            <a:r>
              <a:rPr lang="en-US" dirty="0"/>
              <a:t> </a:t>
            </a:r>
            <a:r>
              <a:rPr lang="en-US" dirty="0" err="1"/>
              <a:t>kritis</a:t>
            </a:r>
            <a:r>
              <a:rPr lang="en-US" dirty="0"/>
              <a:t> </a:t>
            </a:r>
            <a:r>
              <a:rPr lang="en-US" b="1" dirty="0"/>
              <a:t>(</a:t>
            </a:r>
            <a:r>
              <a:rPr lang="en-US" b="1" i="1"/>
              <a:t>critical </a:t>
            </a:r>
            <a:r>
              <a:rPr lang="en-US" b="1" i="1" smtClean="0"/>
              <a:t>thinking </a:t>
            </a:r>
            <a:r>
              <a:rPr lang="en-US" b="1" i="1" dirty="0"/>
              <a:t>skills</a:t>
            </a:r>
            <a:r>
              <a:rPr lang="en-US" b="1" dirty="0"/>
              <a:t>)</a:t>
            </a:r>
          </a:p>
        </p:txBody>
      </p:sp>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04800"/>
            <a:ext cx="8382000" cy="685800"/>
          </a:xfrm>
        </p:spPr>
        <p:txBody>
          <a:bodyPr/>
          <a:lstStyle/>
          <a:p>
            <a:r>
              <a:rPr lang="en-US" sz="3200" dirty="0" smtClean="0">
                <a:latin typeface="Arial" charset="0"/>
                <a:cs typeface="Arial" charset="0"/>
              </a:rPr>
              <a:t>10 types </a:t>
            </a:r>
            <a:r>
              <a:rPr lang="en-US" sz="3200" dirty="0" smtClean="0"/>
              <a:t>of </a:t>
            </a:r>
            <a:r>
              <a:rPr lang="en-US" sz="3200" dirty="0">
                <a:latin typeface="Arial" charset="0"/>
                <a:cs typeface="Arial" charset="0"/>
              </a:rPr>
              <a:t>logical fallacies</a:t>
            </a:r>
          </a:p>
        </p:txBody>
      </p:sp>
      <p:sp>
        <p:nvSpPr>
          <p:cNvPr id="5123" name="Rectangle 3"/>
          <p:cNvSpPr>
            <a:spLocks noGrp="1" noChangeArrowheads="1"/>
          </p:cNvSpPr>
          <p:nvPr>
            <p:ph type="body" idx="1"/>
          </p:nvPr>
        </p:nvSpPr>
        <p:spPr>
          <a:xfrm>
            <a:off x="304800" y="1124744"/>
            <a:ext cx="8610600" cy="5352256"/>
          </a:xfrm>
        </p:spPr>
        <p:txBody>
          <a:bodyPr/>
          <a:lstStyle/>
          <a:p>
            <a:pPr marL="109693" indent="0">
              <a:buNone/>
            </a:pPr>
            <a:r>
              <a:rPr lang="en-US" sz="1800" dirty="0"/>
              <a:t>Ada </a:t>
            </a:r>
            <a:r>
              <a:rPr lang="en-US" sz="1800" dirty="0" err="1"/>
              <a:t>banyak</a:t>
            </a:r>
            <a:r>
              <a:rPr lang="en-US" sz="1800" dirty="0"/>
              <a:t> Fallacy , </a:t>
            </a:r>
            <a:r>
              <a:rPr lang="en-US" sz="1800" dirty="0" err="1"/>
              <a:t>namun</a:t>
            </a:r>
            <a:r>
              <a:rPr lang="en-US" sz="1800" dirty="0"/>
              <a:t> </a:t>
            </a:r>
            <a:r>
              <a:rPr lang="en-US" sz="1800" dirty="0" err="1"/>
              <a:t>pada</a:t>
            </a:r>
            <a:r>
              <a:rPr lang="en-US" sz="1800" dirty="0"/>
              <a:t> </a:t>
            </a:r>
            <a:r>
              <a:rPr lang="en-US" sz="1800" dirty="0" err="1"/>
              <a:t>mata</a:t>
            </a:r>
            <a:r>
              <a:rPr lang="en-US" sz="1800" dirty="0"/>
              <a:t> </a:t>
            </a:r>
            <a:r>
              <a:rPr lang="en-US" sz="1800" dirty="0" err="1"/>
              <a:t>kuliah</a:t>
            </a:r>
            <a:r>
              <a:rPr lang="en-US" sz="1800" dirty="0"/>
              <a:t> </a:t>
            </a:r>
            <a:r>
              <a:rPr lang="en-US" sz="1800" dirty="0" err="1"/>
              <a:t>ini</a:t>
            </a:r>
            <a:r>
              <a:rPr lang="en-US" sz="1800" dirty="0"/>
              <a:t> </a:t>
            </a:r>
            <a:r>
              <a:rPr lang="en-US" sz="1800" dirty="0" err="1"/>
              <a:t>kita</a:t>
            </a:r>
            <a:r>
              <a:rPr lang="en-US" sz="1800" dirty="0"/>
              <a:t> </a:t>
            </a:r>
            <a:r>
              <a:rPr lang="en-US" sz="1800" dirty="0" err="1"/>
              <a:t>fokus</a:t>
            </a:r>
            <a:r>
              <a:rPr lang="en-US" sz="1800" dirty="0"/>
              <a:t> </a:t>
            </a:r>
            <a:r>
              <a:rPr lang="en-US" sz="1800" dirty="0" err="1"/>
              <a:t>terhadap</a:t>
            </a:r>
            <a:r>
              <a:rPr lang="en-US" sz="1800" dirty="0"/>
              <a:t> 10 </a:t>
            </a:r>
            <a:r>
              <a:rPr lang="en-US" sz="1800" dirty="0" err="1"/>
              <a:t>jenis</a:t>
            </a:r>
            <a:r>
              <a:rPr lang="en-US" sz="1800" dirty="0"/>
              <a:t> fallacy. </a:t>
            </a:r>
            <a:r>
              <a:rPr lang="en-US" sz="1800" dirty="0" err="1"/>
              <a:t>Setiap</a:t>
            </a:r>
            <a:r>
              <a:rPr lang="en-US" sz="1800" dirty="0"/>
              <a:t> Fallacy </a:t>
            </a:r>
            <a:r>
              <a:rPr lang="en-US" sz="1800" dirty="0" err="1"/>
              <a:t>dalam</a:t>
            </a:r>
            <a:r>
              <a:rPr lang="en-US" sz="1800" dirty="0"/>
              <a:t> </a:t>
            </a:r>
            <a:r>
              <a:rPr lang="en-US" sz="1800" dirty="0" err="1"/>
              <a:t>contoh</a:t>
            </a:r>
            <a:r>
              <a:rPr lang="en-US" sz="1800" dirty="0"/>
              <a:t> </a:t>
            </a:r>
            <a:r>
              <a:rPr lang="en-US" sz="1800" dirty="0" err="1"/>
              <a:t>memiliki</a:t>
            </a:r>
            <a:r>
              <a:rPr lang="en-US" sz="1800" dirty="0"/>
              <a:t> </a:t>
            </a:r>
            <a:r>
              <a:rPr lang="en-US" sz="1800" dirty="0" err="1"/>
              <a:t>nama</a:t>
            </a:r>
            <a:r>
              <a:rPr lang="en-US" sz="1800" dirty="0"/>
              <a:t> yang </a:t>
            </a:r>
            <a:r>
              <a:rPr lang="en-US" sz="1800" dirty="0" err="1"/>
              <a:t>unik</a:t>
            </a:r>
            <a:r>
              <a:rPr lang="en-US" sz="1800" dirty="0"/>
              <a:t> </a:t>
            </a:r>
            <a:r>
              <a:rPr lang="en-US" sz="1800" dirty="0" err="1"/>
              <a:t>dan</a:t>
            </a:r>
            <a:r>
              <a:rPr lang="en-US" sz="1800" dirty="0"/>
              <a:t> </a:t>
            </a:r>
            <a:r>
              <a:rPr lang="en-US" sz="1800" dirty="0" err="1"/>
              <a:t>terdengar</a:t>
            </a:r>
            <a:r>
              <a:rPr lang="en-US" sz="1800" dirty="0"/>
              <a:t> </a:t>
            </a:r>
            <a:r>
              <a:rPr lang="en-US" sz="1800" dirty="0" err="1"/>
              <a:t>bagus</a:t>
            </a:r>
            <a:r>
              <a:rPr lang="en-US" sz="1800" dirty="0"/>
              <a:t> , </a:t>
            </a:r>
            <a:r>
              <a:rPr lang="en-US" sz="1800" dirty="0" err="1"/>
              <a:t>namun</a:t>
            </a:r>
            <a:r>
              <a:rPr lang="en-US" sz="1800" dirty="0"/>
              <a:t> </a:t>
            </a:r>
            <a:r>
              <a:rPr lang="en-US" sz="1800" dirty="0" err="1"/>
              <a:t>mempelajari</a:t>
            </a:r>
            <a:r>
              <a:rPr lang="en-US" sz="1800" dirty="0"/>
              <a:t> </a:t>
            </a:r>
            <a:r>
              <a:rPr lang="en-US" sz="1800" dirty="0" err="1"/>
              <a:t>dan</a:t>
            </a:r>
            <a:r>
              <a:rPr lang="en-US" sz="1800" dirty="0"/>
              <a:t> </a:t>
            </a:r>
            <a:r>
              <a:rPr lang="en-US" sz="1800" dirty="0" err="1"/>
              <a:t>nama</a:t>
            </a:r>
            <a:r>
              <a:rPr lang="en-US" sz="1800" dirty="0"/>
              <a:t> fallacy </a:t>
            </a:r>
            <a:r>
              <a:rPr lang="en-US" sz="1800" dirty="0" err="1"/>
              <a:t>kurang</a:t>
            </a:r>
            <a:r>
              <a:rPr lang="en-US" sz="1800" dirty="0"/>
              <a:t> </a:t>
            </a:r>
            <a:r>
              <a:rPr lang="en-US" sz="1800" dirty="0" err="1"/>
              <a:t>begitu</a:t>
            </a:r>
            <a:r>
              <a:rPr lang="en-US" sz="1800" dirty="0"/>
              <a:t> </a:t>
            </a:r>
            <a:r>
              <a:rPr lang="en-US" sz="1800" dirty="0" err="1"/>
              <a:t>penting</a:t>
            </a:r>
            <a:r>
              <a:rPr lang="en-US" sz="1800" dirty="0"/>
              <a:t> </a:t>
            </a:r>
            <a:r>
              <a:rPr lang="en-US" sz="1800" dirty="0" err="1"/>
              <a:t>dibandingkan</a:t>
            </a:r>
            <a:r>
              <a:rPr lang="en-US" sz="1800" dirty="0"/>
              <a:t> </a:t>
            </a:r>
            <a:r>
              <a:rPr lang="en-US" sz="1800" dirty="0" err="1"/>
              <a:t>dengan</a:t>
            </a:r>
            <a:r>
              <a:rPr lang="en-US" sz="1800" dirty="0"/>
              <a:t> </a:t>
            </a:r>
            <a:r>
              <a:rPr lang="en-US" sz="1800" dirty="0" err="1"/>
              <a:t>belajar</a:t>
            </a:r>
            <a:r>
              <a:rPr lang="en-US" sz="1800" dirty="0"/>
              <a:t> </a:t>
            </a:r>
            <a:r>
              <a:rPr lang="en-US" sz="1800" dirty="0" err="1"/>
              <a:t>memahami</a:t>
            </a:r>
            <a:r>
              <a:rPr lang="en-US" sz="1800" dirty="0"/>
              <a:t>  </a:t>
            </a:r>
            <a:r>
              <a:rPr lang="en-US" sz="1800" dirty="0" err="1"/>
              <a:t>bagaimana</a:t>
            </a:r>
            <a:r>
              <a:rPr lang="en-US" sz="1800" dirty="0"/>
              <a:t> </a:t>
            </a:r>
            <a:r>
              <a:rPr lang="en-US" sz="1800" dirty="0" err="1"/>
              <a:t>kesesatan</a:t>
            </a:r>
            <a:r>
              <a:rPr lang="en-US" sz="1800" dirty="0"/>
              <a:t> </a:t>
            </a:r>
            <a:r>
              <a:rPr lang="en-US" sz="1800" dirty="0" err="1"/>
              <a:t>berpikir</a:t>
            </a:r>
            <a:r>
              <a:rPr lang="en-US" sz="1800" dirty="0"/>
              <a:t> </a:t>
            </a:r>
            <a:r>
              <a:rPr lang="en-US" sz="1800" dirty="0" err="1"/>
              <a:t>sebagai</a:t>
            </a:r>
            <a:r>
              <a:rPr lang="en-US" sz="1800" dirty="0"/>
              <a:t> </a:t>
            </a:r>
            <a:r>
              <a:rPr lang="en-US" sz="1800" dirty="0" err="1"/>
              <a:t>bagian</a:t>
            </a:r>
            <a:r>
              <a:rPr lang="en-US" sz="1800" dirty="0"/>
              <a:t> </a:t>
            </a:r>
            <a:r>
              <a:rPr lang="en-US" sz="1800" dirty="0" err="1"/>
              <a:t>dari</a:t>
            </a:r>
            <a:r>
              <a:rPr lang="en-US" sz="1800" dirty="0"/>
              <a:t> </a:t>
            </a:r>
            <a:r>
              <a:rPr lang="en-US" sz="1800" dirty="0" err="1"/>
              <a:t>membangun</a:t>
            </a:r>
            <a:r>
              <a:rPr lang="en-US" sz="1800" dirty="0"/>
              <a:t> </a:t>
            </a:r>
            <a:r>
              <a:rPr lang="en-US" sz="1800" dirty="0" err="1"/>
              <a:t>kemampuan</a:t>
            </a:r>
            <a:r>
              <a:rPr lang="en-US" sz="1800" dirty="0"/>
              <a:t> </a:t>
            </a:r>
            <a:r>
              <a:rPr lang="en-US" sz="1800" dirty="0" err="1"/>
              <a:t>berpikir</a:t>
            </a:r>
            <a:r>
              <a:rPr lang="en-US" sz="1800" dirty="0"/>
              <a:t> </a:t>
            </a:r>
            <a:r>
              <a:rPr lang="en-US" sz="1800" dirty="0" err="1"/>
              <a:t>kritis</a:t>
            </a:r>
            <a:r>
              <a:rPr lang="en-US" sz="1800" dirty="0"/>
              <a:t>. </a:t>
            </a:r>
            <a:r>
              <a:rPr lang="en-US" sz="1800" dirty="0" err="1"/>
              <a:t>Berikut</a:t>
            </a:r>
            <a:r>
              <a:rPr lang="en-US" sz="1800" dirty="0"/>
              <a:t> 10 Fallacy yang </a:t>
            </a:r>
            <a:r>
              <a:rPr lang="en-US" sz="1800" dirty="0" err="1"/>
              <a:t>dipelajari</a:t>
            </a:r>
            <a:r>
              <a:rPr lang="en-US" sz="1800" dirty="0"/>
              <a:t> </a:t>
            </a:r>
            <a:r>
              <a:rPr lang="en-US" sz="1800" dirty="0" err="1"/>
              <a:t>dalam</a:t>
            </a:r>
            <a:r>
              <a:rPr lang="en-US" sz="1800" dirty="0"/>
              <a:t> </a:t>
            </a:r>
            <a:r>
              <a:rPr lang="en-US" sz="1800" dirty="0" err="1"/>
              <a:t>mata</a:t>
            </a:r>
            <a:r>
              <a:rPr lang="en-US" sz="1800" dirty="0"/>
              <a:t> </a:t>
            </a:r>
            <a:r>
              <a:rPr lang="en-US" sz="1800" dirty="0" err="1"/>
              <a:t>kuliah</a:t>
            </a:r>
            <a:r>
              <a:rPr lang="en-US" sz="1800" dirty="0"/>
              <a:t> </a:t>
            </a:r>
            <a:r>
              <a:rPr lang="en-US" sz="1800" dirty="0" err="1"/>
              <a:t>ini</a:t>
            </a:r>
            <a:r>
              <a:rPr lang="en-US" sz="1800" dirty="0"/>
              <a:t> :</a:t>
            </a:r>
          </a:p>
          <a:p>
            <a:pPr>
              <a:lnSpc>
                <a:spcPct val="90000"/>
              </a:lnSpc>
              <a:buNone/>
            </a:pPr>
            <a:endParaRPr lang="en-US" sz="1800" dirty="0" smtClean="0">
              <a:latin typeface="Arial" charset="0"/>
              <a:cs typeface="Arial" charset="0"/>
            </a:endParaRPr>
          </a:p>
          <a:p>
            <a:pPr>
              <a:lnSpc>
                <a:spcPct val="90000"/>
              </a:lnSpc>
              <a:buNone/>
            </a:pPr>
            <a:r>
              <a:rPr lang="en-US" sz="2000" b="1" dirty="0" smtClean="0">
                <a:latin typeface="Arial" charset="0"/>
                <a:cs typeface="Arial" charset="0"/>
              </a:rPr>
              <a:t>1. Appeal to Popularity</a:t>
            </a:r>
          </a:p>
          <a:p>
            <a:pPr>
              <a:lnSpc>
                <a:spcPct val="90000"/>
              </a:lnSpc>
              <a:buNone/>
            </a:pPr>
            <a:r>
              <a:rPr lang="en-US" sz="2000" b="1" dirty="0" smtClean="0">
                <a:latin typeface="Arial" charset="0"/>
                <a:cs typeface="Arial" charset="0"/>
              </a:rPr>
              <a:t>2. False Cause</a:t>
            </a:r>
          </a:p>
          <a:p>
            <a:pPr>
              <a:lnSpc>
                <a:spcPct val="90000"/>
              </a:lnSpc>
              <a:buNone/>
            </a:pPr>
            <a:r>
              <a:rPr lang="en-US" sz="2000" b="1" dirty="0" smtClean="0">
                <a:latin typeface="Arial" charset="0"/>
                <a:cs typeface="Arial" charset="0"/>
              </a:rPr>
              <a:t>3. Appeal to Ignorance</a:t>
            </a:r>
          </a:p>
          <a:p>
            <a:pPr>
              <a:lnSpc>
                <a:spcPct val="90000"/>
              </a:lnSpc>
              <a:buNone/>
            </a:pPr>
            <a:r>
              <a:rPr lang="en-US" sz="2000" b="1" dirty="0" smtClean="0">
                <a:latin typeface="Arial" charset="0"/>
                <a:cs typeface="Arial" charset="0"/>
              </a:rPr>
              <a:t>4. Hasty Generalization</a:t>
            </a:r>
          </a:p>
          <a:p>
            <a:pPr>
              <a:lnSpc>
                <a:spcPct val="90000"/>
              </a:lnSpc>
              <a:buNone/>
            </a:pPr>
            <a:r>
              <a:rPr lang="en-US" sz="2000" b="1" dirty="0" smtClean="0">
                <a:latin typeface="Arial" charset="0"/>
                <a:cs typeface="Arial" charset="0"/>
              </a:rPr>
              <a:t>5. Limited Choice</a:t>
            </a:r>
          </a:p>
          <a:p>
            <a:pPr>
              <a:lnSpc>
                <a:spcPct val="90000"/>
              </a:lnSpc>
              <a:buNone/>
            </a:pPr>
            <a:r>
              <a:rPr lang="en-US" sz="2000" b="1" dirty="0" smtClean="0">
                <a:latin typeface="Arial" charset="0"/>
                <a:cs typeface="Arial" charset="0"/>
              </a:rPr>
              <a:t>6. Appeal to Emotion</a:t>
            </a:r>
          </a:p>
          <a:p>
            <a:pPr>
              <a:lnSpc>
                <a:spcPct val="90000"/>
              </a:lnSpc>
              <a:buNone/>
            </a:pPr>
            <a:r>
              <a:rPr lang="en-US" sz="2000" b="1" dirty="0" smtClean="0">
                <a:latin typeface="Arial" charset="0"/>
                <a:cs typeface="Arial" charset="0"/>
              </a:rPr>
              <a:t>7. Personal Attack</a:t>
            </a:r>
          </a:p>
          <a:p>
            <a:pPr>
              <a:lnSpc>
                <a:spcPct val="90000"/>
              </a:lnSpc>
              <a:buNone/>
            </a:pPr>
            <a:r>
              <a:rPr lang="en-US" sz="2000" b="1" dirty="0" smtClean="0">
                <a:latin typeface="Arial" charset="0"/>
                <a:cs typeface="Arial" charset="0"/>
              </a:rPr>
              <a:t>8. Circular Reasoning</a:t>
            </a:r>
          </a:p>
          <a:p>
            <a:pPr>
              <a:lnSpc>
                <a:spcPct val="90000"/>
              </a:lnSpc>
              <a:buNone/>
            </a:pPr>
            <a:r>
              <a:rPr lang="en-US" sz="2000" b="1" dirty="0" smtClean="0">
                <a:latin typeface="Arial" charset="0"/>
                <a:cs typeface="Arial" charset="0"/>
              </a:rPr>
              <a:t>9. Diversion (Red Herring)</a:t>
            </a:r>
          </a:p>
          <a:p>
            <a:pPr>
              <a:lnSpc>
                <a:spcPct val="90000"/>
              </a:lnSpc>
              <a:buNone/>
            </a:pPr>
            <a:r>
              <a:rPr lang="en-US" sz="2000" b="1" dirty="0" smtClean="0">
                <a:latin typeface="Arial" charset="0"/>
                <a:cs typeface="Arial" charset="0"/>
              </a:rPr>
              <a:t>10 Straw Man</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8520" y="188640"/>
            <a:ext cx="8784977" cy="914400"/>
          </a:xfrm>
        </p:spPr>
        <p:txBody>
          <a:bodyPr>
            <a:noAutofit/>
          </a:bodyPr>
          <a:lstStyle/>
          <a:p>
            <a:r>
              <a:rPr lang="en-US" sz="3200" dirty="0">
                <a:solidFill>
                  <a:schemeClr val="tx1"/>
                </a:solidFill>
                <a:latin typeface="Arial" charset="0"/>
                <a:cs typeface="Arial" charset="0"/>
              </a:rPr>
              <a:t> </a:t>
            </a:r>
            <a:r>
              <a:rPr lang="en-US" sz="3200" dirty="0" smtClean="0">
                <a:solidFill>
                  <a:srgbClr val="000000"/>
                </a:solidFill>
              </a:rPr>
              <a:t>1. </a:t>
            </a:r>
            <a:r>
              <a:rPr lang="en-US" sz="3200" b="1" dirty="0" smtClean="0">
                <a:solidFill>
                  <a:srgbClr val="000000"/>
                </a:solidFill>
                <a:latin typeface="Arial" charset="0"/>
                <a:cs typeface="Arial" charset="0"/>
              </a:rPr>
              <a:t>Appeal to Popularity </a:t>
            </a:r>
            <a:r>
              <a:rPr lang="en-US" sz="2400" b="1" dirty="0" smtClean="0">
                <a:solidFill>
                  <a:srgbClr val="000000"/>
                </a:solidFill>
                <a:latin typeface="Arial" charset="0"/>
                <a:cs typeface="Arial" charset="0"/>
              </a:rPr>
              <a:t>(Argumentum ad </a:t>
            </a:r>
            <a:r>
              <a:rPr lang="en-US" sz="2400" b="1" dirty="0" err="1" smtClean="0">
                <a:solidFill>
                  <a:srgbClr val="000000"/>
                </a:solidFill>
                <a:latin typeface="Arial" charset="0"/>
                <a:cs typeface="Arial" charset="0"/>
              </a:rPr>
              <a:t>populum</a:t>
            </a:r>
            <a:r>
              <a:rPr lang="en-US" sz="2400" b="1" dirty="0" smtClean="0">
                <a:solidFill>
                  <a:srgbClr val="000000"/>
                </a:solidFill>
                <a:latin typeface="Arial" charset="0"/>
                <a:cs typeface="Arial" charset="0"/>
              </a:rPr>
              <a:t>)</a:t>
            </a:r>
            <a:endParaRPr lang="en-US" sz="3200" dirty="0">
              <a:solidFill>
                <a:srgbClr val="000000"/>
              </a:solidFill>
            </a:endParaRPr>
          </a:p>
        </p:txBody>
      </p:sp>
      <p:sp>
        <p:nvSpPr>
          <p:cNvPr id="6147" name="Rectangle 3"/>
          <p:cNvSpPr>
            <a:spLocks noGrp="1" noChangeArrowheads="1"/>
          </p:cNvSpPr>
          <p:nvPr>
            <p:ph type="body" idx="1"/>
          </p:nvPr>
        </p:nvSpPr>
        <p:spPr>
          <a:xfrm>
            <a:off x="-108520" y="836712"/>
            <a:ext cx="7272808" cy="4718720"/>
          </a:xfrm>
        </p:spPr>
        <p:txBody>
          <a:bodyPr>
            <a:noAutofit/>
          </a:bodyPr>
          <a:lstStyle/>
          <a:p>
            <a:r>
              <a:rPr lang="en-US" sz="1800" dirty="0"/>
              <a:t>Appeal to popularity  </a:t>
            </a:r>
            <a:r>
              <a:rPr lang="en-US" sz="1800" dirty="0" err="1"/>
              <a:t>merupakan</a:t>
            </a:r>
            <a:r>
              <a:rPr lang="en-US" sz="1800" dirty="0"/>
              <a:t> </a:t>
            </a:r>
            <a:r>
              <a:rPr lang="en-US" sz="1800" dirty="0" err="1"/>
              <a:t>suatu</a:t>
            </a:r>
            <a:r>
              <a:rPr lang="en-US" sz="1800" dirty="0"/>
              <a:t> fallacy yang </a:t>
            </a:r>
            <a:r>
              <a:rPr lang="en-US" sz="1800" dirty="0" err="1"/>
              <a:t>terjadi</a:t>
            </a:r>
            <a:r>
              <a:rPr lang="en-US" sz="1800" dirty="0"/>
              <a:t> </a:t>
            </a:r>
            <a:r>
              <a:rPr lang="en-US" sz="1800" dirty="0" err="1"/>
              <a:t>dengan</a:t>
            </a:r>
            <a:r>
              <a:rPr lang="en-US" sz="1800" dirty="0"/>
              <a:t> </a:t>
            </a:r>
            <a:r>
              <a:rPr lang="en-US" sz="1800" dirty="0" err="1"/>
              <a:t>berpendapat</a:t>
            </a:r>
            <a:r>
              <a:rPr lang="en-US" sz="1800" dirty="0"/>
              <a:t> </a:t>
            </a:r>
            <a:r>
              <a:rPr lang="en-US" sz="1800" dirty="0" err="1"/>
              <a:t>kebenaran</a:t>
            </a:r>
            <a:r>
              <a:rPr lang="en-US" sz="1800" dirty="0"/>
              <a:t> </a:t>
            </a:r>
            <a:r>
              <a:rPr lang="en-US" sz="1800" dirty="0" err="1"/>
              <a:t>itu</a:t>
            </a:r>
            <a:r>
              <a:rPr lang="en-US" sz="1800" dirty="0"/>
              <a:t> </a:t>
            </a:r>
            <a:r>
              <a:rPr lang="en-US" sz="1800" dirty="0" err="1"/>
              <a:t>didapat</a:t>
            </a:r>
            <a:r>
              <a:rPr lang="en-US" sz="1800" dirty="0"/>
              <a:t> </a:t>
            </a:r>
            <a:r>
              <a:rPr lang="en-US" sz="1800" dirty="0" err="1"/>
              <a:t>karena</a:t>
            </a:r>
            <a:r>
              <a:rPr lang="en-US" sz="1800" dirty="0"/>
              <a:t> </a:t>
            </a:r>
            <a:r>
              <a:rPr lang="en-US" sz="1800" dirty="0" err="1"/>
              <a:t>banyak</a:t>
            </a:r>
            <a:r>
              <a:rPr lang="en-US" sz="1800" dirty="0"/>
              <a:t> orang yang </a:t>
            </a:r>
            <a:r>
              <a:rPr lang="en-US" sz="1800" dirty="0" err="1"/>
              <a:t>menjalankan</a:t>
            </a:r>
            <a:r>
              <a:rPr lang="en-US" sz="1800" dirty="0"/>
              <a:t> </a:t>
            </a:r>
            <a:r>
              <a:rPr lang="en-US" sz="1800" dirty="0" err="1"/>
              <a:t>atau</a:t>
            </a:r>
            <a:r>
              <a:rPr lang="en-US" sz="1800" dirty="0"/>
              <a:t> </a:t>
            </a:r>
            <a:r>
              <a:rPr lang="en-US" sz="1800" dirty="0" err="1"/>
              <a:t>menggunakan</a:t>
            </a:r>
            <a:r>
              <a:rPr lang="en-US" sz="1800" dirty="0"/>
              <a:t> </a:t>
            </a:r>
            <a:r>
              <a:rPr lang="en-US" sz="1800" dirty="0" err="1"/>
              <a:t>sesuatu</a:t>
            </a:r>
            <a:r>
              <a:rPr lang="en-US" sz="1800" dirty="0"/>
              <a:t>. </a:t>
            </a:r>
            <a:r>
              <a:rPr lang="en-US" sz="1800" dirty="0" err="1"/>
              <a:t>Fakta</a:t>
            </a:r>
            <a:r>
              <a:rPr lang="en-US" sz="1800" dirty="0"/>
              <a:t> </a:t>
            </a:r>
            <a:r>
              <a:rPr lang="en-US" sz="1800" dirty="0" err="1"/>
              <a:t>bahwa</a:t>
            </a:r>
            <a:r>
              <a:rPr lang="en-US" sz="1800" dirty="0"/>
              <a:t> </a:t>
            </a:r>
            <a:r>
              <a:rPr lang="en-US" sz="1800" dirty="0" err="1"/>
              <a:t>banyak</a:t>
            </a:r>
            <a:r>
              <a:rPr lang="en-US" sz="1800" dirty="0"/>
              <a:t> orang yang </a:t>
            </a:r>
            <a:r>
              <a:rPr lang="en-US" sz="1800" dirty="0" err="1"/>
              <a:t>percaya</a:t>
            </a:r>
            <a:r>
              <a:rPr lang="en-US" sz="1800" dirty="0"/>
              <a:t> </a:t>
            </a:r>
            <a:r>
              <a:rPr lang="en-US" sz="1800" dirty="0" err="1"/>
              <a:t>atau</a:t>
            </a:r>
            <a:r>
              <a:rPr lang="en-US" sz="1800" dirty="0"/>
              <a:t> </a:t>
            </a:r>
            <a:r>
              <a:rPr lang="en-US" sz="1800" dirty="0" err="1"/>
              <a:t>melakukan</a:t>
            </a:r>
            <a:r>
              <a:rPr lang="en-US" sz="1800" dirty="0"/>
              <a:t> </a:t>
            </a:r>
            <a:r>
              <a:rPr lang="en-US" sz="1800" dirty="0" err="1"/>
              <a:t>sesuatu</a:t>
            </a:r>
            <a:r>
              <a:rPr lang="en-US" sz="1800" dirty="0"/>
              <a:t> </a:t>
            </a:r>
            <a:r>
              <a:rPr lang="en-US" sz="1800" dirty="0" err="1"/>
              <a:t>digunakan</a:t>
            </a:r>
            <a:r>
              <a:rPr lang="en-US" sz="1800" dirty="0"/>
              <a:t> </a:t>
            </a:r>
            <a:r>
              <a:rPr lang="en-US" sz="1800" dirty="0" err="1"/>
              <a:t>sebagai</a:t>
            </a:r>
            <a:r>
              <a:rPr lang="en-US" sz="1800" dirty="0"/>
              <a:t> </a:t>
            </a:r>
            <a:r>
              <a:rPr lang="en-US" sz="1800" dirty="0" err="1"/>
              <a:t>bukti</a:t>
            </a:r>
            <a:r>
              <a:rPr lang="en-US" sz="1800" dirty="0"/>
              <a:t> </a:t>
            </a:r>
            <a:r>
              <a:rPr lang="en-US" sz="1800" dirty="0" err="1"/>
              <a:t>secara</a:t>
            </a:r>
            <a:r>
              <a:rPr lang="en-US" sz="1800" dirty="0"/>
              <a:t> </a:t>
            </a:r>
            <a:r>
              <a:rPr lang="en-US" sz="1800" dirty="0" err="1"/>
              <a:t>tidak</a:t>
            </a:r>
            <a:r>
              <a:rPr lang="en-US" sz="1800" dirty="0"/>
              <a:t> </a:t>
            </a:r>
            <a:r>
              <a:rPr lang="en-US" sz="1800" dirty="0" err="1"/>
              <a:t>akurat</a:t>
            </a:r>
            <a:r>
              <a:rPr lang="en-US" sz="1800" dirty="0"/>
              <a:t> </a:t>
            </a:r>
            <a:r>
              <a:rPr lang="en-US" sz="1800" dirty="0" err="1"/>
              <a:t>bahwa</a:t>
            </a:r>
            <a:r>
              <a:rPr lang="en-US" sz="1800" dirty="0"/>
              <a:t> yang </a:t>
            </a:r>
            <a:r>
              <a:rPr lang="en-US" sz="1800" dirty="0" err="1"/>
              <a:t>dilakukan</a:t>
            </a:r>
            <a:r>
              <a:rPr lang="en-US" sz="1800" dirty="0"/>
              <a:t> </a:t>
            </a:r>
            <a:r>
              <a:rPr lang="en-US" sz="1800" dirty="0" err="1"/>
              <a:t>benar</a:t>
            </a:r>
            <a:endParaRPr lang="en-US" sz="1800" dirty="0"/>
          </a:p>
          <a:p>
            <a:pPr lvl="1">
              <a:lnSpc>
                <a:spcPct val="90000"/>
              </a:lnSpc>
              <a:buNone/>
            </a:pPr>
            <a:r>
              <a:rPr lang="en-US" sz="1600" dirty="0" smtClean="0">
                <a:latin typeface="Arial" charset="0"/>
                <a:cs typeface="Arial" charset="0"/>
              </a:rPr>
              <a:t>Example :</a:t>
            </a:r>
          </a:p>
          <a:p>
            <a:pPr>
              <a:lnSpc>
                <a:spcPct val="90000"/>
              </a:lnSpc>
              <a:buNone/>
            </a:pPr>
            <a:r>
              <a:rPr lang="en-US" sz="1600" dirty="0" smtClean="0">
                <a:solidFill>
                  <a:srgbClr val="FF0000"/>
                </a:solidFill>
              </a:rPr>
              <a:t>“</a:t>
            </a:r>
            <a:r>
              <a:rPr lang="en-US" sz="1600" dirty="0">
                <a:solidFill>
                  <a:srgbClr val="FF0000"/>
                </a:solidFill>
              </a:rPr>
              <a:t>Ford </a:t>
            </a:r>
            <a:r>
              <a:rPr lang="en-US" sz="1600" dirty="0" err="1">
                <a:solidFill>
                  <a:srgbClr val="FF0000"/>
                </a:solidFill>
              </a:rPr>
              <a:t>membuat</a:t>
            </a:r>
            <a:r>
              <a:rPr lang="en-US" sz="1600" dirty="0">
                <a:solidFill>
                  <a:srgbClr val="FF0000"/>
                </a:solidFill>
              </a:rPr>
              <a:t> </a:t>
            </a:r>
            <a:r>
              <a:rPr lang="en-US" sz="1600" dirty="0" err="1">
                <a:solidFill>
                  <a:srgbClr val="FF0000"/>
                </a:solidFill>
              </a:rPr>
              <a:t>truk</a:t>
            </a:r>
            <a:r>
              <a:rPr lang="en-US" sz="1600" dirty="0">
                <a:solidFill>
                  <a:srgbClr val="FF0000"/>
                </a:solidFill>
              </a:rPr>
              <a:t> pickup </a:t>
            </a:r>
            <a:r>
              <a:rPr lang="en-US" sz="1600" dirty="0" err="1">
                <a:solidFill>
                  <a:srgbClr val="FF0000"/>
                </a:solidFill>
              </a:rPr>
              <a:t>terbaik</a:t>
            </a:r>
            <a:r>
              <a:rPr lang="en-US" sz="1600" dirty="0">
                <a:solidFill>
                  <a:srgbClr val="FF0000"/>
                </a:solidFill>
              </a:rPr>
              <a:t> </a:t>
            </a:r>
            <a:r>
              <a:rPr lang="en-US" sz="1600" dirty="0" err="1">
                <a:solidFill>
                  <a:srgbClr val="FF0000"/>
                </a:solidFill>
              </a:rPr>
              <a:t>didunia</a:t>
            </a:r>
            <a:r>
              <a:rPr lang="en-US" sz="1600" dirty="0">
                <a:solidFill>
                  <a:srgbClr val="FF0000"/>
                </a:solidFill>
              </a:rPr>
              <a:t>. </a:t>
            </a:r>
            <a:r>
              <a:rPr lang="en-US" sz="1600" dirty="0" err="1">
                <a:solidFill>
                  <a:srgbClr val="FF0000"/>
                </a:solidFill>
              </a:rPr>
              <a:t>Tentu</a:t>
            </a:r>
            <a:r>
              <a:rPr lang="en-US" sz="1600" dirty="0">
                <a:solidFill>
                  <a:srgbClr val="FF0000"/>
                </a:solidFill>
              </a:rPr>
              <a:t> </a:t>
            </a:r>
            <a:r>
              <a:rPr lang="en-US" sz="1600" dirty="0" err="1">
                <a:solidFill>
                  <a:srgbClr val="FF0000"/>
                </a:solidFill>
              </a:rPr>
              <a:t>saja</a:t>
            </a:r>
            <a:r>
              <a:rPr lang="en-US" sz="1600" dirty="0">
                <a:solidFill>
                  <a:srgbClr val="FF0000"/>
                </a:solidFill>
              </a:rPr>
              <a:t> </a:t>
            </a:r>
            <a:r>
              <a:rPr lang="en-US" sz="1600" dirty="0" err="1">
                <a:solidFill>
                  <a:srgbClr val="FF0000"/>
                </a:solidFill>
              </a:rPr>
              <a:t>karena</a:t>
            </a:r>
            <a:r>
              <a:rPr lang="en-US" sz="1600" dirty="0">
                <a:solidFill>
                  <a:srgbClr val="FF0000"/>
                </a:solidFill>
              </a:rPr>
              <a:t> </a:t>
            </a:r>
            <a:r>
              <a:rPr lang="en-US" sz="1600" dirty="0" err="1">
                <a:solidFill>
                  <a:srgbClr val="FF0000"/>
                </a:solidFill>
              </a:rPr>
              <a:t>banyak</a:t>
            </a:r>
            <a:r>
              <a:rPr lang="en-US" sz="1600" dirty="0">
                <a:solidFill>
                  <a:srgbClr val="FF0000"/>
                </a:solidFill>
              </a:rPr>
              <a:t> orang yang </a:t>
            </a:r>
            <a:r>
              <a:rPr lang="en-US" sz="1600" dirty="0" err="1">
                <a:solidFill>
                  <a:srgbClr val="FF0000"/>
                </a:solidFill>
              </a:rPr>
              <a:t>pakai</a:t>
            </a:r>
            <a:r>
              <a:rPr lang="en-US" sz="1600" dirty="0">
                <a:solidFill>
                  <a:srgbClr val="FF0000"/>
                </a:solidFill>
              </a:rPr>
              <a:t> </a:t>
            </a:r>
            <a:r>
              <a:rPr lang="en-US" sz="1600" dirty="0" err="1">
                <a:solidFill>
                  <a:srgbClr val="FF0000"/>
                </a:solidFill>
              </a:rPr>
              <a:t>truk</a:t>
            </a:r>
            <a:r>
              <a:rPr lang="en-US" sz="1600" dirty="0">
                <a:solidFill>
                  <a:srgbClr val="FF0000"/>
                </a:solidFill>
              </a:rPr>
              <a:t> pickup Ford </a:t>
            </a:r>
            <a:r>
              <a:rPr lang="en-US" sz="1600" dirty="0" err="1">
                <a:solidFill>
                  <a:srgbClr val="FF0000"/>
                </a:solidFill>
              </a:rPr>
              <a:t>dibanding</a:t>
            </a:r>
            <a:r>
              <a:rPr lang="en-US" sz="1600" dirty="0">
                <a:solidFill>
                  <a:srgbClr val="FF0000"/>
                </a:solidFill>
              </a:rPr>
              <a:t> </a:t>
            </a:r>
            <a:r>
              <a:rPr lang="en-US" sz="1600" dirty="0" err="1">
                <a:solidFill>
                  <a:srgbClr val="FF0000"/>
                </a:solidFill>
              </a:rPr>
              <a:t>truk</a:t>
            </a:r>
            <a:r>
              <a:rPr lang="en-US" sz="1600" dirty="0">
                <a:solidFill>
                  <a:srgbClr val="FF0000"/>
                </a:solidFill>
              </a:rPr>
              <a:t> pickup </a:t>
            </a:r>
            <a:r>
              <a:rPr lang="en-US" sz="1600" dirty="0" err="1">
                <a:solidFill>
                  <a:srgbClr val="FF0000"/>
                </a:solidFill>
              </a:rPr>
              <a:t>merek</a:t>
            </a:r>
            <a:r>
              <a:rPr lang="en-US" sz="1600" dirty="0">
                <a:solidFill>
                  <a:srgbClr val="FF0000"/>
                </a:solidFill>
              </a:rPr>
              <a:t> lain</a:t>
            </a:r>
            <a:r>
              <a:rPr lang="en-US" sz="1600" dirty="0" smtClean="0">
                <a:solidFill>
                  <a:srgbClr val="FF0000"/>
                </a:solidFill>
              </a:rPr>
              <a:t>”</a:t>
            </a:r>
          </a:p>
          <a:p>
            <a:pPr marL="109693" indent="0">
              <a:buNone/>
            </a:pPr>
            <a:r>
              <a:rPr lang="en-US" sz="1600" dirty="0" err="1" smtClean="0"/>
              <a:t>Untuk</a:t>
            </a:r>
            <a:r>
              <a:rPr lang="en-US" sz="1600" dirty="0" smtClean="0"/>
              <a:t> </a:t>
            </a:r>
            <a:r>
              <a:rPr lang="en-US" sz="1600" dirty="0" err="1"/>
              <a:t>membuktikan</a:t>
            </a:r>
            <a:r>
              <a:rPr lang="en-US" sz="1600" dirty="0"/>
              <a:t> </a:t>
            </a:r>
            <a:r>
              <a:rPr lang="en-US" sz="1600" dirty="0" err="1"/>
              <a:t>pernyataan</a:t>
            </a:r>
            <a:r>
              <a:rPr lang="en-US" sz="1600" dirty="0"/>
              <a:t> </a:t>
            </a:r>
            <a:r>
              <a:rPr lang="en-US" sz="1600" dirty="0" err="1"/>
              <a:t>kekeliruan</a:t>
            </a:r>
            <a:r>
              <a:rPr lang="en-US" sz="1600" dirty="0"/>
              <a:t> </a:t>
            </a:r>
            <a:r>
              <a:rPr lang="en-US" sz="1600" dirty="0" err="1"/>
              <a:t>pernyataaan</a:t>
            </a:r>
            <a:r>
              <a:rPr lang="en-US" sz="1600" dirty="0"/>
              <a:t> </a:t>
            </a:r>
            <a:r>
              <a:rPr lang="en-US" sz="1600" dirty="0" err="1"/>
              <a:t>tersebut</a:t>
            </a:r>
            <a:r>
              <a:rPr lang="en-US" sz="1600" dirty="0"/>
              <a:t> </a:t>
            </a:r>
            <a:r>
              <a:rPr lang="en-US" sz="1600" dirty="0" err="1"/>
              <a:t>kita</a:t>
            </a:r>
            <a:r>
              <a:rPr lang="en-US" sz="1600" dirty="0"/>
              <a:t> </a:t>
            </a:r>
            <a:r>
              <a:rPr lang="en-US" sz="1600" dirty="0" err="1"/>
              <a:t>perlu</a:t>
            </a:r>
            <a:r>
              <a:rPr lang="en-US" sz="1600" dirty="0"/>
              <a:t> </a:t>
            </a:r>
            <a:r>
              <a:rPr lang="en-US" sz="1600" dirty="0" err="1"/>
              <a:t>menganalisis</a:t>
            </a:r>
            <a:r>
              <a:rPr lang="en-US" sz="1600" dirty="0"/>
              <a:t> </a:t>
            </a:r>
            <a:r>
              <a:rPr lang="en-US" sz="1600" dirty="0" err="1"/>
              <a:t>dengan</a:t>
            </a:r>
            <a:r>
              <a:rPr lang="en-US" sz="1600" dirty="0"/>
              <a:t> </a:t>
            </a:r>
            <a:r>
              <a:rPr lang="en-US" sz="1600" dirty="0" err="1"/>
              <a:t>menentukan</a:t>
            </a:r>
            <a:r>
              <a:rPr lang="en-US" sz="1600" dirty="0"/>
              <a:t> </a:t>
            </a:r>
            <a:r>
              <a:rPr lang="en-US" sz="1600" dirty="0" err="1"/>
              <a:t>premis</a:t>
            </a:r>
            <a:r>
              <a:rPr lang="en-US" sz="1600" dirty="0"/>
              <a:t> </a:t>
            </a:r>
            <a:r>
              <a:rPr lang="en-US" sz="1600" dirty="0" err="1"/>
              <a:t>dan</a:t>
            </a:r>
            <a:r>
              <a:rPr lang="en-US" sz="1600" dirty="0"/>
              <a:t> </a:t>
            </a:r>
            <a:r>
              <a:rPr lang="en-US" sz="1600" dirty="0" err="1"/>
              <a:t>kesimpulan</a:t>
            </a:r>
            <a:endParaRPr lang="en-US" sz="1600" dirty="0"/>
          </a:p>
          <a:p>
            <a:pPr>
              <a:lnSpc>
                <a:spcPct val="90000"/>
              </a:lnSpc>
            </a:pPr>
            <a:r>
              <a:rPr lang="en-US" sz="1600" b="1" dirty="0" smtClean="0"/>
              <a:t>Premise : </a:t>
            </a:r>
            <a:r>
              <a:rPr lang="en-US" sz="1600" b="1" dirty="0" err="1">
                <a:solidFill>
                  <a:schemeClr val="tx2"/>
                </a:solidFill>
              </a:rPr>
              <a:t>B</a:t>
            </a:r>
            <a:r>
              <a:rPr lang="en-US" sz="1600" b="1" dirty="0" err="1" smtClean="0">
                <a:solidFill>
                  <a:schemeClr val="tx2"/>
                </a:solidFill>
              </a:rPr>
              <a:t>anyak</a:t>
            </a:r>
            <a:r>
              <a:rPr lang="en-US" sz="1600" b="1" dirty="0" smtClean="0">
                <a:solidFill>
                  <a:schemeClr val="tx2"/>
                </a:solidFill>
              </a:rPr>
              <a:t> </a:t>
            </a:r>
            <a:r>
              <a:rPr lang="en-US" sz="1600" b="1" dirty="0">
                <a:solidFill>
                  <a:schemeClr val="tx2"/>
                </a:solidFill>
              </a:rPr>
              <a:t>orang yang </a:t>
            </a:r>
            <a:r>
              <a:rPr lang="en-US" sz="1600" b="1" dirty="0" err="1">
                <a:solidFill>
                  <a:schemeClr val="tx2"/>
                </a:solidFill>
              </a:rPr>
              <a:t>mengendarai</a:t>
            </a:r>
            <a:r>
              <a:rPr lang="en-US" sz="1600" b="1" dirty="0">
                <a:solidFill>
                  <a:schemeClr val="tx2"/>
                </a:solidFill>
              </a:rPr>
              <a:t> </a:t>
            </a:r>
            <a:r>
              <a:rPr lang="en-US" sz="1600" b="1" dirty="0" err="1">
                <a:solidFill>
                  <a:schemeClr val="tx2"/>
                </a:solidFill>
              </a:rPr>
              <a:t>truk</a:t>
            </a:r>
            <a:r>
              <a:rPr lang="en-US" sz="1600" b="1" dirty="0">
                <a:solidFill>
                  <a:schemeClr val="tx2"/>
                </a:solidFill>
              </a:rPr>
              <a:t> pickup </a:t>
            </a:r>
            <a:r>
              <a:rPr lang="en-US" sz="1600" b="1" dirty="0" err="1">
                <a:solidFill>
                  <a:schemeClr val="tx2"/>
                </a:solidFill>
              </a:rPr>
              <a:t>merek</a:t>
            </a:r>
            <a:r>
              <a:rPr lang="en-US" sz="1600" b="1" dirty="0">
                <a:solidFill>
                  <a:schemeClr val="tx2"/>
                </a:solidFill>
              </a:rPr>
              <a:t> Ford </a:t>
            </a:r>
            <a:r>
              <a:rPr lang="en-US" sz="1600" b="1" dirty="0" err="1">
                <a:solidFill>
                  <a:schemeClr val="tx2"/>
                </a:solidFill>
              </a:rPr>
              <a:t>dibanding</a:t>
            </a:r>
            <a:r>
              <a:rPr lang="en-US" sz="1600" b="1" dirty="0">
                <a:solidFill>
                  <a:schemeClr val="tx2"/>
                </a:solidFill>
              </a:rPr>
              <a:t> </a:t>
            </a:r>
            <a:r>
              <a:rPr lang="en-US" sz="1600" b="1" dirty="0" err="1">
                <a:solidFill>
                  <a:schemeClr val="tx2"/>
                </a:solidFill>
              </a:rPr>
              <a:t>merek</a:t>
            </a:r>
            <a:r>
              <a:rPr lang="en-US" sz="1600" b="1" dirty="0">
                <a:solidFill>
                  <a:schemeClr val="tx2"/>
                </a:solidFill>
              </a:rPr>
              <a:t> </a:t>
            </a:r>
            <a:r>
              <a:rPr lang="en-US" sz="1600" b="1" dirty="0" smtClean="0">
                <a:solidFill>
                  <a:schemeClr val="tx2"/>
                </a:solidFill>
              </a:rPr>
              <a:t>lain</a:t>
            </a:r>
          </a:p>
          <a:p>
            <a:pPr>
              <a:lnSpc>
                <a:spcPct val="90000"/>
              </a:lnSpc>
            </a:pPr>
            <a:r>
              <a:rPr lang="en-US" sz="1600" b="1" dirty="0" smtClean="0"/>
              <a:t>Conclusion : </a:t>
            </a:r>
            <a:r>
              <a:rPr lang="en-US" sz="1600" b="1" dirty="0">
                <a:solidFill>
                  <a:srgbClr val="00B050"/>
                </a:solidFill>
              </a:rPr>
              <a:t>Ford </a:t>
            </a:r>
            <a:r>
              <a:rPr lang="en-US" sz="1600" b="1" dirty="0" err="1">
                <a:solidFill>
                  <a:srgbClr val="00B050"/>
                </a:solidFill>
              </a:rPr>
              <a:t>membuat</a:t>
            </a:r>
            <a:r>
              <a:rPr lang="en-US" sz="1600" b="1" dirty="0">
                <a:solidFill>
                  <a:srgbClr val="00B050"/>
                </a:solidFill>
              </a:rPr>
              <a:t> pickup </a:t>
            </a:r>
            <a:r>
              <a:rPr lang="en-US" sz="1600" b="1" dirty="0" err="1">
                <a:solidFill>
                  <a:srgbClr val="00B050"/>
                </a:solidFill>
              </a:rPr>
              <a:t>truk</a:t>
            </a:r>
            <a:r>
              <a:rPr lang="en-US" sz="1600" b="1" dirty="0">
                <a:solidFill>
                  <a:srgbClr val="00B050"/>
                </a:solidFill>
              </a:rPr>
              <a:t> </a:t>
            </a:r>
            <a:r>
              <a:rPr lang="en-US" sz="1600" b="1" dirty="0" err="1">
                <a:solidFill>
                  <a:srgbClr val="00B050"/>
                </a:solidFill>
              </a:rPr>
              <a:t>terbaik</a:t>
            </a:r>
            <a:r>
              <a:rPr lang="en-US" sz="1600" b="1" dirty="0">
                <a:solidFill>
                  <a:srgbClr val="00B050"/>
                </a:solidFill>
              </a:rPr>
              <a:t> di </a:t>
            </a:r>
            <a:r>
              <a:rPr lang="en-US" sz="1600" b="1" dirty="0" err="1">
                <a:solidFill>
                  <a:srgbClr val="00B050"/>
                </a:solidFill>
              </a:rPr>
              <a:t>dunia</a:t>
            </a:r>
            <a:r>
              <a:rPr lang="en-US" sz="1600" b="1" dirty="0">
                <a:solidFill>
                  <a:srgbClr val="00B050"/>
                </a:solidFill>
              </a:rPr>
              <a:t>.</a:t>
            </a:r>
            <a:endParaRPr lang="en-US" sz="1600" b="1" dirty="0" smtClean="0">
              <a:solidFill>
                <a:srgbClr val="00B050"/>
              </a:solidFill>
            </a:endParaRPr>
          </a:p>
          <a:p>
            <a:pPr lvl="0"/>
            <a:r>
              <a:rPr lang="en-US" sz="1600" b="1" dirty="0" err="1"/>
              <a:t>Analisis</a:t>
            </a:r>
            <a:r>
              <a:rPr lang="en-US" sz="1600" dirty="0"/>
              <a:t> : </a:t>
            </a:r>
            <a:r>
              <a:rPr lang="en-US" sz="1600" dirty="0" err="1"/>
              <a:t>Fakta</a:t>
            </a:r>
            <a:r>
              <a:rPr lang="en-US" sz="1600" dirty="0"/>
              <a:t> </a:t>
            </a:r>
            <a:r>
              <a:rPr lang="en-US" sz="1600" dirty="0" err="1"/>
              <a:t>bahwa</a:t>
            </a:r>
            <a:r>
              <a:rPr lang="en-US" sz="1600" dirty="0"/>
              <a:t> </a:t>
            </a:r>
            <a:r>
              <a:rPr lang="en-US" sz="1600" dirty="0" err="1"/>
              <a:t>banyak</a:t>
            </a:r>
            <a:r>
              <a:rPr lang="en-US" sz="1600" dirty="0"/>
              <a:t> orang yang </a:t>
            </a:r>
            <a:r>
              <a:rPr lang="en-US" sz="1600" dirty="0" err="1"/>
              <a:t>mengendarai</a:t>
            </a:r>
            <a:r>
              <a:rPr lang="en-US" sz="1600" dirty="0"/>
              <a:t> </a:t>
            </a:r>
            <a:r>
              <a:rPr lang="en-US" sz="1600" dirty="0" err="1"/>
              <a:t>truk</a:t>
            </a:r>
            <a:r>
              <a:rPr lang="en-US" sz="1600" dirty="0"/>
              <a:t> pickup </a:t>
            </a:r>
            <a:r>
              <a:rPr lang="en-US" sz="1600" dirty="0" err="1"/>
              <a:t>tidak</a:t>
            </a:r>
            <a:r>
              <a:rPr lang="en-US" sz="1600" dirty="0"/>
              <a:t> </a:t>
            </a:r>
            <a:r>
              <a:rPr lang="en-US" sz="1600" dirty="0" err="1"/>
              <a:t>menyebabkan</a:t>
            </a:r>
            <a:r>
              <a:rPr lang="en-US" sz="1600" dirty="0"/>
              <a:t> </a:t>
            </a:r>
            <a:r>
              <a:rPr lang="en-US" sz="1600" dirty="0" err="1"/>
              <a:t>bahwa</a:t>
            </a:r>
            <a:r>
              <a:rPr lang="en-US" sz="1600" dirty="0"/>
              <a:t> </a:t>
            </a:r>
            <a:r>
              <a:rPr lang="en-US" sz="1600" dirty="0" err="1"/>
              <a:t>truk</a:t>
            </a:r>
            <a:r>
              <a:rPr lang="en-US" sz="1600" dirty="0"/>
              <a:t> pickup Ford yang </a:t>
            </a:r>
            <a:r>
              <a:rPr lang="en-US" sz="1600" dirty="0" err="1"/>
              <a:t>terbaik</a:t>
            </a:r>
            <a:r>
              <a:rPr lang="en-US" sz="1600" dirty="0"/>
              <a:t>. </a:t>
            </a:r>
            <a:r>
              <a:rPr lang="en-US" sz="1600" dirty="0" err="1"/>
              <a:t>Sehingga</a:t>
            </a:r>
            <a:r>
              <a:rPr lang="en-US" sz="1600" dirty="0"/>
              <a:t> </a:t>
            </a:r>
            <a:r>
              <a:rPr lang="en-US" sz="1600" dirty="0" err="1"/>
              <a:t>Argumen</a:t>
            </a:r>
            <a:r>
              <a:rPr lang="en-US" sz="1600" dirty="0"/>
              <a:t> </a:t>
            </a:r>
            <a:r>
              <a:rPr lang="en-US" sz="1600" dirty="0" err="1"/>
              <a:t>ini</a:t>
            </a:r>
            <a:r>
              <a:rPr lang="en-US" sz="1600" dirty="0"/>
              <a:t> </a:t>
            </a:r>
            <a:r>
              <a:rPr lang="en-US" sz="1600" dirty="0" err="1"/>
              <a:t>mengandung</a:t>
            </a:r>
            <a:r>
              <a:rPr lang="en-US" sz="1600" dirty="0"/>
              <a:t> </a:t>
            </a:r>
            <a:r>
              <a:rPr lang="en-US" sz="1600" dirty="0" smtClean="0"/>
              <a:t> </a:t>
            </a:r>
            <a:r>
              <a:rPr lang="en-US" sz="1600" dirty="0" err="1" smtClean="0"/>
              <a:t>kesalahan</a:t>
            </a:r>
            <a:r>
              <a:rPr lang="en-US" sz="1600" dirty="0" smtClean="0"/>
              <a:t> </a:t>
            </a:r>
            <a:r>
              <a:rPr lang="en-US" sz="1600" dirty="0"/>
              <a:t>fallacy </a:t>
            </a:r>
            <a:r>
              <a:rPr lang="en-US" sz="1600" dirty="0" smtClean="0"/>
              <a:t>:   </a:t>
            </a:r>
            <a:r>
              <a:rPr lang="en-US" sz="1600" b="1" i="1" dirty="0"/>
              <a:t>Appeal to Popularity</a:t>
            </a:r>
            <a:endParaRPr lang="en-US" sz="1600" b="1" i="1" dirty="0" smtClean="0">
              <a:solidFill>
                <a:srgbClr val="FF0000"/>
              </a:solidFill>
            </a:endParaRPr>
          </a:p>
          <a:p>
            <a:pPr>
              <a:lnSpc>
                <a:spcPct val="90000"/>
              </a:lnSpc>
              <a:buNone/>
            </a:pPr>
            <a:r>
              <a:rPr lang="en-US" sz="1600" b="1" i="1" dirty="0" smtClean="0">
                <a:solidFill>
                  <a:srgbClr val="FF0000"/>
                </a:solidFill>
              </a:rPr>
              <a:t>Check the fallacy of this :</a:t>
            </a:r>
          </a:p>
          <a:p>
            <a:pPr marL="365643" lvl="1" indent="-255950">
              <a:lnSpc>
                <a:spcPct val="90000"/>
              </a:lnSpc>
              <a:buClr>
                <a:schemeClr val="accent3"/>
              </a:buClr>
              <a:buFont typeface="Arial" charset="0"/>
              <a:buChar char="•"/>
            </a:pPr>
            <a:r>
              <a:rPr lang="en-US" sz="1400" i="1" dirty="0" smtClean="0">
                <a:solidFill>
                  <a:srgbClr val="000000"/>
                </a:solidFill>
                <a:latin typeface="Arial" charset="0"/>
                <a:cs typeface="Arial" charset="0"/>
              </a:rPr>
              <a:t>"Coke is the favorite soda of 9 out of 10 actors, therefore we should have Coke at our picnic”</a:t>
            </a:r>
          </a:p>
          <a:p>
            <a:pPr marL="365643" lvl="1" indent="-255950">
              <a:lnSpc>
                <a:spcPct val="90000"/>
              </a:lnSpc>
              <a:buClr>
                <a:schemeClr val="accent3"/>
              </a:buClr>
              <a:buFont typeface="Arial" charset="0"/>
              <a:buChar char="•"/>
            </a:pPr>
            <a:r>
              <a:rPr lang="en-US" sz="1400" i="1" dirty="0" smtClean="0">
                <a:solidFill>
                  <a:srgbClr val="000000"/>
                </a:solidFill>
                <a:latin typeface="Arial" charset="0"/>
                <a:cs typeface="Arial" charset="0"/>
              </a:rPr>
              <a:t>“</a:t>
            </a:r>
            <a:r>
              <a:rPr lang="en-US" sz="1400" i="1" dirty="0" err="1" smtClean="0">
                <a:solidFill>
                  <a:srgbClr val="000000"/>
                </a:solidFill>
                <a:latin typeface="Arial" charset="0"/>
                <a:cs typeface="Arial" charset="0"/>
              </a:rPr>
              <a:t>Pasti</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diirektur</a:t>
            </a:r>
            <a:r>
              <a:rPr lang="en-US" sz="1400" i="1" dirty="0" smtClean="0">
                <a:solidFill>
                  <a:srgbClr val="000000"/>
                </a:solidFill>
                <a:latin typeface="Arial" charset="0"/>
                <a:cs typeface="Arial" charset="0"/>
              </a:rPr>
              <a:t> bank xyz  </a:t>
            </a:r>
            <a:r>
              <a:rPr lang="en-US" sz="1400" i="1" dirty="0" err="1" smtClean="0">
                <a:solidFill>
                  <a:srgbClr val="000000"/>
                </a:solidFill>
                <a:latin typeface="Arial" charset="0"/>
                <a:cs typeface="Arial" charset="0"/>
              </a:rPr>
              <a:t>selingkuh</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karena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dari</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hasil</a:t>
            </a:r>
            <a:r>
              <a:rPr lang="en-US" sz="1400" i="1" dirty="0" smtClean="0">
                <a:solidFill>
                  <a:srgbClr val="000000"/>
                </a:solidFill>
                <a:latin typeface="Arial" charset="0"/>
                <a:cs typeface="Arial" charset="0"/>
              </a:rPr>
              <a:t> survey </a:t>
            </a:r>
            <a:r>
              <a:rPr lang="en-US" sz="1400" i="1" dirty="0" err="1" smtClean="0">
                <a:solidFill>
                  <a:srgbClr val="000000"/>
                </a:solidFill>
                <a:latin typeface="Arial" charset="0"/>
                <a:cs typeface="Arial" charset="0"/>
              </a:rPr>
              <a:t>majalah</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eksekutif</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menunjukan</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dua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dari</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tiga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pria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eksekutive</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selingkuh</a:t>
            </a:r>
            <a:r>
              <a:rPr lang="en-US" sz="1400" i="1" dirty="0" smtClean="0">
                <a:solidFill>
                  <a:srgbClr val="000000"/>
                </a:solidFill>
                <a:latin typeface="Arial" charset="0"/>
                <a:cs typeface="Arial" charset="0"/>
              </a:rPr>
              <a:t>”</a:t>
            </a:r>
          </a:p>
          <a:p>
            <a:pPr marL="365643" lvl="1" indent="-255950">
              <a:lnSpc>
                <a:spcPct val="90000"/>
              </a:lnSpc>
              <a:buClr>
                <a:schemeClr val="accent3"/>
              </a:buClr>
              <a:buFont typeface="Arial" charset="0"/>
              <a:buChar char="•"/>
            </a:pPr>
            <a:r>
              <a:rPr lang="en-US" sz="1400" i="1" dirty="0" err="1" smtClean="0">
                <a:solidFill>
                  <a:srgbClr val="000000"/>
                </a:solidFill>
                <a:latin typeface="Arial" charset="0"/>
                <a:cs typeface="Arial" charset="0"/>
              </a:rPr>
              <a:t>Saya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yakin</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pepsodent</a:t>
            </a:r>
            <a:r>
              <a:rPr lang="en-US" sz="1400" i="1" dirty="0" smtClean="0">
                <a:solidFill>
                  <a:srgbClr val="000000"/>
                </a:solidFill>
                <a:latin typeface="Arial" charset="0"/>
                <a:cs typeface="Arial" charset="0"/>
              </a:rPr>
              <a:t> pasta </a:t>
            </a:r>
            <a:r>
              <a:rPr lang="en-US" sz="1400" i="1" dirty="0" err="1" smtClean="0">
                <a:solidFill>
                  <a:srgbClr val="000000"/>
                </a:solidFill>
                <a:latin typeface="Arial" charset="0"/>
                <a:cs typeface="Arial" charset="0"/>
              </a:rPr>
              <a:t>gigi</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yg</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terbaik</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karena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mayoritas</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penduduk</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jakarta</a:t>
            </a:r>
            <a:r>
              <a:rPr lang="en-US" sz="1400" i="1" dirty="0" smtClean="0">
                <a:solidFill>
                  <a:srgbClr val="000000"/>
                </a:solidFill>
                <a:latin typeface="Arial" charset="0"/>
                <a:cs typeface="Arial" charset="0"/>
              </a:rPr>
              <a:t> </a:t>
            </a:r>
            <a:r>
              <a:rPr lang="en-US" sz="1400" i="1" dirty="0" err="1" smtClean="0">
                <a:solidFill>
                  <a:srgbClr val="000000"/>
                </a:solidFill>
                <a:latin typeface="Arial" charset="0"/>
                <a:cs typeface="Arial" charset="0"/>
              </a:rPr>
              <a:t>menggunakannya</a:t>
            </a:r>
            <a:r>
              <a:rPr lang="en-US" sz="1400" i="1" dirty="0" smtClean="0">
                <a:solidFill>
                  <a:srgbClr val="000000"/>
                </a:solidFill>
                <a:latin typeface="Arial" charset="0"/>
                <a:cs typeface="Arial" charset="0"/>
              </a:rPr>
              <a:t>“</a:t>
            </a:r>
            <a:endParaRPr lang="en-US" sz="1600" b="1" dirty="0" smtClean="0">
              <a:solidFill>
                <a:srgbClr val="FF0000"/>
              </a:solidFill>
            </a:endParaRPr>
          </a:p>
          <a:p>
            <a:pPr marL="365643" lvl="1" indent="-255950">
              <a:lnSpc>
                <a:spcPct val="90000"/>
              </a:lnSpc>
              <a:buClr>
                <a:schemeClr val="accent3"/>
              </a:buClr>
              <a:buFont typeface="Arial" charset="0"/>
              <a:buChar char="•"/>
            </a:pPr>
            <a:endParaRPr lang="en-US" sz="1400" dirty="0" smtClean="0">
              <a:solidFill>
                <a:srgbClr val="000000"/>
              </a:solidFill>
              <a:latin typeface="Arial Unicode MS" pitchFamily="34" charset="-128"/>
              <a:ea typeface="Arial Unicode MS" pitchFamily="34" charset="-128"/>
              <a:cs typeface="Arial Unicode MS" pitchFamily="34" charset="-128"/>
            </a:endParaRPr>
          </a:p>
        </p:txBody>
      </p:sp>
      <p:grpSp>
        <p:nvGrpSpPr>
          <p:cNvPr id="8" name="Group 7"/>
          <p:cNvGrpSpPr/>
          <p:nvPr/>
        </p:nvGrpSpPr>
        <p:grpSpPr>
          <a:xfrm>
            <a:off x="7020273" y="1268760"/>
            <a:ext cx="1944216" cy="2808312"/>
            <a:chOff x="6673091" y="1268760"/>
            <a:chExt cx="2291397" cy="3008906"/>
          </a:xfrm>
        </p:grpSpPr>
        <p:sp>
          <p:nvSpPr>
            <p:cNvPr id="5" name="Rounded Rectangle 4"/>
            <p:cNvSpPr/>
            <p:nvPr/>
          </p:nvSpPr>
          <p:spPr>
            <a:xfrm>
              <a:off x="6673091" y="1268760"/>
              <a:ext cx="2291397" cy="30089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Many people believe P is true</a:t>
              </a:r>
            </a:p>
            <a:p>
              <a:pPr algn="ctr"/>
              <a:r>
                <a:rPr lang="en-US" sz="1600" dirty="0" smtClean="0">
                  <a:solidFill>
                    <a:schemeClr val="accent2"/>
                  </a:solidFill>
                </a:rPr>
                <a:t>Therefore</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tx1"/>
                  </a:solidFill>
                </a:rPr>
                <a:t>P is true</a:t>
              </a:r>
            </a:p>
            <a:p>
              <a:pPr algn="ctr"/>
              <a:endParaRPr lang="en-US" sz="1600" dirty="0">
                <a:solidFill>
                  <a:schemeClr val="tx1"/>
                </a:solidFill>
              </a:endParaRPr>
            </a:p>
          </p:txBody>
        </p:sp>
        <p:cxnSp>
          <p:nvCxnSpPr>
            <p:cNvPr id="7" name="Straight Arrow Connector 6"/>
            <p:cNvCxnSpPr/>
            <p:nvPr/>
          </p:nvCxnSpPr>
          <p:spPr>
            <a:xfrm>
              <a:off x="7740352" y="2204864"/>
              <a:ext cx="0" cy="12961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7571</TotalTime>
  <Words>2273</Words>
  <Application>Microsoft Office PowerPoint</Application>
  <PresentationFormat>On-screen Show (4:3)</PresentationFormat>
  <Paragraphs>294</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 Unicode MS</vt:lpstr>
      <vt:lpstr>Arial</vt:lpstr>
      <vt:lpstr>Baskerville Old Face</vt:lpstr>
      <vt:lpstr>Calibri</vt:lpstr>
      <vt:lpstr>Georgia</vt:lpstr>
      <vt:lpstr>Times New Roman</vt:lpstr>
      <vt:lpstr>Trebuchet MS</vt:lpstr>
      <vt:lpstr>Wingdings 2</vt:lpstr>
      <vt:lpstr>Urban</vt:lpstr>
      <vt:lpstr>Dasar Logika Matematika</vt:lpstr>
      <vt:lpstr>PowerPoint Presentation</vt:lpstr>
      <vt:lpstr>Session &amp; Syllabus</vt:lpstr>
      <vt:lpstr>Objective</vt:lpstr>
      <vt:lpstr>Consider the following “argument” between two classmates</vt:lpstr>
      <vt:lpstr>Definitions</vt:lpstr>
      <vt:lpstr>Recoginizing Fallacies in critical thinking skills</vt:lpstr>
      <vt:lpstr>10 types of logical fallacies</vt:lpstr>
      <vt:lpstr> 1. Appeal to Popularity (Argumentum ad populum)</vt:lpstr>
      <vt:lpstr> 2. False Cause (Post Hoc Ergo Propter Hoc )</vt:lpstr>
      <vt:lpstr> 3. Appeal to Ignorance (argumentum ad ignorantiam)</vt:lpstr>
      <vt:lpstr>4. Hasty Generalization</vt:lpstr>
      <vt:lpstr>5. Limited Choice (False dilemma or False dichotomy)</vt:lpstr>
      <vt:lpstr>6. Appeal to Emotion (Argumentum ad passiones)</vt:lpstr>
      <vt:lpstr>7. Personal Attack (ad Hominem)</vt:lpstr>
      <vt:lpstr>8. Circular Reasoning (circulus in probando)</vt:lpstr>
      <vt:lpstr>9. Diversion (Red Herring)</vt:lpstr>
      <vt:lpstr>10. Straw Man</vt:lpstr>
      <vt:lpstr>Exercise 1. Review Question</vt:lpstr>
      <vt:lpstr>Exercise 2. Basic  skills &amp; Concept</vt:lpstr>
      <vt:lpstr>Exercise 3. Further Application</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Priyanto</cp:lastModifiedBy>
  <cp:revision>526</cp:revision>
  <dcterms:created xsi:type="dcterms:W3CDTF">2011-09-16T02:11:44Z</dcterms:created>
  <dcterms:modified xsi:type="dcterms:W3CDTF">2019-08-27T09:35:28Z</dcterms:modified>
</cp:coreProperties>
</file>