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6190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479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611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849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25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195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251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1345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488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1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5724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20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507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5158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571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8936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567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8779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2277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2462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7089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6391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546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293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2413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4443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3488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6733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33270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9619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0153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825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340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334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58278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19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301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567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45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317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16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/>
          <p:nvPr/>
        </p:nvSpPr>
        <p:spPr>
          <a:xfrm rot="10800000" flipH="1">
            <a:off x="5410201" y="3897009"/>
            <a:ext cx="3733800" cy="192023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 rot="10800000" flipH="1">
            <a:off x="5410201" y="4115166"/>
            <a:ext cx="3733800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5410200" y="4164403"/>
            <a:ext cx="1965959" cy="18287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 rot="10800000" flipH="1">
            <a:off x="5410200" y="4199572"/>
            <a:ext cx="1965959" cy="9143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410200" y="3962400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376507" y="4060982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3649662"/>
            <a:ext cx="9144000" cy="244170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0" y="3675528"/>
            <a:ext cx="9144001" cy="1406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Shape 38"/>
          <p:cNvSpPr/>
          <p:nvPr/>
        </p:nvSpPr>
        <p:spPr>
          <a:xfrm rot="10800000" flipH="1">
            <a:off x="6414051" y="3643089"/>
            <a:ext cx="2729950" cy="2484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37016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457200" y="2401888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3986" marR="0" indent="-486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1pPr>
            <a:lvl2pPr marL="457053" marR="0" indent="-12553" algn="ctr" rtl="0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/>
            </a:lvl2pPr>
            <a:lvl3pPr marL="914107" marR="0" indent="-12406" algn="ctr" rtl="0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161" marR="0" indent="-12260" algn="ctr" rtl="0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215" marR="0" indent="-12114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5pPr>
            <a:lvl6pPr marL="2285268" marR="0" indent="-11968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6pPr>
            <a:lvl7pPr marL="2742322" marR="0" indent="-11821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7pPr>
            <a:lvl8pPr marL="3199376" marR="0" indent="-11676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8pPr>
            <a:lvl9pPr marL="3656430" marR="0" indent="-11529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705600" y="4206239"/>
            <a:ext cx="96011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320088" y="1135"/>
            <a:ext cx="74771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2207" y="5038228"/>
            <a:ext cx="1828800" cy="183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409443" y="-9108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643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157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249" indent="-72348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marL="1179198" indent="-61597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marL="1389443" indent="-55943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8829" indent="-7212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215" indent="-8831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318" indent="-9256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39563" indent="-10596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643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157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249" indent="-72348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marL="1179198" indent="-61597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marL="1389443" indent="-55943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8829" indent="-7212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215" indent="-8831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318" indent="-9256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39563" indent="-10596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643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157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249" indent="-72348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marL="1179198" indent="-61597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marL="1389443" indent="-55943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8829" indent="-7212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215" indent="-8831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318" indent="-9256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39563" indent="-10596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2" name="Shape 52"/>
          <p:cNvSpPr txBox="1"/>
          <p:nvPr/>
        </p:nvSpPr>
        <p:spPr>
          <a:xfrm>
            <a:off x="0" y="-23408"/>
            <a:ext cx="8121080" cy="356064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endParaRPr sz="1200" b="0" i="1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5" indent="-7604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224942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224942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81000" y="2244969"/>
            <a:ext cx="4041648" cy="457200"/>
          </a:xfrm>
          <a:prstGeom prst="rect">
            <a:avLst/>
          </a:prstGeom>
          <a:solidFill>
            <a:srgbClr val="DC3430">
              <a:alpha val="24705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05" indent="-7604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21226" y="2244969"/>
            <a:ext cx="4041774" cy="457200"/>
          </a:xfrm>
          <a:prstGeom prst="rect">
            <a:avLst/>
          </a:prstGeom>
          <a:solidFill>
            <a:srgbClr val="DC3430">
              <a:alpha val="24705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45705" indent="-7604" rtl="0">
              <a:spcBef>
                <a:spcPts val="0"/>
              </a:spcBef>
              <a:buClr>
                <a:srgbClr val="414141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381000" y="2708518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718303" y="2708518"/>
            <a:ext cx="4041774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83679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1" indent="-9141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-5400000">
            <a:off x="3393018" y="3156578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66818"/>
            <a:ext cx="9144000" cy="84406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3106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1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Dasar Logika Matematika - </a:t>
            </a:r>
            <a:r>
              <a:rPr lang="en-US" sz="11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Uses and Abuses of Percentages</a:t>
            </a:r>
          </a:p>
        </p:txBody>
      </p:sp>
      <p:sp>
        <p:nvSpPr>
          <p:cNvPr id="11" name="Shape 11"/>
          <p:cNvSpPr/>
          <p:nvPr/>
        </p:nvSpPr>
        <p:spPr>
          <a:xfrm>
            <a:off x="0" y="308277"/>
            <a:ext cx="9144001" cy="91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 rot="10800000" flipH="1">
            <a:off x="5410201" y="440112"/>
            <a:ext cx="3733800" cy="180034"/>
          </a:xfrm>
          <a:prstGeom prst="rect">
            <a:avLst/>
          </a:prstGeom>
          <a:solidFill>
            <a:srgbClr val="00B050">
              <a:alpha val="4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407339" y="497504"/>
            <a:ext cx="3063240" cy="274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73646" y="588943"/>
            <a:ext cx="1600199" cy="36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084965" y="-2001"/>
            <a:ext cx="5762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044481" y="-2001"/>
            <a:ext cx="27431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9025428" y="-2001"/>
            <a:ext cx="9143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975422" y="-2001"/>
            <a:ext cx="2743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915677" y="379"/>
            <a:ext cx="54863" cy="58521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873475" y="379"/>
            <a:ext cx="9143" cy="58521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C00000"/>
              </a:buClr>
              <a:buFont typeface="Trebuchet M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943135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643" marR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lvl1pPr>
            <a:lvl2pPr marL="658157" marR="0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/>
            </a:lvl2pPr>
            <a:lvl3pPr marL="923249" marR="0" indent="-72348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marL="1179198" marR="0" indent="-61597" algn="l" rtl="0">
              <a:spcBef>
                <a:spcPts val="3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marL="1389443" marR="0" indent="-55943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5pPr>
            <a:lvl6pPr marL="1608829" marR="0" indent="-7212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215" marR="0" indent="-8831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318" marR="0" indent="-9256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39563" marR="0" indent="-105962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86535" y="612647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257800" y="612647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053" marR="0" indent="-12553" algn="l" rtl="0">
              <a:spcBef>
                <a:spcPts val="0"/>
              </a:spcBef>
              <a:defRPr/>
            </a:lvl2pPr>
            <a:lvl3pPr marL="914107" marR="0" indent="-12406" algn="l" rtl="0">
              <a:spcBef>
                <a:spcPts val="0"/>
              </a:spcBef>
              <a:defRPr/>
            </a:lvl3pPr>
            <a:lvl4pPr marL="1371161" marR="0" indent="-12260" algn="l" rtl="0">
              <a:spcBef>
                <a:spcPts val="0"/>
              </a:spcBef>
              <a:defRPr/>
            </a:lvl4pPr>
            <a:lvl5pPr marL="1828215" marR="0" indent="-12114" algn="l" rtl="0">
              <a:spcBef>
                <a:spcPts val="0"/>
              </a:spcBef>
              <a:defRPr/>
            </a:lvl5pPr>
            <a:lvl6pPr marL="2285268" marR="0" indent="-11968" algn="l" rtl="0">
              <a:spcBef>
                <a:spcPts val="0"/>
              </a:spcBef>
              <a:defRPr/>
            </a:lvl6pPr>
            <a:lvl7pPr marL="2742322" marR="0" indent="-11821" algn="l" rtl="0">
              <a:spcBef>
                <a:spcPts val="0"/>
              </a:spcBef>
              <a:defRPr/>
            </a:lvl7pPr>
            <a:lvl8pPr marL="3199376" marR="0" indent="-11676" algn="l" rtl="0">
              <a:spcBef>
                <a:spcPts val="0"/>
              </a:spcBef>
              <a:defRPr/>
            </a:lvl8pPr>
            <a:lvl9pPr marL="3656430" marR="0" indent="-11529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174735" y="2271"/>
            <a:ext cx="7620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053" lvl="1" indent="-101453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107" lvl="2" indent="-101306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161" lvl="3" indent="-10116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215" lvl="4" indent="-10101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5268" lvl="5" indent="-10086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2322" lvl="6" indent="-100721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199376" lvl="7" indent="-100576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6430" lvl="8" indent="-100429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4407" y="5949280"/>
            <a:ext cx="914400" cy="9189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457200" y="2401888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id-ID" sz="4300" b="1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Dasar Logika Matematika</a:t>
            </a:r>
            <a:endParaRPr lang="en-US" sz="4300" b="1" i="0" u="none" strike="noStrike" cap="none" baseline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457200" y="3901085"/>
            <a:ext cx="4953000" cy="2768273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id-ID" sz="2200" b="0" i="0" u="none" strike="noStrike" cap="none" baseline="0" dirty="0" smtClean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Week 12 - </a:t>
            </a:r>
            <a:r>
              <a:rPr lang="en-US" sz="2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Uses and Abuses of </a:t>
            </a:r>
            <a:r>
              <a:rPr lang="en-US" sz="2400" b="1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Percentages</a:t>
            </a:r>
            <a:endParaRPr lang="id-ID" sz="2400" b="1" dirty="0" smtClean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endParaRPr lang="id-ID" sz="2400" b="1" i="1" u="none" strike="noStrike" cap="none" baseline="0" dirty="0">
              <a:solidFill>
                <a:schemeClr val="accent1"/>
              </a:solidFill>
              <a:latin typeface="Trebuchet MS"/>
              <a:ea typeface="Georgia"/>
              <a:cs typeface="Georgia"/>
              <a:sym typeface="Trebuchet MS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endParaRPr lang="id-ID" sz="2400" b="1" i="1" dirty="0" smtClean="0">
              <a:solidFill>
                <a:schemeClr val="accent1"/>
              </a:solidFill>
              <a:latin typeface="Trebuchet MS"/>
              <a:ea typeface="Georgia"/>
              <a:cs typeface="Georgia"/>
              <a:sym typeface="Trebuchet MS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endParaRPr lang="id-ID" sz="2400" b="1" i="1" u="none" strike="noStrike" cap="none" baseline="0" dirty="0">
              <a:solidFill>
                <a:schemeClr val="accent1"/>
              </a:solidFill>
              <a:latin typeface="Trebuchet MS"/>
              <a:ea typeface="Georgia"/>
              <a:cs typeface="Georgia"/>
              <a:sym typeface="Trebuchet MS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id-ID" sz="2400" b="1" i="1" dirty="0" smtClean="0">
                <a:solidFill>
                  <a:schemeClr val="accent1"/>
                </a:solidFill>
                <a:latin typeface="Trebuchet MS"/>
                <a:ea typeface="Georgia"/>
                <a:cs typeface="Georgia"/>
                <a:sym typeface="Trebuchet MS"/>
              </a:rPr>
              <a:t>Team Dasar Logika Matematika</a:t>
            </a:r>
            <a:endParaRPr lang="en-US" sz="1500" b="0" i="1" u="none" strike="noStrike" cap="none" baseline="0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untuk Menjelaskan Perubahan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Yang harus diingat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280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Nilai asli (awal) dan nilai baru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1" i="0" u="sng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Perubahan </a:t>
            </a:r>
            <a:r>
              <a:rPr lang="en-US" sz="280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mutlak</a:t>
            </a:r>
          </a:p>
          <a:p>
            <a:pPr marL="365643" marR="0" lvl="0" indent="-1116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400" b="1" i="0" u="sng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1116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400" b="1" i="0" u="sng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Perubahan </a:t>
            </a:r>
            <a:r>
              <a:rPr lang="en-US" sz="280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relatif  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400" b="1" i="0" u="sng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1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4153812" y="2955721"/>
            <a:ext cx="4028931" cy="523219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nilai baru – nilai asli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139951" y="4278575"/>
            <a:ext cx="4042792" cy="2246769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-US" sz="2800" b="0" i="0" u="sng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perubahan mutlak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   nilai asli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</a:t>
            </a:r>
            <a:r>
              <a:rPr lang="en-US" sz="2800" b="0" i="0" u="sng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baru – nilai asli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asli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Perubahan Mutlak &amp; Relatif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Perubahan multak menjelaskan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peningkatan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atau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penurunan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dari suatu nilai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John naik dari 20jt rupiah pada tahun 2010 menjadi 28jt rupiah pada tahun 2013. </a:t>
            </a:r>
          </a:p>
          <a:p>
            <a:pPr marL="622300" marR="0" lvl="1" indent="0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Hitunglah perubahan secara mutlak (absolute change) dan relatif (relative change)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Perubahan Mutlak &amp; Relatif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36226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Absolute change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28.000.000 -  Rp 20.000.000 = Rp .8000.000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 change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8.000.000/ Rp 20.000.000 = 0.40 = 40%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John pada tahun 2013  adalah 40% lebih besar dari tahun 2010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John pada tahun 2013 adalah Rp 28.000.000 / Rp 20.000.000 = 1.4 = 140% dari gaji 2010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157" marR="0" lvl="1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2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tahun 2012 jumlah penduduk DKI Jakarta adalah 9,932,063 jiwa, namun pada tahun 2011 jumlah DKI Jakarta hanya 9,761,992 jiwa.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2207" marR="0" lvl="1" indent="-8506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Persentase laju pertumbuhan penduduk ?</a:t>
            </a:r>
          </a:p>
          <a:p>
            <a:pPr marL="402207" marR="0" lvl="1" indent="-8506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3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Lima tahun lalu Anton membeli sebuah laptop seharga Rp 10.500.000, saat ini harga laptop tersebut adalah Rp 7.500.000</a:t>
            </a:r>
          </a:p>
          <a:p>
            <a:pPr marL="374785" marR="0" lvl="2" indent="-6484" algn="l" rtl="0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Hitunglah perubahan secara mutlak (absolute change) dan relatif (relative change)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lang="en-US" sz="36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lang="en-US" sz="3600" b="1" i="0" u="none" strike="noStrike" cap="none" baseline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Yang harus diingat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800" b="1" i="0" u="none" strike="noStrike" cap="none" baseline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	compared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value and </a:t>
            </a:r>
            <a:r>
              <a:rPr lang="en-US" sz="2800" b="1" i="0" u="none" strike="noStrike" cap="none" baseline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reference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value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Perbedaan mutlak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Perbedaan relatif</a:t>
            </a:r>
          </a:p>
          <a:p>
            <a:pPr marL="109693" marR="0" lvl="0" indent="-8093" algn="ctr" rtl="0">
              <a:lnSpc>
                <a:spcPct val="90000"/>
              </a:lnSpc>
              <a:spcBef>
                <a:spcPts val="480"/>
              </a:spcBef>
              <a:buClr>
                <a:schemeClr val="hlink"/>
              </a:buClr>
              <a:buFont typeface="Georgia"/>
              <a:buNone/>
            </a:pPr>
            <a:endParaRPr sz="2400" b="1" i="0" u="none" strike="noStrike" cap="none" baseline="0">
              <a:solidFill>
                <a:srgbClr val="24406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899591" y="3140967"/>
            <a:ext cx="6275040" cy="523219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 nilai perbandingan – nilai referensi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899591" y="4509119"/>
            <a:ext cx="6923111" cy="2246769"/>
          </a:xfrm>
          <a:prstGeom prst="rect">
            <a:avLst/>
          </a:prstGeom>
          <a:solidFill>
            <a:schemeClr val="accent3"/>
          </a:solidFill>
          <a:ln w="9525" cap="flat">
            <a:solidFill>
              <a:srgbClr val="7692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-US" sz="2800" b="0" i="0" u="sng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perbedaan mutlak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nilai referensi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-US" sz="2800" b="0" i="0" u="sng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nilai perbandingan – nilai referensi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	nilai referensi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lang="en-US" sz="36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lang="en-US" sz="3600" b="1" i="0" u="none" strike="noStrike" cap="none" baseline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013" r="-221" b="-1178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lang="en-US" sz="36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lang="en-US" sz="3600" b="1" i="0" u="none" strike="noStrike" cap="none" baseline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10" r="-1703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sebagai </a:t>
            </a:r>
            <a:r>
              <a:rPr lang="en-US" sz="36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</a:t>
            </a:r>
            <a:r>
              <a:rPr lang="en-US" sz="3600" b="1" i="0" u="none" strike="noStrike" cap="none" baseline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(perbandingan)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Maka untuk menentukan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perbandingan relatif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dapat menggunakan 2 sudut pandang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Mercedes lebih mahal 25% dari Lexus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Lexus lebih murah 20% dari Mercedes</a:t>
            </a:r>
          </a:p>
          <a:p>
            <a:pPr marL="658157" marR="0" lvl="1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971600" y="3994329"/>
            <a:ext cx="7234148" cy="2459005"/>
            <a:chOff x="971600" y="4287819"/>
            <a:chExt cx="7234148" cy="2459005"/>
          </a:xfrm>
        </p:grpSpPr>
        <p:pic>
          <p:nvPicPr>
            <p:cNvPr id="228" name="Shape 2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6055" y="4287819"/>
              <a:ext cx="3129693" cy="211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1600" y="4528448"/>
              <a:ext cx="3168351" cy="2218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Shape 230"/>
            <p:cNvSpPr/>
            <p:nvPr/>
          </p:nvSpPr>
          <p:spPr>
            <a:xfrm>
              <a:off x="4024221" y="4585398"/>
              <a:ext cx="1260261" cy="869371"/>
            </a:xfrm>
            <a:prstGeom prst="rightArrow">
              <a:avLst>
                <a:gd name="adj1" fmla="val 65244"/>
                <a:gd name="adj2" fmla="val 66768"/>
              </a:avLst>
            </a:prstGeom>
            <a:solidFill>
              <a:schemeClr val="accent1"/>
            </a:solidFill>
            <a:ln w="1905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+25%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403648" y="6255982"/>
              <a:ext cx="17395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Lexus $40,000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5580355" y="6161469"/>
              <a:ext cx="21210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Mercedes $50,000</a:t>
              </a:r>
            </a:p>
          </p:txBody>
        </p:sp>
        <p:sp>
          <p:nvSpPr>
            <p:cNvPr id="233" name="Shape 233"/>
            <p:cNvSpPr/>
            <p:nvPr/>
          </p:nvSpPr>
          <p:spPr>
            <a:xfrm flipH="1">
              <a:off x="3852041" y="5746539"/>
              <a:ext cx="1260262" cy="869371"/>
            </a:xfrm>
            <a:prstGeom prst="rightArrow">
              <a:avLst>
                <a:gd name="adj1" fmla="val 65244"/>
                <a:gd name="adj2" fmla="val 66768"/>
              </a:avLst>
            </a:prstGeom>
            <a:solidFill>
              <a:schemeClr val="accent1"/>
            </a:solidFill>
            <a:ln w="1905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-20%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 of  vs. More (or Less) Than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nilai baru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lebih dari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nilai asli, maka nilai baru (100 + P)% dari nilai asli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nilai baru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kurang dari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nilai asli, maka nilai baru (100-P)% dari nilai asli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3" y="592060"/>
            <a:ext cx="5400599" cy="628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#1: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Upah yang didapatkan Andi 50% lebih besar dari Budi. Berapa kali lebih besar penghasilan Andi terhadap Budi?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lebih dari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(100 + P)%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 = 50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maka upah Andi adalah (100 + 50)% = 150%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150% = 1.5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Andi mendapat upah 1.5 kali lebih besar dari Budi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#2: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Sebuah toko memberikan diskon sebesar 25%. Berapa harga barang setelah didiskon jika dibandingkan dengan harga aslinya?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P% kurang dari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(100 - P)%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 = 25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(100 - 25)% = 75%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Jika harga barang adalah Rp 100,000, maka harga setelah diskon adalah Rp 75.000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43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45705" marR="0" lvl="0" indent="-7604" algn="l" rtl="0"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 Ratio?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096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3" t="-1441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Rasio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= 8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 = 4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Rasio ?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 dari Persentase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620" r="-442" b="-392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4: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Pertumbuhan ekonomi yang membaik juga diikuti oleh menurunnya tingkat pengangguran terbuka dari 9,86 persen pada tahun 2004, menjadi 5,92 persen pada bulan Maret di tahun 2013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Pemecahan Masalah pada Persentase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109693" marR="0" lvl="0" indent="-8093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eceran 25% lebih mahal dari harga grosir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Jika diketahui harga grosir, bagaimana cara menghitung harga eceran?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Sederhananya adalah:</a:t>
            </a:r>
          </a:p>
          <a:p>
            <a:pPr marL="703863" marR="0" lvl="2" indent="-5362" algn="l" rtl="0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	(100 + 25)% = 125% dari harga grosir</a:t>
            </a:r>
          </a:p>
          <a:p>
            <a:pPr marL="923249" marR="0" lvl="2" indent="-224748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→"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Harga eceran = 125% x harga grosir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Contoh:</a:t>
            </a:r>
          </a:p>
          <a:p>
            <a:pPr marL="901700" marR="0" lvl="0" indent="-800100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jika harga grosir Rp 100.000, harga eceran = 125% x Rp 100.000 = 1,25 x Rp 100.000 =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Rp 125.000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Pemecahan Masalah pada Persentase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3" t="-1441" r="-1331"/>
            </a:stretch>
          </a:blipFill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latin typeface="Georgia"/>
                <a:ea typeface="Georgia"/>
                <a:cs typeface="Georgia"/>
                <a:sym typeface="Georgia"/>
              </a:rPr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Mahasiswa dapat menjelaskan penggunaan persentasi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Contoh #2: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Anda membeli baju seharga Rp 175.000 sebelum pajak. Pajak lokal adalah 5%, berapakah total harga yang harus Anda bayarkan?</a:t>
            </a:r>
          </a:p>
          <a:p>
            <a:pPr marL="365643" marR="0" lvl="0" indent="-86242" algn="l" rtl="0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11348" marR="0" lvl="1" indent="-4948" algn="ctr" rtl="0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total = harga jual + (5% x harga baju)</a:t>
            </a:r>
          </a:p>
          <a:p>
            <a:pPr marL="411348" marR="0" lvl="1" indent="-4948" algn="ctr" rtl="0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marL="411348" marR="0" lvl="1" indent="-4948" algn="ctr" rtl="0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total = (100 + 5)% x harga jual = 105% x harga jual</a:t>
            </a:r>
          </a:p>
          <a:p>
            <a:pPr marL="411348" marR="0" lvl="1" indent="-4948" algn="ctr" rtl="0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11348" marR="0" lvl="1" indent="-4948" algn="ctr" rtl="0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jual = 105% x Rp 175.000 = 1,05 x Rp 175.000 = </a:t>
            </a:r>
            <a:r>
              <a:rPr lang="en-US" sz="260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Rp 183.750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5: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Anda membeli sebuah jam tangan seharga Rp 1.325.000 sudah termasuk pajak. Pajak lokal adalah 6%, berapakah harga jual sebelum pajaknya?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Karena perusahaan mengalami kerugian, Anda akan mengalami pemotongan gaji sementara sebesar 10%. Perusahaan berjanji untuk memberikan kenaikan gaji sebesar 10% setelah 6 bulan.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Apakah gaji Anda </a:t>
            </a:r>
            <a:r>
              <a:rPr lang="en-US" sz="260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sama</a:t>
            </a: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setelah pemotongan gaji dan kenaikan gaji?</a:t>
            </a:r>
          </a:p>
          <a:p>
            <a:pPr marL="658157" marR="0" lvl="1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awal Rp 4.000.000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Potong 10%:</a:t>
            </a:r>
          </a:p>
          <a:p>
            <a:pPr marL="658157" marR="0" lvl="1" indent="-251757" algn="l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baru = Rp 4.000.000 – ( 0.1 x Rp 4.000.000) 	= Rp 3.600.000</a:t>
            </a:r>
          </a:p>
          <a:p>
            <a:pPr marL="411348" marR="0" lvl="1" indent="-4948" algn="ctr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16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marL="658157" marR="0" lvl="1" indent="-251757" algn="l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baru = 90% x Rp 4.000.000 = Rp 3.600.000</a:t>
            </a:r>
          </a:p>
          <a:p>
            <a:pPr marL="365643" marR="0" lvl="0" indent="-99577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Gaji baru Rp 3.600.000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Kenaikan 10%:</a:t>
            </a:r>
          </a:p>
          <a:p>
            <a:pPr marL="658157" marR="0" lvl="1" indent="-251757" algn="l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akhir = Rp 3.600.000 + (0.1 x Rp 3.600.000) 	= Rp 3.960.000</a:t>
            </a:r>
          </a:p>
          <a:p>
            <a:pPr marL="411348" marR="0" lvl="1" indent="-4948" algn="ctr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16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marL="658157" marR="0" lvl="1" indent="-251757" algn="l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Gaji akhir = 110% x Rp 3.600.000 = Rp 3.960.000</a:t>
            </a:r>
          </a:p>
          <a:p>
            <a:pPr marL="658157" marR="0" lvl="1" indent="-99039" algn="l" rtl="0">
              <a:lnSpc>
                <a:spcPct val="80000"/>
              </a:lnSpc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Sepasang sepatu awalnya ditandai 20% off. Kemudian ada tambahan 30%. Petugas penjualan mengatakan sepatu diskon 50% dari harga asli.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Apakah dia benar?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911817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8076"/>
              <a:buFont typeface="Georgia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sebelum diskon Rp 100.000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97727"/>
              <a:buFont typeface="Georgia"/>
              <a:buChar char="▫"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Diskon 20%:</a:t>
            </a:r>
            <a:b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= 100.000 - 0.2 x 100.000 = Rp 80.000</a:t>
            </a:r>
          </a:p>
          <a:p>
            <a:pPr marL="365643" marR="0" lvl="0" indent="-264043" algn="l" rtl="0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			</a:t>
            </a:r>
            <a:r>
              <a:rPr lang="en-US" sz="2550" b="0" i="0" u="sng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atau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80% dari harga sebelum diskon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= 0.8 x 100.000 = Rp 80.000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Font typeface="Noto Symbol"/>
              <a:buNone/>
            </a:pPr>
            <a:endParaRPr sz="215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98076"/>
              <a:buFont typeface="Georgia"/>
              <a:buChar char="•"/>
            </a:pPr>
            <a:r>
              <a:rPr lang="en-US" sz="255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setelah diskon Rp 80.000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300"/>
              </a:spcBef>
              <a:buClr>
                <a:schemeClr val="accent2"/>
              </a:buClr>
              <a:buSzPct val="97727"/>
              <a:buFont typeface="Georgia"/>
              <a:buChar char="▫"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Tambahan diskon 30%:</a:t>
            </a:r>
          </a:p>
          <a:p>
            <a:pPr marL="676440" marR="0" lvl="2" indent="-3340" algn="l" rtl="0">
              <a:lnSpc>
                <a:spcPct val="75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= 80.000 - 0.3 x 80.000 = Rp 56.000</a:t>
            </a:r>
          </a:p>
          <a:p>
            <a:pPr marL="365643" marR="0" lvl="0" indent="-264043" algn="l" rtl="0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215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2150" b="0" i="0" u="sng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atau </a:t>
            </a:r>
            <a:r>
              <a:rPr lang="en-US" sz="215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70% dari harga setelah diskon 20%</a:t>
            </a:r>
          </a:p>
          <a:p>
            <a:pPr marL="658157" marR="0" lvl="1" indent="-251757" algn="l" rtl="0">
              <a:lnSpc>
                <a:spcPct val="75000"/>
              </a:lnSpc>
              <a:spcBef>
                <a:spcPts val="43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	= 0.7 </a:t>
            </a:r>
            <a:r>
              <a:rPr lang="en-US" sz="2150" b="1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×</a:t>
            </a:r>
            <a:r>
              <a:rPr lang="en-US" sz="215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80 = Rp 56.000</a:t>
            </a:r>
          </a:p>
          <a:p>
            <a:pPr marL="365643" marR="0" lvl="0" indent="-264043" algn="l" rtl="0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Font typeface="Noto Symbol"/>
              <a:buNone/>
            </a:pPr>
            <a:endParaRPr sz="255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l" rtl="0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Font typeface="Noto Symbol"/>
              <a:buNone/>
            </a:pPr>
            <a:endParaRPr sz="215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ctr" rtl="0">
              <a:lnSpc>
                <a:spcPct val="75000"/>
              </a:lnSpc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3100" b="1" i="0" u="none" strike="noStrike" cap="none" baseline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Beware of shifting reference value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911817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Harga sebuah barang Rp 500.000</a:t>
            </a:r>
          </a:p>
          <a:p>
            <a:pPr marL="658157" marR="0" lvl="1" indent="-251757" algn="l" rtl="0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baru 150% kurang dari harga sebelumnya</a:t>
            </a:r>
          </a:p>
          <a:p>
            <a:pPr marL="658157" marR="0" lvl="1" indent="-251757" algn="l" rtl="0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Harga baru = 500.000 -1.5 x 500.000</a:t>
            </a:r>
            <a:r>
              <a:rPr lang="en-US" sz="2600" b="0" i="0" u="none" strike="noStrike" cap="none" baseline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658157" marR="0" lvl="1" indent="-251757" algn="l" rtl="0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	             	    = 500.000 - 750.000</a:t>
            </a:r>
          </a:p>
          <a:p>
            <a:pPr marL="658157" marR="0" lvl="1" indent="-251757" algn="l" rtl="0"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		               =  -Rp 250.000  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WOW!</a:t>
            </a:r>
          </a:p>
          <a:p>
            <a:pPr marL="901700" marR="0" lvl="0" indent="-800100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Toko kasih hadiah Rp 250.000 saat Anda beli barang seharga Rp 500.000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9693" marR="0" lvl="0" indent="-8093" algn="ctr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Less than noting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ujian, Anda menjawab 80% pertanyaan dengan benar dalam Bagian I dan 90% dari pertanyaan-pertanyaan di Bagian II.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skor Anda pada ujian? 82/85 / 87 / tergantung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pertanyaan Bagian I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80% benar…    8 pertanyaan yang benar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pertanyaan Bagian II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90% benar…    27 pertanyaan yang benar</a:t>
            </a:r>
          </a:p>
          <a:p>
            <a:pPr marL="365643" marR="0" lvl="0" indent="-264043" algn="ctr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 akhir = (8+27) / (10+30) = 35/40  = 87.5% 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18"/>
              </a:spcBef>
              <a:buClr>
                <a:schemeClr val="accent2"/>
              </a:buClr>
              <a:buFont typeface="Noto Symbol"/>
              <a:buNone/>
            </a:pPr>
            <a:endParaRPr sz="2600" b="0" i="0" u="sng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pertanyaan Bagian I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80% benar…    24 pertanyaan yang benar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pertanyaan Bagian II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benar…     9 pertanyaan yang benar</a:t>
            </a:r>
          </a:p>
          <a:p>
            <a:pPr marL="365643" marR="0" lvl="0" indent="-264043" algn="ctr" rtl="0">
              <a:lnSpc>
                <a:spcPct val="80000"/>
              </a:lnSpc>
              <a:spcBef>
                <a:spcPts val="52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Nilai akhir = (24+9) / (10+30) = 33/40  = 82.5% </a:t>
            </a:r>
          </a:p>
          <a:p>
            <a:pPr marL="365643" marR="0" lvl="0" indent="-264043" algn="l" rtl="0">
              <a:lnSpc>
                <a:spcPct val="80000"/>
              </a:lnSpc>
              <a:spcBef>
                <a:spcPts val="518"/>
              </a:spcBef>
              <a:buClr>
                <a:schemeClr val="accent2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643" marR="0" lvl="0" indent="-99577" algn="l" rtl="0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Abuses of Percentages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Beware of Shifting Reference Values</a:t>
            </a:r>
          </a:p>
          <a:p>
            <a:pPr marL="609600" marR="0" lvl="0" indent="-431800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Less than Nothing</a:t>
            </a:r>
          </a:p>
          <a:p>
            <a:pPr marL="0" marR="0" lvl="0" indent="0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4000" b="1" i="0" u="none" strike="noStrike" cap="none" baseline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30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Don’t average percentages</a:t>
            </a:r>
          </a:p>
          <a:p>
            <a:pPr marL="109693" marR="0" lvl="0" indent="-8093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4300" b="1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45705" marR="0" lvl="0" indent="-7604" algn="l" rtl="0">
              <a:spcBef>
                <a:spcPts val="0"/>
              </a:spcBef>
              <a:buClr>
                <a:schemeClr val="accent3"/>
              </a:buClr>
              <a:buFont typeface="Georgia"/>
              <a:buNone/>
            </a:pPr>
            <a:endParaRPr sz="21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Libre Baskerville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Terima Kasih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Persentase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109693" marR="0" lvl="0" indent="-8093" algn="ctr" rtl="0">
              <a:spcBef>
                <a:spcPts val="0"/>
              </a:spcBef>
              <a:buClr>
                <a:schemeClr val="accent3"/>
              </a:buClr>
              <a:buSzPct val="25000"/>
              <a:buFont typeface="Georgia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 Sen = “per 100”</a:t>
            </a:r>
          </a:p>
          <a:p>
            <a:pPr marL="411348" marR="0" lvl="1" indent="-4948" algn="ctr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Dibagi dengan 100</a:t>
            </a:r>
          </a:p>
          <a:p>
            <a:pPr marL="411348" marR="0" lvl="1" indent="-4948" algn="ctr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44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643" marR="0" lvl="0" indent="-264043" algn="just" rtl="0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 47%		= 	  47/100	= 	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.4</a:t>
            </a:r>
          </a:p>
          <a:p>
            <a:pPr marL="365643" marR="0" lvl="0" indent="-264043" algn="just" rtl="0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    2% 	=     	    2/100	= 	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.02</a:t>
            </a:r>
          </a:p>
          <a:p>
            <a:pPr marL="365643" marR="0" lvl="0" indent="-264043" algn="just" rtl="0">
              <a:spcBef>
                <a:spcPts val="30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813%		= 	813/100	=	8.13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959659" y="5432308"/>
            <a:ext cx="1523999" cy="1171575"/>
            <a:chOff x="1326" y="2976"/>
            <a:chExt cx="959" cy="738"/>
          </a:xfrm>
        </p:grpSpPr>
        <p:sp>
          <p:nvSpPr>
            <p:cNvPr id="137" name="Shape 137"/>
            <p:cNvSpPr/>
            <p:nvPr/>
          </p:nvSpPr>
          <p:spPr>
            <a:xfrm>
              <a:off x="1631" y="2976"/>
              <a:ext cx="336" cy="432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1326" y="3483"/>
              <a:ext cx="959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1" u="none" strike="noStrike" cap="none" baseline="0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percentage</a:t>
              </a: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4265723" y="5432313"/>
            <a:ext cx="1219199" cy="1204914"/>
            <a:chOff x="2487" y="2976"/>
            <a:chExt cx="767" cy="759"/>
          </a:xfrm>
        </p:grpSpPr>
        <p:sp>
          <p:nvSpPr>
            <p:cNvPr id="140" name="Shape 140"/>
            <p:cNvSpPr/>
            <p:nvPr/>
          </p:nvSpPr>
          <p:spPr>
            <a:xfrm>
              <a:off x="2687" y="2976"/>
              <a:ext cx="336" cy="432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487" y="3504"/>
              <a:ext cx="767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1" u="none" strike="noStrike" cap="none" baseline="0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fraction</a:t>
              </a: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6758216" y="5445223"/>
            <a:ext cx="1108076" cy="1204913"/>
            <a:chOff x="3570" y="2976"/>
            <a:chExt cx="698" cy="759"/>
          </a:xfrm>
        </p:grpSpPr>
        <p:sp>
          <p:nvSpPr>
            <p:cNvPr id="143" name="Shape 143"/>
            <p:cNvSpPr/>
            <p:nvPr/>
          </p:nvSpPr>
          <p:spPr>
            <a:xfrm>
              <a:off x="3743" y="2976"/>
              <a:ext cx="336" cy="432"/>
            </a:xfrm>
            <a:prstGeom prst="upArrow">
              <a:avLst>
                <a:gd name="adj1" fmla="val 50000"/>
                <a:gd name="adj2" fmla="val 32143"/>
              </a:avLst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3570" y="3504"/>
              <a:ext cx="698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1" u="none" strike="noStrike" cap="none" baseline="0">
                  <a:solidFill>
                    <a:schemeClr val="accent1"/>
                  </a:solidFill>
                  <a:latin typeface="Tahoma"/>
                  <a:ea typeface="Tahoma"/>
                  <a:cs typeface="Tahoma"/>
                  <a:sym typeface="Tahoma"/>
                </a:rPr>
                <a:t>Decimal 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karyawan percetakan koran adalah 13,000 orang, 2.6% terancam kehilangan pekerjaan karena kontrak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Saham Citigroup mengalami penurunan sebesar 48%, menjadi $3.50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Daya baterai kapasitas 4000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lebih lama 125% dari baterai biasa, tetapi harganya 200% lebih mahal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1, penggunaan Persentase sebagai </a:t>
            </a:r>
            <a:r>
              <a:rPr lang="en-US" sz="2800" b="1" i="1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fraction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(sebagian) dari total karyawan</a:t>
            </a: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2.6%</a:t>
            </a:r>
          </a:p>
          <a:p>
            <a:pPr marL="923249" marR="0" lvl="2" indent="-224748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2.6%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13,000 = 0.026 </a:t>
            </a:r>
            <a:r>
              <a:rPr lang="en-US" sz="22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13,000 = 338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2, penggunaan Persentase sebagai </a:t>
            </a:r>
            <a:r>
              <a:rPr lang="en-US" sz="2800" b="1" i="1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describe change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(penjelasan perubahan)</a:t>
            </a:r>
          </a:p>
          <a:p>
            <a:pPr marL="365643" marR="0" lvl="0" indent="-264043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Pada pernyataan 3, penggunaan Persentase untuk </a:t>
            </a:r>
            <a:r>
              <a:rPr lang="en-US" sz="2800" b="1" i="1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compare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(perbandingan)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Penggunaan Persentase – FRACTION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Hasil survey mengatakan 64% dari 1069 orang yang disurvey mengatakan SBY mengakhiri jabatannya dengan baik.</a:t>
            </a:r>
          </a:p>
          <a:p>
            <a:pPr marL="411348" marR="0" lvl="1" indent="-4948" algn="l" rtl="0">
              <a:spcBef>
                <a:spcPts val="300"/>
              </a:spcBef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orang yang mengatakan “SBY mengakhiri jabatannya dengan baik”?</a:t>
            </a:r>
          </a:p>
          <a:p>
            <a:pPr marL="658157" marR="0" lvl="1" indent="-86657" algn="l" rtl="0">
              <a:spcBef>
                <a:spcPts val="300"/>
              </a:spcBef>
              <a:buClr>
                <a:schemeClr val="accent2"/>
              </a:buClr>
              <a:buFont typeface="Georgia"/>
              <a:buNone/>
            </a:pPr>
            <a:endParaRPr sz="2600" b="0" i="0" u="none" strike="noStrike" cap="none" baseline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157" marR="0" lvl="1" indent="-251757" algn="l" rtl="0">
              <a:spcBef>
                <a:spcPts val="300"/>
              </a:spcBef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64% adalah </a:t>
            </a:r>
            <a:r>
              <a:rPr lang="en-US" sz="2600" b="1" i="1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fraction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responden yang mengatakan SBY mengakhiri jabatannya dengan baik</a:t>
            </a:r>
          </a:p>
          <a:p>
            <a:pPr marL="923249" marR="0" lvl="2" indent="-224748" algn="l" rtl="0">
              <a:spcBef>
                <a:spcPts val="30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64%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1069 = 0.64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1069 = 684.16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≈ </a:t>
            </a:r>
            <a:r>
              <a:rPr lang="en-US"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684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439691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Kasus 1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13526"/>
            <a:ext cx="8229600" cy="465472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365643" marR="0" lvl="0" indent="-264043" algn="l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220 orang peserta seminar adalah pria dari 430 peserta yang hadir</a:t>
            </a:r>
          </a:p>
          <a:p>
            <a:pPr marL="109693" marR="0" lvl="0" indent="-8093" algn="l" rtl="0">
              <a:spcBef>
                <a:spcPts val="14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74785" marR="0" lvl="2" indent="-6484" algn="l" rtl="0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Berapa % jumlah peserta pria yang menghadiri seminar?</a:t>
            </a:r>
          </a:p>
          <a:p>
            <a:pPr marL="365643" marR="0" lvl="0" indent="-86242" algn="l" rtl="0">
              <a:spcBef>
                <a:spcPts val="300"/>
              </a:spcBef>
              <a:buClr>
                <a:schemeClr val="accent3"/>
              </a:buClr>
              <a:buFont typeface="Georgi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Urba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On-screen Show (4:3)</PresentationFormat>
  <Paragraphs>216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Courier New</vt:lpstr>
      <vt:lpstr>Georgia</vt:lpstr>
      <vt:lpstr>Libre Baskerville</vt:lpstr>
      <vt:lpstr>Noto Symbol</vt:lpstr>
      <vt:lpstr>Tahoma</vt:lpstr>
      <vt:lpstr>Times New Roman</vt:lpstr>
      <vt:lpstr>Trebuchet MS</vt:lpstr>
      <vt:lpstr>Wingdings</vt:lpstr>
      <vt:lpstr>Urban</vt:lpstr>
      <vt:lpstr>Dasar Logika Matematika</vt:lpstr>
      <vt:lpstr>PowerPoint Presentation</vt:lpstr>
      <vt:lpstr>Objective</vt:lpstr>
      <vt:lpstr>Persentase</vt:lpstr>
      <vt:lpstr>Persentase</vt:lpstr>
      <vt:lpstr>Penggunaan Persentase</vt:lpstr>
      <vt:lpstr>Penggunaan Persentase</vt:lpstr>
      <vt:lpstr>Penggunaan Persentase – FRACTION</vt:lpstr>
      <vt:lpstr>Kasus 1</vt:lpstr>
      <vt:lpstr>Penggunaan Persentase untuk Menjelaskan Perubahan </vt:lpstr>
      <vt:lpstr>Perubahan Mutlak &amp; Relatif</vt:lpstr>
      <vt:lpstr>Perubahan Mutlak &amp; Relatif</vt:lpstr>
      <vt:lpstr>Kasus 2</vt:lpstr>
      <vt:lpstr>Kasus 3</vt:lpstr>
      <vt:lpstr>Penggunaan Persentase sebagai Compare (perbandingan)</vt:lpstr>
      <vt:lpstr>Penggunaan Persentase sebagai Compare (perbandingan)</vt:lpstr>
      <vt:lpstr>Penggunaan Persentase sebagai Compare (perbandingan)</vt:lpstr>
      <vt:lpstr>Penggunaan Persentase sebagai Compare (perbandingan)</vt:lpstr>
      <vt:lpstr>Percentage of  vs. More (or Less) Than</vt:lpstr>
      <vt:lpstr>Contoh #1:</vt:lpstr>
      <vt:lpstr>Contoh #2:</vt:lpstr>
      <vt:lpstr>Rasio</vt:lpstr>
      <vt:lpstr>What Is a Ratio?</vt:lpstr>
      <vt:lpstr>Rasio</vt:lpstr>
      <vt:lpstr>Rasio</vt:lpstr>
      <vt:lpstr>Persentase dari Persentase</vt:lpstr>
      <vt:lpstr>Kasus 4:</vt:lpstr>
      <vt:lpstr>Pemecahan Masalah pada Persentase</vt:lpstr>
      <vt:lpstr>Pemecahan Masalah pada Persentase</vt:lpstr>
      <vt:lpstr>Contoh #2:</vt:lpstr>
      <vt:lpstr>Kasus 5:</vt:lpstr>
      <vt:lpstr>Abuses of Percentages</vt:lpstr>
      <vt:lpstr>Abuses of Percentages</vt:lpstr>
      <vt:lpstr>Abuses of Percentages</vt:lpstr>
      <vt:lpstr>Abuses of Percentages</vt:lpstr>
      <vt:lpstr>Abuses of Percentages</vt:lpstr>
      <vt:lpstr>Abuses of Percentages</vt:lpstr>
      <vt:lpstr>Abuses of Percentages</vt:lpstr>
      <vt:lpstr>Abuses of Percentages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Logika Matematika</dc:title>
  <dc:creator>Person</dc:creator>
  <cp:lastModifiedBy>Chaerul Anwar</cp:lastModifiedBy>
  <cp:revision>2</cp:revision>
  <dcterms:modified xsi:type="dcterms:W3CDTF">2019-11-06T23:24:32Z</dcterms:modified>
</cp:coreProperties>
</file>