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0" r:id="rId8"/>
    <p:sldId id="262" r:id="rId9"/>
    <p:sldId id="263" r:id="rId10"/>
    <p:sldId id="264" r:id="rId11"/>
    <p:sldId id="265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7" d="100"/>
          <a:sy n="67" d="100"/>
        </p:scale>
        <p:origin x="-119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6953" y="268288"/>
            <a:ext cx="5669280" cy="39003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268940" y="268288"/>
            <a:ext cx="182880" cy="38868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400" y="4208929"/>
            <a:ext cx="5458968" cy="1048684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5257800"/>
            <a:ext cx="5458968" cy="62179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100000"/>
              <a:buFont typeface="Wingdings 2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76600" y="390525"/>
            <a:ext cx="5504688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22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5A8FE4C3-5372-2C4E-899D-20DFC54CF3F1}" type="datetimeFigureOut">
              <a:rPr lang="en-US" smtClean="0"/>
              <a:t>11/8/19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8688" y="6356350"/>
            <a:ext cx="4736592" cy="365125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6494" y="6356350"/>
            <a:ext cx="685800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2496D61C-4378-874E-A876-512293F0AC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FE4C3-5372-2C4E-899D-20DFC54CF3F1}" type="datetimeFigureOut">
              <a:rPr lang="en-US" smtClean="0"/>
              <a:t>11/8/19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6D61C-4378-874E-A876-512293F0AC5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FE4C3-5372-2C4E-899D-20DFC54CF3F1}" type="datetimeFigureOut">
              <a:rPr lang="en-US" smtClean="0"/>
              <a:t>11/8/19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6D61C-4378-874E-A876-512293F0AC5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5720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FE4C3-5372-2C4E-899D-20DFC54CF3F1}" type="datetimeFigureOut">
              <a:rPr lang="en-US" smtClean="0"/>
              <a:t>11/8/19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6D61C-4378-874E-A876-512293F0AC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FE4C3-5372-2C4E-899D-20DFC54CF3F1}" type="datetimeFigureOut">
              <a:rPr lang="en-US" smtClean="0"/>
              <a:t>11/8/19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6D61C-4378-874E-A876-512293F0AC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95082"/>
            <a:ext cx="3566160" cy="103542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052" y="990600"/>
            <a:ext cx="3566160" cy="51355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57400"/>
            <a:ext cx="3566160" cy="365760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FE4C3-5372-2C4E-899D-20DFC54CF3F1}" type="datetimeFigureOut">
              <a:rPr lang="en-US" smtClean="0"/>
              <a:t>11/8/19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6D61C-4378-874E-A876-512293F0AC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746811" y="268288"/>
            <a:ext cx="4114800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95082"/>
            <a:ext cx="3566160" cy="103542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57400"/>
            <a:ext cx="3566160" cy="365760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1365" y="6124014"/>
            <a:ext cx="1752600" cy="365125"/>
          </a:xfrm>
        </p:spPr>
        <p:txBody>
          <a:bodyPr/>
          <a:lstStyle>
            <a:lvl1pPr algn="l">
              <a:defRPr/>
            </a:lvl1pPr>
          </a:lstStyle>
          <a:p>
            <a:fld id="{5A8FE4C3-5372-2C4E-899D-20DFC54CF3F1}" type="datetimeFigureOut">
              <a:rPr lang="en-US" smtClean="0"/>
              <a:t>11/8/19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74812" y="6356350"/>
            <a:ext cx="386378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6D61C-4378-874E-A876-512293F0AC5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760258" y="990600"/>
            <a:ext cx="4096512" cy="561181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216775" y="268288"/>
            <a:ext cx="1639457" cy="3639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4267200"/>
            <a:ext cx="6477000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68288"/>
            <a:ext cx="6858000" cy="3639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4840941"/>
            <a:ext cx="6475412" cy="130427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FE4C3-5372-2C4E-899D-20DFC54CF3F1}" type="datetimeFigureOut">
              <a:rPr lang="en-US" smtClean="0"/>
              <a:t>11/8/19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6D61C-4378-874E-A876-512293F0AC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4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35471" y="268288"/>
            <a:ext cx="720761" cy="3639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4267200"/>
            <a:ext cx="6477000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68288"/>
            <a:ext cx="3006726" cy="3639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4840941"/>
            <a:ext cx="6475412" cy="130427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FE4C3-5372-2C4E-899D-20DFC54CF3F1}" type="datetimeFigureOut">
              <a:rPr lang="en-US" smtClean="0"/>
              <a:t>11/8/19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6D61C-4378-874E-A876-512293F0AC5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3352800" y="268288"/>
            <a:ext cx="47019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1" name="Picture Placeholder 2"/>
          <p:cNvSpPr>
            <a:spLocks noGrp="1"/>
          </p:cNvSpPr>
          <p:nvPr>
            <p:ph type="pic" idx="14"/>
          </p:nvPr>
        </p:nvSpPr>
        <p:spPr>
          <a:xfrm>
            <a:off x="3352800" y="2131935"/>
            <a:ext cx="23042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2" name="Picture Placeholder 2"/>
          <p:cNvSpPr>
            <a:spLocks noGrp="1"/>
          </p:cNvSpPr>
          <p:nvPr>
            <p:ph type="pic" idx="15"/>
          </p:nvPr>
        </p:nvSpPr>
        <p:spPr>
          <a:xfrm>
            <a:off x="5750500" y="2131935"/>
            <a:ext cx="23042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212106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FE4C3-5372-2C4E-899D-20DFC54CF3F1}" type="datetimeFigureOut">
              <a:rPr lang="en-US" smtClean="0"/>
              <a:t>11/8/19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6D61C-4378-874E-A876-512293F0AC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43799" y="1035424"/>
            <a:ext cx="1322295" cy="5090739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35424"/>
            <a:ext cx="6019800" cy="510978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FE4C3-5372-2C4E-899D-20DFC54CF3F1}" type="datetimeFigureOut">
              <a:rPr lang="en-US" smtClean="0"/>
              <a:t>11/8/19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6D61C-4378-874E-A876-512293F0AC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212106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12106" y="6356350"/>
            <a:ext cx="1752600" cy="365125"/>
          </a:xfrm>
        </p:spPr>
        <p:txBody>
          <a:bodyPr/>
          <a:lstStyle/>
          <a:p>
            <a:fld id="{5A8FE4C3-5372-2C4E-899D-20DFC54CF3F1}" type="datetimeFigureOut">
              <a:rPr lang="en-US" smtClean="0"/>
              <a:t>11/8/19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6D61C-4378-874E-A876-512293F0AC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6953" y="268288"/>
            <a:ext cx="5669280" cy="25603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399" y="4171950"/>
            <a:ext cx="5457919" cy="1085850"/>
          </a:xfrm>
        </p:spPr>
        <p:txBody>
          <a:bodyPr>
            <a:normAutofit/>
          </a:bodyPr>
          <a:lstStyle>
            <a:lvl1pPr>
              <a:defRPr sz="4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1" y="5257799"/>
            <a:ext cx="5457918" cy="618565"/>
          </a:xfrm>
        </p:spPr>
        <p:txBody>
          <a:bodyPr>
            <a:normAutofit/>
          </a:bodyPr>
          <a:lstStyle>
            <a:lvl1pPr marL="0" indent="0" algn="l">
              <a:spcBef>
                <a:spcPct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spcBef>
                <a:spcPct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76600" y="389965"/>
            <a:ext cx="5499847" cy="365125"/>
          </a:xfrm>
        </p:spPr>
        <p:txBody>
          <a:bodyPr/>
          <a:lstStyle>
            <a:lvl1pPr>
              <a:defRPr sz="2200" b="0" baseline="0">
                <a:solidFill>
                  <a:schemeClr val="bg1"/>
                </a:solidFill>
              </a:defRPr>
            </a:lvl1pPr>
          </a:lstStyle>
          <a:p>
            <a:fld id="{5A8FE4C3-5372-2C4E-899D-20DFC54CF3F1}" type="datetimeFigureOut">
              <a:rPr lang="en-US" smtClean="0"/>
              <a:t>11/8/19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3847" y="6356350"/>
            <a:ext cx="473411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5459" y="6356350"/>
            <a:ext cx="685800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2496D61C-4378-874E-A876-512293F0AC5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200400" y="2877671"/>
            <a:ext cx="5646867" cy="128016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268940" y="268288"/>
            <a:ext cx="182880" cy="38868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,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9875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8423" y="914400"/>
            <a:ext cx="650837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8423" y="2209800"/>
            <a:ext cx="6508377" cy="3916363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12106" y="6356350"/>
            <a:ext cx="1752600" cy="365125"/>
          </a:xfrm>
        </p:spPr>
        <p:txBody>
          <a:bodyPr/>
          <a:lstStyle/>
          <a:p>
            <a:fld id="{5A8FE4C3-5372-2C4E-899D-20DFC54CF3F1}" type="datetimeFigureOut">
              <a:rPr lang="en-US" smtClean="0"/>
              <a:t>11/8/19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78423" y="6356350"/>
            <a:ext cx="492685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1694" y="361016"/>
            <a:ext cx="506506" cy="365125"/>
          </a:xfrm>
        </p:spPr>
        <p:txBody>
          <a:bodyPr/>
          <a:lstStyle/>
          <a:p>
            <a:fld id="{2496D61C-4378-874E-A876-512293F0AC5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5" y="1976718"/>
            <a:ext cx="1645920" cy="46257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58952" y="268288"/>
            <a:ext cx="1099073" cy="635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1" y="3429000"/>
            <a:ext cx="4966446" cy="1398494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9801" y="4824414"/>
            <a:ext cx="4966446" cy="1320800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600" y="6356350"/>
            <a:ext cx="1622612" cy="365125"/>
          </a:xfrm>
        </p:spPr>
        <p:txBody>
          <a:bodyPr/>
          <a:lstStyle/>
          <a:p>
            <a:fld id="{5A8FE4C3-5372-2C4E-899D-20DFC54CF3F1}" type="datetimeFigureOut">
              <a:rPr lang="en-US" smtClean="0"/>
              <a:t>11/8/19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4812" y="6356350"/>
            <a:ext cx="531158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6D61C-4378-874E-A876-512293F0AC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9875" y="4773706"/>
            <a:ext cx="2971800" cy="18445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0354" y="3429001"/>
            <a:ext cx="4966446" cy="1398494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20354" y="4824414"/>
            <a:ext cx="4966446" cy="1320800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1212" y="6104965"/>
            <a:ext cx="506506" cy="365125"/>
          </a:xfrm>
        </p:spPr>
        <p:txBody>
          <a:bodyPr/>
          <a:lstStyle/>
          <a:p>
            <a:fld id="{2496D61C-4378-874E-A876-512293F0AC5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4" y="268288"/>
            <a:ext cx="2971800" cy="443865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8244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FE4C3-5372-2C4E-899D-20DFC54CF3F1}" type="datetimeFigureOut">
              <a:rPr lang="en-US" smtClean="0"/>
              <a:t>11/8/19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6D61C-4378-874E-A876-512293F0AC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8835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4132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89411"/>
            <a:ext cx="356616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79391" y="2054132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79391" y="2689411"/>
            <a:ext cx="356616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FE4C3-5372-2C4E-899D-20DFC54CF3F1}" type="datetimeFigureOut">
              <a:rPr lang="en-US" smtClean="0"/>
              <a:t>11/8/19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6D61C-4378-874E-A876-512293F0AC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2214562"/>
            <a:ext cx="7396163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FE4C3-5372-2C4E-899D-20DFC54CF3F1}" type="datetimeFigureOut">
              <a:rPr lang="en-US" smtClean="0"/>
              <a:t>11/8/19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6D61C-4378-874E-A876-512293F0AC5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57199" y="4224973"/>
            <a:ext cx="7396163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6508377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2209800"/>
            <a:ext cx="6508377" cy="3916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98659" y="6356350"/>
            <a:ext cx="175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5A8FE4C3-5372-2C4E-899D-20DFC54CF3F1}" type="datetimeFigureOut">
              <a:rPr lang="en-US" smtClean="0"/>
              <a:t>11/8/19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4812" y="6356350"/>
            <a:ext cx="6007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56494" y="361016"/>
            <a:ext cx="5065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200" b="1">
                <a:solidFill>
                  <a:schemeClr val="bg1"/>
                </a:solidFill>
              </a:defRPr>
            </a:lvl1pPr>
          </a:lstStyle>
          <a:p>
            <a:fld id="{2496D61C-4378-874E-A876-512293F0AC5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1800"/>
        </a:spcBef>
        <a:buClr>
          <a:schemeClr val="accent1"/>
        </a:buClr>
        <a:buSzPct val="100000"/>
        <a:buFont typeface="Wingdings 2" pitchFamily="18" charset="2"/>
        <a:buChar char="¡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46660" y="4509942"/>
            <a:ext cx="5458968" cy="104868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CRISIS</a:t>
            </a:r>
            <a:br>
              <a:rPr lang="en-US" dirty="0" smtClean="0"/>
            </a:br>
            <a:r>
              <a:rPr lang="en-US" dirty="0" smtClean="0"/>
              <a:t>MANAGEMENT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5714480"/>
            <a:ext cx="5458968" cy="621792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 smtClean="0"/>
              <a:t>Pertemuan</a:t>
            </a:r>
            <a:r>
              <a:rPr lang="en-US" dirty="0" smtClean="0"/>
              <a:t> 9</a:t>
            </a:r>
          </a:p>
          <a:p>
            <a:r>
              <a:rPr lang="en-US" dirty="0" smtClean="0"/>
              <a:t>TEORI-TEORI KOMUNIKASI </a:t>
            </a:r>
          </a:p>
          <a:p>
            <a:r>
              <a:rPr lang="en-US" dirty="0" smtClean="0"/>
              <a:t>TERKAIT CRISIS MANAGEMENT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213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ETHICAL ASPECTS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3 tactical rules for engaging social media: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Be where the action is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Be there before a (crisis) occurs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Cast a wide net (through the) use of multiple and overlapping (social media) channels.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(Coombs and Holladay)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324528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NOT!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Lying</a:t>
            </a:r>
          </a:p>
          <a:p>
            <a:r>
              <a:rPr lang="en-US" dirty="0" smtClean="0"/>
              <a:t>Deception</a:t>
            </a:r>
          </a:p>
          <a:p>
            <a:r>
              <a:rPr lang="en-US" dirty="0" smtClean="0"/>
              <a:t>Stealing</a:t>
            </a:r>
          </a:p>
          <a:p>
            <a:r>
              <a:rPr lang="en-US" dirty="0" smtClean="0"/>
              <a:t>Manipulation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4116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Crisis Communication &amp; Crisis Management, An Ethical Approach</a:t>
            </a:r>
          </a:p>
          <a:p>
            <a:pPr marL="0" indent="0">
              <a:buNone/>
            </a:pPr>
            <a:r>
              <a:rPr lang="en-US" dirty="0" smtClean="0"/>
              <a:t>Burton St. John III, Yvette E. Pearson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6856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KEYWORDS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Crisis</a:t>
            </a:r>
          </a:p>
          <a:p>
            <a:r>
              <a:rPr lang="en-US" dirty="0" smtClean="0"/>
              <a:t>Crisis Management</a:t>
            </a:r>
          </a:p>
          <a:p>
            <a:r>
              <a:rPr lang="en-US" dirty="0" smtClean="0"/>
              <a:t>Crisis Communication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9549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178" y="2024995"/>
            <a:ext cx="6508377" cy="11430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4398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STAKEHOLDER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Perusahaan </a:t>
            </a:r>
            <a:r>
              <a:rPr lang="en-US" b="1" dirty="0" err="1" smtClean="0"/>
              <a:t>harus</a:t>
            </a:r>
            <a:r>
              <a:rPr lang="en-US" b="1" dirty="0" smtClean="0"/>
              <a:t> </a:t>
            </a:r>
            <a:r>
              <a:rPr lang="en-US" b="1" dirty="0" err="1" smtClean="0"/>
              <a:t>memberikan</a:t>
            </a:r>
            <a:r>
              <a:rPr lang="en-US" b="1" dirty="0" smtClean="0"/>
              <a:t> </a:t>
            </a:r>
            <a:r>
              <a:rPr lang="en-US" b="1" dirty="0" err="1" smtClean="0"/>
              <a:t>nilai</a:t>
            </a:r>
            <a:r>
              <a:rPr lang="en-US" b="1" dirty="0" smtClean="0"/>
              <a:t> </a:t>
            </a:r>
            <a:r>
              <a:rPr lang="en-US" b="1" dirty="0" err="1" smtClean="0"/>
              <a:t>kepada</a:t>
            </a:r>
            <a:r>
              <a:rPr lang="en-US" b="1" dirty="0" smtClean="0"/>
              <a:t> </a:t>
            </a:r>
            <a:r>
              <a:rPr lang="en-US" b="1" dirty="0" err="1" smtClean="0"/>
              <a:t>semua</a:t>
            </a:r>
            <a:r>
              <a:rPr lang="en-US" b="1" dirty="0" smtClean="0"/>
              <a:t> stakeholders, </a:t>
            </a:r>
            <a:r>
              <a:rPr lang="en-US" b="1" dirty="0" err="1" smtClean="0"/>
              <a:t>bukan</a:t>
            </a:r>
            <a:r>
              <a:rPr lang="en-US" b="1" dirty="0" smtClean="0"/>
              <a:t> </a:t>
            </a:r>
            <a:r>
              <a:rPr lang="en-US" b="1" dirty="0" err="1" smtClean="0"/>
              <a:t>hanya</a:t>
            </a:r>
            <a:r>
              <a:rPr lang="en-US" b="1" dirty="0" smtClean="0"/>
              <a:t> </a:t>
            </a:r>
            <a:r>
              <a:rPr lang="en-US" b="1" dirty="0" err="1" smtClean="0"/>
              <a:t>kepada</a:t>
            </a:r>
            <a:r>
              <a:rPr lang="en-US" b="1" dirty="0" smtClean="0"/>
              <a:t> shareholders</a:t>
            </a:r>
            <a:r>
              <a:rPr lang="en-US" b="1" dirty="0"/>
              <a:t>. </a:t>
            </a:r>
            <a:endParaRPr lang="en-US" dirty="0" smtClean="0"/>
          </a:p>
          <a:p>
            <a:r>
              <a:rPr lang="en-US" b="1" dirty="0" err="1" smtClean="0"/>
              <a:t>Aplikasi</a:t>
            </a:r>
            <a:r>
              <a:rPr lang="en-US" b="1" dirty="0" smtClean="0"/>
              <a:t> </a:t>
            </a:r>
            <a:r>
              <a:rPr lang="en-US" b="1" dirty="0" err="1" smtClean="0"/>
              <a:t>teori</a:t>
            </a:r>
            <a:r>
              <a:rPr lang="en-US" b="1" dirty="0" smtClean="0"/>
              <a:t> </a:t>
            </a:r>
            <a:r>
              <a:rPr lang="en-US" b="1" dirty="0" err="1" smtClean="0"/>
              <a:t>difokuskan</a:t>
            </a:r>
            <a:r>
              <a:rPr lang="en-US" b="1" dirty="0" smtClean="0"/>
              <a:t> </a:t>
            </a:r>
            <a:r>
              <a:rPr lang="en-US" b="1" dirty="0" err="1" smtClean="0"/>
              <a:t>pada</a:t>
            </a:r>
            <a:r>
              <a:rPr lang="en-US" b="1" dirty="0" smtClean="0"/>
              <a:t> </a:t>
            </a:r>
            <a:r>
              <a:rPr lang="en-US" b="1" dirty="0" err="1" smtClean="0"/>
              <a:t>kegiatan</a:t>
            </a:r>
            <a:r>
              <a:rPr lang="en-US" b="1" dirty="0" smtClean="0"/>
              <a:t> </a:t>
            </a:r>
            <a:r>
              <a:rPr lang="en-US" b="1" dirty="0" err="1" smtClean="0"/>
              <a:t>mengidentifikasi</a:t>
            </a:r>
            <a:r>
              <a:rPr lang="en-US" b="1" dirty="0" smtClean="0"/>
              <a:t> </a:t>
            </a:r>
            <a:r>
              <a:rPr lang="en-US" b="1" dirty="0" err="1" smtClean="0"/>
              <a:t>kelompok</a:t>
            </a:r>
            <a:r>
              <a:rPr lang="en-US" b="1" dirty="0" smtClean="0"/>
              <a:t> </a:t>
            </a:r>
            <a:r>
              <a:rPr lang="en-US" b="1" dirty="0" err="1" smtClean="0"/>
              <a:t>audiens</a:t>
            </a:r>
            <a:r>
              <a:rPr lang="en-US" b="1" dirty="0" smtClean="0"/>
              <a:t> </a:t>
            </a:r>
            <a:r>
              <a:rPr lang="en-US" b="1" dirty="0" err="1" smtClean="0"/>
              <a:t>berdasarkan</a:t>
            </a:r>
            <a:r>
              <a:rPr lang="en-US" b="1" dirty="0" smtClean="0"/>
              <a:t> </a:t>
            </a:r>
            <a:r>
              <a:rPr lang="en-US" b="1" dirty="0" err="1" smtClean="0"/>
              <a:t>tingkat</a:t>
            </a:r>
            <a:r>
              <a:rPr lang="en-US" b="1" dirty="0" smtClean="0"/>
              <a:t> </a:t>
            </a:r>
            <a:r>
              <a:rPr lang="en-US" b="1" dirty="0" err="1" smtClean="0"/>
              <a:t>kepentingannya</a:t>
            </a:r>
            <a:r>
              <a:rPr lang="en-US" b="1" dirty="0" smtClean="0"/>
              <a:t> </a:t>
            </a:r>
            <a:r>
              <a:rPr lang="en-US" b="1" dirty="0" err="1" smtClean="0"/>
              <a:t>sehingga</a:t>
            </a:r>
            <a:r>
              <a:rPr lang="en-US" b="1" dirty="0" smtClean="0"/>
              <a:t> </a:t>
            </a:r>
            <a:r>
              <a:rPr lang="en-US" b="1" dirty="0" err="1" smtClean="0"/>
              <a:t>bisa</a:t>
            </a:r>
            <a:r>
              <a:rPr lang="en-US" b="1" dirty="0" smtClean="0"/>
              <a:t> </a:t>
            </a:r>
            <a:r>
              <a:rPr lang="en-US" b="1" dirty="0" err="1" smtClean="0"/>
              <a:t>membantu</a:t>
            </a:r>
            <a:r>
              <a:rPr lang="en-US" b="1" dirty="0" smtClean="0"/>
              <a:t> </a:t>
            </a:r>
            <a:r>
              <a:rPr lang="en-US" b="1" dirty="0" err="1" smtClean="0"/>
              <a:t>merumuskan</a:t>
            </a:r>
            <a:r>
              <a:rPr lang="en-US" b="1" dirty="0" smtClean="0"/>
              <a:t> </a:t>
            </a:r>
            <a:r>
              <a:rPr lang="en-US" b="1" dirty="0" err="1" smtClean="0"/>
              <a:t>strategi</a:t>
            </a:r>
            <a:r>
              <a:rPr lang="en-US" b="1" dirty="0" smtClean="0"/>
              <a:t> </a:t>
            </a:r>
            <a:r>
              <a:rPr lang="en-US" b="1" dirty="0" err="1" smtClean="0"/>
              <a:t>dan</a:t>
            </a:r>
            <a:r>
              <a:rPr lang="en-US" b="1" dirty="0" smtClean="0"/>
              <a:t> </a:t>
            </a:r>
            <a:r>
              <a:rPr lang="en-US" b="1" dirty="0" err="1" smtClean="0"/>
              <a:t>taktik</a:t>
            </a:r>
            <a:r>
              <a:rPr lang="en-US" b="1" dirty="0" smtClean="0"/>
              <a:t> </a:t>
            </a:r>
            <a:r>
              <a:rPr lang="en-US" b="1" dirty="0" err="1" smtClean="0"/>
              <a:t>komunikasi</a:t>
            </a:r>
            <a:r>
              <a:rPr lang="en-US" b="1" dirty="0" smtClean="0"/>
              <a:t>  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41462140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Symmetrical communication</a:t>
            </a:r>
            <a:br>
              <a:rPr lang="en-US" dirty="0" smtClean="0"/>
            </a:br>
            <a:r>
              <a:rPr lang="en-US" dirty="0" smtClean="0"/>
              <a:t> (</a:t>
            </a:r>
            <a:r>
              <a:rPr lang="en-US" dirty="0" err="1" smtClean="0"/>
              <a:t>Grunig</a:t>
            </a:r>
            <a:r>
              <a:rPr lang="en-US" dirty="0" smtClean="0"/>
              <a:t> &amp; Hunt)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Perusahaan </a:t>
            </a:r>
            <a:r>
              <a:rPr lang="en-US" b="1" dirty="0" err="1" smtClean="0"/>
              <a:t>tidak</a:t>
            </a:r>
            <a:r>
              <a:rPr lang="en-US" b="1" dirty="0" smtClean="0"/>
              <a:t> </a:t>
            </a:r>
            <a:r>
              <a:rPr lang="en-US" b="1" dirty="0" err="1" smtClean="0"/>
              <a:t>hanya</a:t>
            </a:r>
            <a:r>
              <a:rPr lang="en-US" b="1" dirty="0" smtClean="0"/>
              <a:t> </a:t>
            </a:r>
            <a:r>
              <a:rPr lang="en-US" b="1" dirty="0" err="1" smtClean="0"/>
              <a:t>mengirimkan</a:t>
            </a:r>
            <a:r>
              <a:rPr lang="en-US" b="1" dirty="0" smtClean="0"/>
              <a:t> </a:t>
            </a:r>
            <a:r>
              <a:rPr lang="en-US" b="1" dirty="0" err="1" smtClean="0"/>
              <a:t>pesan</a:t>
            </a:r>
            <a:r>
              <a:rPr lang="en-US" b="1" dirty="0" smtClean="0"/>
              <a:t> </a:t>
            </a:r>
            <a:r>
              <a:rPr lang="en-US" b="1" dirty="0" err="1" smtClean="0"/>
              <a:t>kepada</a:t>
            </a:r>
            <a:r>
              <a:rPr lang="en-US" b="1" dirty="0" smtClean="0"/>
              <a:t> </a:t>
            </a:r>
            <a:r>
              <a:rPr lang="en-US" b="1" dirty="0" err="1" smtClean="0"/>
              <a:t>audiens</a:t>
            </a:r>
            <a:r>
              <a:rPr lang="en-US" b="1" dirty="0" err="1" smtClean="0"/>
              <a:t>nya</a:t>
            </a:r>
            <a:r>
              <a:rPr lang="en-US" b="1" dirty="0" smtClean="0"/>
              <a:t> </a:t>
            </a:r>
            <a:r>
              <a:rPr lang="en-US" b="1" dirty="0" err="1" smtClean="0"/>
              <a:t>tapi</a:t>
            </a:r>
            <a:r>
              <a:rPr lang="en-US" b="1" dirty="0" smtClean="0"/>
              <a:t> </a:t>
            </a:r>
            <a:r>
              <a:rPr lang="en-US" b="1" dirty="0" err="1" smtClean="0"/>
              <a:t>juga</a:t>
            </a:r>
            <a:r>
              <a:rPr lang="en-US" b="1" dirty="0" smtClean="0"/>
              <a:t> </a:t>
            </a:r>
            <a:r>
              <a:rPr lang="en-US" b="1" dirty="0" err="1" smtClean="0"/>
              <a:t>secara</a:t>
            </a:r>
            <a:r>
              <a:rPr lang="en-US" b="1" dirty="0" smtClean="0"/>
              <a:t> </a:t>
            </a:r>
            <a:r>
              <a:rPr lang="en-US" b="1" dirty="0" err="1" smtClean="0"/>
              <a:t>aktif</a:t>
            </a:r>
            <a:r>
              <a:rPr lang="en-US" b="1" dirty="0" smtClean="0"/>
              <a:t> </a:t>
            </a:r>
            <a:r>
              <a:rPr lang="en-US" b="1" dirty="0" err="1" smtClean="0"/>
              <a:t>mencari</a:t>
            </a:r>
            <a:r>
              <a:rPr lang="en-US" b="1" dirty="0" smtClean="0"/>
              <a:t> </a:t>
            </a:r>
            <a:r>
              <a:rPr lang="en-US" b="1" dirty="0" err="1" smtClean="0"/>
              <a:t>dan</a:t>
            </a:r>
            <a:r>
              <a:rPr lang="en-US" b="1" dirty="0" smtClean="0"/>
              <a:t> </a:t>
            </a:r>
            <a:r>
              <a:rPr lang="en-US" b="1" dirty="0" err="1" smtClean="0"/>
              <a:t>menerima</a:t>
            </a:r>
            <a:r>
              <a:rPr lang="en-US" b="1" dirty="0" smtClean="0"/>
              <a:t> feedback </a:t>
            </a:r>
            <a:r>
              <a:rPr lang="en-US" b="1" dirty="0" err="1" smtClean="0"/>
              <a:t>dari</a:t>
            </a:r>
            <a:r>
              <a:rPr lang="en-US" b="1" dirty="0" smtClean="0"/>
              <a:t> stakeholders. </a:t>
            </a:r>
            <a:endParaRPr lang="en-US" b="1" dirty="0" smtClean="0"/>
          </a:p>
          <a:p>
            <a:r>
              <a:rPr lang="en-US" b="1" dirty="0" smtClean="0"/>
              <a:t>Public Relations </a:t>
            </a:r>
            <a:r>
              <a:rPr lang="en-US" b="1" dirty="0" err="1" smtClean="0"/>
              <a:t>menjalankan</a:t>
            </a:r>
            <a:r>
              <a:rPr lang="en-US" b="1" dirty="0" smtClean="0"/>
              <a:t> </a:t>
            </a:r>
            <a:r>
              <a:rPr lang="en-US" b="1" dirty="0" err="1" smtClean="0"/>
              <a:t>peran</a:t>
            </a:r>
            <a:r>
              <a:rPr lang="en-US" b="1" dirty="0" smtClean="0"/>
              <a:t> </a:t>
            </a:r>
            <a:r>
              <a:rPr lang="en-US" b="1" dirty="0" err="1" smtClean="0"/>
              <a:t>sebagai</a:t>
            </a:r>
            <a:r>
              <a:rPr lang="en-US" b="1" dirty="0" smtClean="0"/>
              <a:t> mediator yang </a:t>
            </a:r>
            <a:r>
              <a:rPr lang="en-US" b="1" dirty="0" err="1" smtClean="0"/>
              <a:t>bekerja</a:t>
            </a:r>
            <a:r>
              <a:rPr lang="en-US" b="1" dirty="0" smtClean="0"/>
              <a:t> </a:t>
            </a:r>
            <a:r>
              <a:rPr lang="en-US" b="1" dirty="0" err="1" smtClean="0"/>
              <a:t>untuk</a:t>
            </a:r>
            <a:r>
              <a:rPr lang="en-US" b="1" dirty="0" smtClean="0"/>
              <a:t> </a:t>
            </a:r>
            <a:r>
              <a:rPr lang="en-US" b="1" dirty="0" err="1" smtClean="0"/>
              <a:t>membangun</a:t>
            </a:r>
            <a:r>
              <a:rPr lang="en-US" b="1" dirty="0"/>
              <a:t> </a:t>
            </a:r>
            <a:r>
              <a:rPr lang="en-US" b="1" dirty="0" err="1" smtClean="0"/>
              <a:t>pemahaman</a:t>
            </a:r>
            <a:r>
              <a:rPr lang="en-US" b="1" dirty="0" smtClean="0"/>
              <a:t> </a:t>
            </a:r>
            <a:r>
              <a:rPr lang="en-US" b="1" dirty="0" err="1" smtClean="0"/>
              <a:t>bersama</a:t>
            </a:r>
            <a:r>
              <a:rPr lang="en-US" b="1" dirty="0" smtClean="0"/>
              <a:t> (</a:t>
            </a:r>
            <a:r>
              <a:rPr lang="en-US" b="1" dirty="0" smtClean="0"/>
              <a:t>mutual understanding) </a:t>
            </a:r>
            <a:r>
              <a:rPr lang="en-US" b="1" dirty="0" err="1" smtClean="0"/>
              <a:t>antara</a:t>
            </a:r>
            <a:r>
              <a:rPr lang="en-US" b="1" dirty="0" smtClean="0"/>
              <a:t> </a:t>
            </a:r>
            <a:r>
              <a:rPr lang="en-US" b="1" dirty="0" err="1" smtClean="0"/>
              <a:t>perusahaan</a:t>
            </a:r>
            <a:r>
              <a:rPr lang="en-US" b="1" dirty="0" smtClean="0"/>
              <a:t> </a:t>
            </a:r>
            <a:r>
              <a:rPr lang="en-US" b="1" dirty="0" err="1" smtClean="0"/>
              <a:t>dengan</a:t>
            </a:r>
            <a:r>
              <a:rPr lang="en-US" b="1" dirty="0" smtClean="0"/>
              <a:t> stakeholders. </a:t>
            </a:r>
            <a:endParaRPr lang="en-US" b="1" dirty="0" smtClean="0"/>
          </a:p>
          <a:p>
            <a:r>
              <a:rPr lang="en-US" b="1" dirty="0" smtClean="0"/>
              <a:t>Salah </a:t>
            </a:r>
            <a:r>
              <a:rPr lang="en-US" b="1" dirty="0" err="1" smtClean="0"/>
              <a:t>satu</a:t>
            </a:r>
            <a:r>
              <a:rPr lang="en-US" b="1" dirty="0" smtClean="0"/>
              <a:t> </a:t>
            </a:r>
            <a:r>
              <a:rPr lang="en-US" b="1" dirty="0" err="1" smtClean="0"/>
              <a:t>kuncinya</a:t>
            </a:r>
            <a:r>
              <a:rPr lang="en-US" b="1" dirty="0" smtClean="0"/>
              <a:t> </a:t>
            </a:r>
            <a:r>
              <a:rPr lang="en-US" b="1" dirty="0" err="1" smtClean="0"/>
              <a:t>adalah</a:t>
            </a:r>
            <a:r>
              <a:rPr lang="en-US" b="1" dirty="0" smtClean="0"/>
              <a:t> </a:t>
            </a:r>
            <a:r>
              <a:rPr lang="en-US" b="1" dirty="0" err="1" smtClean="0"/>
              <a:t>memahami</a:t>
            </a:r>
            <a:r>
              <a:rPr lang="en-US" b="1" dirty="0" smtClean="0"/>
              <a:t> </a:t>
            </a:r>
            <a:r>
              <a:rPr lang="en-US" b="1" dirty="0" err="1" smtClean="0"/>
              <a:t>keinginan</a:t>
            </a:r>
            <a:r>
              <a:rPr lang="en-US" b="1" dirty="0" smtClean="0"/>
              <a:t> shareholders. </a:t>
            </a:r>
            <a:r>
              <a:rPr lang="en-US" b="1" dirty="0" err="1" smtClean="0"/>
              <a:t>Dengan</a:t>
            </a:r>
            <a:r>
              <a:rPr lang="en-US" b="1" dirty="0" smtClean="0"/>
              <a:t> </a:t>
            </a:r>
            <a:r>
              <a:rPr lang="en-US" b="1" dirty="0" err="1" smtClean="0"/>
              <a:t>begitu</a:t>
            </a:r>
            <a:r>
              <a:rPr lang="en-US" b="1" dirty="0" smtClean="0"/>
              <a:t> </a:t>
            </a:r>
            <a:r>
              <a:rPr lang="en-US" b="1" dirty="0" err="1" smtClean="0"/>
              <a:t>kesenjangan</a:t>
            </a:r>
            <a:r>
              <a:rPr lang="en-US" b="1" dirty="0" smtClean="0"/>
              <a:t> </a:t>
            </a:r>
            <a:r>
              <a:rPr lang="en-US" b="1" dirty="0" err="1" smtClean="0"/>
              <a:t>antara</a:t>
            </a:r>
            <a:r>
              <a:rPr lang="en-US" b="1" dirty="0" smtClean="0"/>
              <a:t> “</a:t>
            </a:r>
            <a:r>
              <a:rPr lang="en-US" b="1" dirty="0" smtClean="0"/>
              <a:t>Corporate practice </a:t>
            </a:r>
            <a:r>
              <a:rPr lang="en-US" b="1" dirty="0" err="1" smtClean="0"/>
              <a:t>dan</a:t>
            </a:r>
            <a:r>
              <a:rPr lang="en-US" b="1" dirty="0" smtClean="0"/>
              <a:t> </a:t>
            </a:r>
            <a:r>
              <a:rPr lang="en-US" b="1" dirty="0" smtClean="0"/>
              <a:t>stakeholder expectation.” </a:t>
            </a:r>
            <a:r>
              <a:rPr lang="en-US" b="1" dirty="0" err="1" smtClean="0"/>
              <a:t>bisa</a:t>
            </a:r>
            <a:r>
              <a:rPr lang="en-US" b="1" dirty="0" smtClean="0"/>
              <a:t> </a:t>
            </a:r>
            <a:r>
              <a:rPr lang="en-US" b="1" dirty="0" err="1" smtClean="0"/>
              <a:t>diminimalkan</a:t>
            </a:r>
            <a:r>
              <a:rPr lang="en-US" b="1" dirty="0" smtClean="0"/>
              <a:t>.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561080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Corporate Apologia </a:t>
            </a:r>
            <a:r>
              <a:rPr lang="en-US" dirty="0"/>
              <a:t>T</a:t>
            </a:r>
            <a:r>
              <a:rPr lang="en-US" dirty="0" smtClean="0"/>
              <a:t>heory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 smtClean="0"/>
              <a:t>Fokus</a:t>
            </a:r>
            <a:r>
              <a:rPr lang="en-US" b="1" dirty="0" smtClean="0"/>
              <a:t> </a:t>
            </a:r>
            <a:r>
              <a:rPr lang="en-US" b="1" dirty="0" err="1" smtClean="0"/>
              <a:t>utamanya</a:t>
            </a:r>
            <a:r>
              <a:rPr lang="en-US" b="1" dirty="0" smtClean="0"/>
              <a:t> </a:t>
            </a:r>
            <a:r>
              <a:rPr lang="en-US" b="1" dirty="0" err="1" smtClean="0"/>
              <a:t>adalah</a:t>
            </a:r>
            <a:r>
              <a:rPr lang="en-US" b="1" dirty="0" smtClean="0"/>
              <a:t> </a:t>
            </a:r>
            <a:r>
              <a:rPr lang="en-US" b="1" dirty="0" err="1" smtClean="0"/>
              <a:t>pendekatan</a:t>
            </a:r>
            <a:r>
              <a:rPr lang="en-US" b="1" dirty="0" smtClean="0"/>
              <a:t> </a:t>
            </a:r>
            <a:r>
              <a:rPr lang="en-US" b="1" dirty="0" err="1" smtClean="0"/>
              <a:t>retorika</a:t>
            </a:r>
            <a:r>
              <a:rPr lang="en-US" b="1" dirty="0" smtClean="0"/>
              <a:t> </a:t>
            </a:r>
            <a:r>
              <a:rPr lang="en-US" b="1" dirty="0" err="1" smtClean="0"/>
              <a:t>dalam</a:t>
            </a:r>
            <a:r>
              <a:rPr lang="en-US" b="1" dirty="0" smtClean="0"/>
              <a:t> </a:t>
            </a:r>
            <a:r>
              <a:rPr lang="en-US" b="1" dirty="0" err="1" smtClean="0"/>
              <a:t>mengelola</a:t>
            </a:r>
            <a:r>
              <a:rPr lang="en-US" b="1" dirty="0" smtClean="0"/>
              <a:t> </a:t>
            </a:r>
            <a:r>
              <a:rPr lang="en-US" b="1" dirty="0" err="1" smtClean="0"/>
              <a:t>krisis</a:t>
            </a:r>
            <a:r>
              <a:rPr lang="en-US" b="1" dirty="0" smtClean="0"/>
              <a:t>. </a:t>
            </a:r>
            <a:endParaRPr lang="en-US" b="1" dirty="0" smtClean="0"/>
          </a:p>
          <a:p>
            <a:r>
              <a:rPr lang="en-US" b="1" dirty="0" smtClean="0"/>
              <a:t/>
            </a:r>
            <a:r>
              <a:rPr lang="en-US" b="1" dirty="0" err="1" smtClean="0"/>
              <a:t>Aplikasi</a:t>
            </a:r>
            <a:r>
              <a:rPr lang="en-US" b="1" dirty="0" smtClean="0"/>
              <a:t> </a:t>
            </a:r>
            <a:r>
              <a:rPr lang="en-US" b="1" dirty="0" err="1" smtClean="0"/>
              <a:t>teori</a:t>
            </a:r>
            <a:r>
              <a:rPr lang="en-US" b="1" dirty="0" smtClean="0"/>
              <a:t> </a:t>
            </a:r>
            <a:r>
              <a:rPr lang="en-US" b="1" dirty="0" err="1" smtClean="0"/>
              <a:t>biasanya</a:t>
            </a:r>
            <a:r>
              <a:rPr lang="en-US" b="1" dirty="0" smtClean="0"/>
              <a:t> </a:t>
            </a:r>
            <a:r>
              <a:rPr lang="en-US" b="1" dirty="0" err="1" smtClean="0"/>
              <a:t>difokuskan</a:t>
            </a:r>
            <a:r>
              <a:rPr lang="en-US" b="1" dirty="0" smtClean="0"/>
              <a:t> </a:t>
            </a:r>
            <a:r>
              <a:rPr lang="en-US" b="1" dirty="0" err="1" smtClean="0"/>
              <a:t>pada</a:t>
            </a:r>
            <a:r>
              <a:rPr lang="en-US" b="1" dirty="0" smtClean="0"/>
              <a:t> </a:t>
            </a:r>
            <a:r>
              <a:rPr lang="en-US" b="1" dirty="0" err="1" smtClean="0"/>
              <a:t>analisis</a:t>
            </a:r>
            <a:r>
              <a:rPr lang="en-US" b="1" dirty="0" smtClean="0"/>
              <a:t> </a:t>
            </a:r>
            <a:r>
              <a:rPr lang="en-US" b="1" dirty="0" err="1" smtClean="0"/>
              <a:t>terhadap</a:t>
            </a:r>
            <a:r>
              <a:rPr lang="en-US" b="1" dirty="0" smtClean="0"/>
              <a:t> </a:t>
            </a:r>
            <a:r>
              <a:rPr lang="en-US" b="1" dirty="0" err="1" smtClean="0"/>
              <a:t>berbagai</a:t>
            </a:r>
            <a:r>
              <a:rPr lang="en-US" b="1" dirty="0" smtClean="0"/>
              <a:t> </a:t>
            </a:r>
            <a:r>
              <a:rPr lang="en-US" b="1" dirty="0" err="1" smtClean="0"/>
              <a:t>teknik</a:t>
            </a:r>
            <a:r>
              <a:rPr lang="en-US" b="1" dirty="0"/>
              <a:t> </a:t>
            </a:r>
            <a:r>
              <a:rPr lang="en-US" b="1" dirty="0" err="1" smtClean="0"/>
              <a:t>bertahan</a:t>
            </a:r>
            <a:r>
              <a:rPr lang="en-US" b="1" dirty="0" smtClean="0"/>
              <a:t> (defensive techniques) yang </a:t>
            </a:r>
            <a:r>
              <a:rPr lang="en-US" b="1" dirty="0" err="1" smtClean="0"/>
              <a:t>dilakukan</a:t>
            </a:r>
            <a:r>
              <a:rPr lang="en-US" b="1" dirty="0" smtClean="0"/>
              <a:t>  </a:t>
            </a:r>
            <a:r>
              <a:rPr lang="en-US" b="1" dirty="0" err="1" smtClean="0"/>
              <a:t>individu-individu</a:t>
            </a:r>
            <a:r>
              <a:rPr lang="en-US" b="1" dirty="0" smtClean="0"/>
              <a:t> </a:t>
            </a:r>
            <a:r>
              <a:rPr lang="en-US" b="1" dirty="0" err="1" smtClean="0"/>
              <a:t>dalam</a:t>
            </a:r>
            <a:r>
              <a:rPr lang="en-US" b="1" dirty="0" smtClean="0"/>
              <a:t> </a:t>
            </a:r>
            <a:r>
              <a:rPr lang="en-US" b="1" dirty="0" err="1" smtClean="0"/>
              <a:t>menangani</a:t>
            </a:r>
            <a:r>
              <a:rPr lang="en-US" b="1" dirty="0" smtClean="0"/>
              <a:t> </a:t>
            </a:r>
            <a:r>
              <a:rPr lang="en-US" b="1" dirty="0" err="1" smtClean="0"/>
              <a:t>krisis</a:t>
            </a:r>
            <a:r>
              <a:rPr lang="en-US" b="1" dirty="0" smtClean="0"/>
              <a:t>. 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431351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Image Repair Theory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Focuses </a:t>
            </a:r>
            <a:r>
              <a:rPr lang="en-US" b="1" dirty="0" smtClean="0"/>
              <a:t>more on actions that not only attempt to manage the threat but also repair any damage done to the image of the actor accused of promulgating the crisis. </a:t>
            </a:r>
          </a:p>
          <a:p>
            <a:r>
              <a:rPr lang="en-US" b="1" dirty="0" err="1" smtClean="0"/>
              <a:t>Methodes</a:t>
            </a:r>
            <a:r>
              <a:rPr lang="en-US" b="1" dirty="0" smtClean="0"/>
              <a:t>: Denying; shifting blame; minimizing harms; attacking the accuser. </a:t>
            </a:r>
          </a:p>
          <a:p>
            <a:r>
              <a:rPr lang="en-US" b="1" dirty="0" smtClean="0"/>
              <a:t>Also stresses that, to handle a crisis, we must know what actions caused the crisis and which audiences most affect our image.</a:t>
            </a:r>
          </a:p>
          <a:p>
            <a:r>
              <a:rPr lang="en-US" b="1" dirty="0" err="1" smtClean="0"/>
              <a:t>Sering</a:t>
            </a:r>
            <a:r>
              <a:rPr lang="en-US" b="1" dirty="0" smtClean="0"/>
              <a:t> </a:t>
            </a:r>
            <a:r>
              <a:rPr lang="en-US" b="1" dirty="0" err="1" smtClean="0"/>
              <a:t>diaplikasikan</a:t>
            </a:r>
            <a:r>
              <a:rPr lang="en-US" b="1" dirty="0" smtClean="0"/>
              <a:t> </a:t>
            </a:r>
            <a:r>
              <a:rPr lang="en-US" b="1" dirty="0" err="1" smtClean="0"/>
              <a:t>untuk</a:t>
            </a:r>
            <a:r>
              <a:rPr lang="en-US" b="1" dirty="0" smtClean="0"/>
              <a:t> </a:t>
            </a:r>
            <a:r>
              <a:rPr lang="en-US" b="1" dirty="0" err="1" smtClean="0"/>
              <a:t>analisis</a:t>
            </a:r>
            <a:r>
              <a:rPr lang="en-US" b="1" dirty="0" smtClean="0"/>
              <a:t> </a:t>
            </a:r>
            <a:r>
              <a:rPr lang="en-US" b="1" dirty="0" err="1" smtClean="0"/>
              <a:t>krisis</a:t>
            </a:r>
            <a:r>
              <a:rPr lang="en-US" b="1" dirty="0" smtClean="0"/>
              <a:t> </a:t>
            </a:r>
            <a:r>
              <a:rPr lang="en-US" b="1" dirty="0" err="1" smtClean="0"/>
              <a:t>terkait</a:t>
            </a:r>
            <a:r>
              <a:rPr lang="en-US" b="1" dirty="0" smtClean="0"/>
              <a:t> public figure. </a:t>
            </a:r>
            <a:r>
              <a:rPr lang="en-US" b="1" dirty="0" err="1" smtClean="0"/>
              <a:t>Tapi</a:t>
            </a:r>
            <a:r>
              <a:rPr lang="en-US" b="1" dirty="0" smtClean="0"/>
              <a:t> </a:t>
            </a:r>
            <a:r>
              <a:rPr lang="en-US" b="1" dirty="0" err="1" smtClean="0"/>
              <a:t>bisa</a:t>
            </a:r>
            <a:r>
              <a:rPr lang="en-US" b="1" dirty="0" smtClean="0"/>
              <a:t> </a:t>
            </a:r>
            <a:r>
              <a:rPr lang="en-US" b="1" dirty="0" err="1" smtClean="0"/>
              <a:t>juga</a:t>
            </a:r>
            <a:r>
              <a:rPr lang="en-US" b="1" dirty="0" smtClean="0"/>
              <a:t> </a:t>
            </a:r>
            <a:r>
              <a:rPr lang="en-US" b="1" dirty="0" err="1" smtClean="0"/>
              <a:t>digunakan</a:t>
            </a:r>
            <a:r>
              <a:rPr lang="en-US" b="1" dirty="0" smtClean="0"/>
              <a:t> </a:t>
            </a:r>
            <a:r>
              <a:rPr lang="en-US" b="1" dirty="0" err="1" smtClean="0"/>
              <a:t>untuk</a:t>
            </a:r>
            <a:r>
              <a:rPr lang="en-US" b="1" dirty="0" smtClean="0"/>
              <a:t> </a:t>
            </a:r>
            <a:r>
              <a:rPr lang="en-US" b="1" dirty="0" err="1" smtClean="0"/>
              <a:t>organisasi</a:t>
            </a:r>
            <a:r>
              <a:rPr lang="en-US" dirty="0" smtClean="0"/>
              <a:t>.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3020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Situational Crisis Communication Theory (SCCT)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/>
              <a:t>Menekankan</a:t>
            </a:r>
            <a:r>
              <a:rPr lang="en-US" b="1" dirty="0" smtClean="0"/>
              <a:t> </a:t>
            </a:r>
            <a:r>
              <a:rPr lang="en-US" b="1" dirty="0" err="1" smtClean="0"/>
              <a:t>pada</a:t>
            </a:r>
            <a:r>
              <a:rPr lang="en-US" b="1" dirty="0" smtClean="0"/>
              <a:t> </a:t>
            </a:r>
            <a:r>
              <a:rPr lang="en-US" b="1" dirty="0" err="1" smtClean="0"/>
              <a:t>pentingnya</a:t>
            </a:r>
            <a:r>
              <a:rPr lang="en-US" b="1" dirty="0" smtClean="0"/>
              <a:t> </a:t>
            </a:r>
            <a:r>
              <a:rPr lang="en-US" b="1" dirty="0" err="1" smtClean="0"/>
              <a:t>pemahaman</a:t>
            </a:r>
            <a:r>
              <a:rPr lang="en-US" b="1" dirty="0" smtClean="0"/>
              <a:t> </a:t>
            </a:r>
            <a:r>
              <a:rPr lang="en-US" b="1" dirty="0" err="1" smtClean="0"/>
              <a:t>terhadap</a:t>
            </a:r>
            <a:r>
              <a:rPr lang="en-US" b="1" dirty="0" smtClean="0"/>
              <a:t> </a:t>
            </a:r>
            <a:r>
              <a:rPr lang="en-US" b="1" dirty="0" err="1" smtClean="0"/>
              <a:t>sejarah</a:t>
            </a:r>
            <a:r>
              <a:rPr lang="en-US" b="1" dirty="0" smtClean="0"/>
              <a:t> </a:t>
            </a:r>
            <a:r>
              <a:rPr lang="en-US" b="1" dirty="0" err="1" smtClean="0"/>
              <a:t>krisis</a:t>
            </a:r>
            <a:r>
              <a:rPr lang="en-US" b="1" dirty="0" smtClean="0"/>
              <a:t> </a:t>
            </a:r>
            <a:r>
              <a:rPr lang="en-US" b="1" dirty="0" err="1" smtClean="0"/>
              <a:t>organisasi</a:t>
            </a:r>
            <a:r>
              <a:rPr lang="en-US" b="1" dirty="0" smtClean="0"/>
              <a:t> </a:t>
            </a:r>
            <a:r>
              <a:rPr lang="en-US" b="1" dirty="0" err="1" smtClean="0"/>
              <a:t>dan</a:t>
            </a:r>
            <a:r>
              <a:rPr lang="en-US" b="1" dirty="0" smtClean="0"/>
              <a:t> </a:t>
            </a:r>
            <a:r>
              <a:rPr lang="en-US" b="1" dirty="0" err="1" smtClean="0"/>
              <a:t>reputasi</a:t>
            </a:r>
            <a:r>
              <a:rPr lang="en-US" b="1" dirty="0" smtClean="0"/>
              <a:t> yang </a:t>
            </a:r>
            <a:r>
              <a:rPr lang="en-US" b="1" dirty="0" err="1" smtClean="0"/>
              <a:t>dimiliki</a:t>
            </a:r>
            <a:r>
              <a:rPr lang="en-US" b="1" dirty="0" smtClean="0"/>
              <a:t> </a:t>
            </a:r>
            <a:r>
              <a:rPr lang="en-US" b="1" dirty="0" err="1" smtClean="0"/>
              <a:t>sebelumnya</a:t>
            </a:r>
            <a:r>
              <a:rPr lang="en-US" b="1" dirty="0" smtClean="0"/>
              <a:t>. </a:t>
            </a:r>
            <a:r>
              <a:rPr lang="en-US" b="1" dirty="0" err="1" smtClean="0"/>
              <a:t>Sehingga</a:t>
            </a:r>
            <a:r>
              <a:rPr lang="en-US" b="1" dirty="0" smtClean="0"/>
              <a:t> </a:t>
            </a:r>
            <a:r>
              <a:rPr lang="en-US" b="1" dirty="0" err="1" smtClean="0"/>
              <a:t>pengetahuan</a:t>
            </a:r>
            <a:r>
              <a:rPr lang="en-US" b="1" dirty="0" smtClean="0"/>
              <a:t> </a:t>
            </a:r>
            <a:r>
              <a:rPr lang="en-US" b="1" dirty="0" err="1" smtClean="0"/>
              <a:t>itu</a:t>
            </a:r>
            <a:r>
              <a:rPr lang="en-US" b="1" dirty="0" smtClean="0"/>
              <a:t> </a:t>
            </a:r>
            <a:r>
              <a:rPr lang="en-US" b="1" dirty="0" err="1" smtClean="0"/>
              <a:t>akan</a:t>
            </a:r>
            <a:r>
              <a:rPr lang="en-US" b="1" dirty="0" smtClean="0"/>
              <a:t> </a:t>
            </a:r>
            <a:r>
              <a:rPr lang="en-US" b="1" dirty="0" err="1" smtClean="0"/>
              <a:t>membantu</a:t>
            </a:r>
            <a:r>
              <a:rPr lang="en-US" b="1" dirty="0" smtClean="0"/>
              <a:t> </a:t>
            </a:r>
            <a:r>
              <a:rPr lang="en-US" b="1" dirty="0" err="1" smtClean="0"/>
              <a:t>menentukan</a:t>
            </a:r>
            <a:r>
              <a:rPr lang="en-US" b="1" dirty="0" smtClean="0"/>
              <a:t> </a:t>
            </a:r>
            <a:r>
              <a:rPr lang="en-US" b="1" dirty="0" err="1" smtClean="0"/>
              <a:t>seberapa</a:t>
            </a:r>
            <a:r>
              <a:rPr lang="en-US" b="1" dirty="0" smtClean="0"/>
              <a:t> </a:t>
            </a:r>
            <a:r>
              <a:rPr lang="en-US" b="1" dirty="0" err="1" smtClean="0"/>
              <a:t>rentan</a:t>
            </a:r>
            <a:r>
              <a:rPr lang="en-US" b="1" dirty="0" smtClean="0"/>
              <a:t> </a:t>
            </a:r>
            <a:r>
              <a:rPr lang="en-US" b="1" dirty="0" err="1" smtClean="0"/>
              <a:t>potensi</a:t>
            </a:r>
            <a:r>
              <a:rPr lang="en-US" b="1" dirty="0" smtClean="0"/>
              <a:t> </a:t>
            </a:r>
            <a:r>
              <a:rPr lang="en-US" b="1" dirty="0" err="1" smtClean="0"/>
              <a:t>kerusakan</a:t>
            </a:r>
            <a:r>
              <a:rPr lang="en-US" b="1" dirty="0" smtClean="0"/>
              <a:t> </a:t>
            </a:r>
            <a:r>
              <a:rPr lang="en-US" b="1" dirty="0" err="1" smtClean="0"/>
              <a:t>reputasi</a:t>
            </a:r>
            <a:r>
              <a:rPr lang="en-US" b="1" dirty="0" smtClean="0"/>
              <a:t> yang </a:t>
            </a:r>
            <a:r>
              <a:rPr lang="en-US" b="1" dirty="0" err="1" smtClean="0"/>
              <a:t>disebabkan</a:t>
            </a:r>
            <a:r>
              <a:rPr lang="en-US" b="1" dirty="0" smtClean="0"/>
              <a:t> </a:t>
            </a:r>
            <a:r>
              <a:rPr lang="en-US" b="1" dirty="0" err="1" smtClean="0"/>
              <a:t>oleh</a:t>
            </a:r>
            <a:r>
              <a:rPr lang="en-US" b="1" dirty="0" smtClean="0"/>
              <a:t> </a:t>
            </a:r>
            <a:r>
              <a:rPr lang="en-US" b="1" dirty="0" err="1" smtClean="0"/>
              <a:t>krisis</a:t>
            </a:r>
            <a:r>
              <a:rPr lang="en-US" b="1" dirty="0" smtClean="0"/>
              <a:t>. </a:t>
            </a:r>
          </a:p>
          <a:p>
            <a:r>
              <a:rPr lang="en-US" b="1" dirty="0" err="1" smtClean="0"/>
              <a:t>Juga</a:t>
            </a:r>
            <a:r>
              <a:rPr lang="en-US" b="1" dirty="0" smtClean="0"/>
              <a:t> </a:t>
            </a:r>
            <a:r>
              <a:rPr lang="en-US" b="1" dirty="0" err="1" smtClean="0"/>
              <a:t>juga</a:t>
            </a:r>
            <a:r>
              <a:rPr lang="en-US" b="1" dirty="0" smtClean="0"/>
              <a:t> </a:t>
            </a:r>
            <a:r>
              <a:rPr lang="en-US" b="1" dirty="0" err="1" smtClean="0"/>
              <a:t>pemahaman</a:t>
            </a:r>
            <a:r>
              <a:rPr lang="en-US" b="1" dirty="0" smtClean="0"/>
              <a:t> </a:t>
            </a:r>
            <a:r>
              <a:rPr lang="en-US" b="1" dirty="0" err="1" smtClean="0"/>
              <a:t>tentang</a:t>
            </a:r>
            <a:r>
              <a:rPr lang="en-US" b="1" dirty="0" smtClean="0"/>
              <a:t> cluster </a:t>
            </a:r>
            <a:r>
              <a:rPr lang="en-US" b="1" dirty="0" err="1" smtClean="0"/>
              <a:t>atau</a:t>
            </a:r>
            <a:r>
              <a:rPr lang="en-US" b="1" dirty="0" smtClean="0"/>
              <a:t> </a:t>
            </a:r>
            <a:r>
              <a:rPr lang="en-US" b="1" dirty="0" err="1" smtClean="0"/>
              <a:t>tipe</a:t>
            </a:r>
            <a:r>
              <a:rPr lang="en-US" b="1" dirty="0" smtClean="0"/>
              <a:t> </a:t>
            </a:r>
            <a:r>
              <a:rPr lang="en-US" b="1" dirty="0" err="1" smtClean="0"/>
              <a:t>krisis</a:t>
            </a:r>
            <a:r>
              <a:rPr lang="en-US" b="1" dirty="0"/>
              <a:t> </a:t>
            </a:r>
            <a:r>
              <a:rPr lang="en-US" b="1" dirty="0" err="1" smtClean="0"/>
              <a:t>untuk</a:t>
            </a:r>
            <a:r>
              <a:rPr lang="en-US" b="1" dirty="0" smtClean="0"/>
              <a:t> </a:t>
            </a:r>
            <a:r>
              <a:rPr lang="en-US" b="1" dirty="0" err="1" smtClean="0"/>
              <a:t>membuat</a:t>
            </a:r>
            <a:r>
              <a:rPr lang="en-US" b="1" dirty="0" smtClean="0"/>
              <a:t> </a:t>
            </a:r>
            <a:r>
              <a:rPr lang="en-US" b="1" dirty="0" err="1" smtClean="0"/>
              <a:t>keputusan</a:t>
            </a:r>
            <a:r>
              <a:rPr lang="en-US" b="1" dirty="0" smtClean="0"/>
              <a:t> yang </a:t>
            </a:r>
            <a:r>
              <a:rPr lang="en-US" b="1" dirty="0" err="1" smtClean="0"/>
              <a:t>memengaruhi</a:t>
            </a:r>
            <a:r>
              <a:rPr lang="en-US" b="1" dirty="0" smtClean="0"/>
              <a:t> </a:t>
            </a:r>
            <a:r>
              <a:rPr lang="en-US" b="1" dirty="0" err="1" smtClean="0"/>
              <a:t>persepsi</a:t>
            </a:r>
            <a:r>
              <a:rPr lang="en-US" b="1" dirty="0" smtClean="0"/>
              <a:t> stakeholders </a:t>
            </a:r>
            <a:r>
              <a:rPr lang="en-US" b="1" dirty="0" err="1" smtClean="0"/>
              <a:t>terhadap</a:t>
            </a:r>
            <a:r>
              <a:rPr lang="en-US" b="1" dirty="0" smtClean="0"/>
              <a:t> </a:t>
            </a:r>
            <a:r>
              <a:rPr lang="en-US" b="1" dirty="0" err="1" smtClean="0"/>
              <a:t>penanganan</a:t>
            </a:r>
            <a:r>
              <a:rPr lang="en-US" b="1" dirty="0" smtClean="0"/>
              <a:t> </a:t>
            </a:r>
            <a:r>
              <a:rPr lang="en-US" b="1" dirty="0" err="1" smtClean="0"/>
              <a:t>krisis</a:t>
            </a:r>
            <a:r>
              <a:rPr lang="en-US" b="1" dirty="0" smtClean="0"/>
              <a:t>.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005367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Crisis response strategies in the SCCT cluster analysis study</a:t>
            </a:r>
            <a:endParaRPr lang="en-US" dirty="0"/>
          </a:p>
        </p:txBody>
      </p:sp>
      <p:pic>
        <p:nvPicPr>
          <p:cNvPr id="4" name="Content Placeholder 3" descr="IMG_20191107_190028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" r="94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857434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SCCT </a:t>
            </a:r>
            <a:r>
              <a:rPr lang="en-US" b="1" dirty="0" err="1" smtClean="0"/>
              <a:t>juga</a:t>
            </a:r>
            <a:r>
              <a:rPr lang="en-US" b="1" dirty="0" smtClean="0"/>
              <a:t> </a:t>
            </a:r>
            <a:r>
              <a:rPr lang="en-US" b="1" dirty="0" err="1" smtClean="0"/>
              <a:t>memberikan</a:t>
            </a:r>
            <a:r>
              <a:rPr lang="en-US" b="1" dirty="0" smtClean="0"/>
              <a:t> </a:t>
            </a:r>
            <a:r>
              <a:rPr lang="en-US" b="1" dirty="0" err="1" smtClean="0"/>
              <a:t>sumbangan</a:t>
            </a:r>
            <a:r>
              <a:rPr lang="en-US" b="1" dirty="0" smtClean="0"/>
              <a:t> </a:t>
            </a:r>
            <a:r>
              <a:rPr lang="en-US" b="1" dirty="0" err="1" smtClean="0"/>
              <a:t>dalam</a:t>
            </a:r>
            <a:r>
              <a:rPr lang="en-US" b="1" dirty="0" smtClean="0"/>
              <a:t> </a:t>
            </a:r>
            <a:r>
              <a:rPr lang="en-US" b="1" dirty="0" err="1" smtClean="0"/>
              <a:t>bidang</a:t>
            </a:r>
            <a:r>
              <a:rPr lang="en-US" b="1" dirty="0" smtClean="0"/>
              <a:t> </a:t>
            </a:r>
            <a:r>
              <a:rPr lang="en-US" b="1" dirty="0" err="1" smtClean="0"/>
              <a:t>komunikasi</a:t>
            </a:r>
            <a:r>
              <a:rPr lang="en-US" b="1" dirty="0" smtClean="0"/>
              <a:t> </a:t>
            </a:r>
            <a:r>
              <a:rPr lang="en-US" b="1" dirty="0" err="1" smtClean="0"/>
              <a:t>krisis</a:t>
            </a:r>
            <a:r>
              <a:rPr lang="en-US" b="1" dirty="0" smtClean="0"/>
              <a:t> </a:t>
            </a:r>
            <a:r>
              <a:rPr lang="en-US" b="1" dirty="0" err="1" smtClean="0"/>
              <a:t>terkait</a:t>
            </a:r>
            <a:r>
              <a:rPr lang="en-US" b="1" dirty="0" smtClean="0"/>
              <a:t> </a:t>
            </a:r>
            <a:r>
              <a:rPr lang="en-US" b="1" dirty="0" err="1" smtClean="0"/>
              <a:t>pentingnya</a:t>
            </a:r>
            <a:r>
              <a:rPr lang="en-US" b="1" dirty="0" smtClean="0"/>
              <a:t> </a:t>
            </a:r>
            <a:r>
              <a:rPr lang="en-US" b="1" dirty="0" err="1" smtClean="0"/>
              <a:t>menyediakan</a:t>
            </a:r>
            <a:r>
              <a:rPr lang="en-US" b="1" dirty="0" smtClean="0"/>
              <a:t> </a:t>
            </a:r>
            <a:r>
              <a:rPr lang="en-US" b="1" dirty="0" err="1" smtClean="0"/>
              <a:t>informasi</a:t>
            </a:r>
            <a:r>
              <a:rPr lang="en-US" b="1" dirty="0" smtClean="0"/>
              <a:t> </a:t>
            </a:r>
            <a:r>
              <a:rPr lang="en-US" b="1" dirty="0" err="1" smtClean="0"/>
              <a:t>kepada</a:t>
            </a:r>
            <a:r>
              <a:rPr lang="en-US" b="1" dirty="0" smtClean="0"/>
              <a:t> </a:t>
            </a:r>
            <a:r>
              <a:rPr lang="en-US" b="1" dirty="0" err="1" smtClean="0"/>
              <a:t>khalayak</a:t>
            </a:r>
            <a:r>
              <a:rPr lang="en-US" b="1" dirty="0" smtClean="0"/>
              <a:t> yang </a:t>
            </a:r>
            <a:r>
              <a:rPr lang="en-US" b="1" dirty="0" err="1" smtClean="0"/>
              <a:t>terdampak</a:t>
            </a:r>
            <a:r>
              <a:rPr lang="en-US" b="1" dirty="0" smtClean="0"/>
              <a:t> </a:t>
            </a:r>
            <a:r>
              <a:rPr lang="en-US" b="1" dirty="0" err="1" smtClean="0"/>
              <a:t>krisis</a:t>
            </a:r>
            <a:r>
              <a:rPr lang="en-US" b="1" dirty="0" smtClean="0"/>
              <a:t>. </a:t>
            </a:r>
          </a:p>
          <a:p>
            <a:r>
              <a:rPr lang="en-US" b="1" dirty="0" smtClean="0"/>
              <a:t>Ada 2 </a:t>
            </a:r>
            <a:r>
              <a:rPr lang="en-US" b="1" dirty="0" err="1" smtClean="0"/>
              <a:t>jenis</a:t>
            </a:r>
            <a:r>
              <a:rPr lang="en-US" b="1" dirty="0" smtClean="0"/>
              <a:t> </a:t>
            </a:r>
            <a:r>
              <a:rPr lang="en-US" b="1" dirty="0" err="1" smtClean="0"/>
              <a:t>informasi</a:t>
            </a:r>
            <a:r>
              <a:rPr lang="en-US" b="1" dirty="0" smtClean="0"/>
              <a:t>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b="1" dirty="0" smtClean="0"/>
              <a:t>Instructing info yang </a:t>
            </a:r>
            <a:r>
              <a:rPr lang="en-US" b="1" dirty="0" err="1" smtClean="0"/>
              <a:t>membantu</a:t>
            </a:r>
            <a:r>
              <a:rPr lang="en-US" b="1" dirty="0" smtClean="0"/>
              <a:t> </a:t>
            </a:r>
            <a:r>
              <a:rPr lang="en-US" b="1" dirty="0" err="1" smtClean="0"/>
              <a:t>audiens</a:t>
            </a:r>
            <a:r>
              <a:rPr lang="en-US" b="1" dirty="0" smtClean="0"/>
              <a:t> </a:t>
            </a:r>
            <a:r>
              <a:rPr lang="en-US" b="1" dirty="0" err="1" smtClean="0"/>
              <a:t>mendapatkan</a:t>
            </a:r>
            <a:r>
              <a:rPr lang="en-US" b="1" dirty="0" smtClean="0"/>
              <a:t> info-info </a:t>
            </a:r>
            <a:r>
              <a:rPr lang="en-US" b="1" dirty="0" err="1" smtClean="0"/>
              <a:t>kunci</a:t>
            </a:r>
            <a:r>
              <a:rPr lang="en-US" b="1" dirty="0" smtClean="0"/>
              <a:t> yang </a:t>
            </a:r>
            <a:r>
              <a:rPr lang="en-US" b="1" dirty="0" err="1" smtClean="0"/>
              <a:t>dibutuhkan</a:t>
            </a:r>
            <a:r>
              <a:rPr lang="en-US" b="1" dirty="0" smtClean="0"/>
              <a:t> </a:t>
            </a:r>
            <a:r>
              <a:rPr lang="en-US" b="1" dirty="0" err="1" smtClean="0"/>
              <a:t>untuk</a:t>
            </a:r>
            <a:r>
              <a:rPr lang="en-US" b="1" dirty="0" smtClean="0"/>
              <a:t> </a:t>
            </a:r>
            <a:r>
              <a:rPr lang="en-US" b="1" dirty="0" err="1" smtClean="0"/>
              <a:t>melindungi</a:t>
            </a:r>
            <a:r>
              <a:rPr lang="en-US" b="1" dirty="0" smtClean="0"/>
              <a:t> </a:t>
            </a:r>
            <a:r>
              <a:rPr lang="en-US" b="1" dirty="0" err="1" smtClean="0"/>
              <a:t>diri</a:t>
            </a:r>
            <a:r>
              <a:rPr lang="en-US" b="1" dirty="0" smtClean="0"/>
              <a:t> </a:t>
            </a:r>
            <a:r>
              <a:rPr lang="en-US" b="1" dirty="0" err="1" smtClean="0"/>
              <a:t>sendiri</a:t>
            </a:r>
            <a:endParaRPr lang="en-US" b="1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b="1" dirty="0" smtClean="0"/>
              <a:t>Info </a:t>
            </a:r>
            <a:r>
              <a:rPr lang="en-US" b="1" dirty="0" err="1" smtClean="0"/>
              <a:t>lanjutan</a:t>
            </a:r>
            <a:r>
              <a:rPr lang="en-US" b="1" dirty="0" smtClean="0"/>
              <a:t> yang </a:t>
            </a:r>
            <a:r>
              <a:rPr lang="en-US" b="1" dirty="0" err="1" smtClean="0"/>
              <a:t>menggambarkan</a:t>
            </a:r>
            <a:r>
              <a:rPr lang="en-US" b="1" dirty="0" smtClean="0"/>
              <a:t> </a:t>
            </a:r>
            <a:r>
              <a:rPr lang="en-US" b="1" dirty="0" err="1" smtClean="0"/>
              <a:t>kepedulian</a:t>
            </a:r>
            <a:r>
              <a:rPr lang="en-US" b="1" dirty="0" smtClean="0"/>
              <a:t> </a:t>
            </a:r>
            <a:r>
              <a:rPr lang="en-US" b="1" dirty="0" err="1" smtClean="0"/>
              <a:t>dan</a:t>
            </a:r>
            <a:r>
              <a:rPr lang="en-US" b="1" dirty="0" smtClean="0"/>
              <a:t> </a:t>
            </a:r>
            <a:r>
              <a:rPr lang="en-US" b="1" dirty="0" err="1" smtClean="0"/>
              <a:t>perkembangan</a:t>
            </a:r>
            <a:r>
              <a:rPr lang="en-US" b="1" dirty="0" smtClean="0"/>
              <a:t> </a:t>
            </a:r>
            <a:r>
              <a:rPr lang="en-US" b="1" dirty="0" err="1" smtClean="0"/>
              <a:t>penanganan</a:t>
            </a:r>
            <a:r>
              <a:rPr lang="en-US" b="1" dirty="0" smtClean="0"/>
              <a:t> </a:t>
            </a:r>
            <a:r>
              <a:rPr lang="en-US" b="1" dirty="0" err="1" smtClean="0"/>
              <a:t>krisis</a:t>
            </a:r>
            <a:r>
              <a:rPr lang="en-US" b="1" dirty="0" smtClean="0"/>
              <a:t>.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841120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Complexity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/>
              <a:t>Lebih</a:t>
            </a:r>
            <a:r>
              <a:rPr lang="en-US" b="1" dirty="0" smtClean="0"/>
              <a:t> </a:t>
            </a:r>
            <a:r>
              <a:rPr lang="en-US" b="1" dirty="0" err="1" smtClean="0"/>
              <a:t>fokus</a:t>
            </a:r>
            <a:r>
              <a:rPr lang="en-US" b="1" dirty="0" smtClean="0"/>
              <a:t> </a:t>
            </a:r>
            <a:r>
              <a:rPr lang="en-US" b="1" dirty="0" err="1" smtClean="0"/>
              <a:t>pada</a:t>
            </a:r>
            <a:r>
              <a:rPr lang="en-US" b="1" dirty="0" smtClean="0"/>
              <a:t> </a:t>
            </a:r>
            <a:r>
              <a:rPr lang="en-US" b="1" dirty="0" err="1" smtClean="0"/>
              <a:t>pengembangan</a:t>
            </a:r>
            <a:r>
              <a:rPr lang="en-US" b="1" dirty="0" smtClean="0"/>
              <a:t> proses yang </a:t>
            </a:r>
            <a:r>
              <a:rPr lang="en-US" b="1" dirty="0" err="1" smtClean="0"/>
              <a:t>memungkinkan</a:t>
            </a:r>
            <a:r>
              <a:rPr lang="en-US" b="1" dirty="0" smtClean="0"/>
              <a:t> </a:t>
            </a:r>
            <a:r>
              <a:rPr lang="en-US" b="1" dirty="0" err="1" smtClean="0"/>
              <a:t>lebih</a:t>
            </a:r>
            <a:r>
              <a:rPr lang="en-US" b="1" dirty="0" smtClean="0"/>
              <a:t> </a:t>
            </a:r>
            <a:r>
              <a:rPr lang="en-US" b="1" dirty="0" err="1" smtClean="0"/>
              <a:t>fleksibel</a:t>
            </a:r>
            <a:r>
              <a:rPr lang="en-US" b="1" dirty="0" smtClean="0"/>
              <a:t> </a:t>
            </a:r>
            <a:r>
              <a:rPr lang="en-US" b="1" dirty="0" err="1" smtClean="0"/>
              <a:t>dan</a:t>
            </a:r>
            <a:r>
              <a:rPr lang="en-US" b="1" dirty="0" smtClean="0"/>
              <a:t> </a:t>
            </a:r>
            <a:r>
              <a:rPr lang="en-US" b="1" dirty="0" err="1" smtClean="0"/>
              <a:t>beradaptasi</a:t>
            </a:r>
            <a:r>
              <a:rPr lang="en-US" b="1" dirty="0" smtClean="0"/>
              <a:t> </a:t>
            </a:r>
            <a:r>
              <a:rPr lang="en-US" b="1" dirty="0" err="1" smtClean="0"/>
              <a:t>secara</a:t>
            </a:r>
            <a:r>
              <a:rPr lang="en-US" b="1" dirty="0" smtClean="0"/>
              <a:t> </a:t>
            </a:r>
            <a:r>
              <a:rPr lang="en-US" b="1" dirty="0" err="1" smtClean="0"/>
              <a:t>konstruktif</a:t>
            </a:r>
            <a:r>
              <a:rPr lang="en-US" b="1" dirty="0" smtClean="0"/>
              <a:t> </a:t>
            </a:r>
            <a:r>
              <a:rPr lang="en-US" b="1" dirty="0" err="1" smtClean="0"/>
              <a:t>untuk</a:t>
            </a:r>
            <a:r>
              <a:rPr lang="en-US" b="1" dirty="0" smtClean="0"/>
              <a:t> </a:t>
            </a:r>
            <a:r>
              <a:rPr lang="en-US" b="1" dirty="0" err="1" smtClean="0"/>
              <a:t>mengubah</a:t>
            </a:r>
            <a:r>
              <a:rPr lang="en-US" b="1" dirty="0" smtClean="0"/>
              <a:t> </a:t>
            </a:r>
            <a:r>
              <a:rPr lang="en-US" b="1" dirty="0" err="1" smtClean="0"/>
              <a:t>situasi</a:t>
            </a:r>
            <a:r>
              <a:rPr lang="en-US" b="1" dirty="0"/>
              <a:t> </a:t>
            </a:r>
            <a:r>
              <a:rPr lang="en-US" b="1" dirty="0" smtClean="0"/>
              <a:t>(environment). </a:t>
            </a:r>
          </a:p>
          <a:p>
            <a:r>
              <a:rPr lang="en-US" b="1" dirty="0" err="1" smtClean="0"/>
              <a:t>Krisis</a:t>
            </a:r>
            <a:r>
              <a:rPr lang="en-US" b="1" dirty="0" smtClean="0"/>
              <a:t> </a:t>
            </a:r>
            <a:r>
              <a:rPr lang="en-US" b="1" dirty="0" err="1" smtClean="0"/>
              <a:t>dilihat</a:t>
            </a:r>
            <a:r>
              <a:rPr lang="en-US" b="1" dirty="0" smtClean="0"/>
              <a:t> </a:t>
            </a:r>
            <a:r>
              <a:rPr lang="en-US" b="1" dirty="0" err="1" smtClean="0"/>
              <a:t>sebagai</a:t>
            </a:r>
            <a:r>
              <a:rPr lang="en-US" b="1" dirty="0" smtClean="0"/>
              <a:t> </a:t>
            </a:r>
            <a:r>
              <a:rPr lang="en-US" b="1" dirty="0" err="1" smtClean="0"/>
              <a:t>kesempatan</a:t>
            </a:r>
            <a:r>
              <a:rPr lang="en-US" b="1" dirty="0" smtClean="0"/>
              <a:t> </a:t>
            </a:r>
            <a:r>
              <a:rPr lang="en-US" b="1" dirty="0" err="1" smtClean="0"/>
              <a:t>untuk</a:t>
            </a:r>
            <a:r>
              <a:rPr lang="en-US" b="1" dirty="0" smtClean="0"/>
              <a:t> </a:t>
            </a:r>
            <a:r>
              <a:rPr lang="en-US" b="1" dirty="0" err="1" smtClean="0"/>
              <a:t>membuat</a:t>
            </a:r>
            <a:r>
              <a:rPr lang="en-US" b="1" dirty="0" smtClean="0"/>
              <a:t> </a:t>
            </a:r>
            <a:r>
              <a:rPr lang="en-US" b="1" dirty="0" err="1" smtClean="0"/>
              <a:t>penyesuaian-penyesuaian</a:t>
            </a:r>
            <a:r>
              <a:rPr lang="en-US" b="1" dirty="0" smtClean="0"/>
              <a:t> </a:t>
            </a:r>
            <a:r>
              <a:rPr lang="en-US" b="1" dirty="0" err="1" smtClean="0"/>
              <a:t>ketimbang</a:t>
            </a:r>
            <a:r>
              <a:rPr lang="en-US" b="1" dirty="0" smtClean="0"/>
              <a:t> </a:t>
            </a:r>
            <a:r>
              <a:rPr lang="en-US" b="1" dirty="0" err="1" smtClean="0"/>
              <a:t>hanya</a:t>
            </a:r>
            <a:r>
              <a:rPr lang="en-US" b="1" dirty="0" smtClean="0"/>
              <a:t> </a:t>
            </a:r>
            <a:r>
              <a:rPr lang="en-US" b="1" dirty="0" err="1" smtClean="0"/>
              <a:t>menonjolkan</a:t>
            </a:r>
            <a:r>
              <a:rPr lang="en-US" b="1" dirty="0" smtClean="0"/>
              <a:t> </a:t>
            </a:r>
            <a:r>
              <a:rPr lang="en-US" b="1" dirty="0" err="1" smtClean="0"/>
              <a:t>rencana-rencana</a:t>
            </a:r>
            <a:r>
              <a:rPr lang="en-US" b="1" dirty="0" smtClean="0"/>
              <a:t> yang </a:t>
            </a:r>
            <a:r>
              <a:rPr lang="en-US" b="1" dirty="0" err="1" smtClean="0"/>
              <a:t>ditetapkan</a:t>
            </a:r>
            <a:r>
              <a:rPr lang="en-US" b="1" dirty="0" smtClean="0"/>
              <a:t> di </a:t>
            </a:r>
            <a:r>
              <a:rPr lang="en-US" b="1" dirty="0" err="1" smtClean="0"/>
              <a:t>awal</a:t>
            </a:r>
            <a:r>
              <a:rPr lang="en-US" b="1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918433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laza">
  <a:themeElements>
    <a:clrScheme name="Plaza">
      <a:dk1>
        <a:sysClr val="windowText" lastClr="000000"/>
      </a:dk1>
      <a:lt1>
        <a:sysClr val="window" lastClr="FFFFFF"/>
      </a:lt1>
      <a:dk2>
        <a:srgbClr val="333333"/>
      </a:dk2>
      <a:lt2>
        <a:srgbClr val="CCCCCC"/>
      </a:lt2>
      <a:accent1>
        <a:srgbClr val="990000"/>
      </a:accent1>
      <a:accent2>
        <a:srgbClr val="580101"/>
      </a:accent2>
      <a:accent3>
        <a:srgbClr val="E94A00"/>
      </a:accent3>
      <a:accent4>
        <a:srgbClr val="EB8F00"/>
      </a:accent4>
      <a:accent5>
        <a:srgbClr val="A4A4A4"/>
      </a:accent5>
      <a:accent6>
        <a:srgbClr val="666666"/>
      </a:accent6>
      <a:hlink>
        <a:srgbClr val="D01010"/>
      </a:hlink>
      <a:folHlink>
        <a:srgbClr val="E6682E"/>
      </a:folHlink>
    </a:clrScheme>
    <a:fontScheme name="Plaza">
      <a:majorFont>
        <a:latin typeface="Century Gothic"/>
        <a:ea typeface=""/>
        <a:cs typeface=""/>
        <a:font script="Jpan" typeface="メイリオ"/>
      </a:majorFont>
      <a:minorFont>
        <a:latin typeface="Century Gothic"/>
        <a:ea typeface=""/>
        <a:cs typeface=""/>
        <a:font script="Jpan" typeface="メイリオ"/>
      </a:minorFont>
    </a:fontScheme>
    <a:fmtScheme name="Plaza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5000"/>
              </a:schemeClr>
            </a:gs>
            <a:gs pos="100000">
              <a:schemeClr val="phClr">
                <a:tint val="10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0000"/>
                <a:satMod val="120000"/>
              </a:schemeClr>
            </a:gs>
            <a:gs pos="35000">
              <a:schemeClr val="phClr">
                <a:shade val="100000"/>
                <a:satMod val="150000"/>
              </a:schemeClr>
            </a:gs>
            <a:gs pos="70000">
              <a:schemeClr val="phClr">
                <a:tint val="100000"/>
                <a:shade val="100000"/>
                <a:satMod val="200000"/>
                <a:greenMod val="100000"/>
              </a:schemeClr>
            </a:gs>
            <a:gs pos="100000">
              <a:schemeClr val="phClr"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190500" dist="63500" dir="5400000">
              <a:srgbClr val="FFFFFF">
                <a:alpha val="65000"/>
              </a:srgbClr>
            </a:innerShdw>
          </a:effectLst>
          <a:scene3d>
            <a:camera prst="orthographicFront">
              <a:rot lat="0" lon="0" rev="0"/>
            </a:camera>
            <a:lightRig rig="twoPt" dir="r">
              <a:rot lat="0" lon="0" rev="6000000"/>
            </a:lightRig>
          </a:scene3d>
          <a:sp3d prstMaterial="matte">
            <a:bevelT w="0" h="0" prst="relaxedInset"/>
          </a:sp3d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88900" dist="38100" dir="6600000" sx="101000" sy="101000" rotWithShape="0">
              <a:srgbClr val="000000">
                <a:alpha val="50000"/>
              </a:srgbClr>
            </a:outerShdw>
          </a:effectLst>
          <a:scene3d>
            <a:camera prst="perspectiveFront" fov="3000000"/>
            <a:lightRig rig="morning" dir="tl">
              <a:rot lat="0" lon="0" rev="1800000"/>
            </a:lightRig>
          </a:scene3d>
          <a:sp3d contourW="38100" prstMaterial="softEdge">
            <a:bevelT w="25400" h="38100"/>
            <a:contourClr>
              <a:schemeClr val="phClr">
                <a:tint val="6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Plaza.thmx</Template>
  <TotalTime>323</TotalTime>
  <Words>455</Words>
  <Application>Microsoft Macintosh PowerPoint</Application>
  <PresentationFormat>On-screen Show (4:3)</PresentationFormat>
  <Paragraphs>50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Plaza</vt:lpstr>
      <vt:lpstr>CRISIS MANAGEMENT </vt:lpstr>
      <vt:lpstr>STAKEHOLDER THEORY</vt:lpstr>
      <vt:lpstr> Symmetrical communication  (Grunig &amp; Hunt) </vt:lpstr>
      <vt:lpstr> Corporate Apologia Theory </vt:lpstr>
      <vt:lpstr> Image Repair Theory </vt:lpstr>
      <vt:lpstr> Situational Crisis Communication Theory (SCCT) </vt:lpstr>
      <vt:lpstr>Crisis response strategies in the SCCT cluster analysis study</vt:lpstr>
      <vt:lpstr>SCCT</vt:lpstr>
      <vt:lpstr>Complexity Theory</vt:lpstr>
      <vt:lpstr>ETHICAL ASPECTS </vt:lpstr>
      <vt:lpstr>DO NOT!</vt:lpstr>
      <vt:lpstr>Reference:</vt:lpstr>
      <vt:lpstr>KEYWORDS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emma</dc:creator>
  <cp:lastModifiedBy>emma</cp:lastModifiedBy>
  <cp:revision>21</cp:revision>
  <dcterms:created xsi:type="dcterms:W3CDTF">2019-11-07T09:45:26Z</dcterms:created>
  <dcterms:modified xsi:type="dcterms:W3CDTF">2019-11-08T06:09:55Z</dcterms:modified>
</cp:coreProperties>
</file>