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9"/>
  </p:notesMasterIdLst>
  <p:sldIdLst>
    <p:sldId id="294" r:id="rId2"/>
    <p:sldId id="284" r:id="rId3"/>
    <p:sldId id="290" r:id="rId4"/>
    <p:sldId id="292" r:id="rId5"/>
    <p:sldId id="291" r:id="rId6"/>
    <p:sldId id="293" r:id="rId7"/>
    <p:sldId id="28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935F0-C45F-4EB6-B73F-FE00934C3D42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99F8F-EC90-4167-A8E4-6AC02CA312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21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12" y="1828800"/>
            <a:ext cx="4914888" cy="38862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/>
              <a:t>MANAJEMEN </a:t>
            </a:r>
            <a:r>
              <a:rPr lang="en-US" b="1" dirty="0" smtClean="0"/>
              <a:t>MEDIA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 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endParaRPr lang="en-US" sz="3100" b="1" dirty="0"/>
          </a:p>
        </p:txBody>
      </p:sp>
      <p:pic>
        <p:nvPicPr>
          <p:cNvPr id="6" name="Picture 4" descr="C:\Users\user\Downloads\PEMANC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33600"/>
            <a:ext cx="1714512" cy="2585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1459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12" y="1828800"/>
            <a:ext cx="4914888" cy="4191000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/>
              <a:t>MANAJEMEN DIVISI PEMBERITAAN MEDIA TELEVISI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 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endParaRPr lang="en-US" sz="3100" b="1" dirty="0"/>
          </a:p>
        </p:txBody>
      </p:sp>
      <p:pic>
        <p:nvPicPr>
          <p:cNvPr id="6" name="Picture 4" descr="C:\Users\user\Downloads\PEMANC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33600"/>
            <a:ext cx="1714512" cy="2585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48000" y="4191000"/>
            <a:ext cx="4724400" cy="1295400"/>
          </a:xfrm>
        </p:spPr>
        <p:txBody>
          <a:bodyPr>
            <a:normAutofit/>
          </a:bodyPr>
          <a:lstStyle/>
          <a:p>
            <a:pPr algn="r"/>
            <a:r>
              <a:rPr lang="en-US" sz="1600" dirty="0" err="1"/>
              <a:t>Struktur</a:t>
            </a:r>
            <a:r>
              <a:rPr lang="en-US" sz="1600" dirty="0"/>
              <a:t> </a:t>
            </a:r>
            <a:r>
              <a:rPr lang="en-US" sz="1600" dirty="0" err="1"/>
              <a:t>organisasi</a:t>
            </a:r>
            <a:r>
              <a:rPr lang="en-US" sz="1600" dirty="0"/>
              <a:t>; </a:t>
            </a:r>
            <a:r>
              <a:rPr lang="en-US" sz="1600" dirty="0" err="1"/>
              <a:t>distribusi</a:t>
            </a:r>
            <a:r>
              <a:rPr lang="en-US" sz="1600" dirty="0"/>
              <a:t> </a:t>
            </a:r>
            <a:r>
              <a:rPr lang="en-US" sz="1600" dirty="0" err="1"/>
              <a:t>wewenang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tanggung</a:t>
            </a:r>
            <a:r>
              <a:rPr lang="en-US" sz="1600" dirty="0"/>
              <a:t> </a:t>
            </a:r>
            <a:r>
              <a:rPr lang="en-US" sz="1600" dirty="0" err="1"/>
              <a:t>jawab</a:t>
            </a:r>
            <a:r>
              <a:rPr lang="en-US" sz="1600" dirty="0"/>
              <a:t> per </a:t>
            </a:r>
            <a:r>
              <a:rPr lang="en-US" sz="1600" dirty="0" err="1"/>
              <a:t>bidang</a:t>
            </a:r>
            <a:r>
              <a:rPr lang="en-US" sz="1600" dirty="0"/>
              <a:t>.</a:t>
            </a:r>
          </a:p>
        </p:txBody>
      </p:sp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8969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I:\TITIP\FOTO-FOTO\SINGKAWANG\IMG_3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5694759" cy="3796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MANAJEMEN + MEDIA TELEVISI</a:t>
            </a:r>
            <a:endParaRPr lang="en-US" sz="36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914400" y="1447800"/>
            <a:ext cx="2514600" cy="17550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MANAJEMEN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1450258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MERENCANAKAN</a:t>
            </a:r>
          </a:p>
          <a:p>
            <a:pPr algn="ctr"/>
            <a:r>
              <a:rPr lang="en-US" sz="1400" dirty="0" smtClean="0"/>
              <a:t>(PLANNING)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4343400" y="2086897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MENGORGANISASIKAN</a:t>
            </a:r>
          </a:p>
          <a:p>
            <a:pPr algn="ctr"/>
            <a:r>
              <a:rPr lang="en-US" sz="1400" dirty="0" smtClean="0"/>
              <a:t>(ORGANIZING)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4343400" y="2745658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MEMIMPIN</a:t>
            </a:r>
          </a:p>
          <a:p>
            <a:pPr algn="ctr"/>
            <a:r>
              <a:rPr lang="en-US" sz="1400" dirty="0" smtClean="0"/>
              <a:t>(LEADING)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4328652" y="3431458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MENGENDALIKAN</a:t>
            </a:r>
          </a:p>
          <a:p>
            <a:pPr algn="ctr"/>
            <a:r>
              <a:rPr lang="en-US" sz="1400" dirty="0" smtClean="0"/>
              <a:t>(CONTROLLING)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81400" y="1678858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86200" y="2315497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888658" y="2974258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86200" y="1678858"/>
            <a:ext cx="2458" cy="1981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914400" y="4188542"/>
            <a:ext cx="2514600" cy="145025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INDUSTRI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MEDIA TELEVISI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4" name="Down Arrow 43"/>
          <p:cNvSpPr/>
          <p:nvPr/>
        </p:nvSpPr>
        <p:spPr>
          <a:xfrm>
            <a:off x="1752600" y="3473196"/>
            <a:ext cx="990600" cy="4892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88658" y="3660058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70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I:\TITIP\FOTO-FOTO\SINGKAWANG\IMG_3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5694759" cy="3796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43501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ORGANISASI MEDIA TELEVISI</a:t>
            </a:r>
            <a:endParaRPr lang="en-US" sz="32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090766" y="1524000"/>
            <a:ext cx="2514600" cy="17550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INDUSTRI MEDIA TELEVISI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19766" y="1526458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BIDANG PROGRAM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4519766" y="2163097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BIDANG TEKNIK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757766" y="1755058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062566" y="2391697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62566" y="1755058"/>
            <a:ext cx="76200" cy="46727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519766" y="2895600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BIDANG PEMASARAN</a:t>
            </a:r>
            <a:endParaRPr lang="en-US" sz="14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062566" y="31242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46190" y="3570364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BIDANG KEUANGAN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4546190" y="4207003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BIDANG SDM/LEGAL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100666" y="3798964"/>
            <a:ext cx="2931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088990" y="4435603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546190" y="4939506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BIDANG PEMASARAN</a:t>
            </a:r>
            <a:endParaRPr lang="en-US" sz="14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114800" y="5168106"/>
            <a:ext cx="35519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572000" y="5562600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BIDANG PRODUKSI PROGRAM HIBURAN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>
          <a:xfrm>
            <a:off x="4572000" y="6199239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BIDANG PRODUKSI PROGRAM BERITA</a:t>
            </a:r>
            <a:endParaRPr lang="en-US" sz="14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138766" y="5791200"/>
            <a:ext cx="28083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114800" y="6427839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28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I:\TITIP\FOTO-FOTO\SINGKAWANG\IMG_3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5694759" cy="3796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43501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ORGANISASI DIVISI PEMBERITAAN</a:t>
            </a:r>
            <a:endParaRPr lang="en-US" sz="32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090766" y="1965197"/>
            <a:ext cx="2514600" cy="17550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DIVISI PEMBERITAAN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19766" y="1967655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BIDANG PELIPUTAN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4519766" y="2604294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BIDANG PRODUKSI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757766" y="2196255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062566" y="2832894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62566" y="2196255"/>
            <a:ext cx="0" cy="32901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519766" y="3336797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BIDANG PENAYANGAN</a:t>
            </a:r>
            <a:endParaRPr lang="en-US" sz="14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062566" y="3565397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46190" y="4011561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BIDANG CURRENT AFFAIR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4546190" y="4648200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BIDANG </a:t>
            </a:r>
            <a:r>
              <a:rPr lang="en-US" sz="1400" dirty="0" smtClean="0"/>
              <a:t>LITBANG &amp; </a:t>
            </a:r>
            <a:r>
              <a:rPr lang="en-US" sz="1400" dirty="0" err="1" smtClean="0"/>
              <a:t>lIBRARY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100666" y="4240161"/>
            <a:ext cx="2931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088990" y="48768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546190" y="5257800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BIDANG </a:t>
            </a:r>
            <a:r>
              <a:rPr lang="en-US" sz="1400" dirty="0" smtClean="0"/>
              <a:t>KESEKREATARIATAN</a:t>
            </a:r>
            <a:endParaRPr lang="en-US" sz="14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088990" y="54864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72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REFERENSI</a:t>
            </a:r>
            <a:endParaRPr lang="en-US" b="1" dirty="0"/>
          </a:p>
        </p:txBody>
      </p:sp>
      <p:pic>
        <p:nvPicPr>
          <p:cNvPr id="4" name="Picture 2" descr="C:\Users\user\Downloads\Postkomodifikasi Med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353666"/>
            <a:ext cx="1295400" cy="19897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6770740" cy="3603812"/>
          </a:xfrm>
        </p:spPr>
        <p:txBody>
          <a:bodyPr>
            <a:noAutofit/>
          </a:bodyPr>
          <a:lstStyle/>
          <a:p>
            <a:pPr lvl="0"/>
            <a:r>
              <a:rPr lang="id-ID" sz="1200" dirty="0" smtClean="0"/>
              <a:t> </a:t>
            </a:r>
            <a:r>
              <a:rPr lang="en-US" sz="1200" dirty="0" err="1"/>
              <a:t>Anggoro</a:t>
            </a:r>
            <a:r>
              <a:rPr lang="en-US" sz="1200" dirty="0"/>
              <a:t>, A. </a:t>
            </a:r>
            <a:r>
              <a:rPr lang="en-US" sz="1200" dirty="0" err="1"/>
              <a:t>Sapto</a:t>
            </a:r>
            <a:r>
              <a:rPr lang="en-US" sz="1200" dirty="0"/>
              <a:t>. 2012. </a:t>
            </a:r>
            <a:r>
              <a:rPr lang="en-US" sz="1200" i="1" dirty="0" err="1"/>
              <a:t>Detikcom</a:t>
            </a:r>
            <a:r>
              <a:rPr lang="en-US" sz="1200" i="1" dirty="0"/>
              <a:t>: </a:t>
            </a:r>
            <a:r>
              <a:rPr lang="en-US" sz="1200" i="1" dirty="0" err="1"/>
              <a:t>Legenda</a:t>
            </a:r>
            <a:r>
              <a:rPr lang="en-US" sz="1200" i="1" dirty="0"/>
              <a:t> Media Online</a:t>
            </a:r>
            <a:r>
              <a:rPr lang="en-US" sz="1200" dirty="0"/>
              <a:t>. Jakarta: </a:t>
            </a:r>
            <a:r>
              <a:rPr lang="en-US" sz="1200" dirty="0" err="1"/>
              <a:t>Buku</a:t>
            </a:r>
            <a:r>
              <a:rPr lang="en-US" sz="1200" dirty="0"/>
              <a:t> Kita.</a:t>
            </a:r>
          </a:p>
          <a:p>
            <a:pPr lvl="0"/>
            <a:r>
              <a:rPr lang="en-US" sz="1200" dirty="0" err="1"/>
              <a:t>Danesi</a:t>
            </a:r>
            <a:r>
              <a:rPr lang="en-US" sz="1200" dirty="0"/>
              <a:t>, Marcel. 2010. </a:t>
            </a:r>
            <a:r>
              <a:rPr lang="en-US" sz="1200" i="1" dirty="0" err="1"/>
              <a:t>Pengantar</a:t>
            </a:r>
            <a:r>
              <a:rPr lang="en-US" sz="1200" i="1" dirty="0"/>
              <a:t> </a:t>
            </a:r>
            <a:r>
              <a:rPr lang="en-US" sz="1200" i="1" dirty="0" err="1"/>
              <a:t>Memahami</a:t>
            </a:r>
            <a:r>
              <a:rPr lang="en-US" sz="1200" i="1" dirty="0"/>
              <a:t> </a:t>
            </a:r>
            <a:r>
              <a:rPr lang="en-US" sz="1200" i="1" dirty="0" err="1"/>
              <a:t>Semiotika</a:t>
            </a:r>
            <a:r>
              <a:rPr lang="en-US" sz="1200" i="1" dirty="0"/>
              <a:t> Media.</a:t>
            </a:r>
            <a:r>
              <a:rPr lang="en-US" sz="1200" dirty="0"/>
              <a:t> Yogyakarta: </a:t>
            </a:r>
            <a:r>
              <a:rPr lang="en-US" sz="1200" dirty="0" err="1"/>
              <a:t>Jalasutra</a:t>
            </a:r>
            <a:r>
              <a:rPr lang="en-US" sz="1200" dirty="0"/>
              <a:t>.</a:t>
            </a:r>
          </a:p>
          <a:p>
            <a:pPr lvl="0"/>
            <a:r>
              <a:rPr lang="id-ID" sz="1200" dirty="0"/>
              <a:t>Halim, Syaiful</a:t>
            </a:r>
            <a:r>
              <a:rPr lang="en-US" sz="1200" dirty="0"/>
              <a:t>. 2014. </a:t>
            </a:r>
            <a:r>
              <a:rPr lang="en-US" sz="1200" i="1" dirty="0" err="1"/>
              <a:t>Postkomodifikasi</a:t>
            </a:r>
            <a:r>
              <a:rPr lang="en-US" sz="1200" i="1" dirty="0"/>
              <a:t> Media</a:t>
            </a:r>
            <a:r>
              <a:rPr lang="en-US" sz="1200" dirty="0"/>
              <a:t>. Yogyakarta: </a:t>
            </a:r>
            <a:r>
              <a:rPr lang="en-US" sz="1200" dirty="0" err="1"/>
              <a:t>Jalasutra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Heryanto</a:t>
            </a:r>
            <a:r>
              <a:rPr lang="en-US" sz="1200" dirty="0"/>
              <a:t>, Ariel. 2015. </a:t>
            </a:r>
            <a:r>
              <a:rPr lang="en-US" sz="1200" i="1" dirty="0" err="1"/>
              <a:t>Identitas</a:t>
            </a:r>
            <a:r>
              <a:rPr lang="en-US" sz="1200" i="1" dirty="0"/>
              <a:t> </a:t>
            </a:r>
            <a:r>
              <a:rPr lang="en-US" sz="1200" i="1" dirty="0" err="1"/>
              <a:t>dan</a:t>
            </a:r>
            <a:r>
              <a:rPr lang="en-US" sz="1200" i="1" dirty="0"/>
              <a:t> </a:t>
            </a:r>
            <a:r>
              <a:rPr lang="en-US" sz="1200" i="1" dirty="0" err="1"/>
              <a:t>Kenikmatan</a:t>
            </a:r>
            <a:r>
              <a:rPr lang="en-US" sz="1200" i="1" dirty="0"/>
              <a:t>: </a:t>
            </a:r>
            <a:r>
              <a:rPr lang="en-US" sz="1200" i="1" dirty="0" err="1"/>
              <a:t>Politik</a:t>
            </a:r>
            <a:r>
              <a:rPr lang="en-US" sz="1200" i="1" dirty="0"/>
              <a:t> </a:t>
            </a:r>
            <a:r>
              <a:rPr lang="en-US" sz="1200" i="1" dirty="0" err="1"/>
              <a:t>Budaya</a:t>
            </a:r>
            <a:r>
              <a:rPr lang="en-US" sz="1200" i="1" dirty="0"/>
              <a:t> </a:t>
            </a:r>
            <a:r>
              <a:rPr lang="en-US" sz="1200" i="1" dirty="0" err="1"/>
              <a:t>Layar</a:t>
            </a:r>
            <a:r>
              <a:rPr lang="en-US" sz="1200" i="1" dirty="0"/>
              <a:t> Indonesia.</a:t>
            </a:r>
            <a:r>
              <a:rPr lang="en-US" sz="1200" dirty="0"/>
              <a:t> Jakarta: </a:t>
            </a:r>
            <a:r>
              <a:rPr lang="en-US" sz="1200" dirty="0" err="1"/>
              <a:t>Gramedia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Morissan</a:t>
            </a:r>
            <a:r>
              <a:rPr lang="en-US" sz="1200" dirty="0"/>
              <a:t>. 2009. </a:t>
            </a:r>
            <a:r>
              <a:rPr lang="en-US" sz="1200" i="1" dirty="0" err="1"/>
              <a:t>Manajemen</a:t>
            </a:r>
            <a:r>
              <a:rPr lang="en-US" sz="1200" i="1" dirty="0"/>
              <a:t> Media </a:t>
            </a:r>
            <a:r>
              <a:rPr lang="en-US" sz="1200" i="1" dirty="0" err="1"/>
              <a:t>Penyiaran</a:t>
            </a:r>
            <a:r>
              <a:rPr lang="en-US" sz="1200" i="1" dirty="0"/>
              <a:t>: </a:t>
            </a:r>
            <a:r>
              <a:rPr lang="en-US" sz="1200" i="1" dirty="0" err="1"/>
              <a:t>Strategi</a:t>
            </a:r>
            <a:r>
              <a:rPr lang="en-US" sz="1200" i="1" dirty="0"/>
              <a:t> </a:t>
            </a:r>
            <a:r>
              <a:rPr lang="en-US" sz="1200" i="1" dirty="0" err="1"/>
              <a:t>Mengelola</a:t>
            </a:r>
            <a:r>
              <a:rPr lang="en-US" sz="1200" i="1" dirty="0"/>
              <a:t> Radio &amp; </a:t>
            </a:r>
            <a:r>
              <a:rPr lang="en-US" sz="1200" i="1" dirty="0" err="1"/>
              <a:t>Televisi</a:t>
            </a:r>
            <a:r>
              <a:rPr lang="en-US" sz="1200" dirty="0"/>
              <a:t>. Jakarta: </a:t>
            </a:r>
            <a:r>
              <a:rPr lang="en-US" sz="1200" dirty="0" err="1"/>
              <a:t>Kencana</a:t>
            </a:r>
            <a:r>
              <a:rPr lang="en-US" sz="1200" dirty="0"/>
              <a:t> </a:t>
            </a:r>
            <a:r>
              <a:rPr lang="en-US" sz="1200" dirty="0" err="1"/>
              <a:t>Prenada</a:t>
            </a:r>
            <a:r>
              <a:rPr lang="en-US" sz="1200" dirty="0"/>
              <a:t> Media Group.</a:t>
            </a:r>
          </a:p>
          <a:p>
            <a:pPr lvl="0"/>
            <a:r>
              <a:rPr lang="en-US" sz="1200" dirty="0" err="1"/>
              <a:t>Mosco</a:t>
            </a:r>
            <a:r>
              <a:rPr lang="en-US" sz="1200" dirty="0"/>
              <a:t>, Vincent. 2009. </a:t>
            </a:r>
            <a:r>
              <a:rPr lang="en-US" sz="1200" i="1" dirty="0"/>
              <a:t>The </a:t>
            </a:r>
            <a:r>
              <a:rPr lang="en-US" sz="1200" i="1" dirty="0" err="1"/>
              <a:t>Policial</a:t>
            </a:r>
            <a:r>
              <a:rPr lang="en-US" sz="1200" i="1" dirty="0"/>
              <a:t> Economy of Communication</a:t>
            </a:r>
            <a:r>
              <a:rPr lang="en-US" sz="1200" dirty="0"/>
              <a:t>. London: Sage Publication.</a:t>
            </a:r>
          </a:p>
          <a:p>
            <a:pPr lvl="0"/>
            <a:r>
              <a:rPr lang="en-US" sz="1200" dirty="0" err="1"/>
              <a:t>Pustaka</a:t>
            </a:r>
            <a:r>
              <a:rPr lang="en-US" sz="1200" dirty="0"/>
              <a:t> LP3ES Indonesia. 2006. </a:t>
            </a:r>
            <a:r>
              <a:rPr lang="en-US" sz="1200" i="1" dirty="0" err="1"/>
              <a:t>Jurnalisme</a:t>
            </a:r>
            <a:r>
              <a:rPr lang="en-US" sz="1200" i="1" dirty="0"/>
              <a:t> </a:t>
            </a:r>
            <a:r>
              <a:rPr lang="en-US" sz="1200" i="1" dirty="0" err="1"/>
              <a:t>Liputan</a:t>
            </a:r>
            <a:r>
              <a:rPr lang="en-US" sz="1200" i="1" dirty="0"/>
              <a:t> 6: </a:t>
            </a:r>
            <a:r>
              <a:rPr lang="en-US" sz="1200" i="1" dirty="0" err="1"/>
              <a:t>Antara</a:t>
            </a:r>
            <a:r>
              <a:rPr lang="en-US" sz="1200" i="1" dirty="0"/>
              <a:t> </a:t>
            </a:r>
            <a:r>
              <a:rPr lang="en-US" sz="1200" i="1" dirty="0" err="1"/>
              <a:t>Peristiwa</a:t>
            </a:r>
            <a:r>
              <a:rPr lang="en-US" sz="1200" i="1" dirty="0"/>
              <a:t> </a:t>
            </a:r>
            <a:r>
              <a:rPr lang="en-US" sz="1200" i="1" dirty="0" err="1"/>
              <a:t>dan</a:t>
            </a:r>
            <a:r>
              <a:rPr lang="en-US" sz="1200" i="1" dirty="0"/>
              <a:t> </a:t>
            </a:r>
            <a:r>
              <a:rPr lang="en-US" sz="1200" i="1" dirty="0" err="1"/>
              <a:t>Ruang</a:t>
            </a:r>
            <a:r>
              <a:rPr lang="en-US" sz="1200" i="1" dirty="0"/>
              <a:t> </a:t>
            </a:r>
            <a:r>
              <a:rPr lang="en-US" sz="1200" i="1" dirty="0" err="1"/>
              <a:t>Publik</a:t>
            </a:r>
            <a:r>
              <a:rPr lang="en-US" sz="1200" dirty="0"/>
              <a:t>. Jakarta: LP3ES.</a:t>
            </a:r>
          </a:p>
          <a:p>
            <a:pPr lvl="0"/>
            <a:r>
              <a:rPr lang="en-US" sz="1200" dirty="0"/>
              <a:t>Rivers, William L.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kawan-kawan</a:t>
            </a:r>
            <a:r>
              <a:rPr lang="en-US" sz="1200" dirty="0"/>
              <a:t>. 2008. </a:t>
            </a:r>
            <a:r>
              <a:rPr lang="en-US" sz="1200" i="1" dirty="0"/>
              <a:t>Media Massa &amp; </a:t>
            </a:r>
            <a:r>
              <a:rPr lang="en-US" sz="1200" i="1" dirty="0" err="1"/>
              <a:t>Masyarakat</a:t>
            </a:r>
            <a:r>
              <a:rPr lang="en-US" sz="1200" i="1" dirty="0"/>
              <a:t> Modern</a:t>
            </a:r>
            <a:r>
              <a:rPr lang="en-US" sz="1200" dirty="0"/>
              <a:t>. Jakarta: </a:t>
            </a:r>
            <a:r>
              <a:rPr lang="en-US" sz="1200" dirty="0" err="1"/>
              <a:t>Kencana</a:t>
            </a:r>
            <a:r>
              <a:rPr lang="en-US" sz="1200" dirty="0"/>
              <a:t> </a:t>
            </a:r>
            <a:r>
              <a:rPr lang="en-US" sz="1200" dirty="0" err="1"/>
              <a:t>Prenada</a:t>
            </a:r>
            <a:r>
              <a:rPr lang="en-US" sz="1200" dirty="0"/>
              <a:t> Media Group.</a:t>
            </a:r>
          </a:p>
          <a:p>
            <a:pPr lvl="0"/>
            <a:r>
              <a:rPr lang="en-US" sz="1200" dirty="0" err="1"/>
              <a:t>Stoner,AF</a:t>
            </a:r>
            <a:r>
              <a:rPr lang="en-US" sz="1200" dirty="0"/>
              <a:t> James </a:t>
            </a:r>
            <a:r>
              <a:rPr lang="en-US" sz="1200" dirty="0" err="1"/>
              <a:t>dkk</a:t>
            </a:r>
            <a:r>
              <a:rPr lang="en-US" sz="1200" dirty="0"/>
              <a:t>. 1996. </a:t>
            </a:r>
            <a:r>
              <a:rPr lang="en-US" sz="1200" i="1" dirty="0" err="1"/>
              <a:t>Manajemen</a:t>
            </a:r>
            <a:r>
              <a:rPr lang="en-US" sz="1200" i="1" dirty="0"/>
              <a:t>: </a:t>
            </a:r>
            <a:r>
              <a:rPr lang="en-US" sz="1200" i="1" dirty="0" err="1"/>
              <a:t>Jilid</a:t>
            </a:r>
            <a:r>
              <a:rPr lang="en-US" sz="1200" i="1" dirty="0"/>
              <a:t> 1</a:t>
            </a:r>
            <a:r>
              <a:rPr lang="en-US" sz="1200" dirty="0"/>
              <a:t>. Jakarta: </a:t>
            </a:r>
            <a:r>
              <a:rPr lang="en-US" sz="1200" dirty="0" err="1"/>
              <a:t>Prehalindo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Sudibyo</a:t>
            </a:r>
            <a:r>
              <a:rPr lang="en-US" sz="1200" dirty="0"/>
              <a:t>, </a:t>
            </a:r>
            <a:r>
              <a:rPr lang="en-US" sz="1200" dirty="0" err="1"/>
              <a:t>Agus</a:t>
            </a:r>
            <a:r>
              <a:rPr lang="en-US" sz="1200" dirty="0"/>
              <a:t>. 2004. </a:t>
            </a:r>
            <a:r>
              <a:rPr lang="en-US" sz="1200" i="1" dirty="0" err="1"/>
              <a:t>Ekonomi</a:t>
            </a:r>
            <a:r>
              <a:rPr lang="en-US" sz="1200" i="1" dirty="0"/>
              <a:t> </a:t>
            </a:r>
            <a:r>
              <a:rPr lang="en-US" sz="1200" i="1" dirty="0" err="1"/>
              <a:t>Politik</a:t>
            </a:r>
            <a:r>
              <a:rPr lang="en-US" sz="1200" i="1" dirty="0"/>
              <a:t> Media </a:t>
            </a:r>
            <a:r>
              <a:rPr lang="en-US" sz="1200" i="1" dirty="0" err="1"/>
              <a:t>Penyiaran</a:t>
            </a:r>
            <a:r>
              <a:rPr lang="en-US" sz="1200" dirty="0"/>
              <a:t>. Yogyakarta: </a:t>
            </a:r>
            <a:r>
              <a:rPr lang="en-US" sz="1200" dirty="0" err="1"/>
              <a:t>LKiS</a:t>
            </a:r>
            <a:r>
              <a:rPr lang="en-US" sz="1200" dirty="0"/>
              <a:t>.</a:t>
            </a:r>
          </a:p>
          <a:p>
            <a:pPr lvl="0"/>
            <a:r>
              <a:rPr lang="en-US" sz="1200" dirty="0"/>
              <a:t>___________. 2009. </a:t>
            </a:r>
            <a:r>
              <a:rPr lang="en-US" sz="1200" i="1" dirty="0" err="1"/>
              <a:t>Politik</a:t>
            </a:r>
            <a:r>
              <a:rPr lang="en-US" sz="1200" i="1" dirty="0"/>
              <a:t> Media </a:t>
            </a:r>
            <a:r>
              <a:rPr lang="en-US" sz="1200" i="1" dirty="0" err="1"/>
              <a:t>dan</a:t>
            </a:r>
            <a:r>
              <a:rPr lang="en-US" sz="1200" i="1" dirty="0"/>
              <a:t> </a:t>
            </a:r>
            <a:r>
              <a:rPr lang="en-US" sz="1200" i="1" dirty="0" err="1"/>
              <a:t>Pertarungan</a:t>
            </a:r>
            <a:r>
              <a:rPr lang="en-US" sz="1200" i="1" dirty="0"/>
              <a:t> </a:t>
            </a:r>
            <a:r>
              <a:rPr lang="en-US" sz="1200" i="1" dirty="0" err="1"/>
              <a:t>Wacana</a:t>
            </a:r>
            <a:r>
              <a:rPr lang="en-US" sz="1200" dirty="0"/>
              <a:t>. Yogyakarta: </a:t>
            </a:r>
            <a:r>
              <a:rPr lang="en-US" sz="1200" dirty="0" err="1"/>
              <a:t>LKiS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Sutamat</a:t>
            </a:r>
            <a:r>
              <a:rPr lang="en-US" sz="1200" dirty="0"/>
              <a:t>, </a:t>
            </a:r>
            <a:r>
              <a:rPr lang="en-US" sz="1200" dirty="0" err="1"/>
              <a:t>Mamak</a:t>
            </a:r>
            <a:r>
              <a:rPr lang="en-US" sz="1200" dirty="0"/>
              <a:t>. 2012. </a:t>
            </a:r>
            <a:r>
              <a:rPr lang="en-US" sz="1200" i="1" dirty="0" err="1"/>
              <a:t>Kompas</a:t>
            </a:r>
            <a:r>
              <a:rPr lang="en-US" sz="1200" i="1" dirty="0"/>
              <a:t>: </a:t>
            </a:r>
            <a:r>
              <a:rPr lang="en-US" sz="1200" i="1" dirty="0" err="1"/>
              <a:t>Menjadi</a:t>
            </a:r>
            <a:r>
              <a:rPr lang="en-US" sz="1200" i="1" dirty="0"/>
              <a:t> Perkasa </a:t>
            </a:r>
            <a:r>
              <a:rPr lang="en-US" sz="1200" i="1" dirty="0" err="1"/>
              <a:t>Karena</a:t>
            </a:r>
            <a:r>
              <a:rPr lang="en-US" sz="1200" i="1" dirty="0"/>
              <a:t> Kata. </a:t>
            </a:r>
            <a:r>
              <a:rPr lang="en-US" sz="1200" dirty="0"/>
              <a:t>Yogyakarta: </a:t>
            </a:r>
            <a:r>
              <a:rPr lang="en-US" sz="1200" dirty="0" err="1"/>
              <a:t>Galangpress</a:t>
            </a:r>
            <a:r>
              <a:rPr lang="en-US" sz="1200" dirty="0"/>
              <a:t>.</a:t>
            </a:r>
          </a:p>
          <a:p>
            <a:pPr lvl="0"/>
            <a:r>
              <a:rPr lang="en-US" sz="1200" dirty="0"/>
              <a:t>Tempo. 2011. </a:t>
            </a:r>
            <a:r>
              <a:rPr lang="en-US" sz="1200" i="1" dirty="0" err="1"/>
              <a:t>Cerita</a:t>
            </a:r>
            <a:r>
              <a:rPr lang="en-US" sz="1200" i="1" dirty="0"/>
              <a:t> Di </a:t>
            </a:r>
            <a:r>
              <a:rPr lang="en-US" sz="1200" i="1" dirty="0" err="1"/>
              <a:t>Balik</a:t>
            </a:r>
            <a:r>
              <a:rPr lang="en-US" sz="1200" i="1" dirty="0"/>
              <a:t> </a:t>
            </a:r>
            <a:r>
              <a:rPr lang="en-US" sz="1200" i="1" dirty="0" err="1"/>
              <a:t>Dapur</a:t>
            </a:r>
            <a:r>
              <a:rPr lang="en-US" sz="1200" i="1" dirty="0"/>
              <a:t> Tempo.</a:t>
            </a:r>
            <a:r>
              <a:rPr lang="en-US" sz="1200" dirty="0"/>
              <a:t> Jakarta: </a:t>
            </a:r>
            <a:r>
              <a:rPr lang="en-US" sz="1200" dirty="0" err="1"/>
              <a:t>Gramedia</a:t>
            </a:r>
            <a:r>
              <a:rPr lang="en-US" sz="1200" dirty="0" smtClean="0"/>
              <a:t>.</a:t>
            </a:r>
          </a:p>
          <a:p>
            <a:r>
              <a:rPr lang="en-US" sz="1200" dirty="0" err="1"/>
              <a:t>Triharyanto</a:t>
            </a:r>
            <a:r>
              <a:rPr lang="en-US" sz="1200" dirty="0"/>
              <a:t>, Basil (</a:t>
            </a:r>
            <a:r>
              <a:rPr lang="en-US" sz="1200" dirty="0" err="1"/>
              <a:t>ed</a:t>
            </a:r>
            <a:r>
              <a:rPr lang="en-US" sz="1200" dirty="0"/>
              <a:t>). 2013. </a:t>
            </a:r>
            <a:r>
              <a:rPr lang="en-US" sz="1200" i="1" dirty="0" err="1"/>
              <a:t>Dapur</a:t>
            </a:r>
            <a:r>
              <a:rPr lang="en-US" sz="1200" i="1" dirty="0"/>
              <a:t> Media.</a:t>
            </a:r>
            <a:r>
              <a:rPr lang="en-US" sz="1200" dirty="0"/>
              <a:t> Jakarta: </a:t>
            </a:r>
            <a:r>
              <a:rPr lang="en-US" sz="1200" dirty="0" err="1"/>
              <a:t>Yayasan</a:t>
            </a:r>
            <a:r>
              <a:rPr lang="en-US" sz="1200" dirty="0"/>
              <a:t> </a:t>
            </a:r>
            <a:r>
              <a:rPr lang="en-US" sz="1200" dirty="0" err="1"/>
              <a:t>Pantau</a:t>
            </a:r>
            <a:r>
              <a:rPr lang="en-US" sz="1200"/>
              <a:t>.</a:t>
            </a:r>
          </a:p>
          <a:p>
            <a:pPr lvl="0"/>
            <a:endParaRPr lang="en-US" sz="1200" dirty="0"/>
          </a:p>
        </p:txBody>
      </p:sp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88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tr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752600"/>
            <a:ext cx="5828466" cy="3200400"/>
          </a:xfrm>
          <a:prstGeom prst="rect">
            <a:avLst/>
          </a:prstGeom>
        </p:spPr>
      </p:pic>
      <p:pic>
        <p:nvPicPr>
          <p:cNvPr id="3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457</TotalTime>
  <Words>327</Words>
  <Application>Microsoft Office PowerPoint</Application>
  <PresentationFormat>On-screen Show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Pushpin</vt:lpstr>
      <vt:lpstr>MANAJEMEN MEDIA    </vt:lpstr>
      <vt:lpstr>MANAJEMEN DIVISI PEMBERITAAN MEDIA TELEVISI    </vt:lpstr>
      <vt:lpstr>MANAJEMEN + MEDIA TELEVISI</vt:lpstr>
      <vt:lpstr>ORGANISASI MEDIA TELEVISI</vt:lpstr>
      <vt:lpstr>ORGANISASI DIVISI PEMBERITAAN</vt:lpstr>
      <vt:lpstr>REFERENSI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TEKNIK PRODUKSI TELEVISI</dc:title>
  <dc:creator>U53R</dc:creator>
  <cp:lastModifiedBy>user</cp:lastModifiedBy>
  <cp:revision>68</cp:revision>
  <dcterms:created xsi:type="dcterms:W3CDTF">2010-01-13T02:45:16Z</dcterms:created>
  <dcterms:modified xsi:type="dcterms:W3CDTF">2017-11-12T02:58:32Z</dcterms:modified>
</cp:coreProperties>
</file>