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12192000" cy="6858000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BAAE1-DE95-4D9F-ACE1-E6E08A1934E3}" type="datetimeFigureOut">
              <a:rPr lang="id-ID" smtClean="0"/>
              <a:t>12/02/2019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320B2-043F-4995-9F6D-6347E3EEA2E5}" type="slidenum">
              <a:rPr lang="id-ID" smtClean="0"/>
              <a:t>‹#›</a:t>
            </a:fld>
            <a:endParaRPr lang="id-ID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376564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BAAE1-DE95-4D9F-ACE1-E6E08A1934E3}" type="datetimeFigureOut">
              <a:rPr lang="id-ID" smtClean="0"/>
              <a:t>12/02/2019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320B2-043F-4995-9F6D-6347E3EEA2E5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5690828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BAAE1-DE95-4D9F-ACE1-E6E08A1934E3}" type="datetimeFigureOut">
              <a:rPr lang="id-ID" smtClean="0"/>
              <a:t>12/02/2019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320B2-043F-4995-9F6D-6347E3EEA2E5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5433755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BAAE1-DE95-4D9F-ACE1-E6E08A1934E3}" type="datetimeFigureOut">
              <a:rPr lang="id-ID" smtClean="0"/>
              <a:t>12/02/2019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320B2-043F-4995-9F6D-6347E3EEA2E5}" type="slidenum">
              <a:rPr lang="id-ID" smtClean="0"/>
              <a:t>‹#›</a:t>
            </a:fld>
            <a:endParaRPr lang="id-ID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829102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BAAE1-DE95-4D9F-ACE1-E6E08A1934E3}" type="datetimeFigureOut">
              <a:rPr lang="id-ID" smtClean="0"/>
              <a:t>12/02/2019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320B2-043F-4995-9F6D-6347E3EEA2E5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96358684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BAAE1-DE95-4D9F-ACE1-E6E08A1934E3}" type="datetimeFigureOut">
              <a:rPr lang="id-ID" smtClean="0"/>
              <a:t>12/02/2019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320B2-043F-4995-9F6D-6347E3EEA2E5}" type="slidenum">
              <a:rPr lang="id-ID" smtClean="0"/>
              <a:t>‹#›</a:t>
            </a:fld>
            <a:endParaRPr lang="id-ID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021469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BAAE1-DE95-4D9F-ACE1-E6E08A1934E3}" type="datetimeFigureOut">
              <a:rPr lang="id-ID" smtClean="0"/>
              <a:t>12/02/2019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320B2-043F-4995-9F6D-6347E3EEA2E5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16904911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BAAE1-DE95-4D9F-ACE1-E6E08A1934E3}" type="datetimeFigureOut">
              <a:rPr lang="id-ID" smtClean="0"/>
              <a:t>12/02/2019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320B2-043F-4995-9F6D-6347E3EEA2E5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99969964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BAAE1-DE95-4D9F-ACE1-E6E08A1934E3}" type="datetimeFigureOut">
              <a:rPr lang="id-ID" smtClean="0"/>
              <a:t>12/02/2019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320B2-043F-4995-9F6D-6347E3EEA2E5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8860982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BAAE1-DE95-4D9F-ACE1-E6E08A1934E3}" type="datetimeFigureOut">
              <a:rPr lang="id-ID" smtClean="0"/>
              <a:t>12/02/2019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320B2-043F-4995-9F6D-6347E3EEA2E5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2593809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BAAE1-DE95-4D9F-ACE1-E6E08A1934E3}" type="datetimeFigureOut">
              <a:rPr lang="id-ID" smtClean="0"/>
              <a:t>12/02/2019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320B2-043F-4995-9F6D-6347E3EEA2E5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825674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BAAE1-DE95-4D9F-ACE1-E6E08A1934E3}" type="datetimeFigureOut">
              <a:rPr lang="id-ID" smtClean="0"/>
              <a:t>12/02/2019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320B2-043F-4995-9F6D-6347E3EEA2E5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4163632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BAAE1-DE95-4D9F-ACE1-E6E08A1934E3}" type="datetimeFigureOut">
              <a:rPr lang="id-ID" smtClean="0"/>
              <a:t>12/02/2019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320B2-043F-4995-9F6D-6347E3EEA2E5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5275153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BAAE1-DE95-4D9F-ACE1-E6E08A1934E3}" type="datetimeFigureOut">
              <a:rPr lang="id-ID" smtClean="0"/>
              <a:t>12/02/2019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320B2-043F-4995-9F6D-6347E3EEA2E5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4304246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BAAE1-DE95-4D9F-ACE1-E6E08A1934E3}" type="datetimeFigureOut">
              <a:rPr lang="id-ID" smtClean="0"/>
              <a:t>12/02/2019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320B2-043F-4995-9F6D-6347E3EEA2E5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0942066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BAAE1-DE95-4D9F-ACE1-E6E08A1934E3}" type="datetimeFigureOut">
              <a:rPr lang="id-ID" smtClean="0"/>
              <a:t>12/02/2019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320B2-043F-4995-9F6D-6347E3EEA2E5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2411742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BAAE1-DE95-4D9F-ACE1-E6E08A1934E3}" type="datetimeFigureOut">
              <a:rPr lang="id-ID" smtClean="0"/>
              <a:t>12/02/2019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320B2-043F-4995-9F6D-6347E3EEA2E5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277305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51ABAAE1-DE95-4D9F-ACE1-E6E08A1934E3}" type="datetimeFigureOut">
              <a:rPr lang="id-ID" smtClean="0"/>
              <a:t>12/02/2019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9C2320B2-043F-4995-9F6D-6347E3EEA2E5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42310345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97856" y="820550"/>
            <a:ext cx="8001000" cy="2971801"/>
          </a:xfrm>
        </p:spPr>
        <p:txBody>
          <a:bodyPr/>
          <a:lstStyle/>
          <a:p>
            <a:pPr algn="ctr"/>
            <a:r>
              <a:rPr lang="id-ID" dirty="0" smtClean="0"/>
              <a:t>TEKNIK WAWANCARA HARD NEWS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5142244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96472" y="510253"/>
            <a:ext cx="9766479" cy="5837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560"/>
              </a:lnSpc>
              <a:spcAft>
                <a:spcPts val="800"/>
              </a:spcAft>
            </a:pPr>
            <a:r>
              <a:rPr lang="id-ID" sz="2000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Wish List :</a:t>
            </a:r>
            <a:endParaRPr lang="id-ID" sz="2000" dirty="0" smtClean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ts val="1560"/>
              </a:lnSpc>
              <a:spcAft>
                <a:spcPts val="0"/>
              </a:spcAft>
            </a:pPr>
            <a:r>
              <a:rPr lang="id-ID" sz="20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id-ID" sz="2000" dirty="0" smtClean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ts val="1560"/>
              </a:lnSpc>
              <a:spcAft>
                <a:spcPts val="800"/>
              </a:spcAft>
            </a:pPr>
            <a:r>
              <a:rPr lang="id-ID" sz="20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Adalah guide/ pedoman yang disiapkan seorang reporter untuk meliput. Wish list terdiri dari uraian :</a:t>
            </a:r>
            <a:endParaRPr lang="id-ID" sz="2000" dirty="0" smtClean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ts val="1560"/>
              </a:lnSpc>
              <a:spcAft>
                <a:spcPts val="0"/>
              </a:spcAft>
            </a:pPr>
            <a:r>
              <a:rPr lang="id-ID" sz="20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id-ID" sz="2000" dirty="0" smtClean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ts val="1560"/>
              </a:lnSpc>
              <a:spcAft>
                <a:spcPts val="800"/>
              </a:spcAft>
            </a:pPr>
            <a:r>
              <a:rPr lang="id-ID" sz="20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- latar belakang masalah yang ingin diangkat</a:t>
            </a:r>
            <a:endParaRPr lang="id-ID" sz="2000" dirty="0" smtClean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ts val="1560"/>
              </a:lnSpc>
              <a:spcAft>
                <a:spcPts val="0"/>
              </a:spcAft>
            </a:pPr>
            <a:r>
              <a:rPr lang="id-ID" sz="20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id-ID" sz="2000" dirty="0" smtClean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ts val="1560"/>
              </a:lnSpc>
              <a:spcAft>
                <a:spcPts val="800"/>
              </a:spcAft>
            </a:pPr>
            <a:r>
              <a:rPr lang="id-ID" sz="20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- topik &amp; angle yg akan diangkat</a:t>
            </a:r>
            <a:endParaRPr lang="id-ID" sz="2000" dirty="0" smtClean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ts val="1560"/>
              </a:lnSpc>
              <a:spcAft>
                <a:spcPts val="0"/>
              </a:spcAft>
            </a:pPr>
            <a:r>
              <a:rPr lang="id-ID" sz="20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id-ID" sz="2000" dirty="0" smtClean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ts val="1560"/>
              </a:lnSpc>
              <a:spcAft>
                <a:spcPts val="800"/>
              </a:spcAft>
            </a:pPr>
            <a:r>
              <a:rPr lang="id-ID" sz="20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- narasumber</a:t>
            </a:r>
            <a:endParaRPr lang="id-ID" sz="2000" dirty="0" smtClean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ts val="1560"/>
              </a:lnSpc>
              <a:spcAft>
                <a:spcPts val="0"/>
              </a:spcAft>
            </a:pPr>
            <a:r>
              <a:rPr lang="id-ID" sz="20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id-ID" sz="2000" dirty="0" smtClean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ts val="1560"/>
              </a:lnSpc>
              <a:spcAft>
                <a:spcPts val="800"/>
              </a:spcAft>
            </a:pPr>
            <a:r>
              <a:rPr lang="id-ID" sz="20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- pointers/ pertanyaan</a:t>
            </a:r>
            <a:endParaRPr lang="id-ID" sz="2000" dirty="0" smtClean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ts val="1560"/>
              </a:lnSpc>
              <a:spcAft>
                <a:spcPts val="0"/>
              </a:spcAft>
            </a:pPr>
            <a:r>
              <a:rPr lang="id-ID" sz="20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id-ID" sz="2000" dirty="0" smtClean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ts val="1560"/>
              </a:lnSpc>
              <a:spcAft>
                <a:spcPts val="800"/>
              </a:spcAft>
            </a:pPr>
            <a:r>
              <a:rPr lang="id-ID" sz="20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- statement/ sound bite yg diperlukan</a:t>
            </a:r>
            <a:endParaRPr lang="id-ID" sz="2000" dirty="0" smtClean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ts val="1560"/>
              </a:lnSpc>
              <a:spcAft>
                <a:spcPts val="0"/>
              </a:spcAft>
            </a:pPr>
            <a:r>
              <a:rPr lang="id-ID" sz="20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id-ID" sz="2000" dirty="0" smtClean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ts val="1560"/>
              </a:lnSpc>
              <a:spcAft>
                <a:spcPts val="800"/>
              </a:spcAft>
            </a:pPr>
            <a:r>
              <a:rPr lang="id-ID" sz="20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- rencana visual &amp; equipments khusus</a:t>
            </a:r>
            <a:endParaRPr lang="id-ID" sz="2000" dirty="0" smtClean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ts val="1560"/>
              </a:lnSpc>
              <a:spcAft>
                <a:spcPts val="0"/>
              </a:spcAft>
            </a:pPr>
            <a:r>
              <a:rPr lang="id-ID" sz="20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id-ID" sz="2000" dirty="0" smtClean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ts val="1560"/>
              </a:lnSpc>
              <a:spcAft>
                <a:spcPts val="800"/>
              </a:spcAft>
            </a:pPr>
            <a:r>
              <a:rPr lang="id-ID" sz="20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- human example/ profil</a:t>
            </a:r>
            <a:endParaRPr lang="id-ID" sz="2000" dirty="0" smtClean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ts val="1560"/>
              </a:lnSpc>
              <a:spcAft>
                <a:spcPts val="0"/>
              </a:spcAft>
            </a:pPr>
            <a:r>
              <a:rPr lang="id-ID" sz="20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id-ID" sz="2000" dirty="0" smtClean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ts val="1560"/>
              </a:lnSpc>
              <a:spcAft>
                <a:spcPts val="800"/>
              </a:spcAft>
            </a:pPr>
            <a:r>
              <a:rPr lang="id-ID" sz="20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- Dokumentasi</a:t>
            </a:r>
            <a:endParaRPr lang="id-ID" sz="2000" dirty="0" smtClean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ts val="1560"/>
              </a:lnSpc>
              <a:spcAft>
                <a:spcPts val="0"/>
              </a:spcAft>
            </a:pPr>
            <a:r>
              <a:rPr lang="id-ID" sz="20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id-ID" sz="2000" dirty="0" smtClean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ts val="1560"/>
              </a:lnSpc>
              <a:spcAft>
                <a:spcPts val="800"/>
              </a:spcAft>
            </a:pPr>
            <a:r>
              <a:rPr lang="id-ID" sz="20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- Grafik</a:t>
            </a:r>
            <a:endParaRPr lang="id-ID" sz="20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89911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8292" y="1186251"/>
            <a:ext cx="9199809" cy="39908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800"/>
              </a:spcAft>
            </a:pPr>
            <a:r>
              <a:rPr lang="id-ID" sz="2400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Riset Laporan Investigasi TV</a:t>
            </a:r>
            <a:endParaRPr lang="id-ID" sz="2400" dirty="0" smtClean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r>
              <a:rPr lang="id-ID" sz="24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id-ID" sz="2400" dirty="0" smtClean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800"/>
              </a:spcAft>
            </a:pPr>
            <a:r>
              <a:rPr lang="id-ID" sz="24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Ø Riset laporan investigasi dimulai dengan merekam segala kejadian kecil &amp; bukti-bukti sederhana, informasi polisi, dokumen yg berhubungan, internet, hingga wawancara mendalam, yg terus menerus dikumpulkan &amp; dikembangkan.</a:t>
            </a:r>
            <a:endParaRPr lang="id-ID" sz="2400" dirty="0" smtClean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r>
              <a:rPr lang="id-ID" sz="24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id-ID" sz="2400" dirty="0" smtClean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800"/>
              </a:spcAft>
            </a:pPr>
            <a:r>
              <a:rPr lang="id-ID" sz="24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Ø Reporter Investigasi harus mengembangkan network &amp; memiliki akses yg mudah ke kantor pemerintah, pengadilan, polisi dan penjara</a:t>
            </a:r>
            <a:endParaRPr lang="id-ID" sz="2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80083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58591" y="436904"/>
            <a:ext cx="10217240" cy="59811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800"/>
              </a:spcAft>
            </a:pPr>
            <a:r>
              <a:rPr lang="id-ID" sz="2400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Pengambilan Gambar Investigasi TV</a:t>
            </a:r>
            <a:endParaRPr lang="id-ID" sz="2400" dirty="0" smtClean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r>
              <a:rPr lang="id-ID" sz="24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id-ID" sz="2400" dirty="0" smtClean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>
              <a:spcAft>
                <a:spcPts val="0"/>
              </a:spcAft>
            </a:pPr>
            <a:r>
              <a:rPr lang="id-ID" sz="24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id-ID" sz="2400" dirty="0" smtClean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spcAft>
                <a:spcPts val="800"/>
              </a:spcAft>
              <a:buSzPts val="1000"/>
              <a:buFont typeface="Wingdings" panose="05000000000000000000" pitchFamily="2" charset="2"/>
              <a:buChar char=""/>
              <a:tabLst>
                <a:tab pos="457200" algn="l"/>
              </a:tabLst>
            </a:pPr>
            <a:r>
              <a:rPr lang="id-ID" sz="24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Untuk laporan investigasi TV gambar/ visual merupakan keharusan/ faktor penting.</a:t>
            </a:r>
            <a:endParaRPr lang="id-ID" sz="2400" dirty="0" smtClean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>
              <a:spcAft>
                <a:spcPts val="800"/>
              </a:spcAft>
            </a:pPr>
            <a:r>
              <a:rPr lang="id-ID" sz="24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id-ID" sz="2400" dirty="0" smtClean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spcAft>
                <a:spcPts val="800"/>
              </a:spcAft>
              <a:buSzPts val="1000"/>
              <a:buFont typeface="Wingdings" panose="05000000000000000000" pitchFamily="2" charset="2"/>
              <a:buChar char=""/>
              <a:tabLst>
                <a:tab pos="457200" algn="l"/>
              </a:tabLst>
            </a:pPr>
            <a:r>
              <a:rPr lang="id-ID" sz="24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Biasanya pengambilan gambar dilakukan secara tersembunyi atau dengan penyamaran (under cover)</a:t>
            </a:r>
            <a:endParaRPr lang="id-ID" sz="2400" dirty="0" smtClean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>
              <a:spcAft>
                <a:spcPts val="800"/>
              </a:spcAft>
            </a:pPr>
            <a:r>
              <a:rPr lang="id-ID" sz="24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id-ID" sz="2400" dirty="0" smtClean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spcAft>
                <a:spcPts val="800"/>
              </a:spcAft>
              <a:buSzPts val="1000"/>
              <a:buFont typeface="Wingdings" panose="05000000000000000000" pitchFamily="2" charset="2"/>
              <a:buChar char=""/>
              <a:tabLst>
                <a:tab pos="457200" algn="l"/>
              </a:tabLst>
            </a:pPr>
            <a:r>
              <a:rPr lang="id-ID" sz="24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Menggunakan equipment khusus (hidden/candid camera, sound recorder)</a:t>
            </a:r>
            <a:endParaRPr lang="id-ID" sz="2400" dirty="0" smtClean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>
              <a:spcAft>
                <a:spcPts val="800"/>
              </a:spcAft>
            </a:pPr>
            <a:r>
              <a:rPr lang="id-ID" sz="24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id-ID" sz="2400" dirty="0" smtClean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spcAft>
                <a:spcPts val="800"/>
              </a:spcAft>
              <a:buSzPts val="1000"/>
              <a:buFont typeface="Wingdings" panose="05000000000000000000" pitchFamily="2" charset="2"/>
              <a:buChar char=""/>
              <a:tabLst>
                <a:tab pos="457200" algn="l"/>
              </a:tabLst>
            </a:pPr>
            <a:r>
              <a:rPr lang="id-ID" sz="24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Tidak memerlukan standard dan tipe shot tertentu dalam pengambilan gambar kamera tersembunyi</a:t>
            </a:r>
            <a:endParaRPr lang="id-ID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21779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13644" y="807124"/>
            <a:ext cx="9594759" cy="51193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800"/>
              </a:spcAft>
            </a:pPr>
            <a:r>
              <a:rPr lang="id-ID" sz="2000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Teknik Wawancara Investigasi TV</a:t>
            </a:r>
            <a:endParaRPr lang="id-ID" sz="2000" dirty="0" smtClean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r>
              <a:rPr lang="id-ID" sz="20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id-ID" sz="2000" dirty="0" smtClean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>
              <a:spcAft>
                <a:spcPts val="0"/>
              </a:spcAft>
            </a:pPr>
            <a:r>
              <a:rPr lang="id-ID" sz="20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id-ID" sz="2000" dirty="0" smtClean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spcAft>
                <a:spcPts val="800"/>
              </a:spcAft>
              <a:buSzPts val="1000"/>
              <a:buFont typeface="Wingdings" panose="05000000000000000000" pitchFamily="2" charset="2"/>
              <a:buChar char=""/>
              <a:tabLst>
                <a:tab pos="457200" algn="l"/>
              </a:tabLst>
            </a:pPr>
            <a:r>
              <a:rPr lang="id-ID" sz="20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Teknik wawancara investigasi bermacam-macam, tergantung mudah dan sulitnya narasumber diwawancara. Tidak selamanya harus under cover.</a:t>
            </a:r>
            <a:endParaRPr lang="id-ID" sz="2000" dirty="0" smtClean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>
              <a:spcAft>
                <a:spcPts val="800"/>
              </a:spcAft>
            </a:pPr>
            <a:r>
              <a:rPr lang="id-ID" sz="20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id-ID" sz="2000" dirty="0" smtClean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spcAft>
                <a:spcPts val="800"/>
              </a:spcAft>
              <a:buSzPts val="1000"/>
              <a:buFont typeface="Wingdings" panose="05000000000000000000" pitchFamily="2" charset="2"/>
              <a:buChar char=""/>
              <a:tabLst>
                <a:tab pos="457200" algn="l"/>
              </a:tabLst>
            </a:pPr>
            <a:r>
              <a:rPr lang="id-ID" sz="20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Lakukan wawancara orang-orang yg terlibat, maupun tidak terlibat langsung/ dekat dengan subyek, dgn cara berbeda-beda (siap mental akan menghadapi kendala hukum dan kode etik).</a:t>
            </a:r>
            <a:endParaRPr lang="id-ID" sz="2000" dirty="0" smtClean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>
              <a:spcAft>
                <a:spcPts val="800"/>
              </a:spcAft>
            </a:pPr>
            <a:r>
              <a:rPr lang="id-ID" sz="20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id-ID" sz="2000" dirty="0" smtClean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spcAft>
                <a:spcPts val="800"/>
              </a:spcAft>
              <a:buSzPts val="1000"/>
              <a:buFont typeface="Wingdings" panose="05000000000000000000" pitchFamily="2" charset="2"/>
              <a:buChar char=""/>
              <a:tabLst>
                <a:tab pos="457200" algn="l"/>
              </a:tabLst>
            </a:pPr>
            <a:r>
              <a:rPr lang="id-ID" sz="20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Pastikan tetap mendapatkan informasi yg dibutuhkan tanpa membuat reaksi narasumber untuk menolak atau takut. Tetap &amp; teruslah camera merekam.</a:t>
            </a:r>
            <a:endParaRPr lang="id-ID" sz="2000" dirty="0" smtClean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>
              <a:spcAft>
                <a:spcPts val="800"/>
              </a:spcAft>
            </a:pPr>
            <a:r>
              <a:rPr lang="id-ID" sz="20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id-ID" sz="2000" dirty="0" smtClean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spcAft>
                <a:spcPts val="800"/>
              </a:spcAft>
              <a:buSzPts val="1000"/>
              <a:buFont typeface="Wingdings" panose="05000000000000000000" pitchFamily="2" charset="2"/>
              <a:buChar char=""/>
              <a:tabLst>
                <a:tab pos="457200" algn="l"/>
              </a:tabLst>
            </a:pPr>
            <a:r>
              <a:rPr lang="id-ID" sz="20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Lakukan verifikasi dan konfirmasi</a:t>
            </a:r>
            <a:endParaRPr lang="id-ID" sz="20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24188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56821" y="818819"/>
            <a:ext cx="11153105" cy="52290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560"/>
              </a:lnSpc>
              <a:spcAft>
                <a:spcPts val="800"/>
              </a:spcAft>
            </a:pPr>
            <a:r>
              <a:rPr lang="id-ID" sz="2000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Pointers Wawancara Investigasi TV </a:t>
            </a:r>
            <a:endParaRPr lang="id-ID" sz="2000" dirty="0" smtClean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ts val="1560"/>
              </a:lnSpc>
              <a:spcAft>
                <a:spcPts val="0"/>
              </a:spcAft>
            </a:pPr>
            <a:r>
              <a:rPr lang="id-ID" sz="20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id-ID" sz="2000" dirty="0" smtClean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>
              <a:lnSpc>
                <a:spcPts val="1560"/>
              </a:lnSpc>
              <a:spcAft>
                <a:spcPts val="0"/>
              </a:spcAft>
            </a:pPr>
            <a:r>
              <a:rPr lang="id-ID" sz="20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id-ID" sz="2000" dirty="0" smtClean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ts val="1560"/>
              </a:lnSpc>
              <a:spcAft>
                <a:spcPts val="800"/>
              </a:spcAft>
              <a:buSzPts val="1000"/>
              <a:buFont typeface="Wingdings" panose="05000000000000000000" pitchFamily="2" charset="2"/>
              <a:buChar char=""/>
              <a:tabLst>
                <a:tab pos="457200" algn="l"/>
              </a:tabLst>
            </a:pPr>
            <a:r>
              <a:rPr lang="id-ID" sz="20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r>
              <a:rPr lang="id-ID" sz="2000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Receive</a:t>
            </a:r>
            <a:endParaRPr lang="id-ID" sz="2000" dirty="0" smtClean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ts val="1560"/>
              </a:lnSpc>
              <a:spcAft>
                <a:spcPts val="800"/>
              </a:spcAft>
            </a:pPr>
            <a:r>
              <a:rPr lang="id-ID" sz="20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Tanya dengan pertanyaan terbuka. Jangan menginterupsi, lebih baik menerima banyak informasi. </a:t>
            </a:r>
            <a:endParaRPr lang="id-ID" sz="2000" dirty="0" smtClean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>
              <a:lnSpc>
                <a:spcPts val="1560"/>
              </a:lnSpc>
              <a:spcAft>
                <a:spcPts val="0"/>
              </a:spcAft>
            </a:pPr>
            <a:r>
              <a:rPr lang="id-ID" sz="20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id-ID" sz="2000" dirty="0" smtClean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ts val="1560"/>
              </a:lnSpc>
              <a:spcAft>
                <a:spcPts val="800"/>
              </a:spcAft>
              <a:buSzPts val="1000"/>
              <a:buFont typeface="Wingdings" panose="05000000000000000000" pitchFamily="2" charset="2"/>
              <a:buChar char=""/>
              <a:tabLst>
                <a:tab pos="457200" algn="l"/>
              </a:tabLst>
            </a:pPr>
            <a:r>
              <a:rPr lang="id-ID" sz="20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r>
              <a:rPr lang="id-ID" sz="2000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Relieve</a:t>
            </a:r>
            <a:endParaRPr lang="id-ID" sz="2000" dirty="0" smtClean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ts val="1560"/>
              </a:lnSpc>
              <a:spcAft>
                <a:spcPts val="800"/>
              </a:spcAft>
            </a:pPr>
            <a:r>
              <a:rPr lang="id-ID" sz="20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Tanggap &amp; cepat paham untuk mengganti pokok pertanyaan apabila ada reaksi penolakan dari narasumber </a:t>
            </a:r>
            <a:endParaRPr lang="id-ID" sz="2000" dirty="0" smtClean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>
              <a:lnSpc>
                <a:spcPts val="1560"/>
              </a:lnSpc>
              <a:spcAft>
                <a:spcPts val="0"/>
              </a:spcAft>
            </a:pPr>
            <a:r>
              <a:rPr lang="id-ID" sz="20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id-ID" sz="2000" dirty="0" smtClean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ts val="1560"/>
              </a:lnSpc>
              <a:spcAft>
                <a:spcPts val="800"/>
              </a:spcAft>
              <a:buSzPts val="1000"/>
              <a:buFont typeface="Wingdings" panose="05000000000000000000" pitchFamily="2" charset="2"/>
              <a:buChar char=""/>
              <a:tabLst>
                <a:tab pos="457200" algn="l"/>
              </a:tabLst>
            </a:pPr>
            <a:r>
              <a:rPr lang="id-ID" sz="20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r>
              <a:rPr lang="id-ID" sz="2000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Reflect</a:t>
            </a:r>
            <a:r>
              <a:rPr lang="id-ID" sz="20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id-ID" sz="2000" dirty="0" smtClean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ts val="1560"/>
              </a:lnSpc>
              <a:spcAft>
                <a:spcPts val="800"/>
              </a:spcAft>
            </a:pPr>
            <a:r>
              <a:rPr lang="id-ID" sz="20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Biarkan narasumber melihat persoalan, bukan kita yg menginterpretasikan. Karena itu sampaikan apa yg dikatakan narasumber secara apa adanya dan rinci </a:t>
            </a:r>
            <a:endParaRPr lang="id-ID" sz="2000" dirty="0" smtClean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>
              <a:lnSpc>
                <a:spcPts val="1560"/>
              </a:lnSpc>
              <a:spcAft>
                <a:spcPts val="0"/>
              </a:spcAft>
            </a:pPr>
            <a:r>
              <a:rPr lang="id-ID" sz="20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id-ID" sz="2000" dirty="0" smtClean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ts val="1560"/>
              </a:lnSpc>
              <a:spcAft>
                <a:spcPts val="800"/>
              </a:spcAft>
              <a:buSzPts val="1000"/>
              <a:buFont typeface="Wingdings" panose="05000000000000000000" pitchFamily="2" charset="2"/>
              <a:buChar char=""/>
              <a:tabLst>
                <a:tab pos="457200" algn="l"/>
              </a:tabLst>
            </a:pPr>
            <a:r>
              <a:rPr lang="id-ID" sz="20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r>
              <a:rPr lang="id-ID" sz="2000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Regress</a:t>
            </a:r>
            <a:endParaRPr lang="id-ID" sz="2000" dirty="0" smtClean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ts val="1560"/>
              </a:lnSpc>
              <a:spcAft>
                <a:spcPts val="800"/>
              </a:spcAft>
            </a:pPr>
            <a:r>
              <a:rPr lang="id-ID" sz="20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Tanyakan aspek “apa sebelumnya” tidak sekedar “apa selanjunya”</a:t>
            </a:r>
            <a:endParaRPr lang="id-ID" sz="2000" dirty="0" smtClean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ts val="1560"/>
              </a:lnSpc>
              <a:spcAft>
                <a:spcPts val="0"/>
              </a:spcAft>
            </a:pPr>
            <a:r>
              <a:rPr lang="id-ID" sz="20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 </a:t>
            </a:r>
            <a:endParaRPr lang="id-ID" sz="2000" dirty="0" smtClean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ts val="1560"/>
              </a:lnSpc>
              <a:spcAft>
                <a:spcPts val="800"/>
              </a:spcAft>
              <a:buSzPts val="1000"/>
              <a:buFont typeface="Wingdings" panose="05000000000000000000" pitchFamily="2" charset="2"/>
              <a:buChar char=""/>
              <a:tabLst>
                <a:tab pos="457200" algn="l"/>
              </a:tabLst>
            </a:pPr>
            <a:r>
              <a:rPr lang="id-ID" sz="20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r>
              <a:rPr lang="id-ID" sz="2000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Reconstruct</a:t>
            </a:r>
            <a:r>
              <a:rPr lang="id-ID" sz="20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id-ID" sz="2000" dirty="0" smtClean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ts val="1560"/>
              </a:lnSpc>
              <a:spcAft>
                <a:spcPts val="800"/>
              </a:spcAft>
            </a:pPr>
            <a:r>
              <a:rPr lang="id-ID" sz="20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Kembali pada gambaran yg terjadi di lapangan, bukan hanya apa yg dipikirkan</a:t>
            </a:r>
            <a:endParaRPr lang="id-ID" sz="2000" dirty="0" smtClean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435060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03797" y="1229494"/>
            <a:ext cx="9581882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560"/>
              </a:lnSpc>
              <a:spcAft>
                <a:spcPts val="0"/>
              </a:spcAft>
            </a:pPr>
            <a:r>
              <a:rPr lang="id-ID" sz="20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 </a:t>
            </a:r>
            <a:endParaRPr lang="id-ID" sz="2000" dirty="0" smtClean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ts val="1560"/>
              </a:lnSpc>
              <a:spcAft>
                <a:spcPts val="800"/>
              </a:spcAft>
              <a:buSzPts val="1000"/>
              <a:buFont typeface="Wingdings" panose="05000000000000000000" pitchFamily="2" charset="2"/>
              <a:buChar char=""/>
              <a:tabLst>
                <a:tab pos="457200" algn="l"/>
              </a:tabLst>
            </a:pPr>
            <a:r>
              <a:rPr lang="id-ID" sz="20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r>
              <a:rPr lang="id-ID" sz="2000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Research</a:t>
            </a:r>
            <a:endParaRPr lang="id-ID" sz="2000" dirty="0" smtClean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ts val="1560"/>
              </a:lnSpc>
              <a:spcAft>
                <a:spcPts val="800"/>
              </a:spcAft>
            </a:pPr>
            <a:r>
              <a:rPr lang="id-ID" sz="20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Kumpulkan, catat dan rekam segala perkembangan yg berkaitan dengan masalah dan tentukan yg menjadi penekanan penting</a:t>
            </a:r>
            <a:endParaRPr lang="id-ID" sz="2000" dirty="0" smtClean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>
              <a:lnSpc>
                <a:spcPts val="1560"/>
              </a:lnSpc>
              <a:spcAft>
                <a:spcPts val="0"/>
              </a:spcAft>
            </a:pPr>
            <a:r>
              <a:rPr lang="id-ID" sz="20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id-ID" sz="2000" dirty="0" smtClean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ts val="1560"/>
              </a:lnSpc>
              <a:spcAft>
                <a:spcPts val="800"/>
              </a:spcAft>
              <a:buSzPts val="1000"/>
              <a:buFont typeface="Wingdings" panose="05000000000000000000" pitchFamily="2" charset="2"/>
              <a:buChar char=""/>
              <a:tabLst>
                <a:tab pos="457200" algn="l"/>
              </a:tabLst>
            </a:pPr>
            <a:r>
              <a:rPr lang="id-ID" sz="20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r>
              <a:rPr lang="id-ID" sz="2000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Review</a:t>
            </a:r>
            <a:endParaRPr lang="id-ID" sz="2000" dirty="0" smtClean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ts val="1560"/>
              </a:lnSpc>
              <a:spcAft>
                <a:spcPts val="800"/>
              </a:spcAft>
            </a:pPr>
            <a:r>
              <a:rPr lang="id-ID" sz="20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Cek kembali fakta-fakta dan kutipan dari narsumber</a:t>
            </a:r>
            <a:endParaRPr lang="id-ID" sz="2000" dirty="0" smtClean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ts val="1560"/>
              </a:lnSpc>
              <a:spcAft>
                <a:spcPts val="0"/>
              </a:spcAft>
            </a:pPr>
            <a:r>
              <a:rPr lang="id-ID" sz="20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 </a:t>
            </a:r>
            <a:endParaRPr lang="id-ID" sz="2000" dirty="0" smtClean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ts val="1560"/>
              </a:lnSpc>
              <a:spcAft>
                <a:spcPts val="800"/>
              </a:spcAft>
              <a:buSzPts val="1000"/>
              <a:buFont typeface="Wingdings" panose="05000000000000000000" pitchFamily="2" charset="2"/>
              <a:buChar char=""/>
              <a:tabLst>
                <a:tab pos="457200" algn="l"/>
              </a:tabLst>
            </a:pPr>
            <a:r>
              <a:rPr lang="id-ID" sz="20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r>
              <a:rPr lang="id-ID" sz="2000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Resolve</a:t>
            </a:r>
            <a:endParaRPr lang="id-ID" sz="2000" dirty="0" smtClean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ts val="1560"/>
              </a:lnSpc>
              <a:spcAft>
                <a:spcPts val="800"/>
              </a:spcAft>
            </a:pPr>
            <a:r>
              <a:rPr lang="id-ID" sz="20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Bila terjadi kesalah-pahaman atau ketidak-konsistenan jawaban cepat diverifikasi dan peroleh jawaban yg sebenarnya</a:t>
            </a:r>
            <a:endParaRPr lang="id-ID" sz="2000" dirty="0" smtClean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>
              <a:lnSpc>
                <a:spcPts val="1560"/>
              </a:lnSpc>
              <a:spcAft>
                <a:spcPts val="0"/>
              </a:spcAft>
            </a:pPr>
            <a:r>
              <a:rPr lang="id-ID" sz="20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id-ID" sz="2000" dirty="0" smtClean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ts val="1560"/>
              </a:lnSpc>
              <a:spcAft>
                <a:spcPts val="800"/>
              </a:spcAft>
              <a:buSzPts val="1000"/>
              <a:buFont typeface="Wingdings" panose="05000000000000000000" pitchFamily="2" charset="2"/>
              <a:buChar char=""/>
              <a:tabLst>
                <a:tab pos="457200" algn="l"/>
              </a:tabLst>
            </a:pPr>
            <a:r>
              <a:rPr lang="id-ID" sz="20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r>
              <a:rPr lang="id-ID" sz="2000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Retire</a:t>
            </a:r>
            <a:endParaRPr lang="id-ID" sz="2000" dirty="0" smtClean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ts val="1560"/>
              </a:lnSpc>
              <a:spcAft>
                <a:spcPts val="800"/>
              </a:spcAft>
            </a:pPr>
            <a:r>
              <a:rPr lang="id-ID" sz="20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Beri narasumber kesempatan untuk menambah/ melengkapi jawaban jika masih perlu. Katakan akan mengontak untuk konfirmasi &amp; verifikasi bila ada hal yg belum jelas. Catat hal-hal penting</a:t>
            </a:r>
            <a:endParaRPr lang="id-ID" sz="20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931990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58344" y="778077"/>
            <a:ext cx="8976575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800"/>
              </a:spcAft>
            </a:pPr>
            <a:r>
              <a:rPr lang="id-ID" sz="2000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Check List Investigasi TV</a:t>
            </a:r>
            <a:endParaRPr lang="id-ID" sz="2000" dirty="0" smtClean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r>
              <a:rPr lang="id-ID" sz="20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id-ID" sz="2000" dirty="0" smtClean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800"/>
              </a:spcAft>
            </a:pPr>
            <a:r>
              <a:rPr lang="id-ID" sz="20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- Pastikan interview untuk mengungkap hal-hal dibalik fakta (hal sesungguhnya penyebab peristiwa)</a:t>
            </a:r>
            <a:endParaRPr lang="id-ID" sz="2000" dirty="0" smtClean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r>
              <a:rPr lang="id-ID" sz="20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id-ID" sz="2000" dirty="0" smtClean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800"/>
              </a:spcAft>
            </a:pPr>
            <a:r>
              <a:rPr lang="id-ID" sz="20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- Orientasi tentang subyek &amp; pengambilan gambar</a:t>
            </a:r>
            <a:endParaRPr lang="id-ID" sz="2000" dirty="0" smtClean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r>
              <a:rPr lang="id-ID" sz="20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id-ID" sz="2000" dirty="0" smtClean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800"/>
              </a:spcAft>
            </a:pPr>
            <a:r>
              <a:rPr lang="id-ID" sz="20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- Pointers seputar subyek</a:t>
            </a:r>
            <a:endParaRPr lang="id-ID" sz="2000" dirty="0" smtClean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r>
              <a:rPr lang="id-ID" sz="20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id-ID" sz="2000" dirty="0" smtClean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800"/>
              </a:spcAft>
            </a:pPr>
            <a:r>
              <a:rPr lang="id-ID" sz="20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- Mengetahui latar belakang informasi tentang narasumber.</a:t>
            </a:r>
            <a:endParaRPr lang="id-ID" sz="2000" dirty="0" smtClean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r>
              <a:rPr lang="id-ID" sz="20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id-ID" sz="2000" dirty="0" smtClean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800"/>
              </a:spcAft>
            </a:pPr>
            <a:r>
              <a:rPr lang="id-ID" sz="20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- Sesuaikan wawancara dengan wish list/ treatment yg dibuat, lengkapi kebutuhan gambarnya, bicarakan dgn cameraman</a:t>
            </a:r>
            <a:endParaRPr lang="id-ID" sz="2000" dirty="0" smtClean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r>
              <a:rPr lang="id-ID" sz="20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id-ID" sz="2000" dirty="0" smtClean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800"/>
              </a:spcAft>
            </a:pPr>
            <a:r>
              <a:rPr lang="id-ID" sz="20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- Lengkapi equipments khusus untuk investigasi &amp; penyamaran (hidden camera, sound recorder)</a:t>
            </a:r>
            <a:endParaRPr lang="id-ID" sz="20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820326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85611" y="1193491"/>
            <a:ext cx="10831131" cy="4716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560"/>
              </a:lnSpc>
              <a:spcAft>
                <a:spcPts val="800"/>
              </a:spcAft>
            </a:pPr>
            <a:r>
              <a:rPr lang="id-ID" sz="2000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Etika Reporter Investigasi TV</a:t>
            </a:r>
            <a:endParaRPr lang="id-ID" sz="2000" dirty="0" smtClean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ts val="1560"/>
              </a:lnSpc>
              <a:spcAft>
                <a:spcPts val="0"/>
              </a:spcAft>
            </a:pPr>
            <a:r>
              <a:rPr lang="id-ID" sz="20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id-ID" sz="2000" dirty="0" smtClean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ts val="1560"/>
              </a:lnSpc>
              <a:spcAft>
                <a:spcPts val="800"/>
              </a:spcAft>
            </a:pPr>
            <a:r>
              <a:rPr lang="id-ID" sz="20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- Memiliki integritas pribadi, jujur &amp; beretika dalam melakukan investigasi, tidak mencuri informasi</a:t>
            </a:r>
            <a:endParaRPr lang="id-ID" sz="2000" dirty="0" smtClean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ts val="1560"/>
              </a:lnSpc>
              <a:spcAft>
                <a:spcPts val="0"/>
              </a:spcAft>
            </a:pPr>
            <a:r>
              <a:rPr lang="id-ID" sz="20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id-ID" sz="2000" dirty="0" smtClean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ts val="1560"/>
              </a:lnSpc>
              <a:spcAft>
                <a:spcPts val="800"/>
              </a:spcAft>
            </a:pPr>
            <a:r>
              <a:rPr lang="id-ID" sz="20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- Menjaga kenetralan, adil dalam membuat news judgement</a:t>
            </a:r>
            <a:endParaRPr lang="id-ID" sz="2000" dirty="0" smtClean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ts val="1560"/>
              </a:lnSpc>
              <a:spcAft>
                <a:spcPts val="0"/>
              </a:spcAft>
            </a:pPr>
            <a:r>
              <a:rPr lang="id-ID" sz="20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id-ID" sz="2000" dirty="0" smtClean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ts val="1560"/>
              </a:lnSpc>
              <a:spcAft>
                <a:spcPts val="800"/>
              </a:spcAft>
            </a:pPr>
            <a:r>
              <a:rPr lang="id-ID" sz="20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- Memiliki tanggung jawab sosial, independen &amp; tidak menjadi partisan atau untuk keuntungan pribadi</a:t>
            </a:r>
            <a:endParaRPr lang="id-ID" sz="2000" dirty="0" smtClean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ts val="1560"/>
              </a:lnSpc>
              <a:spcAft>
                <a:spcPts val="0"/>
              </a:spcAft>
            </a:pPr>
            <a:r>
              <a:rPr lang="id-ID" sz="20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id-ID" sz="2000" dirty="0" smtClean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ts val="1560"/>
              </a:lnSpc>
              <a:spcAft>
                <a:spcPts val="800"/>
              </a:spcAft>
            </a:pPr>
            <a:r>
              <a:rPr lang="id-ID" sz="20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- Dilarang menyalahgunakan pengaruh &amp; hak-hak istimewa sebagai wartawan</a:t>
            </a:r>
            <a:endParaRPr lang="id-ID" sz="2000" dirty="0" smtClean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ts val="1560"/>
              </a:lnSpc>
              <a:spcAft>
                <a:spcPts val="0"/>
              </a:spcAft>
            </a:pPr>
            <a:r>
              <a:rPr lang="id-ID" sz="20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id-ID" sz="2000" dirty="0" smtClean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ts val="1560"/>
              </a:lnSpc>
              <a:spcAft>
                <a:spcPts val="800"/>
              </a:spcAft>
            </a:pPr>
            <a:r>
              <a:rPr lang="id-ID" sz="20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- Dilarang dengan sengaja melakukan manipulasi gambar &amp; informasi, semata hanya untuk menampilkan berita sensasional</a:t>
            </a:r>
            <a:endParaRPr lang="id-ID" sz="2000" dirty="0" smtClean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ts val="1560"/>
              </a:lnSpc>
              <a:spcAft>
                <a:spcPts val="0"/>
              </a:spcAft>
            </a:pPr>
            <a:r>
              <a:rPr lang="id-ID" sz="20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id-ID" sz="2000" dirty="0" smtClean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ts val="1560"/>
              </a:lnSpc>
              <a:spcAft>
                <a:spcPts val="800"/>
              </a:spcAft>
            </a:pPr>
            <a:r>
              <a:rPr lang="id-ID" sz="20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- Melindungi identitas dan keamanan narasumber saksi</a:t>
            </a:r>
            <a:endParaRPr lang="id-ID" sz="2000" dirty="0" smtClean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ts val="1560"/>
              </a:lnSpc>
              <a:spcAft>
                <a:spcPts val="0"/>
              </a:spcAft>
            </a:pPr>
            <a:r>
              <a:rPr lang="id-ID" sz="20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id-ID" sz="2000" dirty="0" smtClean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ts val="1560"/>
              </a:lnSpc>
              <a:spcAft>
                <a:spcPts val="800"/>
              </a:spcAft>
            </a:pPr>
            <a:r>
              <a:rPr lang="id-ID" sz="20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- Jika dari hasil verifikasi terjadi kesalahan perspektif atau fakta, segera harus melakukan koreksi</a:t>
            </a:r>
            <a:endParaRPr lang="id-ID" sz="20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26837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77532" y="929768"/>
            <a:ext cx="10483403" cy="46679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800"/>
              </a:spcAft>
            </a:pPr>
            <a:r>
              <a:rPr lang="id-ID" sz="2400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Riset/latar belakang informasi</a:t>
            </a:r>
            <a:endParaRPr lang="id-ID" sz="2400" dirty="0" smtClean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r>
              <a:rPr lang="id-ID" sz="24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id-ID" sz="2400" dirty="0" smtClean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800"/>
              </a:spcAft>
            </a:pPr>
            <a:r>
              <a:rPr lang="id-ID" sz="24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Ø mewawancarai adalah sebuah seni mendapatkan informasi, untuk mendapatkan pemahaman yang lebih luas tentang kebenaran, dengan cara/ jenis yg beragam.  </a:t>
            </a:r>
            <a:endParaRPr lang="id-ID" sz="2400" dirty="0" smtClean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800"/>
              </a:spcAft>
            </a:pPr>
            <a:r>
              <a:rPr lang="id-ID" sz="24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Ø aturan pertama mewawancarai adalah : “</a:t>
            </a:r>
            <a:r>
              <a:rPr lang="id-ID" sz="2400" i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mengetahui siapa yang diwawancara &amp; mengapa diwawancara”.</a:t>
            </a:r>
            <a:endParaRPr lang="id-ID" sz="2400" dirty="0" smtClean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800"/>
              </a:spcAft>
            </a:pPr>
            <a:r>
              <a:rPr lang="id-ID" sz="24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Ø tetapkan apa yg ingin diharapkan dari wawancara</a:t>
            </a:r>
            <a:endParaRPr lang="id-ID" sz="2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800"/>
              </a:spcAft>
            </a:pPr>
            <a:r>
              <a:rPr lang="id-ID" sz="2400" dirty="0"/>
              <a:t>Ø </a:t>
            </a:r>
            <a:r>
              <a:rPr lang="id-ID" sz="2400" dirty="0">
                <a:latin typeface="Arial" panose="020B0604020202020204" pitchFamily="34" charset="0"/>
                <a:cs typeface="Arial" panose="020B0604020202020204" pitchFamily="34" charset="0"/>
              </a:rPr>
              <a:t>Langkah selanjutnya melakukan riset, sampai sedalam apa riset, disesuaikan dengan tujuan &amp; jenis wawancara.</a:t>
            </a:r>
          </a:p>
          <a:p>
            <a:pPr>
              <a:spcAft>
                <a:spcPts val="800"/>
              </a:spcAft>
            </a:pPr>
            <a:endParaRPr lang="id-ID" sz="2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71194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53792" y="334014"/>
            <a:ext cx="11110174" cy="5529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800"/>
              </a:spcAft>
            </a:pPr>
            <a:r>
              <a:rPr lang="id-ID" sz="2000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Pointers &amp; Check List</a:t>
            </a:r>
            <a:endParaRPr lang="id-ID" sz="2000" dirty="0" smtClean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r>
              <a:rPr lang="id-ID" sz="20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id-ID" sz="2000" dirty="0" smtClean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800"/>
              </a:spcAft>
            </a:pPr>
            <a:r>
              <a:rPr lang="id-ID" sz="20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Ø Pointers</a:t>
            </a:r>
            <a:endParaRPr lang="id-ID" sz="2000" dirty="0" smtClean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r>
              <a:rPr lang="id-ID" sz="20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id-ID" sz="2000" dirty="0" smtClean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800"/>
              </a:spcAft>
            </a:pPr>
            <a:r>
              <a:rPr lang="id-ID" sz="20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- Pointers adalah point-point mengenai subyek yang akan dikembangkan dalam wawancara.</a:t>
            </a:r>
            <a:endParaRPr lang="id-ID" sz="2000" dirty="0" smtClean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800"/>
              </a:spcAft>
            </a:pPr>
            <a:r>
              <a:rPr lang="id-ID" sz="20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- Point-point ini adalah ide-ide umum yang terjadi di lapangan untuk dibahas, namun masih dalam lingkup/ fokus interview.</a:t>
            </a:r>
            <a:endParaRPr lang="id-ID" sz="2000" dirty="0" smtClean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800"/>
              </a:spcAft>
            </a:pPr>
            <a:r>
              <a:rPr lang="id-ID" sz="20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- Lebih baik menyiapkan pointers dari pada daftar pertanyaan yang terinci, agar jalannya wawancara berlangsung alamiah, spontan, tidak kaku. (kecuali ada pertanyaan yg sensitif/ berbahaya ditulis dg ringkas)</a:t>
            </a:r>
            <a:endParaRPr lang="id-ID" sz="2000" dirty="0" smtClean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800"/>
              </a:spcAft>
            </a:pPr>
            <a:r>
              <a:rPr lang="id-ID" sz="20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- Dalam membuat pertanyaan harus pertanyaan terbuka, bukan pertanyaan yang jawabannya ya atau tidak</a:t>
            </a:r>
            <a:endParaRPr lang="id-ID" sz="2000" dirty="0" smtClean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800"/>
              </a:spcAft>
            </a:pPr>
            <a:r>
              <a:rPr lang="id-ID" sz="20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- Susun pertanyaan dari yang mudah/ netral ke pertanyaan yg sulit/ antagonis</a:t>
            </a:r>
            <a:endParaRPr lang="id-ID" sz="2000" dirty="0" smtClean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800"/>
              </a:spcAft>
            </a:pPr>
            <a:r>
              <a:rPr lang="id-ID" sz="20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- Buat pertanyaan yg jelas dan tidak menimbulkan salah interpretasi/ bermakna ganda</a:t>
            </a:r>
            <a:endParaRPr lang="id-ID" sz="2000" dirty="0" smtClean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800"/>
              </a:spcAft>
            </a:pPr>
            <a:r>
              <a:rPr lang="id-ID" sz="20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- Pertanyaan harus fokus dan menjawab pertanyaan bagaimana &amp; mengapa</a:t>
            </a:r>
            <a:endParaRPr lang="id-ID" sz="20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01658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59852" y="721218"/>
            <a:ext cx="10740981" cy="63196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800"/>
              </a:spcAft>
            </a:pPr>
            <a:r>
              <a:rPr lang="id-ID" sz="20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- Jangan menanyakan pertanyaan yg mudah diprediksi, karena narasumber akan memberikan jawaban yg mudah diprediksi pula (mis. Bagaimana perasaan anda, dst)</a:t>
            </a:r>
            <a:endParaRPr lang="id-ID" sz="2000" dirty="0" smtClean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800"/>
              </a:spcAft>
            </a:pPr>
            <a:r>
              <a:rPr lang="id-ID" sz="20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- Gunakan bahasa yang lazim/ terjemahkan istilah asing</a:t>
            </a:r>
            <a:endParaRPr lang="id-ID" sz="2000" dirty="0" smtClean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800"/>
              </a:spcAft>
            </a:pPr>
            <a:r>
              <a:rPr lang="id-ID" sz="20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- Tanyakan pertanyaan yg relevan ditanyakan kepada narasumber (sesuai dengan keahliannya)</a:t>
            </a:r>
            <a:endParaRPr lang="id-ID" sz="2000" dirty="0" smtClean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800"/>
              </a:spcAft>
            </a:pPr>
            <a:r>
              <a:rPr lang="id-ID" sz="20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- Tanyakan pertanyaan yg kita tau jawabannya</a:t>
            </a:r>
            <a:endParaRPr lang="id-ID" sz="2000" dirty="0" smtClean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800"/>
              </a:spcAft>
            </a:pPr>
            <a:r>
              <a:rPr lang="id-ID" sz="20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- Tanyakan pertanyaan lanjutan untuk mengklarifikasi,</a:t>
            </a:r>
            <a:endParaRPr lang="id-ID" sz="2000" dirty="0" smtClean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800"/>
              </a:spcAft>
            </a:pPr>
            <a:r>
              <a:rPr lang="id-ID" sz="20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- Chek kembali bila menggunakan data statistik serta tanggal-tanggal</a:t>
            </a:r>
            <a:endParaRPr lang="id-ID" sz="2000" dirty="0" smtClean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800"/>
              </a:spcAft>
            </a:pPr>
            <a:r>
              <a:rPr lang="id-ID" sz="20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- Tanyakan contoh-contoh sebagai penjelasan</a:t>
            </a:r>
            <a:endParaRPr lang="id-ID" sz="2000" dirty="0" smtClean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800"/>
              </a:spcAft>
            </a:pPr>
            <a:r>
              <a:rPr lang="id-ID" sz="20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- Buat pertanyaan yg logis dari segi penggalan waktu</a:t>
            </a:r>
            <a:endParaRPr lang="id-ID" sz="2000" dirty="0" smtClean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800"/>
              </a:spcAft>
            </a:pPr>
            <a:r>
              <a:rPr lang="id-ID" sz="20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- Jangan pernah mengikuti permintaan narasumber untuk memberikan pertanyaan/ pointers sebelum wawancara dimulai</a:t>
            </a:r>
            <a:endParaRPr lang="id-ID" sz="2000" dirty="0" smtClean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indent="-342900">
              <a:spcAft>
                <a:spcPts val="800"/>
              </a:spcAft>
              <a:buFontTx/>
              <a:buChar char="-"/>
            </a:pPr>
            <a:r>
              <a:rPr lang="id-ID" sz="20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Jangan melakukan latihan wawancara sebelum wawancara resmi dimulai</a:t>
            </a:r>
          </a:p>
          <a:p>
            <a:r>
              <a:rPr lang="id-ID" sz="2000" dirty="0"/>
              <a:t>- </a:t>
            </a:r>
            <a:r>
              <a:rPr lang="id-ID" sz="2000" dirty="0">
                <a:latin typeface="Arial" panose="020B0604020202020204" pitchFamily="34" charset="0"/>
                <a:cs typeface="Arial" panose="020B0604020202020204" pitchFamily="34" charset="0"/>
              </a:rPr>
              <a:t>Dengan pertimbangan etika, pastikan ada kesepahaman dengan narasumber mengenai pertanyaan yg tidak boleh muncul.</a:t>
            </a:r>
          </a:p>
          <a:p>
            <a:r>
              <a:rPr lang="id-ID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marL="342900" indent="-342900">
              <a:spcAft>
                <a:spcPts val="800"/>
              </a:spcAft>
              <a:buFontTx/>
              <a:buChar char="-"/>
            </a:pPr>
            <a:endParaRPr lang="id-ID" sz="20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05875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40912" y="959257"/>
            <a:ext cx="10998558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560"/>
              </a:lnSpc>
              <a:spcAft>
                <a:spcPts val="800"/>
              </a:spcAft>
            </a:pPr>
            <a:r>
              <a:rPr lang="id-ID" sz="2000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Check List</a:t>
            </a:r>
            <a:endParaRPr lang="id-ID" sz="2000" dirty="0" smtClean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ts val="1560"/>
              </a:lnSpc>
              <a:spcAft>
                <a:spcPts val="0"/>
              </a:spcAft>
            </a:pPr>
            <a:r>
              <a:rPr lang="id-ID" sz="20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id-ID" sz="2000" dirty="0" smtClean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ts val="1560"/>
              </a:lnSpc>
              <a:spcAft>
                <a:spcPts val="800"/>
              </a:spcAft>
            </a:pPr>
            <a:r>
              <a:rPr lang="id-ID" sz="20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Persiapan</a:t>
            </a:r>
            <a:endParaRPr lang="id-ID" sz="2000" dirty="0" smtClean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ts val="1560"/>
              </a:lnSpc>
              <a:spcAft>
                <a:spcPts val="0"/>
              </a:spcAft>
            </a:pPr>
            <a:r>
              <a:rPr lang="id-ID" sz="20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id-ID" sz="2000" dirty="0" smtClean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ts val="1560"/>
              </a:lnSpc>
              <a:spcAft>
                <a:spcPts val="800"/>
              </a:spcAft>
            </a:pPr>
            <a:r>
              <a:rPr lang="id-ID" sz="20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- Pastikan secara spesifik informasi yg diperlukan</a:t>
            </a:r>
            <a:endParaRPr lang="id-ID" sz="2000" dirty="0" smtClean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ts val="1560"/>
              </a:lnSpc>
              <a:spcAft>
                <a:spcPts val="0"/>
              </a:spcAft>
            </a:pPr>
            <a:r>
              <a:rPr lang="id-ID" sz="20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id-ID" sz="2000" dirty="0" smtClean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ts val="1560"/>
              </a:lnSpc>
              <a:spcAft>
                <a:spcPts val="800"/>
              </a:spcAft>
            </a:pPr>
            <a:r>
              <a:rPr lang="id-ID" sz="20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- Riset tentang subyek</a:t>
            </a:r>
            <a:endParaRPr lang="id-ID" sz="2000" dirty="0" smtClean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ts val="1560"/>
              </a:lnSpc>
              <a:spcAft>
                <a:spcPts val="0"/>
              </a:spcAft>
            </a:pPr>
            <a:r>
              <a:rPr lang="id-ID" sz="20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id-ID" sz="2000" dirty="0" smtClean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ts val="1560"/>
              </a:lnSpc>
              <a:spcAft>
                <a:spcPts val="800"/>
              </a:spcAft>
            </a:pPr>
            <a:r>
              <a:rPr lang="id-ID" sz="20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- Siapkan pertanyaan umum seputar subyek</a:t>
            </a:r>
            <a:endParaRPr lang="id-ID" sz="2000" dirty="0" smtClean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ts val="1560"/>
              </a:lnSpc>
              <a:spcAft>
                <a:spcPts val="0"/>
              </a:spcAft>
            </a:pPr>
            <a:r>
              <a:rPr lang="id-ID" sz="20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id-ID" sz="2000" dirty="0" smtClean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ts val="1560"/>
              </a:lnSpc>
              <a:spcAft>
                <a:spcPts val="800"/>
              </a:spcAft>
            </a:pPr>
            <a:r>
              <a:rPr lang="id-ID" sz="20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- Mengetahui latar belakang informasi yg relevan tentang narasumber</a:t>
            </a:r>
            <a:endParaRPr lang="id-ID" sz="2000" dirty="0" smtClean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ts val="1560"/>
              </a:lnSpc>
              <a:spcAft>
                <a:spcPts val="0"/>
              </a:spcAft>
            </a:pPr>
            <a:r>
              <a:rPr lang="id-ID" sz="20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id-ID" sz="2000" dirty="0" smtClean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ts val="1560"/>
              </a:lnSpc>
              <a:spcAft>
                <a:spcPts val="800"/>
              </a:spcAft>
            </a:pPr>
            <a:r>
              <a:rPr lang="id-ID" sz="20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- Mengetahui keahlian narasumber</a:t>
            </a:r>
            <a:endParaRPr lang="id-ID" sz="2000" dirty="0" smtClean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ts val="1560"/>
              </a:lnSpc>
              <a:spcAft>
                <a:spcPts val="0"/>
              </a:spcAft>
            </a:pPr>
            <a:r>
              <a:rPr lang="id-ID" sz="20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id-ID" sz="2000" dirty="0" smtClean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ts val="1560"/>
              </a:lnSpc>
              <a:spcAft>
                <a:spcPts val="800"/>
              </a:spcAft>
            </a:pPr>
            <a:r>
              <a:rPr lang="id-ID" sz="20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- Siapkan waktu &amp; tempat wawancara yg netral &amp; nyaman,</a:t>
            </a:r>
            <a:endParaRPr lang="id-ID" sz="2000" dirty="0" smtClean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ts val="1560"/>
              </a:lnSpc>
              <a:spcAft>
                <a:spcPts val="0"/>
              </a:spcAft>
            </a:pPr>
            <a:r>
              <a:rPr lang="id-ID" sz="20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id-ID" sz="2000" dirty="0" smtClean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ts val="1560"/>
              </a:lnSpc>
              <a:spcAft>
                <a:spcPts val="800"/>
              </a:spcAft>
            </a:pPr>
            <a:r>
              <a:rPr lang="id-ID" sz="20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- Sesuaikan wawancara dengan kebutuhan berita &amp; sudah dibicarakan dengan cameraman</a:t>
            </a:r>
            <a:endParaRPr lang="id-ID" sz="20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58628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25003" y="795782"/>
            <a:ext cx="11384924" cy="48115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560"/>
              </a:lnSpc>
              <a:spcAft>
                <a:spcPts val="800"/>
              </a:spcAft>
            </a:pPr>
            <a:r>
              <a:rPr lang="id-ID" b="1" dirty="0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Wish List &amp; Treatment</a:t>
            </a:r>
            <a:endParaRPr lang="id-ID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1560"/>
              </a:lnSpc>
              <a:spcAft>
                <a:spcPts val="0"/>
              </a:spcAft>
            </a:pPr>
            <a:r>
              <a:rPr lang="id-ID" dirty="0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id-ID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1560"/>
              </a:lnSpc>
              <a:spcAft>
                <a:spcPts val="800"/>
              </a:spcAft>
            </a:pPr>
            <a:r>
              <a:rPr lang="id-ID" dirty="0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Ø </a:t>
            </a:r>
            <a:r>
              <a:rPr lang="id-ID" b="1" dirty="0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Wish List :</a:t>
            </a:r>
            <a:endParaRPr lang="id-ID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1560"/>
              </a:lnSpc>
              <a:spcAft>
                <a:spcPts val="0"/>
              </a:spcAft>
            </a:pPr>
            <a:r>
              <a:rPr lang="id-ID" dirty="0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id-ID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1560"/>
              </a:lnSpc>
              <a:spcAft>
                <a:spcPts val="800"/>
              </a:spcAft>
            </a:pPr>
            <a:r>
              <a:rPr lang="id-ID" dirty="0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Adalah guide/ pedoman yang disiapkan seorang reporter untuk meliput. Wish list terdiri dari uraian :</a:t>
            </a:r>
            <a:endParaRPr lang="id-ID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1560"/>
              </a:lnSpc>
              <a:spcAft>
                <a:spcPts val="0"/>
              </a:spcAft>
            </a:pPr>
            <a:r>
              <a:rPr lang="id-ID" dirty="0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id-ID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1560"/>
              </a:lnSpc>
              <a:spcAft>
                <a:spcPts val="800"/>
              </a:spcAft>
            </a:pPr>
            <a:r>
              <a:rPr lang="id-ID" dirty="0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latar belakang masalah yang ingin diangkat</a:t>
            </a:r>
            <a:endParaRPr lang="id-ID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1560"/>
              </a:lnSpc>
              <a:spcAft>
                <a:spcPts val="800"/>
              </a:spcAft>
            </a:pPr>
            <a:r>
              <a:rPr lang="id-ID" dirty="0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topik &amp; angle yg akan diangkat</a:t>
            </a:r>
            <a:endParaRPr lang="id-ID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1560"/>
              </a:lnSpc>
              <a:spcAft>
                <a:spcPts val="800"/>
              </a:spcAft>
            </a:pPr>
            <a:r>
              <a:rPr lang="id-ID" dirty="0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narasumber</a:t>
            </a:r>
            <a:endParaRPr lang="id-ID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1560"/>
              </a:lnSpc>
              <a:spcAft>
                <a:spcPts val="800"/>
              </a:spcAft>
            </a:pPr>
            <a:r>
              <a:rPr lang="id-ID" dirty="0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pointers/ pertanyaan </a:t>
            </a:r>
            <a:endParaRPr lang="id-ID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1560"/>
              </a:lnSpc>
              <a:spcAft>
                <a:spcPts val="800"/>
              </a:spcAft>
            </a:pPr>
            <a:r>
              <a:rPr lang="id-ID" dirty="0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statement/ sound bite yg diperlukan</a:t>
            </a:r>
            <a:endParaRPr lang="id-ID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1560"/>
              </a:lnSpc>
              <a:spcAft>
                <a:spcPts val="800"/>
              </a:spcAft>
            </a:pPr>
            <a:r>
              <a:rPr lang="id-ID" dirty="0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rencana visual</a:t>
            </a:r>
            <a:endParaRPr lang="id-ID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1560"/>
              </a:lnSpc>
              <a:spcAft>
                <a:spcPts val="800"/>
              </a:spcAft>
            </a:pPr>
            <a:r>
              <a:rPr lang="id-ID" dirty="0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human example/ profil</a:t>
            </a:r>
            <a:endParaRPr lang="id-ID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1560"/>
              </a:lnSpc>
              <a:spcAft>
                <a:spcPts val="800"/>
              </a:spcAft>
            </a:pPr>
            <a:r>
              <a:rPr lang="id-ID" dirty="0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vox pop (bila diperlukan)</a:t>
            </a:r>
            <a:endParaRPr lang="id-ID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1560"/>
              </a:lnSpc>
              <a:spcAft>
                <a:spcPts val="800"/>
              </a:spcAft>
            </a:pPr>
            <a:r>
              <a:rPr lang="id-ID" dirty="0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Dokumentasi </a:t>
            </a:r>
            <a:endParaRPr lang="id-ID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1560"/>
              </a:lnSpc>
              <a:spcAft>
                <a:spcPts val="800"/>
              </a:spcAft>
            </a:pPr>
            <a:r>
              <a:rPr lang="id-ID" dirty="0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Grafik</a:t>
            </a:r>
            <a:endParaRPr lang="id-ID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00479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9094" y="871958"/>
            <a:ext cx="11535177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560"/>
              </a:lnSpc>
              <a:spcAft>
                <a:spcPts val="800"/>
              </a:spcAft>
            </a:pPr>
            <a:r>
              <a:rPr lang="id-ID" dirty="0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Ø </a:t>
            </a:r>
            <a:r>
              <a:rPr lang="id-ID" b="1" dirty="0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Treatment</a:t>
            </a:r>
            <a:r>
              <a:rPr lang="id-ID" dirty="0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:</a:t>
            </a:r>
            <a:endParaRPr lang="id-ID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1560"/>
              </a:lnSpc>
              <a:spcAft>
                <a:spcPts val="0"/>
              </a:spcAft>
            </a:pPr>
            <a:r>
              <a:rPr lang="id-ID" dirty="0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id-ID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1560"/>
              </a:lnSpc>
              <a:spcAft>
                <a:spcPts val="800"/>
              </a:spcAft>
            </a:pPr>
            <a:r>
              <a:rPr lang="id-ID" dirty="0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guide/ pedoman reporter untuk meliput &amp; memproduksi paket features/dokumenter, terdiri dari :</a:t>
            </a:r>
            <a:endParaRPr lang="id-ID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1560"/>
              </a:lnSpc>
              <a:spcAft>
                <a:spcPts val="0"/>
              </a:spcAft>
            </a:pPr>
            <a:r>
              <a:rPr lang="id-ID" dirty="0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id-ID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1560"/>
              </a:lnSpc>
              <a:spcAft>
                <a:spcPts val="800"/>
              </a:spcAft>
            </a:pPr>
            <a:r>
              <a:rPr lang="id-ID" dirty="0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resume</a:t>
            </a:r>
            <a:endParaRPr lang="id-ID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1560"/>
              </a:lnSpc>
              <a:spcAft>
                <a:spcPts val="800"/>
              </a:spcAft>
            </a:pPr>
            <a:r>
              <a:rPr lang="id-ID" dirty="0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shooting script</a:t>
            </a:r>
            <a:endParaRPr lang="id-ID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1560"/>
              </a:lnSpc>
              <a:spcAft>
                <a:spcPts val="800"/>
              </a:spcAft>
            </a:pPr>
            <a:r>
              <a:rPr lang="id-ID" dirty="0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scene</a:t>
            </a:r>
            <a:endParaRPr lang="id-ID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1560"/>
              </a:lnSpc>
              <a:spcAft>
                <a:spcPts val="800"/>
              </a:spcAft>
            </a:pPr>
            <a:r>
              <a:rPr lang="id-ID" dirty="0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story board (sequential shot by shot) </a:t>
            </a:r>
            <a:endParaRPr lang="id-ID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1560"/>
              </a:lnSpc>
              <a:spcAft>
                <a:spcPts val="800"/>
              </a:spcAft>
            </a:pPr>
            <a:r>
              <a:rPr lang="id-ID" dirty="0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narasumber</a:t>
            </a:r>
            <a:endParaRPr lang="id-ID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1560"/>
              </a:lnSpc>
              <a:spcAft>
                <a:spcPts val="800"/>
              </a:spcAft>
            </a:pPr>
            <a:r>
              <a:rPr lang="id-ID" dirty="0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pointers/ pertanyaan</a:t>
            </a:r>
            <a:endParaRPr lang="id-ID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1560"/>
              </a:lnSpc>
              <a:spcAft>
                <a:spcPts val="800"/>
              </a:spcAft>
            </a:pPr>
            <a:r>
              <a:rPr lang="id-ID" dirty="0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sound bite/ sync</a:t>
            </a:r>
            <a:endParaRPr lang="id-ID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1560"/>
              </a:lnSpc>
              <a:spcAft>
                <a:spcPts val="800"/>
              </a:spcAft>
            </a:pPr>
            <a:r>
              <a:rPr lang="id-ID" dirty="0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cutaway/insert</a:t>
            </a:r>
            <a:endParaRPr lang="id-ID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1560"/>
              </a:lnSpc>
              <a:spcAft>
                <a:spcPts val="800"/>
              </a:spcAft>
            </a:pPr>
            <a:r>
              <a:rPr lang="id-ID" dirty="0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video clip/ dokumen</a:t>
            </a:r>
            <a:endParaRPr lang="id-ID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1560"/>
              </a:lnSpc>
              <a:spcAft>
                <a:spcPts val="800"/>
              </a:spcAft>
            </a:pPr>
            <a:r>
              <a:rPr lang="id-ID" dirty="0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grafik</a:t>
            </a:r>
            <a:endParaRPr lang="id-ID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79530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83594" y="763222"/>
            <a:ext cx="8491470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d-ID" sz="2000" b="1" dirty="0">
                <a:latin typeface="Arial" panose="020B0604020202020204" pitchFamily="34" charset="0"/>
                <a:cs typeface="Arial" panose="020B0604020202020204" pitchFamily="34" charset="0"/>
              </a:rPr>
              <a:t>Laporan Investigasi TV</a:t>
            </a:r>
            <a:endParaRPr lang="id-ID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id-ID" sz="20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id-ID" sz="2000" dirty="0">
                <a:latin typeface="Arial" panose="020B0604020202020204" pitchFamily="34" charset="0"/>
                <a:cs typeface="Arial" panose="020B0604020202020204" pitchFamily="34" charset="0"/>
              </a:rPr>
              <a:t>Ø Paket Laporan Investigasi TV, adalah laporan penyelidikan yg disajikan secara audio visual.</a:t>
            </a:r>
          </a:p>
          <a:p>
            <a:r>
              <a:rPr lang="id-ID" sz="20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id-ID" sz="2000" dirty="0">
                <a:latin typeface="Arial" panose="020B0604020202020204" pitchFamily="34" charset="0"/>
                <a:cs typeface="Arial" panose="020B0604020202020204" pitchFamily="34" charset="0"/>
              </a:rPr>
              <a:t>Ø Dasar laporan Investigasi adalah “</a:t>
            </a:r>
            <a:r>
              <a:rPr lang="id-ID" sz="2000" b="1" dirty="0">
                <a:latin typeface="Arial" panose="020B0604020202020204" pitchFamily="34" charset="0"/>
                <a:cs typeface="Arial" panose="020B0604020202020204" pitchFamily="34" charset="0"/>
              </a:rPr>
              <a:t>The Hidden Areas</a:t>
            </a:r>
            <a:r>
              <a:rPr lang="id-ID" sz="2000" dirty="0">
                <a:latin typeface="Arial" panose="020B0604020202020204" pitchFamily="34" charset="0"/>
                <a:cs typeface="Arial" panose="020B0604020202020204" pitchFamily="34" charset="0"/>
              </a:rPr>
              <a:t>” yg diungkapkan. Disajikan dengan sequence gambar yg lengkap, berurutan dan bercerita atau mengandung makna, biasanya diambil dengan cara tersembunyi atau direkonstruksi/ re-enactment berdasarkan berita acara polisi</a:t>
            </a:r>
          </a:p>
          <a:p>
            <a:r>
              <a:rPr lang="id-ID" sz="20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id-ID" sz="2000" dirty="0">
                <a:latin typeface="Arial" panose="020B0604020202020204" pitchFamily="34" charset="0"/>
                <a:cs typeface="Arial" panose="020B0604020202020204" pitchFamily="34" charset="0"/>
              </a:rPr>
              <a:t>Ø Laporan Investigasi mengandung unsur : </a:t>
            </a:r>
            <a:r>
              <a:rPr lang="id-ID" sz="2000" b="1" dirty="0">
                <a:latin typeface="Arial" panose="020B0604020202020204" pitchFamily="34" charset="0"/>
                <a:cs typeface="Arial" panose="020B0604020202020204" pitchFamily="34" charset="0"/>
              </a:rPr>
              <a:t>novelty, surprise, originality, actually different.</a:t>
            </a:r>
            <a:endParaRPr lang="id-ID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id-ID" sz="20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id-ID" sz="2000" dirty="0">
                <a:latin typeface="Arial" panose="020B0604020202020204" pitchFamily="34" charset="0"/>
                <a:cs typeface="Arial" panose="020B0604020202020204" pitchFamily="34" charset="0"/>
              </a:rPr>
              <a:t>Ø Laporan investigasi biasanya mengangkat masalah politik, korupsi/ kriminal dalam pelayanan umum,penyelundupan, hukum &amp; pengadilan &amp; masalah-masalah sosial</a:t>
            </a:r>
          </a:p>
          <a:p>
            <a:r>
              <a:rPr lang="id-ID" sz="20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2373783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301026" y="1366775"/>
            <a:ext cx="6096000" cy="286232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ts val="1560"/>
              </a:lnSpc>
              <a:spcAft>
                <a:spcPts val="800"/>
              </a:spcAft>
            </a:pPr>
            <a:r>
              <a:rPr lang="id-ID" sz="2400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Tahapan Laporan Investigasi TV</a:t>
            </a:r>
            <a:endParaRPr lang="id-ID" sz="2400" dirty="0" smtClean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ts val="1560"/>
              </a:lnSpc>
              <a:spcAft>
                <a:spcPts val="0"/>
              </a:spcAft>
            </a:pPr>
            <a:r>
              <a:rPr lang="id-ID" sz="24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id-ID" sz="2400" dirty="0" smtClean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ts val="1560"/>
              </a:lnSpc>
              <a:spcAft>
                <a:spcPts val="800"/>
              </a:spcAft>
            </a:pPr>
            <a:r>
              <a:rPr lang="id-ID" sz="24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Ø Riset</a:t>
            </a:r>
            <a:endParaRPr lang="id-ID" sz="2400" dirty="0" smtClean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ts val="1560"/>
              </a:lnSpc>
              <a:spcAft>
                <a:spcPts val="0"/>
              </a:spcAft>
            </a:pPr>
            <a:r>
              <a:rPr lang="id-ID" sz="24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id-ID" sz="2400" dirty="0" smtClean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ts val="1560"/>
              </a:lnSpc>
              <a:spcAft>
                <a:spcPts val="800"/>
              </a:spcAft>
            </a:pPr>
            <a:r>
              <a:rPr lang="id-ID" sz="24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Ø Shooting di Lapangan</a:t>
            </a:r>
            <a:endParaRPr lang="id-ID" sz="2400" dirty="0" smtClean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ts val="1560"/>
              </a:lnSpc>
              <a:spcAft>
                <a:spcPts val="0"/>
              </a:spcAft>
            </a:pPr>
            <a:r>
              <a:rPr lang="id-ID" sz="24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id-ID" sz="2400" dirty="0" smtClean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ts val="1560"/>
              </a:lnSpc>
              <a:spcAft>
                <a:spcPts val="800"/>
              </a:spcAft>
            </a:pPr>
            <a:r>
              <a:rPr lang="id-ID" sz="24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Ø Verifikasi</a:t>
            </a:r>
            <a:endParaRPr lang="id-ID" sz="2400" dirty="0" smtClean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ts val="1560"/>
              </a:lnSpc>
              <a:spcAft>
                <a:spcPts val="0"/>
              </a:spcAft>
            </a:pPr>
            <a:r>
              <a:rPr lang="id-ID" sz="24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id-ID" sz="2400" dirty="0" smtClean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ts val="1560"/>
              </a:lnSpc>
              <a:spcAft>
                <a:spcPts val="800"/>
              </a:spcAft>
            </a:pPr>
            <a:r>
              <a:rPr lang="id-ID" sz="24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Ø Konfirmasi</a:t>
            </a:r>
            <a:endParaRPr lang="id-ID" sz="2400" dirty="0" smtClean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ts val="1560"/>
              </a:lnSpc>
              <a:spcAft>
                <a:spcPts val="0"/>
              </a:spcAft>
            </a:pPr>
            <a:r>
              <a:rPr lang="id-ID" sz="24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id-ID" sz="2400" dirty="0" smtClean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ts val="1560"/>
              </a:lnSpc>
              <a:spcAft>
                <a:spcPts val="800"/>
              </a:spcAft>
            </a:pPr>
            <a:r>
              <a:rPr lang="id-ID" sz="24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Ø Pembuatan laporan</a:t>
            </a:r>
            <a:endParaRPr lang="id-ID" sz="2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6211065"/>
      </p:ext>
    </p:extLst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42</TotalTime>
  <Words>176</Words>
  <Application>Microsoft Office PowerPoint</Application>
  <PresentationFormat>Widescreen</PresentationFormat>
  <Paragraphs>201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5" baseType="lpstr">
      <vt:lpstr>Arial</vt:lpstr>
      <vt:lpstr>Calibri</vt:lpstr>
      <vt:lpstr>Century Gothic</vt:lpstr>
      <vt:lpstr>Times New Roman</vt:lpstr>
      <vt:lpstr>Verdana</vt:lpstr>
      <vt:lpstr>Wingdings</vt:lpstr>
      <vt:lpstr>Wingdings 3</vt:lpstr>
      <vt:lpstr>Slice</vt:lpstr>
      <vt:lpstr>TEKNIK WAWANCARA HARD NEWS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TEKNIK WAWANCARA HARD NEWS</dc:title>
  <dc:creator>Danis</dc:creator>
  <cp:lastModifiedBy>Danis</cp:lastModifiedBy>
  <cp:revision>8</cp:revision>
  <dcterms:created xsi:type="dcterms:W3CDTF">2019-02-12T16:46:49Z</dcterms:created>
  <dcterms:modified xsi:type="dcterms:W3CDTF">2019-02-12T17:29:37Z</dcterms:modified>
</cp:coreProperties>
</file>