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61" r:id="rId4"/>
    <p:sldId id="259" r:id="rId5"/>
    <p:sldId id="268" r:id="rId6"/>
    <p:sldId id="266" r:id="rId7"/>
    <p:sldId id="275" r:id="rId8"/>
    <p:sldId id="269" r:id="rId9"/>
    <p:sldId id="273" r:id="rId10"/>
    <p:sldId id="270" r:id="rId11"/>
    <p:sldId id="272" r:id="rId12"/>
    <p:sldId id="280" r:id="rId13"/>
    <p:sldId id="279" r:id="rId14"/>
    <p:sldId id="276" r:id="rId15"/>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image" Target="../media/image8.jpeg"/><Relationship Id="rId7" Type="http://schemas.openxmlformats.org/officeDocument/2006/relationships/image" Target="../media/image7.jpeg"/><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2" Type="http://schemas.openxmlformats.org/officeDocument/2006/relationships/slideLayout" Target="../slideLayouts/slideLayout1.xml"/><Relationship Id="rId11" Type="http://schemas.openxmlformats.org/officeDocument/2006/relationships/image" Target="../media/image11.jpeg"/><Relationship Id="rId10" Type="http://schemas.openxmlformats.org/officeDocument/2006/relationships/image" Target="../media/image10.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jpe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9" Type="http://schemas.openxmlformats.org/officeDocument/2006/relationships/image" Target="../media/image22.jpeg"/><Relationship Id="rId8" Type="http://schemas.openxmlformats.org/officeDocument/2006/relationships/image" Target="../media/image21.jpeg"/><Relationship Id="rId7" Type="http://schemas.openxmlformats.org/officeDocument/2006/relationships/image" Target="../media/image20.jpeg"/><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jpeg"/><Relationship Id="rId11" Type="http://schemas.openxmlformats.org/officeDocument/2006/relationships/slideLayout" Target="../slideLayouts/slideLayout10.xml"/><Relationship Id="rId10" Type="http://schemas.openxmlformats.org/officeDocument/2006/relationships/image" Target="../media/image23.jpeg"/><Relationship Id="rId1" Type="http://schemas.openxmlformats.org/officeDocument/2006/relationships/image" Target="../media/image14.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image" Target="../media/image8.jpeg"/><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Picture 4" descr="AwardsLogo300 (1)"/>
          <p:cNvPicPr>
            <a:picLocks noChangeAspect="1"/>
          </p:cNvPicPr>
          <p:nvPr/>
        </p:nvPicPr>
        <p:blipFill>
          <a:blip r:embed="rId1"/>
          <a:srcRect l="7080" t="19188" r="37928"/>
          <a:stretch>
            <a:fillRect/>
          </a:stretch>
        </p:blipFill>
        <p:spPr>
          <a:xfrm>
            <a:off x="10729595" y="5228590"/>
            <a:ext cx="1570990" cy="1640840"/>
          </a:xfrm>
          <a:prstGeom prst="rect">
            <a:avLst/>
          </a:prstGeom>
        </p:spPr>
      </p:pic>
      <p:pic>
        <p:nvPicPr>
          <p:cNvPr id="7" name="Picture 6" descr="Buaya"/>
          <p:cNvPicPr>
            <a:picLocks noChangeAspect="1"/>
          </p:cNvPicPr>
          <p:nvPr/>
        </p:nvPicPr>
        <p:blipFill>
          <a:blip r:embed="rId2"/>
          <a:stretch>
            <a:fillRect/>
          </a:stretch>
        </p:blipFill>
        <p:spPr>
          <a:xfrm>
            <a:off x="7825105" y="5223510"/>
            <a:ext cx="2904490" cy="1640205"/>
          </a:xfrm>
          <a:prstGeom prst="rect">
            <a:avLst/>
          </a:prstGeom>
        </p:spPr>
      </p:pic>
      <p:pic>
        <p:nvPicPr>
          <p:cNvPr id="8" name="Picture 7" descr="Busa Kali Bekasi"/>
          <p:cNvPicPr>
            <a:picLocks noChangeAspect="1"/>
          </p:cNvPicPr>
          <p:nvPr/>
        </p:nvPicPr>
        <p:blipFill>
          <a:blip r:embed="rId3"/>
          <a:stretch>
            <a:fillRect/>
          </a:stretch>
        </p:blipFill>
        <p:spPr>
          <a:xfrm>
            <a:off x="2749550" y="5227320"/>
            <a:ext cx="2908300" cy="1642110"/>
          </a:xfrm>
          <a:prstGeom prst="rect">
            <a:avLst/>
          </a:prstGeom>
        </p:spPr>
      </p:pic>
      <p:pic>
        <p:nvPicPr>
          <p:cNvPr id="12" name="Picture 11" descr="Sampah Kali Bekasi"/>
          <p:cNvPicPr>
            <a:picLocks noChangeAspect="1"/>
          </p:cNvPicPr>
          <p:nvPr/>
        </p:nvPicPr>
        <p:blipFill>
          <a:blip r:embed="rId4"/>
          <a:stretch>
            <a:fillRect/>
          </a:stretch>
        </p:blipFill>
        <p:spPr>
          <a:xfrm>
            <a:off x="5429885" y="5227955"/>
            <a:ext cx="2897505" cy="1635760"/>
          </a:xfrm>
          <a:prstGeom prst="rect">
            <a:avLst/>
          </a:prstGeom>
        </p:spPr>
      </p:pic>
      <p:pic>
        <p:nvPicPr>
          <p:cNvPr id="16" name="Picture 15" descr="Rusa Kiki"/>
          <p:cNvPicPr>
            <a:picLocks noChangeAspect="1"/>
          </p:cNvPicPr>
          <p:nvPr/>
        </p:nvPicPr>
        <p:blipFill>
          <a:blip r:embed="rId5"/>
          <a:stretch>
            <a:fillRect/>
          </a:stretch>
        </p:blipFill>
        <p:spPr>
          <a:xfrm>
            <a:off x="5715" y="5227320"/>
            <a:ext cx="2748915" cy="1641475"/>
          </a:xfrm>
          <a:prstGeom prst="rect">
            <a:avLst/>
          </a:prstGeom>
        </p:spPr>
      </p:pic>
      <p:sp>
        <p:nvSpPr>
          <p:cNvPr id="17" name="Rectangle 16"/>
          <p:cNvSpPr/>
          <p:nvPr/>
        </p:nvSpPr>
        <p:spPr>
          <a:xfrm>
            <a:off x="1657351" y="2042160"/>
            <a:ext cx="9202420" cy="1630045"/>
          </a:xfrm>
          <a:prstGeom prst="rect">
            <a:avLst/>
          </a:prstGeom>
          <a:noFill/>
          <a:ln>
            <a:noFill/>
          </a:ln>
        </p:spPr>
        <p:txBody>
          <a:bodyPr wrap="none" rtlCol="0" anchor="t">
            <a:spAutoFit/>
          </a:bodyPr>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Sikap &amp; Kecakapan yang harus</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dimiliki oleh Jurnalis Lingkungan</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p:txBody>
      </p:sp>
      <p:sp>
        <p:nvSpPr>
          <p:cNvPr id="18" name="Subtitle 17"/>
          <p:cNvSpPr>
            <a:spLocks noGrp="1"/>
          </p:cNvSpPr>
          <p:nvPr>
            <p:ph type="subTitle" idx="1"/>
          </p:nvPr>
        </p:nvSpPr>
        <p:spPr>
          <a:xfrm>
            <a:off x="5715" y="4467860"/>
            <a:ext cx="3815080" cy="720725"/>
          </a:xfrm>
        </p:spPr>
        <p:txBody>
          <a:bodyPr>
            <a:noAutofit/>
          </a:bodyPr>
          <a:p>
            <a:pPr algn="l"/>
            <a:r>
              <a:rPr lang="en-GB" altLang="en-US" sz="1800" b="1">
                <a:solidFill>
                  <a:schemeClr val="tx1"/>
                </a:solidFill>
                <a:latin typeface="Malgun Gothic" panose="020B0503020000020004" charset="-127"/>
                <a:ea typeface="Malgun Gothic" panose="020B0503020000020004" charset="-127"/>
              </a:rPr>
              <a:t>Program Studi Ilmu Komunikasi</a:t>
            </a:r>
            <a:endParaRPr lang="en-GB" altLang="en-US" sz="1800" b="1">
              <a:solidFill>
                <a:schemeClr val="tx1"/>
              </a:solidFill>
              <a:latin typeface="Malgun Gothic" panose="020B0503020000020004" charset="-127"/>
              <a:ea typeface="Malgun Gothic" panose="020B0503020000020004" charset="-127"/>
            </a:endParaRPr>
          </a:p>
          <a:p>
            <a:pPr algn="l"/>
            <a:r>
              <a:rPr lang="en-GB" altLang="en-US" sz="1800" b="1">
                <a:solidFill>
                  <a:schemeClr val="tx1"/>
                </a:solidFill>
                <a:latin typeface="Malgun Gothic" panose="020B0503020000020004" charset="-127"/>
                <a:ea typeface="Malgun Gothic" panose="020B0503020000020004" charset="-127"/>
              </a:rPr>
              <a:t>Fakultas Humaniora dan Bisnis</a:t>
            </a:r>
            <a:endParaRPr lang="en-GB" altLang="en-US" sz="1800" b="1">
              <a:solidFill>
                <a:schemeClr val="tx1"/>
              </a:solidFill>
              <a:latin typeface="Malgun Gothic" panose="020B0503020000020004" charset="-127"/>
              <a:ea typeface="Malgun Gothic" panose="020B0503020000020004" charset="-127"/>
            </a:endParaRPr>
          </a:p>
          <a:p>
            <a:pPr algn="l"/>
            <a:endParaRPr lang="en-GB" altLang="en-US" sz="1800">
              <a:solidFill>
                <a:schemeClr val="tx1"/>
              </a:solidFill>
              <a:latin typeface="Malgun Gothic" panose="020B0503020000020004" charset="-127"/>
              <a:ea typeface="Malgun Gothic" panose="020B0503020000020004" charset="-127"/>
            </a:endParaRPr>
          </a:p>
          <a:p>
            <a:pPr algn="l"/>
            <a:endParaRPr lang="en-GB" altLang="en-US" sz="1800">
              <a:solidFill>
                <a:schemeClr val="tx1"/>
              </a:solidFill>
              <a:latin typeface="Malgun Gothic" panose="020B0503020000020004" charset="-127"/>
              <a:ea typeface="Malgun Gothic" panose="020B0503020000020004" charset="-127"/>
            </a:endParaRPr>
          </a:p>
        </p:txBody>
      </p:sp>
      <p:pic>
        <p:nvPicPr>
          <p:cNvPr id="19" name="Picture 18" descr="logo UPJ"/>
          <p:cNvPicPr>
            <a:picLocks noChangeAspect="1"/>
          </p:cNvPicPr>
          <p:nvPr/>
        </p:nvPicPr>
        <p:blipFill>
          <a:blip r:embed="rId6"/>
          <a:stretch>
            <a:fillRect/>
          </a:stretch>
        </p:blipFill>
        <p:spPr>
          <a:xfrm>
            <a:off x="93345" y="3453130"/>
            <a:ext cx="1866900" cy="1000125"/>
          </a:xfrm>
          <a:prstGeom prst="rect">
            <a:avLst/>
          </a:prstGeom>
        </p:spPr>
      </p:pic>
      <p:sp>
        <p:nvSpPr>
          <p:cNvPr id="20" name="Subtitle 17"/>
          <p:cNvSpPr>
            <a:spLocks noGrp="1"/>
          </p:cNvSpPr>
          <p:nvPr/>
        </p:nvSpPr>
        <p:spPr>
          <a:xfrm>
            <a:off x="8394065" y="4491990"/>
            <a:ext cx="3815080" cy="720725"/>
          </a:xfrm>
          <a:prstGeom prst="rect">
            <a:avLst/>
          </a:prstGeom>
          <a:noFill/>
          <a:ln w="9525">
            <a:noFill/>
          </a:ln>
        </p:spPr>
        <p:txBody>
          <a:bodyPr>
            <a:normAutofit/>
          </a:bodyPr>
          <a:lstStyle>
            <a:lvl1pPr marL="0" lvl="0" indent="0" algn="ctr" defTabSz="91440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r"/>
            <a:r>
              <a:rPr lang="en-GB" altLang="en-US" b="1">
                <a:solidFill>
                  <a:schemeClr val="tx1"/>
                </a:solidFill>
                <a:latin typeface="Malgun Gothic" panose="020B0503020000020004" charset="-127"/>
                <a:ea typeface="Malgun Gothic" panose="020B0503020000020004" charset="-127"/>
              </a:rPr>
              <a:t>Oleh: Maya Rachmawaty, MSc</a:t>
            </a:r>
            <a:endParaRPr lang="en-GB" altLang="en-US" b="1">
              <a:solidFill>
                <a:schemeClr val="tx1"/>
              </a:solidFill>
              <a:latin typeface="Malgun Gothic" panose="020B0503020000020004" charset="-127"/>
              <a:ea typeface="Malgun Gothic" panose="020B0503020000020004" charset="-127"/>
            </a:endParaRPr>
          </a:p>
          <a:p>
            <a:pPr algn="r"/>
            <a:r>
              <a:rPr lang="en-GB" altLang="en-US" b="1">
                <a:solidFill>
                  <a:schemeClr val="tx1"/>
                </a:solidFill>
                <a:latin typeface="Malgun Gothic" panose="020B0503020000020004" charset="-127"/>
                <a:ea typeface="Malgun Gothic" panose="020B0503020000020004" charset="-127"/>
              </a:rPr>
              <a:t>Kamis, 21 February 2019</a:t>
            </a:r>
            <a:endParaRPr lang="en-GB" altLang="en-US" b="1">
              <a:solidFill>
                <a:schemeClr val="tx1"/>
              </a:solidFill>
              <a:latin typeface="Malgun Gothic" panose="020B0503020000020004" charset="-127"/>
              <a:ea typeface="Malgun Gothic" panose="020B0503020000020004" charset="-127"/>
            </a:endParaRPr>
          </a:p>
        </p:txBody>
      </p:sp>
      <p:pic>
        <p:nvPicPr>
          <p:cNvPr id="2" name="Picture 1" descr="depositphotos_78813964-stock-photo-successful-handsome-male-journalist-wearing"/>
          <p:cNvPicPr>
            <a:picLocks noChangeAspect="1"/>
          </p:cNvPicPr>
          <p:nvPr/>
        </p:nvPicPr>
        <p:blipFill>
          <a:blip r:embed="rId7"/>
          <a:stretch>
            <a:fillRect/>
          </a:stretch>
        </p:blipFill>
        <p:spPr>
          <a:xfrm>
            <a:off x="635" y="0"/>
            <a:ext cx="2748915" cy="1819910"/>
          </a:xfrm>
          <a:prstGeom prst="rect">
            <a:avLst/>
          </a:prstGeom>
        </p:spPr>
      </p:pic>
      <p:pic>
        <p:nvPicPr>
          <p:cNvPr id="3" name="Picture 2" descr="roger-harrabin-bbc-environment-analyst-and-senior-journalist-photographed-DYPG89"/>
          <p:cNvPicPr>
            <a:picLocks noChangeAspect="1"/>
          </p:cNvPicPr>
          <p:nvPr/>
        </p:nvPicPr>
        <p:blipFill>
          <a:blip r:embed="rId8"/>
          <a:srcRect b="10181"/>
          <a:stretch>
            <a:fillRect/>
          </a:stretch>
        </p:blipFill>
        <p:spPr>
          <a:xfrm>
            <a:off x="7450455" y="-14605"/>
            <a:ext cx="2846705" cy="1874520"/>
          </a:xfrm>
          <a:prstGeom prst="rect">
            <a:avLst/>
          </a:prstGeom>
        </p:spPr>
      </p:pic>
      <p:pic>
        <p:nvPicPr>
          <p:cNvPr id="4" name="Picture 3" descr="download"/>
          <p:cNvPicPr>
            <a:picLocks noChangeAspect="1"/>
          </p:cNvPicPr>
          <p:nvPr/>
        </p:nvPicPr>
        <p:blipFill>
          <a:blip r:embed="rId9"/>
          <a:srcRect r="16044"/>
          <a:stretch>
            <a:fillRect/>
          </a:stretch>
        </p:blipFill>
        <p:spPr>
          <a:xfrm>
            <a:off x="2749550" y="-14605"/>
            <a:ext cx="2797810" cy="1874520"/>
          </a:xfrm>
          <a:prstGeom prst="rect">
            <a:avLst/>
          </a:prstGeom>
        </p:spPr>
      </p:pic>
      <p:pic>
        <p:nvPicPr>
          <p:cNvPr id="13" name="Picture 12" descr="images"/>
          <p:cNvPicPr>
            <a:picLocks noChangeAspect="1"/>
          </p:cNvPicPr>
          <p:nvPr/>
        </p:nvPicPr>
        <p:blipFill>
          <a:blip r:embed="rId10"/>
          <a:stretch>
            <a:fillRect/>
          </a:stretch>
        </p:blipFill>
        <p:spPr>
          <a:xfrm>
            <a:off x="5541645" y="-14605"/>
            <a:ext cx="1950720" cy="1874520"/>
          </a:xfrm>
          <a:prstGeom prst="rect">
            <a:avLst/>
          </a:prstGeom>
        </p:spPr>
      </p:pic>
      <p:pic>
        <p:nvPicPr>
          <p:cNvPr id="15" name="Picture 14" descr="45571029_303"/>
          <p:cNvPicPr>
            <a:picLocks noChangeAspect="1"/>
          </p:cNvPicPr>
          <p:nvPr/>
        </p:nvPicPr>
        <p:blipFill>
          <a:blip r:embed="rId11"/>
          <a:srcRect r="27349"/>
          <a:stretch>
            <a:fillRect/>
          </a:stretch>
        </p:blipFill>
        <p:spPr>
          <a:xfrm>
            <a:off x="9791065" y="-14605"/>
            <a:ext cx="2418080" cy="1873885"/>
          </a:xfrm>
          <a:prstGeom prst="rect">
            <a:avLst/>
          </a:prstGeom>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descr="depositphotos_78813964-stock-photo-successful-handsome-male-journalist-wearing"/>
          <p:cNvPicPr>
            <a:picLocks noChangeAspect="1"/>
          </p:cNvPicPr>
          <p:nvPr>
            <p:ph idx="1"/>
          </p:nvPr>
        </p:nvPicPr>
        <p:blipFill>
          <a:blip r:embed="rId1"/>
          <a:stretch>
            <a:fillRect/>
          </a:stretch>
        </p:blipFill>
        <p:spPr>
          <a:xfrm>
            <a:off x="2540" y="-11430"/>
            <a:ext cx="3140710" cy="2079625"/>
          </a:xfrm>
          <a:prstGeom prst="rect">
            <a:avLst/>
          </a:prstGeom>
        </p:spPr>
      </p:pic>
      <p:pic>
        <p:nvPicPr>
          <p:cNvPr id="8" name="Picture 7" descr="roger-harrabin-bbc-environment-analyst-and-senior-journalist-photographed-DYPG89"/>
          <p:cNvPicPr>
            <a:picLocks noChangeAspect="1"/>
          </p:cNvPicPr>
          <p:nvPr/>
        </p:nvPicPr>
        <p:blipFill>
          <a:blip r:embed="rId2"/>
          <a:srcRect b="10181"/>
          <a:stretch>
            <a:fillRect/>
          </a:stretch>
        </p:blipFill>
        <p:spPr>
          <a:xfrm>
            <a:off x="2540" y="2288540"/>
            <a:ext cx="3140710" cy="2280920"/>
          </a:xfrm>
          <a:prstGeom prst="rect">
            <a:avLst/>
          </a:prstGeom>
        </p:spPr>
      </p:pic>
      <p:pic>
        <p:nvPicPr>
          <p:cNvPr id="9" name="Picture 8" descr="download (1)"/>
          <p:cNvPicPr>
            <a:picLocks noChangeAspect="1"/>
          </p:cNvPicPr>
          <p:nvPr/>
        </p:nvPicPr>
        <p:blipFill>
          <a:blip r:embed="rId3"/>
          <a:srcRect t="13858" b="12618"/>
          <a:stretch>
            <a:fillRect/>
          </a:stretch>
        </p:blipFill>
        <p:spPr>
          <a:xfrm>
            <a:off x="2540" y="4735195"/>
            <a:ext cx="3140710" cy="2127250"/>
          </a:xfrm>
          <a:prstGeom prst="rect">
            <a:avLst/>
          </a:prstGeom>
        </p:spPr>
      </p:pic>
      <p:sp>
        <p:nvSpPr>
          <p:cNvPr id="10" name="Rectangle 9"/>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Kecakapan / Skills</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1" name="Text Box 20"/>
          <p:cNvSpPr txBox="1"/>
          <p:nvPr/>
        </p:nvSpPr>
        <p:spPr>
          <a:xfrm>
            <a:off x="4772025" y="1516380"/>
            <a:ext cx="861695" cy="553085"/>
          </a:xfrm>
          <a:prstGeom prst="rect">
            <a:avLst/>
          </a:prstGeom>
          <a:noFill/>
        </p:spPr>
        <p:txBody>
          <a:bodyPr wrap="square" rtlCol="0" anchor="t">
            <a:spAutoFit/>
          </a:bodyPr>
          <a:p>
            <a:r>
              <a:rPr lang="en-GB" altLang="en-US" sz="3000" b="1">
                <a:solidFill>
                  <a:srgbClr val="002060"/>
                </a:solidFill>
                <a:sym typeface="Wingdings 2" panose="05020102010507070707" charset="0"/>
              </a:rPr>
              <a:t></a:t>
            </a:r>
            <a:endParaRPr lang="en-GB" altLang="en-US" sz="3000" b="1">
              <a:solidFill>
                <a:srgbClr val="002060"/>
              </a:solidFill>
              <a:sym typeface="Wingdings 2" panose="05020102010507070707" charset="0"/>
            </a:endParaRPr>
          </a:p>
        </p:txBody>
      </p:sp>
      <p:sp>
        <p:nvSpPr>
          <p:cNvPr id="22" name="Rectangle 21"/>
          <p:cNvSpPr/>
          <p:nvPr/>
        </p:nvSpPr>
        <p:spPr>
          <a:xfrm>
            <a:off x="3103245" y="1531620"/>
            <a:ext cx="8363585"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Memahami Isu Lingkungan</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3" name="Text Box 22"/>
          <p:cNvSpPr txBox="1"/>
          <p:nvPr/>
        </p:nvSpPr>
        <p:spPr>
          <a:xfrm>
            <a:off x="4761865" y="2268220"/>
            <a:ext cx="861695" cy="553085"/>
          </a:xfrm>
          <a:prstGeom prst="rect">
            <a:avLst/>
          </a:prstGeom>
          <a:noFill/>
        </p:spPr>
        <p:txBody>
          <a:bodyPr wrap="square" rtlCol="0" anchor="t">
            <a:spAutoFit/>
          </a:bodyPr>
          <a:p>
            <a:r>
              <a:rPr lang="en-GB" altLang="en-US" sz="3000" b="1">
                <a:solidFill>
                  <a:srgbClr val="002060"/>
                </a:solidFill>
                <a:sym typeface="Wingdings 2" panose="05020102010507070707" charset="0"/>
              </a:rPr>
              <a:t></a:t>
            </a:r>
            <a:endParaRPr lang="en-GB" altLang="en-US" sz="3000" b="1">
              <a:solidFill>
                <a:srgbClr val="002060"/>
              </a:solidFill>
              <a:sym typeface="Wingdings 2" panose="05020102010507070707" charset="0"/>
            </a:endParaRPr>
          </a:p>
        </p:txBody>
      </p:sp>
      <p:sp>
        <p:nvSpPr>
          <p:cNvPr id="24" name="Rectangle 23"/>
          <p:cNvSpPr/>
          <p:nvPr/>
        </p:nvSpPr>
        <p:spPr>
          <a:xfrm>
            <a:off x="1955800" y="2291715"/>
            <a:ext cx="8363585"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Observasi</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5" name="Rectangle 24"/>
          <p:cNvSpPr/>
          <p:nvPr/>
        </p:nvSpPr>
        <p:spPr>
          <a:xfrm>
            <a:off x="5156835" y="3009265"/>
            <a:ext cx="5040630"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Menggali Informasi / Wawancara</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6" name="Text Box 25"/>
          <p:cNvSpPr txBox="1"/>
          <p:nvPr/>
        </p:nvSpPr>
        <p:spPr>
          <a:xfrm>
            <a:off x="4756785" y="2994025"/>
            <a:ext cx="861695" cy="553085"/>
          </a:xfrm>
          <a:prstGeom prst="rect">
            <a:avLst/>
          </a:prstGeom>
          <a:noFill/>
        </p:spPr>
        <p:txBody>
          <a:bodyPr wrap="square" rtlCol="0" anchor="t">
            <a:spAutoFit/>
          </a:bodyPr>
          <a:p>
            <a:r>
              <a:rPr lang="en-GB" altLang="en-US" sz="3000" b="1">
                <a:solidFill>
                  <a:srgbClr val="002060"/>
                </a:solidFill>
                <a:sym typeface="Wingdings 2" panose="05020102010507070707" charset="0"/>
              </a:rPr>
              <a:t></a:t>
            </a:r>
            <a:endParaRPr lang="en-GB" altLang="en-US" sz="3000" b="1">
              <a:solidFill>
                <a:srgbClr val="002060"/>
              </a:solidFill>
              <a:sym typeface="Wingdings 2" panose="05020102010507070707" charset="0"/>
            </a:endParaRPr>
          </a:p>
        </p:txBody>
      </p:sp>
      <p:sp>
        <p:nvSpPr>
          <p:cNvPr id="27" name="Text Box 26"/>
          <p:cNvSpPr txBox="1"/>
          <p:nvPr/>
        </p:nvSpPr>
        <p:spPr>
          <a:xfrm>
            <a:off x="4761230" y="3765550"/>
            <a:ext cx="861695" cy="553085"/>
          </a:xfrm>
          <a:prstGeom prst="rect">
            <a:avLst/>
          </a:prstGeom>
          <a:noFill/>
        </p:spPr>
        <p:txBody>
          <a:bodyPr wrap="square" rtlCol="0" anchor="t">
            <a:spAutoFit/>
          </a:bodyPr>
          <a:p>
            <a:r>
              <a:rPr lang="en-GB" altLang="en-US" sz="3000" b="1">
                <a:solidFill>
                  <a:srgbClr val="002060"/>
                </a:solidFill>
                <a:sym typeface="Wingdings 2" panose="05020102010507070707" charset="0"/>
              </a:rPr>
              <a:t></a:t>
            </a:r>
            <a:endParaRPr lang="en-GB" altLang="en-US" sz="3000" b="1">
              <a:solidFill>
                <a:srgbClr val="002060"/>
              </a:solidFill>
              <a:sym typeface="Wingdings 2" panose="05020102010507070707" charset="0"/>
            </a:endParaRPr>
          </a:p>
        </p:txBody>
      </p:sp>
      <p:sp>
        <p:nvSpPr>
          <p:cNvPr id="28" name="Text Box 27"/>
          <p:cNvSpPr txBox="1"/>
          <p:nvPr/>
        </p:nvSpPr>
        <p:spPr>
          <a:xfrm>
            <a:off x="4765675" y="4493260"/>
            <a:ext cx="861695" cy="553085"/>
          </a:xfrm>
          <a:prstGeom prst="rect">
            <a:avLst/>
          </a:prstGeom>
          <a:noFill/>
        </p:spPr>
        <p:txBody>
          <a:bodyPr wrap="square" rtlCol="0" anchor="t">
            <a:spAutoFit/>
          </a:bodyPr>
          <a:p>
            <a:r>
              <a:rPr lang="en-GB" altLang="en-US" sz="3000" b="1">
                <a:solidFill>
                  <a:srgbClr val="002060"/>
                </a:solidFill>
                <a:sym typeface="Wingdings 2" panose="05020102010507070707" charset="0"/>
              </a:rPr>
              <a:t></a:t>
            </a:r>
            <a:endParaRPr lang="en-GB" altLang="en-US" sz="3000" b="1">
              <a:solidFill>
                <a:srgbClr val="002060"/>
              </a:solidFill>
              <a:sym typeface="Wingdings 2" panose="05020102010507070707" charset="0"/>
            </a:endParaRPr>
          </a:p>
        </p:txBody>
      </p:sp>
      <p:sp>
        <p:nvSpPr>
          <p:cNvPr id="29" name="Rectangle 28"/>
          <p:cNvSpPr/>
          <p:nvPr/>
        </p:nvSpPr>
        <p:spPr>
          <a:xfrm>
            <a:off x="4201795" y="3791585"/>
            <a:ext cx="4552950"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Menulis Berita</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0" name="Rectangle 29"/>
          <p:cNvSpPr/>
          <p:nvPr/>
        </p:nvSpPr>
        <p:spPr>
          <a:xfrm>
            <a:off x="5405755" y="4493260"/>
            <a:ext cx="5675630"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l"/>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Public Speaking</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1" name="Text Box 30"/>
          <p:cNvSpPr txBox="1"/>
          <p:nvPr/>
        </p:nvSpPr>
        <p:spPr>
          <a:xfrm>
            <a:off x="4741545" y="5201920"/>
            <a:ext cx="861695" cy="553085"/>
          </a:xfrm>
          <a:prstGeom prst="rect">
            <a:avLst/>
          </a:prstGeom>
          <a:noFill/>
        </p:spPr>
        <p:txBody>
          <a:bodyPr wrap="square" rtlCol="0" anchor="t">
            <a:spAutoFit/>
          </a:bodyPr>
          <a:p>
            <a:r>
              <a:rPr lang="en-GB" altLang="en-US" sz="3000" b="1">
                <a:solidFill>
                  <a:srgbClr val="002060"/>
                </a:solidFill>
                <a:sym typeface="Wingdings 2" panose="05020102010507070707" charset="0"/>
              </a:rPr>
              <a:t></a:t>
            </a:r>
            <a:endParaRPr lang="en-GB" altLang="en-US" sz="3000" b="1">
              <a:solidFill>
                <a:srgbClr val="002060"/>
              </a:solidFill>
              <a:sym typeface="Wingdings 2" panose="05020102010507070707" charset="0"/>
            </a:endParaRPr>
          </a:p>
        </p:txBody>
      </p:sp>
      <p:sp>
        <p:nvSpPr>
          <p:cNvPr id="32" name="Rectangle 31"/>
          <p:cNvSpPr/>
          <p:nvPr/>
        </p:nvSpPr>
        <p:spPr>
          <a:xfrm>
            <a:off x="5375275" y="5200650"/>
            <a:ext cx="5675630"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l"/>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Mengambil Foto / Video</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9" grpId="0" animBg="1"/>
      <p:bldP spid="30"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descr="post7"/>
          <p:cNvPicPr>
            <a:picLocks noChangeAspect="1"/>
          </p:cNvPicPr>
          <p:nvPr>
            <p:ph idx="1"/>
          </p:nvPr>
        </p:nvPicPr>
        <p:blipFill>
          <a:blip r:embed="rId1"/>
          <a:stretch>
            <a:fillRect/>
          </a:stretch>
        </p:blipFill>
        <p:spPr>
          <a:xfrm>
            <a:off x="-30480" y="-27305"/>
            <a:ext cx="12237085" cy="6912610"/>
          </a:xfrm>
          <a:prstGeom prst="rect">
            <a:avLst/>
          </a:prstGeom>
        </p:spPr>
      </p:pic>
      <p:sp>
        <p:nvSpPr>
          <p:cNvPr id="10" name="Rectangle 9"/>
          <p:cNvSpPr/>
          <p:nvPr/>
        </p:nvSpPr>
        <p:spPr>
          <a:xfrm>
            <a:off x="537210" y="5085080"/>
            <a:ext cx="3572510"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Eve Savory</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pic>
        <p:nvPicPr>
          <p:cNvPr id="2" name="Picture 1" descr="savory"/>
          <p:cNvPicPr>
            <a:picLocks noChangeAspect="1"/>
          </p:cNvPicPr>
          <p:nvPr/>
        </p:nvPicPr>
        <p:blipFill>
          <a:blip r:embed="rId2"/>
          <a:stretch>
            <a:fillRect/>
          </a:stretch>
        </p:blipFill>
        <p:spPr>
          <a:xfrm>
            <a:off x="536575" y="1392555"/>
            <a:ext cx="3573145" cy="3692525"/>
          </a:xfrm>
          <a:prstGeom prst="rect">
            <a:avLst/>
          </a:prstGeom>
        </p:spPr>
      </p:pic>
      <p:sp>
        <p:nvSpPr>
          <p:cNvPr id="11" name="Rectangle 10"/>
          <p:cNvSpPr/>
          <p:nvPr/>
        </p:nvSpPr>
        <p:spPr>
          <a:xfrm>
            <a:off x="4109720" y="986155"/>
            <a:ext cx="7031990" cy="5077460"/>
          </a:xfrm>
          <a:prstGeom prst="rect">
            <a:avLst/>
          </a:prstGeom>
          <a:solidFill>
            <a:schemeClr val="bg1"/>
          </a:solid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l"/>
            <a:r>
              <a:rPr lang="en-GB" altLang="en-US">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If you do not keep up with current events in this line of work, you are not doing your job. </a:t>
            </a:r>
            <a:r>
              <a:rPr lang="en-GB" altLang="en-US"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I read four newspapers per day, many magazines, news releases, and emails.</a:t>
            </a:r>
            <a:r>
              <a:rPr lang="en-GB" altLang="en-US">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 </a:t>
            </a:r>
            <a:r>
              <a:rPr lang="en-GB" altLang="en-US"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Watching television and listening to the radio is part of my work. When I have the chance I attend the Canadian Science Writer’s Association conference.</a:t>
            </a:r>
            <a:r>
              <a:rPr lang="en-GB" altLang="en-US">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 It can be very challenging to keep up because you not only have to be familiar with what is happening, you need to be </a:t>
            </a:r>
            <a:r>
              <a:rPr lang="en-GB" altLang="en-US"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anticipating what is about to happen</a:t>
            </a:r>
            <a:r>
              <a:rPr lang="en-GB" altLang="en-US">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 A reporter has to always be ready for the next assignment.</a:t>
            </a:r>
            <a:endParaRPr lang="en-GB" altLang="en-US">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a:p>
            <a:pPr algn="l"/>
            <a:endParaRPr lang="en-GB" altLang="en-US">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a:p>
            <a:pPr algn="l"/>
            <a:r>
              <a:rPr lang="en-GB" altLang="en-US">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There is a growing need for accurate reporting in this area. Awareness of environmental issues stimulates more interest in the environment. I believe the various environmental crises we are facing will become more and more evident and people will start to demand action from their politicians. For myself, I would love to see a new show on the C.B.C. where environmental issues could be discussed on a weekly basis. If the news value of these issues continues to increase we may see such a program.</a:t>
            </a:r>
            <a:endParaRPr lang="en-GB" altLang="en-US">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descr="post7"/>
          <p:cNvPicPr>
            <a:picLocks noChangeAspect="1"/>
          </p:cNvPicPr>
          <p:nvPr>
            <p:ph/>
          </p:nvPr>
        </p:nvPicPr>
        <p:blipFill>
          <a:blip r:embed="rId1"/>
          <a:srcRect l="42907" r="35812"/>
          <a:stretch>
            <a:fillRect/>
          </a:stretch>
        </p:blipFill>
        <p:spPr>
          <a:xfrm>
            <a:off x="-23495" y="-17780"/>
            <a:ext cx="2597150" cy="6861810"/>
          </a:xfrm>
          <a:prstGeom prst="rect">
            <a:avLst/>
          </a:prstGeom>
        </p:spPr>
      </p:pic>
      <p:sp>
        <p:nvSpPr>
          <p:cNvPr id="17" name="Rectangle 16"/>
          <p:cNvSpPr/>
          <p:nvPr/>
        </p:nvSpPr>
        <p:spPr>
          <a:xfrm>
            <a:off x="3120708" y="302260"/>
            <a:ext cx="7192645" cy="706755"/>
          </a:xfrm>
          <a:prstGeom prst="rect">
            <a:avLst/>
          </a:prstGeom>
          <a:noFill/>
          <a:ln>
            <a:noFill/>
          </a:ln>
        </p:spPr>
        <p:txBody>
          <a:bodyPr wrap="none" rtlCol="0" anchor="t">
            <a:spAutoFit/>
          </a:bodyPr>
          <a:p>
            <a:pPr algn="ctr"/>
            <a:r>
              <a:rPr lang="en-GB" altLang="en-US" sz="4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TUGAS PROPOSAL LIPUTAN:</a:t>
            </a:r>
            <a:endParaRPr lang="en-GB" altLang="en-US" sz="4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p:txBody>
      </p:sp>
      <p:sp>
        <p:nvSpPr>
          <p:cNvPr id="2" name="Rectangle 1"/>
          <p:cNvSpPr/>
          <p:nvPr/>
        </p:nvSpPr>
        <p:spPr>
          <a:xfrm>
            <a:off x="3004820" y="1427480"/>
            <a:ext cx="8898255" cy="4707890"/>
          </a:xfrm>
          <a:prstGeom prst="rect">
            <a:avLst/>
          </a:prstGeom>
          <a:noFill/>
          <a:ln>
            <a:noFill/>
          </a:ln>
        </p:spPr>
        <p:txBody>
          <a:bodyPr wrap="none" rtlCol="0" anchor="t">
            <a:spAutoFit/>
          </a:bodyPr>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1. PENGAJUAN SATU IDE LIPUTAN BERTEMA LINGKUNGAN</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 </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2. DISAJIKAN DALAM BENTUK SLIDES / POWER POINT </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(MAX. 10 SLIDES)</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3. MENCANGKUP: </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JUDUL, LATAR BELAKANG, TUJUAN, </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LOKASI, TANGGAL DAN WAKTU PELAKSANAAN,</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PERALATAN TIM DAN BIAYA YANG DIBUTUHKAN, </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SINOPSIS/DESKRIPSI (NARASUMBER, FOCUS/OBEJCT YANG DILIPUT)</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r>
              <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rPr>
              <a:t>4. DIKIRIMKAN MELALUI EMAIL</a:t>
            </a:r>
            <a:endParaRPr lang="en-GB" altLang="en-US" sz="2500">
              <a:ln>
                <a:solidFill>
                  <a:schemeClr val="tx1"/>
                </a:solidFill>
              </a:ln>
              <a:solidFill>
                <a:schemeClr val="tx1"/>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a:p>
            <a:pPr algn="l"/>
            <a:endParaRPr lang="en-GB" altLang="en-US" sz="2500">
              <a:ln>
                <a:solidFill>
                  <a:schemeClr val="tx1"/>
                </a:solidFill>
              </a:ln>
              <a:solidFill>
                <a:srgbClr val="FF0000"/>
              </a:solidFill>
              <a:effectLst>
                <a:outerShdw blurRad="38100" dist="19050" dir="2700000" algn="tl" rotWithShape="0">
                  <a:schemeClr val="dk1">
                    <a:alpha val="40000"/>
                  </a:schemeClr>
                </a:outerShdw>
              </a:effectLst>
              <a:latin typeface="Calibri" panose="020F0502020204030204" charset="0"/>
              <a:cs typeface="Calibri" panose="020F0502020204030204" charset="0"/>
            </a:endParaRPr>
          </a:p>
        </p:txBody>
      </p:sp>
      <p:sp>
        <p:nvSpPr>
          <p:cNvPr id="10" name="Rectangle 9"/>
          <p:cNvSpPr/>
          <p:nvPr/>
        </p:nvSpPr>
        <p:spPr>
          <a:xfrm>
            <a:off x="2836545" y="5962650"/>
            <a:ext cx="8821420" cy="475615"/>
          </a:xfrm>
          <a:prstGeom prst="rect">
            <a:avLst/>
          </a:prstGeom>
          <a:solidFill>
            <a:srgbClr val="FF0000"/>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5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DEADLINE: KAMIS, 14 MARET 2019, PUKUL 23.59 WIB</a:t>
            </a:r>
            <a:endParaRPr lang="en-GB" altLang="en-US" sz="25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Tree>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descr="post7"/>
          <p:cNvPicPr>
            <a:picLocks noChangeAspect="1"/>
          </p:cNvPicPr>
          <p:nvPr>
            <p:ph/>
          </p:nvPr>
        </p:nvPicPr>
        <p:blipFill>
          <a:blip r:embed="rId1"/>
          <a:stretch>
            <a:fillRect/>
          </a:stretch>
        </p:blipFill>
        <p:spPr>
          <a:xfrm>
            <a:off x="-15240" y="1905"/>
            <a:ext cx="12207240" cy="6862445"/>
          </a:xfrm>
          <a:prstGeom prst="rect">
            <a:avLst/>
          </a:prstGeom>
        </p:spPr>
      </p:pic>
      <p:sp>
        <p:nvSpPr>
          <p:cNvPr id="17" name="Rectangle 16"/>
          <p:cNvSpPr/>
          <p:nvPr/>
        </p:nvSpPr>
        <p:spPr>
          <a:xfrm>
            <a:off x="444183" y="4935855"/>
            <a:ext cx="5145405" cy="860425"/>
          </a:xfrm>
          <a:prstGeom prst="rect">
            <a:avLst/>
          </a:prstGeom>
          <a:noFill/>
          <a:ln>
            <a:noFill/>
          </a:ln>
        </p:spPr>
        <p:txBody>
          <a:bodyPr wrap="none" rtlCol="0" anchor="t">
            <a:spAutoFit/>
          </a:bodyPr>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 THANK YOU ..</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p:txBody>
      </p:sp>
    </p:spTree>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Content Placeholder 5" descr="post7"/>
          <p:cNvPicPr>
            <a:picLocks noChangeAspect="1"/>
          </p:cNvPicPr>
          <p:nvPr/>
        </p:nvPicPr>
        <p:blipFill>
          <a:blip r:embed="rId1"/>
          <a:stretch>
            <a:fillRect/>
          </a:stretch>
        </p:blipFill>
        <p:spPr>
          <a:xfrm>
            <a:off x="-15240" y="1905"/>
            <a:ext cx="12207240" cy="6862445"/>
          </a:xfrm>
          <a:prstGeom prst="rect">
            <a:avLst/>
          </a:prstGeom>
        </p:spPr>
      </p:pic>
      <p:pic>
        <p:nvPicPr>
          <p:cNvPr id="13" name="Content Placeholder 12" descr="mengenal_jurnalisme_lingkungan_hidup"/>
          <p:cNvPicPr>
            <a:picLocks noChangeAspect="1"/>
          </p:cNvPicPr>
          <p:nvPr>
            <p:ph idx="1"/>
          </p:nvPr>
        </p:nvPicPr>
        <p:blipFill>
          <a:blip r:embed="rId2"/>
          <a:stretch>
            <a:fillRect/>
          </a:stretch>
        </p:blipFill>
        <p:spPr>
          <a:xfrm>
            <a:off x="434340" y="91440"/>
            <a:ext cx="4488815" cy="6675755"/>
          </a:xfrm>
          <a:prstGeom prst="rect">
            <a:avLst/>
          </a:prstGeom>
        </p:spPr>
      </p:pic>
      <p:sp>
        <p:nvSpPr>
          <p:cNvPr id="17" name="Rectangle 16"/>
          <p:cNvSpPr/>
          <p:nvPr/>
        </p:nvSpPr>
        <p:spPr>
          <a:xfrm>
            <a:off x="5166678" y="407670"/>
            <a:ext cx="6698615" cy="860425"/>
          </a:xfrm>
          <a:prstGeom prst="rect">
            <a:avLst/>
          </a:prstGeom>
          <a:solidFill>
            <a:srgbClr val="00B050"/>
          </a:solidFill>
          <a:ln>
            <a:noFill/>
          </a:ln>
        </p:spPr>
        <p:txBody>
          <a:bodyPr wrap="none" rtlCol="0" anchor="t">
            <a:spAutoFit/>
          </a:bodyPr>
          <a:p>
            <a:pPr algn="ctr"/>
            <a:r>
              <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rPr>
              <a:t>have you read the book?</a:t>
            </a:r>
            <a:endParaRPr lang="en-GB" altLang="en-US" sz="5000" b="1">
              <a:ln>
                <a:solidFill>
                  <a:schemeClr val="tx1"/>
                </a:solidFill>
              </a:ln>
              <a:solidFill>
                <a:schemeClr val="bg1"/>
              </a:solidFill>
              <a:effectLst>
                <a:outerShdw blurRad="38100" dist="19050" dir="2700000" algn="tl" rotWithShape="0">
                  <a:schemeClr val="dk1">
                    <a:alpha val="40000"/>
                  </a:schemeClr>
                </a:outerShdw>
              </a:effectLst>
              <a:latin typeface="AR DARLING" panose="02000000000000000000" charset="0"/>
              <a:cs typeface="AR DARLING" panose="02000000000000000000" charset="0"/>
            </a:endParaRPr>
          </a:p>
        </p:txBody>
      </p:sp>
      <p:sp>
        <p:nvSpPr>
          <p:cNvPr id="18" name="Subtitle 17"/>
          <p:cNvSpPr>
            <a:spLocks noGrp="1"/>
          </p:cNvSpPr>
          <p:nvPr/>
        </p:nvSpPr>
        <p:spPr>
          <a:xfrm>
            <a:off x="5237480" y="1920240"/>
            <a:ext cx="6282690" cy="1624965"/>
          </a:xfrm>
          <a:prstGeom prst="rect">
            <a:avLst/>
          </a:prstGeom>
          <a:noFill/>
          <a:ln w="9525">
            <a:noFill/>
          </a:ln>
        </p:spPr>
        <p:txBody>
          <a:bodyPr>
            <a:noAutofit/>
          </a:bodyPr>
          <a:lstStyle>
            <a:lvl1pPr marL="0" lvl="0" indent="0" algn="ctr" defTabSz="91440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ctr"/>
            <a:r>
              <a:rPr lang="en-GB" altLang="en-US" sz="3000" b="1">
                <a:solidFill>
                  <a:schemeClr val="bg1"/>
                </a:solidFill>
                <a:latin typeface="Malgun Gothic" panose="020B0503020000020004" charset="-127"/>
                <a:ea typeface="Malgun Gothic" panose="020B0503020000020004" charset="-127"/>
              </a:rPr>
              <a:t>Chapter 3: </a:t>
            </a:r>
            <a:endParaRPr lang="en-GB" altLang="en-US" sz="3000" b="1">
              <a:solidFill>
                <a:schemeClr val="bg1"/>
              </a:solidFill>
              <a:latin typeface="Malgun Gothic" panose="020B0503020000020004" charset="-127"/>
              <a:ea typeface="Malgun Gothic" panose="020B0503020000020004" charset="-127"/>
            </a:endParaRPr>
          </a:p>
          <a:p>
            <a:pPr algn="ctr"/>
            <a:r>
              <a:rPr lang="en-GB" altLang="en-US" sz="3000" b="1">
                <a:solidFill>
                  <a:schemeClr val="bg1"/>
                </a:solidFill>
                <a:latin typeface="Malgun Gothic" panose="020B0503020000020004" charset="-127"/>
                <a:ea typeface="Malgun Gothic" panose="020B0503020000020004" charset="-127"/>
              </a:rPr>
              <a:t>“Gambaran Wartawan Lingkungan Hidup”</a:t>
            </a:r>
            <a:endParaRPr lang="en-GB" altLang="en-US" sz="3000" b="1">
              <a:solidFill>
                <a:schemeClr val="bg1"/>
              </a:solidFill>
              <a:latin typeface="Malgun Gothic" panose="020B0503020000020004" charset="-127"/>
              <a:ea typeface="Malgun Gothic" panose="020B0503020000020004" charset="-127"/>
            </a:endParaRPr>
          </a:p>
          <a:p>
            <a:pPr algn="ctr"/>
            <a:endParaRPr lang="en-GB" altLang="en-US" sz="3000" b="1">
              <a:solidFill>
                <a:schemeClr val="bg1"/>
              </a:solidFill>
              <a:latin typeface="Malgun Gothic" panose="020B0503020000020004" charset="-127"/>
              <a:ea typeface="Malgun Gothic" panose="020B0503020000020004" charset="-127"/>
            </a:endParaRPr>
          </a:p>
          <a:p>
            <a:pPr algn="ctr"/>
            <a:r>
              <a:rPr lang="en-GB" altLang="en-US" sz="3000" b="1">
                <a:solidFill>
                  <a:schemeClr val="bg1"/>
                </a:solidFill>
                <a:latin typeface="Malgun Gothic" panose="020B0503020000020004" charset="-127"/>
                <a:ea typeface="Malgun Gothic" panose="020B0503020000020004" charset="-127"/>
              </a:rPr>
              <a:t> </a:t>
            </a:r>
            <a:endParaRPr lang="en-GB" altLang="en-US" sz="3000" b="1">
              <a:solidFill>
                <a:schemeClr val="bg1"/>
              </a:solidFill>
              <a:latin typeface="Malgun Gothic" panose="020B0503020000020004" charset="-127"/>
              <a:ea typeface="Malgun Gothic" panose="020B0503020000020004" charset="-127"/>
            </a:endParaRPr>
          </a:p>
          <a:p>
            <a:pPr algn="ctr"/>
            <a:r>
              <a:rPr lang="en-GB" altLang="en-US" sz="3000" b="1">
                <a:solidFill>
                  <a:schemeClr val="bg1"/>
                </a:solidFill>
                <a:latin typeface="Malgun Gothic" panose="020B0503020000020004" charset="-127"/>
                <a:ea typeface="Malgun Gothic" panose="020B0503020000020004" charset="-127"/>
              </a:rPr>
              <a:t>pp. 103 - 129</a:t>
            </a:r>
            <a:endParaRPr lang="en-GB" altLang="en-US" sz="3000" b="1">
              <a:solidFill>
                <a:schemeClr val="bg1"/>
              </a:solidFill>
              <a:latin typeface="Malgun Gothic" panose="020B0503020000020004" charset="-127"/>
              <a:ea typeface="Malgun Gothic" panose="020B0503020000020004" charset="-127"/>
            </a:endParaRPr>
          </a:p>
        </p:txBody>
      </p:sp>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Rectangle 9"/>
          <p:cNvSpPr/>
          <p:nvPr/>
        </p:nvSpPr>
        <p:spPr>
          <a:xfrm>
            <a:off x="2503805" y="363220"/>
            <a:ext cx="68141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Jurnalis / Wartawan / Reporter</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4" name="Rectangle 13"/>
          <p:cNvSpPr/>
          <p:nvPr/>
        </p:nvSpPr>
        <p:spPr>
          <a:xfrm>
            <a:off x="2577465" y="1654175"/>
            <a:ext cx="2775585" cy="52197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Politics</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5" name="Rectangle 14"/>
          <p:cNvSpPr/>
          <p:nvPr/>
        </p:nvSpPr>
        <p:spPr>
          <a:xfrm>
            <a:off x="2577465" y="2411095"/>
            <a:ext cx="2775585" cy="52197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Economics</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6" name="Rectangle 15"/>
          <p:cNvSpPr/>
          <p:nvPr/>
        </p:nvSpPr>
        <p:spPr>
          <a:xfrm>
            <a:off x="2577465" y="6102985"/>
            <a:ext cx="2775585" cy="52197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Environment</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7" name="Rectangle 16"/>
          <p:cNvSpPr/>
          <p:nvPr/>
        </p:nvSpPr>
        <p:spPr>
          <a:xfrm>
            <a:off x="2577465" y="3914140"/>
            <a:ext cx="2775585" cy="52197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Criminal</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8" name="Rectangle 17"/>
          <p:cNvSpPr/>
          <p:nvPr/>
        </p:nvSpPr>
        <p:spPr>
          <a:xfrm>
            <a:off x="2577465" y="5344160"/>
            <a:ext cx="2775585" cy="52197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War</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9" name="Rectangle 18"/>
          <p:cNvSpPr/>
          <p:nvPr/>
        </p:nvSpPr>
        <p:spPr>
          <a:xfrm>
            <a:off x="2577465" y="3168015"/>
            <a:ext cx="2775585" cy="52197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Social</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0" name="Rectangle 19"/>
          <p:cNvSpPr/>
          <p:nvPr/>
        </p:nvSpPr>
        <p:spPr>
          <a:xfrm>
            <a:off x="6514465" y="1654175"/>
            <a:ext cx="2775585" cy="1383665"/>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Politik Hukum &amp; HAM (Polhukam)</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1" name="Rectangle 20"/>
          <p:cNvSpPr/>
          <p:nvPr/>
        </p:nvSpPr>
        <p:spPr>
          <a:xfrm>
            <a:off x="6514465" y="3211830"/>
            <a:ext cx="2775585" cy="1383665"/>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Sosial &amp; Masyarakat (Sosmas)</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2" name="Rectangle 21"/>
          <p:cNvSpPr/>
          <p:nvPr/>
        </p:nvSpPr>
        <p:spPr>
          <a:xfrm>
            <a:off x="6517640" y="4752975"/>
            <a:ext cx="2775585" cy="52197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Ekonomi</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3" name="Rectangle 22"/>
          <p:cNvSpPr/>
          <p:nvPr/>
        </p:nvSpPr>
        <p:spPr>
          <a:xfrm>
            <a:off x="6514465" y="5430520"/>
            <a:ext cx="2775585" cy="52197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Kriminal</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4" name="Rectangle 23"/>
          <p:cNvSpPr/>
          <p:nvPr/>
        </p:nvSpPr>
        <p:spPr>
          <a:xfrm>
            <a:off x="6514465" y="6102985"/>
            <a:ext cx="2775585" cy="52197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Olahraga</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5" name="Rectangle 24"/>
          <p:cNvSpPr/>
          <p:nvPr/>
        </p:nvSpPr>
        <p:spPr>
          <a:xfrm>
            <a:off x="2577465" y="4624705"/>
            <a:ext cx="2775585" cy="52197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Sport</a:t>
            </a:r>
            <a:endParaRPr lang="en-GB" altLang="en-US" sz="28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pic>
        <p:nvPicPr>
          <p:cNvPr id="26" name="Content Placeholder 25" descr="Reporter_from_CN8_at_the_Petco_gas_explosion_20050304"/>
          <p:cNvPicPr>
            <a:picLocks noChangeAspect="1"/>
          </p:cNvPicPr>
          <p:nvPr>
            <p:ph/>
          </p:nvPr>
        </p:nvPicPr>
        <p:blipFill>
          <a:blip r:embed="rId1"/>
          <a:stretch>
            <a:fillRect/>
          </a:stretch>
        </p:blipFill>
        <p:spPr>
          <a:xfrm>
            <a:off x="1270" y="-10795"/>
            <a:ext cx="1787525" cy="1418590"/>
          </a:xfrm>
          <a:prstGeom prst="rect">
            <a:avLst/>
          </a:prstGeom>
        </p:spPr>
      </p:pic>
      <p:pic>
        <p:nvPicPr>
          <p:cNvPr id="27" name="Picture 26" descr="15639"/>
          <p:cNvPicPr>
            <a:picLocks noChangeAspect="1"/>
          </p:cNvPicPr>
          <p:nvPr/>
        </p:nvPicPr>
        <p:blipFill>
          <a:blip r:embed="rId2"/>
          <a:stretch>
            <a:fillRect/>
          </a:stretch>
        </p:blipFill>
        <p:spPr>
          <a:xfrm>
            <a:off x="1270" y="1407795"/>
            <a:ext cx="1788160" cy="1281430"/>
          </a:xfrm>
          <a:prstGeom prst="rect">
            <a:avLst/>
          </a:prstGeom>
        </p:spPr>
      </p:pic>
      <p:pic>
        <p:nvPicPr>
          <p:cNvPr id="29" name="Picture 28" descr="23452194-happy-news-reporter-in-live-broadcasting-on-street"/>
          <p:cNvPicPr>
            <a:picLocks noChangeAspect="1"/>
          </p:cNvPicPr>
          <p:nvPr/>
        </p:nvPicPr>
        <p:blipFill>
          <a:blip r:embed="rId3"/>
          <a:stretch>
            <a:fillRect/>
          </a:stretch>
        </p:blipFill>
        <p:spPr>
          <a:xfrm>
            <a:off x="-34925" y="2660015"/>
            <a:ext cx="1823085" cy="1341120"/>
          </a:xfrm>
          <a:prstGeom prst="rect">
            <a:avLst/>
          </a:prstGeom>
        </p:spPr>
      </p:pic>
      <p:pic>
        <p:nvPicPr>
          <p:cNvPr id="31" name="Picture 30" descr="Reporter"/>
          <p:cNvPicPr>
            <a:picLocks noChangeAspect="1"/>
          </p:cNvPicPr>
          <p:nvPr/>
        </p:nvPicPr>
        <p:blipFill>
          <a:blip r:embed="rId4"/>
          <a:srcRect l="20419"/>
          <a:stretch>
            <a:fillRect/>
          </a:stretch>
        </p:blipFill>
        <p:spPr>
          <a:xfrm>
            <a:off x="1270" y="4001135"/>
            <a:ext cx="1787525" cy="1423670"/>
          </a:xfrm>
          <a:prstGeom prst="rect">
            <a:avLst/>
          </a:prstGeom>
        </p:spPr>
      </p:pic>
      <p:pic>
        <p:nvPicPr>
          <p:cNvPr id="33" name="Picture 32" descr="iStock_000018201287_Large"/>
          <p:cNvPicPr>
            <a:picLocks noChangeAspect="1"/>
          </p:cNvPicPr>
          <p:nvPr/>
        </p:nvPicPr>
        <p:blipFill>
          <a:blip r:embed="rId5"/>
          <a:srcRect l="16467"/>
          <a:stretch>
            <a:fillRect/>
          </a:stretch>
        </p:blipFill>
        <p:spPr>
          <a:xfrm flipH="1">
            <a:off x="1270" y="5430520"/>
            <a:ext cx="1788160" cy="1428115"/>
          </a:xfrm>
          <a:prstGeom prst="rect">
            <a:avLst/>
          </a:prstGeom>
        </p:spPr>
      </p:pic>
      <p:pic>
        <p:nvPicPr>
          <p:cNvPr id="35" name="Picture 34" descr="images-25-58ed915af37a61c2319508cb"/>
          <p:cNvPicPr>
            <a:picLocks noChangeAspect="1"/>
          </p:cNvPicPr>
          <p:nvPr/>
        </p:nvPicPr>
        <p:blipFill>
          <a:blip r:embed="rId6"/>
          <a:stretch>
            <a:fillRect/>
          </a:stretch>
        </p:blipFill>
        <p:spPr>
          <a:xfrm>
            <a:off x="9908540" y="-6985"/>
            <a:ext cx="2282190" cy="1286510"/>
          </a:xfrm>
          <a:prstGeom prst="rect">
            <a:avLst/>
          </a:prstGeom>
        </p:spPr>
      </p:pic>
      <p:pic>
        <p:nvPicPr>
          <p:cNvPr id="37" name="Picture 36" descr="0000198716"/>
          <p:cNvPicPr>
            <a:picLocks noChangeAspect="1"/>
          </p:cNvPicPr>
          <p:nvPr/>
        </p:nvPicPr>
        <p:blipFill>
          <a:blip r:embed="rId7"/>
          <a:stretch>
            <a:fillRect/>
          </a:stretch>
        </p:blipFill>
        <p:spPr>
          <a:xfrm>
            <a:off x="9908540" y="1279525"/>
            <a:ext cx="2282190" cy="1282700"/>
          </a:xfrm>
          <a:prstGeom prst="rect">
            <a:avLst/>
          </a:prstGeom>
        </p:spPr>
      </p:pic>
      <p:pic>
        <p:nvPicPr>
          <p:cNvPr id="39" name="Picture 38" descr="maxresdefault (1)"/>
          <p:cNvPicPr>
            <a:picLocks noChangeAspect="1"/>
          </p:cNvPicPr>
          <p:nvPr/>
        </p:nvPicPr>
        <p:blipFill>
          <a:blip r:embed="rId8"/>
          <a:stretch>
            <a:fillRect/>
          </a:stretch>
        </p:blipFill>
        <p:spPr>
          <a:xfrm>
            <a:off x="9909175" y="2546985"/>
            <a:ext cx="2281555" cy="1325245"/>
          </a:xfrm>
          <a:prstGeom prst="rect">
            <a:avLst/>
          </a:prstGeom>
        </p:spPr>
      </p:pic>
      <p:pic>
        <p:nvPicPr>
          <p:cNvPr id="41" name="Picture 40" descr="maxresdefault"/>
          <p:cNvPicPr>
            <a:picLocks noChangeAspect="1"/>
          </p:cNvPicPr>
          <p:nvPr/>
        </p:nvPicPr>
        <p:blipFill>
          <a:blip r:embed="rId9"/>
          <a:stretch>
            <a:fillRect/>
          </a:stretch>
        </p:blipFill>
        <p:spPr>
          <a:xfrm>
            <a:off x="9909175" y="3884295"/>
            <a:ext cx="2281555" cy="1394460"/>
          </a:xfrm>
          <a:prstGeom prst="rect">
            <a:avLst/>
          </a:prstGeom>
        </p:spPr>
      </p:pic>
      <p:pic>
        <p:nvPicPr>
          <p:cNvPr id="43" name="Picture 42" descr="41848926_323005918485204_3035200297255088218_n"/>
          <p:cNvPicPr>
            <a:picLocks noChangeAspect="1"/>
          </p:cNvPicPr>
          <p:nvPr/>
        </p:nvPicPr>
        <p:blipFill>
          <a:blip r:embed="rId10"/>
          <a:stretch>
            <a:fillRect/>
          </a:stretch>
        </p:blipFill>
        <p:spPr>
          <a:xfrm>
            <a:off x="9909175" y="5274945"/>
            <a:ext cx="2281555" cy="1583055"/>
          </a:xfrm>
          <a:prstGeom prst="rect">
            <a:avLst/>
          </a:prstGeom>
        </p:spPr>
      </p:pic>
      <p:sp>
        <p:nvSpPr>
          <p:cNvPr id="45" name="Rectangle 44"/>
          <p:cNvSpPr/>
          <p:nvPr/>
        </p:nvSpPr>
        <p:spPr>
          <a:xfrm>
            <a:off x="6748145" y="1067435"/>
            <a:ext cx="2313940" cy="398780"/>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Indonesia</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46" name="Rectangle 45"/>
          <p:cNvSpPr/>
          <p:nvPr/>
        </p:nvSpPr>
        <p:spPr>
          <a:xfrm>
            <a:off x="2776220" y="1067435"/>
            <a:ext cx="2313940" cy="398780"/>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Abroad</a:t>
            </a:r>
            <a:endParaRPr lang="en-GB" altLang="en-US" sz="2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47" name="Donut 46"/>
          <p:cNvSpPr/>
          <p:nvPr/>
        </p:nvSpPr>
        <p:spPr>
          <a:xfrm>
            <a:off x="2132330" y="5927090"/>
            <a:ext cx="3677285" cy="897255"/>
          </a:xfrm>
          <a:prstGeom prst="donut">
            <a:avLst>
              <a:gd name="adj" fmla="val 1033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solidFill>
                <a:schemeClr val="tx1"/>
              </a:solidFill>
            </a:endParaRPr>
          </a:p>
        </p:txBody>
      </p:sp>
      <p:sp>
        <p:nvSpPr>
          <p:cNvPr id="48" name="Donut 47"/>
          <p:cNvSpPr/>
          <p:nvPr/>
        </p:nvSpPr>
        <p:spPr>
          <a:xfrm>
            <a:off x="6066790" y="3037840"/>
            <a:ext cx="3677285" cy="1715135"/>
          </a:xfrm>
          <a:prstGeom prst="donut">
            <a:avLst>
              <a:gd name="adj" fmla="val 755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solidFill>
                <a:schemeClr val="tx1"/>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1"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1"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dissolve">
                                      <p:cBhvr>
                                        <p:cTn id="2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48" grpId="0" bldLvl="0" animBg="1"/>
      <p:bldP spid="47" grpId="1" animBg="1"/>
      <p:bldP spid="4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599180" y="1764665"/>
            <a:ext cx="7976870" cy="1325880"/>
          </a:xfrm>
        </p:spPr>
        <p:txBody>
          <a:bodyPr>
            <a:normAutofit fontScale="90000"/>
          </a:bodyPr>
          <a:p>
            <a:r>
              <a:rPr lang="en-GB" altLang="en-US" sz="2400" b="1"/>
              <a:t>Environmental reporters</a:t>
            </a:r>
            <a:r>
              <a:rPr lang="en-GB" altLang="en-US" sz="2400"/>
              <a:t> are journalists who specialize in gathering and presenting environmental information that is newsworthy and timely. Like all journalists, they write, film, and transcribe news reports, commentaries, and features for a variety of media, including print, television, radio, and the Internet (Eco Canada, 2019).</a:t>
            </a:r>
            <a:endParaRPr lang="en-GB" altLang="en-US" sz="2400"/>
          </a:p>
        </p:txBody>
      </p:sp>
      <p:pic>
        <p:nvPicPr>
          <p:cNvPr id="7" name="Content Placeholder 6" descr="depositphotos_78813964-stock-photo-successful-handsome-male-journalist-wearing"/>
          <p:cNvPicPr>
            <a:picLocks noChangeAspect="1"/>
          </p:cNvPicPr>
          <p:nvPr>
            <p:ph idx="1"/>
          </p:nvPr>
        </p:nvPicPr>
        <p:blipFill>
          <a:blip r:embed="rId1"/>
          <a:stretch>
            <a:fillRect/>
          </a:stretch>
        </p:blipFill>
        <p:spPr>
          <a:xfrm>
            <a:off x="2540" y="-11430"/>
            <a:ext cx="3140710" cy="2079625"/>
          </a:xfrm>
          <a:prstGeom prst="rect">
            <a:avLst/>
          </a:prstGeom>
        </p:spPr>
      </p:pic>
      <p:pic>
        <p:nvPicPr>
          <p:cNvPr id="8" name="Picture 7" descr="roger-harrabin-bbc-environment-analyst-and-senior-journalist-photographed-DYPG89"/>
          <p:cNvPicPr>
            <a:picLocks noChangeAspect="1"/>
          </p:cNvPicPr>
          <p:nvPr/>
        </p:nvPicPr>
        <p:blipFill>
          <a:blip r:embed="rId2"/>
          <a:srcRect b="10181"/>
          <a:stretch>
            <a:fillRect/>
          </a:stretch>
        </p:blipFill>
        <p:spPr>
          <a:xfrm>
            <a:off x="2540" y="2288540"/>
            <a:ext cx="3140710" cy="2280920"/>
          </a:xfrm>
          <a:prstGeom prst="rect">
            <a:avLst/>
          </a:prstGeom>
        </p:spPr>
      </p:pic>
      <p:pic>
        <p:nvPicPr>
          <p:cNvPr id="9" name="Picture 8" descr="download (1)"/>
          <p:cNvPicPr>
            <a:picLocks noChangeAspect="1"/>
          </p:cNvPicPr>
          <p:nvPr/>
        </p:nvPicPr>
        <p:blipFill>
          <a:blip r:embed="rId3"/>
          <a:srcRect t="13858" b="12618"/>
          <a:stretch>
            <a:fillRect/>
          </a:stretch>
        </p:blipFill>
        <p:spPr>
          <a:xfrm>
            <a:off x="2540" y="4719955"/>
            <a:ext cx="3140710" cy="2127250"/>
          </a:xfrm>
          <a:prstGeom prst="rect">
            <a:avLst/>
          </a:prstGeom>
        </p:spPr>
      </p:pic>
      <p:sp>
        <p:nvSpPr>
          <p:cNvPr id="10" name="Rectangle 9"/>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Jurnalis Lingkungan</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Text Box 10"/>
          <p:cNvSpPr txBox="1"/>
          <p:nvPr/>
        </p:nvSpPr>
        <p:spPr>
          <a:xfrm>
            <a:off x="3599180" y="3705860"/>
            <a:ext cx="7808595" cy="1938020"/>
          </a:xfrm>
          <a:prstGeom prst="rect">
            <a:avLst/>
          </a:prstGeom>
          <a:noFill/>
        </p:spPr>
        <p:txBody>
          <a:bodyPr wrap="square" rtlCol="0" anchor="t">
            <a:spAutoFit/>
          </a:bodyPr>
          <a:p>
            <a:r>
              <a:rPr lang="en-GB" altLang="en-US" sz="2000" b="1">
                <a:latin typeface="+mj-ea"/>
                <a:cs typeface="+mj-ea"/>
              </a:rPr>
              <a:t>Reporter lingkungan</a:t>
            </a:r>
            <a:r>
              <a:rPr lang="en-GB" altLang="en-US" sz="2000">
                <a:latin typeface="+mj-ea"/>
                <a:cs typeface="+mj-ea"/>
              </a:rPr>
              <a:t> adalah jurnalis yang berspesialisasi dalam mengumpulkan dan menyajikan informasi lingkungan yang layak diberitakan dan tepat waktu. Seperti semua jurnalis, mereka menulis, memfilmkan, dan menyalin laporan berita, komentar, dan fitur untuk berbagai media, termasuk media cetak, televisi, radio, dan Internet (Eco Canada, 2019).</a:t>
            </a:r>
            <a:endParaRPr lang="en-GB" altLang="en-US" sz="2000">
              <a:latin typeface="+mj-ea"/>
              <a:cs typeface="+mj-ea"/>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3386455" y="4959985"/>
            <a:ext cx="7976870" cy="1325880"/>
          </a:xfrm>
        </p:spPr>
        <p:txBody>
          <a:bodyPr>
            <a:normAutofit fontScale="90000"/>
          </a:bodyPr>
          <a:p>
            <a:r>
              <a:rPr lang="en-GB" altLang="en-US" sz="2400">
                <a:sym typeface="+mn-ea"/>
              </a:rPr>
              <a:t>1. Reporter</a:t>
            </a:r>
            <a:br>
              <a:rPr lang="en-GB" altLang="en-US" sz="2400">
                <a:sym typeface="+mn-ea"/>
              </a:rPr>
            </a:br>
            <a:r>
              <a:rPr lang="en-GB" altLang="en-US" sz="2400">
                <a:sym typeface="+mn-ea"/>
              </a:rPr>
              <a:t>2. Redaktur Umum / Redaktur Bidang / Editor</a:t>
            </a:r>
            <a:br>
              <a:rPr lang="en-GB" altLang="en-US" sz="2400">
                <a:sym typeface="+mn-ea"/>
              </a:rPr>
            </a:br>
            <a:r>
              <a:rPr lang="en-GB" altLang="en-US" sz="2400">
                <a:sym typeface="+mn-ea"/>
              </a:rPr>
              <a:t>3. Redaktur Pelaksana</a:t>
            </a:r>
            <a:br>
              <a:rPr lang="en-GB" altLang="en-US" sz="2400">
                <a:sym typeface="+mn-ea"/>
              </a:rPr>
            </a:br>
            <a:r>
              <a:rPr lang="en-GB" altLang="en-US" sz="2400">
                <a:sym typeface="+mn-ea"/>
              </a:rPr>
              <a:t>4. Pimpinan Redaksi (Pemred)</a:t>
            </a:r>
            <a:endParaRPr lang="en-GB" altLang="en-US" sz="2400">
              <a:sym typeface="+mn-ea"/>
            </a:endParaRPr>
          </a:p>
        </p:txBody>
      </p:sp>
      <p:pic>
        <p:nvPicPr>
          <p:cNvPr id="7" name="Content Placeholder 6" descr="depositphotos_78813964-stock-photo-successful-handsome-male-journalist-wearing"/>
          <p:cNvPicPr>
            <a:picLocks noChangeAspect="1"/>
          </p:cNvPicPr>
          <p:nvPr>
            <p:ph idx="1"/>
          </p:nvPr>
        </p:nvPicPr>
        <p:blipFill>
          <a:blip r:embed="rId1"/>
          <a:stretch>
            <a:fillRect/>
          </a:stretch>
        </p:blipFill>
        <p:spPr>
          <a:xfrm>
            <a:off x="2540" y="-11430"/>
            <a:ext cx="3140710" cy="2079625"/>
          </a:xfrm>
          <a:prstGeom prst="rect">
            <a:avLst/>
          </a:prstGeom>
        </p:spPr>
      </p:pic>
      <p:pic>
        <p:nvPicPr>
          <p:cNvPr id="8" name="Picture 7" descr="roger-harrabin-bbc-environment-analyst-and-senior-journalist-photographed-DYPG89"/>
          <p:cNvPicPr>
            <a:picLocks noChangeAspect="1"/>
          </p:cNvPicPr>
          <p:nvPr/>
        </p:nvPicPr>
        <p:blipFill>
          <a:blip r:embed="rId2"/>
          <a:srcRect b="10181"/>
          <a:stretch>
            <a:fillRect/>
          </a:stretch>
        </p:blipFill>
        <p:spPr>
          <a:xfrm>
            <a:off x="2540" y="2288540"/>
            <a:ext cx="3140710" cy="2280920"/>
          </a:xfrm>
          <a:prstGeom prst="rect">
            <a:avLst/>
          </a:prstGeom>
        </p:spPr>
      </p:pic>
      <p:pic>
        <p:nvPicPr>
          <p:cNvPr id="9" name="Picture 8" descr="download (1)"/>
          <p:cNvPicPr>
            <a:picLocks noChangeAspect="1"/>
          </p:cNvPicPr>
          <p:nvPr/>
        </p:nvPicPr>
        <p:blipFill>
          <a:blip r:embed="rId3"/>
          <a:srcRect t="13858" b="12618"/>
          <a:stretch>
            <a:fillRect/>
          </a:stretch>
        </p:blipFill>
        <p:spPr>
          <a:xfrm>
            <a:off x="2540" y="4719955"/>
            <a:ext cx="3140710" cy="2127250"/>
          </a:xfrm>
          <a:prstGeom prst="rect">
            <a:avLst/>
          </a:prstGeom>
        </p:spPr>
      </p:pic>
      <p:sp>
        <p:nvSpPr>
          <p:cNvPr id="10" name="Rectangle 9"/>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Who Are They?</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4" name="Rectangle 13"/>
          <p:cNvSpPr/>
          <p:nvPr/>
        </p:nvSpPr>
        <p:spPr>
          <a:xfrm>
            <a:off x="3386455" y="1470025"/>
            <a:ext cx="3021330" cy="445135"/>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Televisi / Radio</a:t>
            </a:r>
            <a:endParaRPr lang="en-GB" altLang="en-US" sz="23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 name="Rectangle 2"/>
          <p:cNvSpPr/>
          <p:nvPr/>
        </p:nvSpPr>
        <p:spPr>
          <a:xfrm>
            <a:off x="3386455" y="4380230"/>
            <a:ext cx="4691380" cy="445135"/>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Newspaper / Portal Berita</a:t>
            </a:r>
            <a:endParaRPr lang="en-GB" altLang="en-US" sz="23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4" name="Title 1"/>
          <p:cNvSpPr>
            <a:spLocks noGrp="1"/>
          </p:cNvSpPr>
          <p:nvPr/>
        </p:nvSpPr>
        <p:spPr>
          <a:xfrm>
            <a:off x="3386455" y="1598295"/>
            <a:ext cx="7976870" cy="26714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tLang="en-US" sz="2200">
                <a:sym typeface="+mn-ea"/>
              </a:rPr>
              <a:t>1. Reporter</a:t>
            </a:r>
            <a:endParaRPr lang="en-GB" altLang="en-US" sz="2200">
              <a:sym typeface="+mn-ea"/>
            </a:endParaRPr>
          </a:p>
          <a:p>
            <a:r>
              <a:rPr lang="en-GB" altLang="en-US" sz="2200"/>
              <a:t>2. Associate Producer / Producer / Senior Producer</a:t>
            </a:r>
            <a:endParaRPr lang="en-GB" altLang="en-US" sz="2200"/>
          </a:p>
          <a:p>
            <a:r>
              <a:rPr lang="en-GB" altLang="en-US" sz="2200"/>
              <a:t>3. Producer Executive</a:t>
            </a:r>
            <a:endParaRPr lang="en-GB" altLang="en-US" sz="2200"/>
          </a:p>
          <a:p>
            <a:r>
              <a:rPr lang="en-GB" altLang="en-US" sz="2200"/>
              <a:t>4. Manager</a:t>
            </a:r>
            <a:endParaRPr lang="en-GB" altLang="en-US" sz="2200"/>
          </a:p>
          <a:p>
            <a:r>
              <a:rPr lang="en-GB" altLang="en-US" sz="2200"/>
              <a:t>5. General Manager</a:t>
            </a:r>
            <a:endParaRPr lang="en-GB" altLang="en-US" sz="2200"/>
          </a:p>
          <a:p>
            <a:r>
              <a:rPr lang="en-GB" altLang="en-US" sz="2200"/>
              <a:t>6. Pimpinan Redaksi (Pemred)</a:t>
            </a:r>
            <a:endParaRPr lang="en-GB" altLang="en-US" sz="2200"/>
          </a:p>
        </p:txBody>
      </p:sp>
    </p:spTree>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descr="depositphotos_78813964-stock-photo-successful-handsome-male-journalist-wearing"/>
          <p:cNvPicPr>
            <a:picLocks noChangeAspect="1"/>
          </p:cNvPicPr>
          <p:nvPr>
            <p:ph idx="1"/>
          </p:nvPr>
        </p:nvPicPr>
        <p:blipFill>
          <a:blip r:embed="rId1"/>
          <a:stretch>
            <a:fillRect/>
          </a:stretch>
        </p:blipFill>
        <p:spPr>
          <a:xfrm>
            <a:off x="2540" y="-11430"/>
            <a:ext cx="3140710" cy="2079625"/>
          </a:xfrm>
          <a:prstGeom prst="rect">
            <a:avLst/>
          </a:prstGeom>
        </p:spPr>
      </p:pic>
      <p:pic>
        <p:nvPicPr>
          <p:cNvPr id="8" name="Picture 7" descr="roger-harrabin-bbc-environment-analyst-and-senior-journalist-photographed-DYPG89"/>
          <p:cNvPicPr>
            <a:picLocks noChangeAspect="1"/>
          </p:cNvPicPr>
          <p:nvPr/>
        </p:nvPicPr>
        <p:blipFill>
          <a:blip r:embed="rId2"/>
          <a:srcRect b="10181"/>
          <a:stretch>
            <a:fillRect/>
          </a:stretch>
        </p:blipFill>
        <p:spPr>
          <a:xfrm>
            <a:off x="2540" y="2288540"/>
            <a:ext cx="3140710" cy="2280920"/>
          </a:xfrm>
          <a:prstGeom prst="rect">
            <a:avLst/>
          </a:prstGeom>
        </p:spPr>
      </p:pic>
      <p:pic>
        <p:nvPicPr>
          <p:cNvPr id="9" name="Picture 8" descr="download (1)"/>
          <p:cNvPicPr>
            <a:picLocks noChangeAspect="1"/>
          </p:cNvPicPr>
          <p:nvPr/>
        </p:nvPicPr>
        <p:blipFill>
          <a:blip r:embed="rId3"/>
          <a:srcRect t="13858" b="12618"/>
          <a:stretch>
            <a:fillRect/>
          </a:stretch>
        </p:blipFill>
        <p:spPr>
          <a:xfrm>
            <a:off x="2540" y="4719955"/>
            <a:ext cx="3140710" cy="2127250"/>
          </a:xfrm>
          <a:prstGeom prst="rect">
            <a:avLst/>
          </a:prstGeom>
        </p:spPr>
      </p:pic>
      <p:sp>
        <p:nvSpPr>
          <p:cNvPr id="10" name="Rectangle 9"/>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Jurnalis Lingkungan</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5" name="Text Box 4"/>
          <p:cNvSpPr txBox="1"/>
          <p:nvPr/>
        </p:nvSpPr>
        <p:spPr>
          <a:xfrm>
            <a:off x="8267065" y="6217285"/>
            <a:ext cx="3930650" cy="645160"/>
          </a:xfrm>
          <a:prstGeom prst="rect">
            <a:avLst/>
          </a:prstGeom>
          <a:solidFill>
            <a:schemeClr val="accent1"/>
          </a:solidFill>
        </p:spPr>
        <p:txBody>
          <a:bodyPr wrap="square" rtlCol="0" anchor="t">
            <a:spAutoFit/>
          </a:bodyPr>
          <a:p>
            <a:r>
              <a:rPr lang="en-GB" altLang="en-US"/>
              <a:t>https://www.youtube.com/watch?v=DpWd6462-LA</a:t>
            </a:r>
            <a:endParaRPr lang="en-GB" altLang="en-US"/>
          </a:p>
        </p:txBody>
      </p:sp>
      <p:sp>
        <p:nvSpPr>
          <p:cNvPr id="13" name="Rectangle 12"/>
          <p:cNvSpPr/>
          <p:nvPr/>
        </p:nvSpPr>
        <p:spPr>
          <a:xfrm>
            <a:off x="5435600" y="1744980"/>
            <a:ext cx="4265930" cy="475615"/>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5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Wartawan Kebijakan</a:t>
            </a:r>
            <a:endParaRPr lang="en-GB" altLang="en-US" sz="25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5" name="Rectangle 14"/>
          <p:cNvSpPr/>
          <p:nvPr/>
        </p:nvSpPr>
        <p:spPr>
          <a:xfrm>
            <a:off x="5435600" y="3098800"/>
            <a:ext cx="4265930" cy="475615"/>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5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Wartawan Keilmuan</a:t>
            </a:r>
            <a:endParaRPr lang="en-GB" altLang="en-US" sz="25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6" name="Rectangle 15"/>
          <p:cNvSpPr/>
          <p:nvPr/>
        </p:nvSpPr>
        <p:spPr>
          <a:xfrm>
            <a:off x="5434965" y="4625340"/>
            <a:ext cx="4265930" cy="475615"/>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5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Wartawan Pembangunan</a:t>
            </a:r>
            <a:endParaRPr lang="en-GB" altLang="en-US" sz="25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7" name="Text Box 16"/>
          <p:cNvSpPr txBox="1"/>
          <p:nvPr/>
        </p:nvSpPr>
        <p:spPr>
          <a:xfrm>
            <a:off x="4752340" y="3574415"/>
            <a:ext cx="5474335" cy="368300"/>
          </a:xfrm>
          <a:prstGeom prst="rect">
            <a:avLst/>
          </a:prstGeom>
          <a:solidFill>
            <a:schemeClr val="accent1"/>
          </a:solidFill>
        </p:spPr>
        <p:txBody>
          <a:bodyPr wrap="square" rtlCol="0" anchor="t">
            <a:spAutoFit/>
          </a:bodyPr>
          <a:p>
            <a:r>
              <a:rPr lang="en-GB" altLang="en-US"/>
              <a:t>Kasus Lapangan Golf  di Thailand, Indonesia dan Jepang</a:t>
            </a:r>
            <a:endParaRPr lang="en-GB" altLang="en-US"/>
          </a:p>
        </p:txBody>
      </p:sp>
      <p:sp>
        <p:nvSpPr>
          <p:cNvPr id="18" name="Text Box 17"/>
          <p:cNvSpPr txBox="1"/>
          <p:nvPr/>
        </p:nvSpPr>
        <p:spPr>
          <a:xfrm>
            <a:off x="4767580" y="5085715"/>
            <a:ext cx="5474335" cy="368300"/>
          </a:xfrm>
          <a:prstGeom prst="rect">
            <a:avLst/>
          </a:prstGeom>
          <a:solidFill>
            <a:schemeClr val="accent1"/>
          </a:solidFill>
        </p:spPr>
        <p:txBody>
          <a:bodyPr wrap="square" rtlCol="0" anchor="t">
            <a:spAutoFit/>
          </a:bodyPr>
          <a:p>
            <a:r>
              <a:rPr lang="en-GB" altLang="en-US"/>
              <a:t>Impor Plastik dan Pembangunan Instalasi Listrik &amp; Nuklir</a:t>
            </a:r>
            <a:endParaRPr lang="en-GB" altLang="en-US"/>
          </a:p>
        </p:txBody>
      </p:sp>
      <p:sp>
        <p:nvSpPr>
          <p:cNvPr id="19" name="Text Box 18"/>
          <p:cNvSpPr txBox="1"/>
          <p:nvPr/>
        </p:nvSpPr>
        <p:spPr>
          <a:xfrm>
            <a:off x="5742940" y="2242820"/>
            <a:ext cx="3799205" cy="368300"/>
          </a:xfrm>
          <a:prstGeom prst="rect">
            <a:avLst/>
          </a:prstGeom>
          <a:solidFill>
            <a:schemeClr val="accent1"/>
          </a:solidFill>
        </p:spPr>
        <p:txBody>
          <a:bodyPr wrap="square" rtlCol="0" anchor="t">
            <a:spAutoFit/>
          </a:bodyPr>
          <a:p>
            <a:r>
              <a:rPr lang="en-GB" altLang="en-US"/>
              <a:t>Kebijakan pengolahan sampah plastik</a:t>
            </a:r>
            <a:endParaRPr lang="en-GB"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descr="depositphotos_78813964-stock-photo-successful-handsome-male-journalist-wearing"/>
          <p:cNvPicPr>
            <a:picLocks noChangeAspect="1"/>
          </p:cNvPicPr>
          <p:nvPr>
            <p:ph idx="1"/>
          </p:nvPr>
        </p:nvPicPr>
        <p:blipFill>
          <a:blip r:embed="rId1"/>
          <a:stretch>
            <a:fillRect/>
          </a:stretch>
        </p:blipFill>
        <p:spPr>
          <a:xfrm>
            <a:off x="2540" y="-11430"/>
            <a:ext cx="3140710" cy="2079625"/>
          </a:xfrm>
          <a:prstGeom prst="rect">
            <a:avLst/>
          </a:prstGeom>
        </p:spPr>
      </p:pic>
      <p:pic>
        <p:nvPicPr>
          <p:cNvPr id="8" name="Picture 7" descr="roger-harrabin-bbc-environment-analyst-and-senior-journalist-photographed-DYPG89"/>
          <p:cNvPicPr>
            <a:picLocks noChangeAspect="1"/>
          </p:cNvPicPr>
          <p:nvPr/>
        </p:nvPicPr>
        <p:blipFill>
          <a:blip r:embed="rId2"/>
          <a:srcRect b="10181"/>
          <a:stretch>
            <a:fillRect/>
          </a:stretch>
        </p:blipFill>
        <p:spPr>
          <a:xfrm>
            <a:off x="2540" y="2288540"/>
            <a:ext cx="3140710" cy="2280920"/>
          </a:xfrm>
          <a:prstGeom prst="rect">
            <a:avLst/>
          </a:prstGeom>
        </p:spPr>
      </p:pic>
      <p:pic>
        <p:nvPicPr>
          <p:cNvPr id="9" name="Picture 8" descr="download (1)"/>
          <p:cNvPicPr>
            <a:picLocks noChangeAspect="1"/>
          </p:cNvPicPr>
          <p:nvPr/>
        </p:nvPicPr>
        <p:blipFill>
          <a:blip r:embed="rId3"/>
          <a:srcRect t="13858" b="12618"/>
          <a:stretch>
            <a:fillRect/>
          </a:stretch>
        </p:blipFill>
        <p:spPr>
          <a:xfrm>
            <a:off x="2540" y="4719955"/>
            <a:ext cx="3140710" cy="2127250"/>
          </a:xfrm>
          <a:prstGeom prst="rect">
            <a:avLst/>
          </a:prstGeom>
        </p:spPr>
      </p:pic>
      <p:sp>
        <p:nvSpPr>
          <p:cNvPr id="10" name="Rectangle 9"/>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What They Actually Do</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1" name="Rectangle 10"/>
          <p:cNvSpPr/>
          <p:nvPr/>
        </p:nvSpPr>
        <p:spPr>
          <a:xfrm>
            <a:off x="5167630" y="2552700"/>
            <a:ext cx="4265930" cy="706755"/>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Mengumpulkan Fakta (Observasi, Wawancara &amp; Membaca)</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2" name="Rectangle 11"/>
          <p:cNvSpPr/>
          <p:nvPr/>
        </p:nvSpPr>
        <p:spPr>
          <a:xfrm>
            <a:off x="5167630" y="1470660"/>
            <a:ext cx="4265930" cy="39878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Merencanakan Peliputan</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3" name="Rectangle 12"/>
          <p:cNvSpPr/>
          <p:nvPr/>
        </p:nvSpPr>
        <p:spPr>
          <a:xfrm>
            <a:off x="5167630" y="3910965"/>
            <a:ext cx="4265930" cy="39878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Menyusun Berita</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5" name="Rectangle 14"/>
          <p:cNvSpPr/>
          <p:nvPr/>
        </p:nvSpPr>
        <p:spPr>
          <a:xfrm>
            <a:off x="5167630" y="4944745"/>
            <a:ext cx="4265930" cy="39878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Mengedit Berita</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6" name="Rectangle 15"/>
          <p:cNvSpPr/>
          <p:nvPr/>
        </p:nvSpPr>
        <p:spPr>
          <a:xfrm>
            <a:off x="5167630" y="5978525"/>
            <a:ext cx="4265930" cy="39878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Menyajikan Berita</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7" name="Down Arrow 16"/>
          <p:cNvSpPr/>
          <p:nvPr/>
        </p:nvSpPr>
        <p:spPr>
          <a:xfrm>
            <a:off x="7068185" y="2047240"/>
            <a:ext cx="258445" cy="34988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
        <p:nvSpPr>
          <p:cNvPr id="18" name="Down Arrow 17"/>
          <p:cNvSpPr/>
          <p:nvPr/>
        </p:nvSpPr>
        <p:spPr>
          <a:xfrm>
            <a:off x="7068185" y="3437255"/>
            <a:ext cx="258445" cy="34988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
        <p:nvSpPr>
          <p:cNvPr id="19" name="Down Arrow 18"/>
          <p:cNvSpPr/>
          <p:nvPr/>
        </p:nvSpPr>
        <p:spPr>
          <a:xfrm>
            <a:off x="7068185" y="4507230"/>
            <a:ext cx="258445" cy="34988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
        <p:nvSpPr>
          <p:cNvPr id="20" name="Down Arrow 19"/>
          <p:cNvSpPr/>
          <p:nvPr/>
        </p:nvSpPr>
        <p:spPr>
          <a:xfrm>
            <a:off x="7068185" y="5552440"/>
            <a:ext cx="258445" cy="34988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GB"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ssolv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dissolv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1" grpId="0" animBg="1"/>
      <p:bldP spid="18" grpId="0" animBg="1"/>
      <p:bldP spid="13" grpId="0" animBg="1"/>
      <p:bldP spid="19" grpId="0" animBg="1"/>
      <p:bldP spid="15" grpId="0" animBg="1"/>
      <p:bldP spid="20"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descr="depositphotos_78813964-stock-photo-successful-handsome-male-journalist-wearing"/>
          <p:cNvPicPr>
            <a:picLocks noChangeAspect="1"/>
          </p:cNvPicPr>
          <p:nvPr>
            <p:ph idx="1"/>
          </p:nvPr>
        </p:nvPicPr>
        <p:blipFill>
          <a:blip r:embed="rId1"/>
          <a:stretch>
            <a:fillRect/>
          </a:stretch>
        </p:blipFill>
        <p:spPr>
          <a:xfrm>
            <a:off x="2540" y="-11430"/>
            <a:ext cx="3140710" cy="2079625"/>
          </a:xfrm>
          <a:prstGeom prst="rect">
            <a:avLst/>
          </a:prstGeom>
        </p:spPr>
      </p:pic>
      <p:pic>
        <p:nvPicPr>
          <p:cNvPr id="8" name="Picture 7" descr="roger-harrabin-bbc-environment-analyst-and-senior-journalist-photographed-DYPG89"/>
          <p:cNvPicPr>
            <a:picLocks noChangeAspect="1"/>
          </p:cNvPicPr>
          <p:nvPr/>
        </p:nvPicPr>
        <p:blipFill>
          <a:blip r:embed="rId2"/>
          <a:srcRect b="10181"/>
          <a:stretch>
            <a:fillRect/>
          </a:stretch>
        </p:blipFill>
        <p:spPr>
          <a:xfrm>
            <a:off x="2540" y="2288540"/>
            <a:ext cx="3140710" cy="2280920"/>
          </a:xfrm>
          <a:prstGeom prst="rect">
            <a:avLst/>
          </a:prstGeom>
        </p:spPr>
      </p:pic>
      <p:pic>
        <p:nvPicPr>
          <p:cNvPr id="9" name="Picture 8" descr="download (1)"/>
          <p:cNvPicPr>
            <a:picLocks noChangeAspect="1"/>
          </p:cNvPicPr>
          <p:nvPr/>
        </p:nvPicPr>
        <p:blipFill>
          <a:blip r:embed="rId3"/>
          <a:srcRect t="13858" b="12618"/>
          <a:stretch>
            <a:fillRect/>
          </a:stretch>
        </p:blipFill>
        <p:spPr>
          <a:xfrm>
            <a:off x="2540" y="4719955"/>
            <a:ext cx="3140710" cy="2127250"/>
          </a:xfrm>
          <a:prstGeom prst="rect">
            <a:avLst/>
          </a:prstGeom>
        </p:spPr>
      </p:pic>
      <p:sp>
        <p:nvSpPr>
          <p:cNvPr id="10" name="Rectangle 9"/>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What They Actually Do</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 name="Rectangle 1"/>
          <p:cNvSpPr/>
          <p:nvPr/>
        </p:nvSpPr>
        <p:spPr>
          <a:xfrm>
            <a:off x="3338830" y="1395095"/>
            <a:ext cx="8602980" cy="398780"/>
          </a:xfrm>
          <a:prstGeom prst="rect">
            <a:avLst/>
          </a:prstGeom>
          <a:solidFill>
            <a:schemeClr val="accent6"/>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Intrepretative Reporting (Benjamin S. Bloom dalam Lambeth, 1992):</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4" name="Rectangle 3"/>
          <p:cNvSpPr/>
          <p:nvPr/>
        </p:nvSpPr>
        <p:spPr>
          <a:xfrm>
            <a:off x="5435600" y="2174875"/>
            <a:ext cx="4265930" cy="39878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Pengetahuan</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5" name="Rectangle 4"/>
          <p:cNvSpPr/>
          <p:nvPr/>
        </p:nvSpPr>
        <p:spPr>
          <a:xfrm>
            <a:off x="5434965" y="2954020"/>
            <a:ext cx="4265930" cy="39878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Pemahaman</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6" name="Rectangle 5"/>
          <p:cNvSpPr/>
          <p:nvPr/>
        </p:nvSpPr>
        <p:spPr>
          <a:xfrm>
            <a:off x="5435600" y="3749675"/>
            <a:ext cx="4265930" cy="39878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Aplikasi</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14" name="Rectangle 13"/>
          <p:cNvSpPr/>
          <p:nvPr/>
        </p:nvSpPr>
        <p:spPr>
          <a:xfrm>
            <a:off x="5435600" y="4493260"/>
            <a:ext cx="4265930" cy="39878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Analisis</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1" name="Rectangle 20"/>
          <p:cNvSpPr/>
          <p:nvPr/>
        </p:nvSpPr>
        <p:spPr>
          <a:xfrm>
            <a:off x="5435600" y="5236845"/>
            <a:ext cx="4265930" cy="39878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Sintesis</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2" name="Rectangle 21"/>
          <p:cNvSpPr/>
          <p:nvPr/>
        </p:nvSpPr>
        <p:spPr>
          <a:xfrm>
            <a:off x="5434965" y="5996305"/>
            <a:ext cx="4265930" cy="398780"/>
          </a:xfrm>
          <a:prstGeom prst="rect">
            <a:avLst/>
          </a:prstGeom>
          <a:solidFill>
            <a:schemeClr val="accent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Evaluasi</a:t>
            </a:r>
            <a:endParaRPr lang="en-GB" altLang="en-US" sz="2000" b="1">
              <a:ln>
                <a:noFill/>
              </a:ln>
              <a:solidFill>
                <a:schemeClr val="bg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Content Placeholder 6" descr="depositphotos_78813964-stock-photo-successful-handsome-male-journalist-wearing"/>
          <p:cNvPicPr>
            <a:picLocks noChangeAspect="1"/>
          </p:cNvPicPr>
          <p:nvPr>
            <p:ph idx="1"/>
          </p:nvPr>
        </p:nvPicPr>
        <p:blipFill>
          <a:blip r:embed="rId1"/>
          <a:stretch>
            <a:fillRect/>
          </a:stretch>
        </p:blipFill>
        <p:spPr>
          <a:xfrm>
            <a:off x="2540" y="-11430"/>
            <a:ext cx="3140710" cy="2079625"/>
          </a:xfrm>
          <a:prstGeom prst="rect">
            <a:avLst/>
          </a:prstGeom>
        </p:spPr>
      </p:pic>
      <p:pic>
        <p:nvPicPr>
          <p:cNvPr id="8" name="Picture 7" descr="roger-harrabin-bbc-environment-analyst-and-senior-journalist-photographed-DYPG89"/>
          <p:cNvPicPr>
            <a:picLocks noChangeAspect="1"/>
          </p:cNvPicPr>
          <p:nvPr/>
        </p:nvPicPr>
        <p:blipFill>
          <a:blip r:embed="rId2"/>
          <a:srcRect b="10181"/>
          <a:stretch>
            <a:fillRect/>
          </a:stretch>
        </p:blipFill>
        <p:spPr>
          <a:xfrm>
            <a:off x="2540" y="2288540"/>
            <a:ext cx="3140710" cy="2280920"/>
          </a:xfrm>
          <a:prstGeom prst="rect">
            <a:avLst/>
          </a:prstGeom>
        </p:spPr>
      </p:pic>
      <p:pic>
        <p:nvPicPr>
          <p:cNvPr id="9" name="Picture 8" descr="download (1)"/>
          <p:cNvPicPr>
            <a:picLocks noChangeAspect="1"/>
          </p:cNvPicPr>
          <p:nvPr/>
        </p:nvPicPr>
        <p:blipFill>
          <a:blip r:embed="rId3"/>
          <a:srcRect t="13858" b="12618"/>
          <a:stretch>
            <a:fillRect/>
          </a:stretch>
        </p:blipFill>
        <p:spPr>
          <a:xfrm>
            <a:off x="2540" y="4735195"/>
            <a:ext cx="3140710" cy="2127250"/>
          </a:xfrm>
          <a:prstGeom prst="rect">
            <a:avLst/>
          </a:prstGeom>
        </p:spPr>
      </p:pic>
      <p:sp>
        <p:nvSpPr>
          <p:cNvPr id="10" name="Rectangle 9"/>
          <p:cNvSpPr/>
          <p:nvPr/>
        </p:nvSpPr>
        <p:spPr>
          <a:xfrm>
            <a:off x="3386455" y="388620"/>
            <a:ext cx="8363585" cy="553085"/>
          </a:xfrm>
          <a:prstGeom prst="rect">
            <a:avLst/>
          </a:prstGeom>
          <a:solidFill>
            <a:schemeClr val="bg1"/>
          </a:solidFill>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Sikap / Attitude</a:t>
            </a:r>
            <a:endParaRPr lang="en-GB" altLang="en-US" sz="3000" b="1">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1" name="Text Box 20"/>
          <p:cNvSpPr txBox="1"/>
          <p:nvPr/>
        </p:nvSpPr>
        <p:spPr>
          <a:xfrm>
            <a:off x="4772025" y="1516380"/>
            <a:ext cx="861695" cy="553085"/>
          </a:xfrm>
          <a:prstGeom prst="rect">
            <a:avLst/>
          </a:prstGeom>
          <a:noFill/>
        </p:spPr>
        <p:txBody>
          <a:bodyPr wrap="square" rtlCol="0" anchor="t">
            <a:spAutoFit/>
          </a:bodyPr>
          <a:p>
            <a:r>
              <a:rPr lang="en-GB" altLang="en-US" sz="3000" b="1">
                <a:solidFill>
                  <a:srgbClr val="FF0000"/>
                </a:solidFill>
                <a:sym typeface="Wingdings 2" panose="05020102010507070707" charset="0"/>
              </a:rPr>
              <a:t></a:t>
            </a:r>
            <a:endParaRPr lang="en-GB" altLang="en-US" sz="3000" b="1">
              <a:solidFill>
                <a:srgbClr val="FF0000"/>
              </a:solidFill>
              <a:sym typeface="Wingdings 2" panose="05020102010507070707" charset="0"/>
            </a:endParaRPr>
          </a:p>
        </p:txBody>
      </p:sp>
      <p:sp>
        <p:nvSpPr>
          <p:cNvPr id="22" name="Rectangle 21"/>
          <p:cNvSpPr/>
          <p:nvPr/>
        </p:nvSpPr>
        <p:spPr>
          <a:xfrm>
            <a:off x="2966085" y="1531620"/>
            <a:ext cx="8363585"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Cinta / Peduli Lingkungan</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3" name="Text Box 22"/>
          <p:cNvSpPr txBox="1"/>
          <p:nvPr/>
        </p:nvSpPr>
        <p:spPr>
          <a:xfrm>
            <a:off x="4761865" y="2268220"/>
            <a:ext cx="861695" cy="553085"/>
          </a:xfrm>
          <a:prstGeom prst="rect">
            <a:avLst/>
          </a:prstGeom>
          <a:noFill/>
        </p:spPr>
        <p:txBody>
          <a:bodyPr wrap="square" rtlCol="0" anchor="t">
            <a:spAutoFit/>
          </a:bodyPr>
          <a:p>
            <a:r>
              <a:rPr lang="en-GB" altLang="en-US" sz="3000" b="1">
                <a:solidFill>
                  <a:srgbClr val="FF0000"/>
                </a:solidFill>
                <a:sym typeface="Wingdings 2" panose="05020102010507070707" charset="0"/>
              </a:rPr>
              <a:t></a:t>
            </a:r>
            <a:endParaRPr lang="en-GB" altLang="en-US" sz="3000" b="1">
              <a:solidFill>
                <a:srgbClr val="FF0000"/>
              </a:solidFill>
              <a:sym typeface="Wingdings 2" panose="05020102010507070707" charset="0"/>
            </a:endParaRPr>
          </a:p>
        </p:txBody>
      </p:sp>
      <p:sp>
        <p:nvSpPr>
          <p:cNvPr id="24" name="Rectangle 23"/>
          <p:cNvSpPr/>
          <p:nvPr/>
        </p:nvSpPr>
        <p:spPr>
          <a:xfrm>
            <a:off x="3266440" y="2258060"/>
            <a:ext cx="8363585"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Kritis Terhadap Isu Lingkungan</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5" name="Rectangle 24"/>
          <p:cNvSpPr/>
          <p:nvPr/>
        </p:nvSpPr>
        <p:spPr>
          <a:xfrm>
            <a:off x="3465195" y="3009265"/>
            <a:ext cx="4552950"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Aktif</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26" name="Text Box 25"/>
          <p:cNvSpPr txBox="1"/>
          <p:nvPr/>
        </p:nvSpPr>
        <p:spPr>
          <a:xfrm>
            <a:off x="4756785" y="2994025"/>
            <a:ext cx="861695" cy="553085"/>
          </a:xfrm>
          <a:prstGeom prst="rect">
            <a:avLst/>
          </a:prstGeom>
          <a:noFill/>
        </p:spPr>
        <p:txBody>
          <a:bodyPr wrap="square" rtlCol="0" anchor="t">
            <a:spAutoFit/>
          </a:bodyPr>
          <a:p>
            <a:r>
              <a:rPr lang="en-GB" altLang="en-US" sz="3000" b="1">
                <a:solidFill>
                  <a:srgbClr val="FF0000"/>
                </a:solidFill>
                <a:sym typeface="Wingdings 2" panose="05020102010507070707" charset="0"/>
              </a:rPr>
              <a:t></a:t>
            </a:r>
            <a:endParaRPr lang="en-GB" altLang="en-US" sz="3000" b="1">
              <a:solidFill>
                <a:srgbClr val="FF0000"/>
              </a:solidFill>
              <a:sym typeface="Wingdings 2" panose="05020102010507070707" charset="0"/>
            </a:endParaRPr>
          </a:p>
        </p:txBody>
      </p:sp>
      <p:sp>
        <p:nvSpPr>
          <p:cNvPr id="27" name="Text Box 26"/>
          <p:cNvSpPr txBox="1"/>
          <p:nvPr/>
        </p:nvSpPr>
        <p:spPr>
          <a:xfrm>
            <a:off x="4761230" y="3765550"/>
            <a:ext cx="861695" cy="553085"/>
          </a:xfrm>
          <a:prstGeom prst="rect">
            <a:avLst/>
          </a:prstGeom>
          <a:noFill/>
        </p:spPr>
        <p:txBody>
          <a:bodyPr wrap="square" rtlCol="0" anchor="t">
            <a:spAutoFit/>
          </a:bodyPr>
          <a:p>
            <a:r>
              <a:rPr lang="en-GB" altLang="en-US" sz="3000" b="1">
                <a:solidFill>
                  <a:srgbClr val="FF0000"/>
                </a:solidFill>
                <a:sym typeface="Wingdings 2" panose="05020102010507070707" charset="0"/>
              </a:rPr>
              <a:t></a:t>
            </a:r>
            <a:endParaRPr lang="en-GB" altLang="en-US" sz="3000" b="1">
              <a:solidFill>
                <a:srgbClr val="FF0000"/>
              </a:solidFill>
              <a:sym typeface="Wingdings 2" panose="05020102010507070707" charset="0"/>
            </a:endParaRPr>
          </a:p>
        </p:txBody>
      </p:sp>
      <p:sp>
        <p:nvSpPr>
          <p:cNvPr id="28" name="Text Box 27"/>
          <p:cNvSpPr txBox="1"/>
          <p:nvPr/>
        </p:nvSpPr>
        <p:spPr>
          <a:xfrm>
            <a:off x="4765675" y="4493260"/>
            <a:ext cx="861695" cy="553085"/>
          </a:xfrm>
          <a:prstGeom prst="rect">
            <a:avLst/>
          </a:prstGeom>
          <a:noFill/>
        </p:spPr>
        <p:txBody>
          <a:bodyPr wrap="square" rtlCol="0" anchor="t">
            <a:spAutoFit/>
          </a:bodyPr>
          <a:p>
            <a:r>
              <a:rPr lang="en-GB" altLang="en-US" sz="3000" b="1">
                <a:solidFill>
                  <a:srgbClr val="FF0000"/>
                </a:solidFill>
                <a:sym typeface="Wingdings 2" panose="05020102010507070707" charset="0"/>
              </a:rPr>
              <a:t></a:t>
            </a:r>
            <a:endParaRPr lang="en-GB" altLang="en-US" sz="3000" b="1">
              <a:solidFill>
                <a:srgbClr val="FF0000"/>
              </a:solidFill>
              <a:sym typeface="Wingdings 2" panose="05020102010507070707" charset="0"/>
            </a:endParaRPr>
          </a:p>
        </p:txBody>
      </p:sp>
      <p:sp>
        <p:nvSpPr>
          <p:cNvPr id="29" name="Rectangle 28"/>
          <p:cNvSpPr/>
          <p:nvPr/>
        </p:nvSpPr>
        <p:spPr>
          <a:xfrm>
            <a:off x="4780915" y="3791585"/>
            <a:ext cx="4552950"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ctr"/>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Berani / Suka Tantangan</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0" name="Rectangle 29"/>
          <p:cNvSpPr/>
          <p:nvPr/>
        </p:nvSpPr>
        <p:spPr>
          <a:xfrm>
            <a:off x="5344795" y="4493260"/>
            <a:ext cx="5675630" cy="798830"/>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l"/>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Berimbang / Pro Keberlangsungan Lingkungan Hidup</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1" name="Text Box 30"/>
          <p:cNvSpPr txBox="1"/>
          <p:nvPr/>
        </p:nvSpPr>
        <p:spPr>
          <a:xfrm>
            <a:off x="4741545" y="5461000"/>
            <a:ext cx="861695" cy="553085"/>
          </a:xfrm>
          <a:prstGeom prst="rect">
            <a:avLst/>
          </a:prstGeom>
          <a:noFill/>
        </p:spPr>
        <p:txBody>
          <a:bodyPr wrap="square" rtlCol="0" anchor="t">
            <a:spAutoFit/>
          </a:bodyPr>
          <a:p>
            <a:r>
              <a:rPr lang="en-GB" altLang="en-US" sz="3000" b="1">
                <a:solidFill>
                  <a:srgbClr val="FF0000"/>
                </a:solidFill>
                <a:sym typeface="Wingdings 2" panose="05020102010507070707" charset="0"/>
              </a:rPr>
              <a:t></a:t>
            </a:r>
            <a:endParaRPr lang="en-GB" altLang="en-US" sz="3000" b="1">
              <a:solidFill>
                <a:srgbClr val="FF0000"/>
              </a:solidFill>
              <a:sym typeface="Wingdings 2" panose="05020102010507070707" charset="0"/>
            </a:endParaRPr>
          </a:p>
        </p:txBody>
      </p:sp>
      <p:sp>
        <p:nvSpPr>
          <p:cNvPr id="32" name="Rectangle 31"/>
          <p:cNvSpPr/>
          <p:nvPr/>
        </p:nvSpPr>
        <p:spPr>
          <a:xfrm>
            <a:off x="5375275" y="5490210"/>
            <a:ext cx="5675630" cy="445135"/>
          </a:xfrm>
          <a:prstGeom prst="rect">
            <a:avLst/>
          </a:prstGeom>
          <a:noFill/>
          <a:effectLst/>
        </p:spPr>
        <p:style>
          <a:lnRef idx="0">
            <a:schemeClr val="accent6"/>
          </a:lnRef>
          <a:fillRef idx="3">
            <a:schemeClr val="accent6"/>
          </a:fillRef>
          <a:effectRef idx="3">
            <a:schemeClr val="accent6"/>
          </a:effectRef>
          <a:fontRef idx="minor">
            <a:schemeClr val="lt1"/>
          </a:fontRef>
        </p:style>
        <p:txBody>
          <a:bodyPr wrap="square" rtlCol="0" anchor="t">
            <a:spAutoFit/>
          </a:bodyPr>
          <a:p>
            <a:pPr algn="l"/>
            <a:r>
              <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rPr>
              <a:t>Profesional</a:t>
            </a:r>
            <a:endParaRPr lang="en-GB" altLang="en-US" sz="2300">
              <a:ln>
                <a:noFill/>
              </a:ln>
              <a:solidFill>
                <a:schemeClr val="tx1"/>
              </a:solidFill>
              <a:effectLst>
                <a:outerShdw blurRad="38100" dist="19050" dir="2700000" algn="tl" rotWithShape="0">
                  <a:schemeClr val="dk1">
                    <a:alpha val="40000"/>
                  </a:schemeClr>
                </a:outerShdw>
              </a:effectLst>
              <a:latin typeface="Malgun Gothic" panose="020B0503020000020004" charset="-127"/>
              <a:ea typeface="Malgun Gothic" panose="020B0503020000020004" charset="-127"/>
              <a:cs typeface="AR DARLING" panose="02000000000000000000" charset="0"/>
            </a:endParaRPr>
          </a:p>
        </p:txBody>
      </p:sp>
      <p:sp>
        <p:nvSpPr>
          <p:cNvPr id="33" name="Text Box 32"/>
          <p:cNvSpPr txBox="1"/>
          <p:nvPr/>
        </p:nvSpPr>
        <p:spPr>
          <a:xfrm>
            <a:off x="9507220" y="6217285"/>
            <a:ext cx="2692400" cy="645160"/>
          </a:xfrm>
          <a:prstGeom prst="rect">
            <a:avLst/>
          </a:prstGeom>
          <a:solidFill>
            <a:schemeClr val="accent1"/>
          </a:solidFill>
        </p:spPr>
        <p:txBody>
          <a:bodyPr wrap="square" rtlCol="0" anchor="t">
            <a:spAutoFit/>
          </a:bodyPr>
          <a:p>
            <a:r>
              <a:rPr lang="en-GB" altLang="en-US"/>
              <a:t>https://www.youtube.com/watch?v=crRWjMICe1I</a:t>
            </a:r>
            <a:endParaRPr lang="en-GB" altLang="en-US"/>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dissolv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ssolve">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dissolv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9" grpId="0" animBg="1"/>
      <p:bldP spid="30"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3757</Words>
  <Application>WPS Presentation</Application>
  <PresentationFormat>Widescreen</PresentationFormat>
  <Paragraphs>193</Paragraphs>
  <Slides>13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13</vt:i4>
      </vt:variant>
    </vt:vector>
  </HeadingPairs>
  <TitlesOfParts>
    <vt:vector size="24" baseType="lpstr">
      <vt:lpstr>Arial</vt:lpstr>
      <vt:lpstr>SimSun</vt:lpstr>
      <vt:lpstr>Wingdings</vt:lpstr>
      <vt:lpstr>Arial Unicode MS</vt:lpstr>
      <vt:lpstr>Calibri Light</vt:lpstr>
      <vt:lpstr>Calibri</vt:lpstr>
      <vt:lpstr>Microsoft YaHei</vt:lpstr>
      <vt:lpstr>AR DARLING</vt:lpstr>
      <vt:lpstr>Malgun Gothic</vt:lpstr>
      <vt:lpstr>Wingdings 2</vt:lpstr>
      <vt:lpstr>Office Theme</vt:lpstr>
      <vt:lpstr>PowerPoint 演示文稿</vt:lpstr>
      <vt:lpstr>PowerPoint 演示文稿</vt:lpstr>
      <vt:lpstr>PowerPoint 演示文稿</vt:lpstr>
      <vt:lpstr>Environmental reporters are journalists who specialize in gathering and presenting environmental information that is newsworthy and timely. Like all journalists, they write, film, and transcribe news reports, commentaries, and features for a variety of media, including print, television, radio, and the Internet (Eco Canada, 2019).</vt:lpstr>
      <vt:lpstr>mengumpulkan fakta, observasi, wawancara, membaca dokumentasi. diedit, disusun, &amp; disajikan.</vt:lpstr>
      <vt:lpstr>1. Reporter 2. Redaktur Umum / Redaktur Bidang / Editor 3. Redaktur Pelaksana 4. Pimpinan Redaksi (Pemred)</vt:lpstr>
      <vt:lpstr>1. Reporter 2. Redaktur Umum / Redaktur Bidang / Editor 3. Redaktur Pelaksana 4. Pimpinan Redaksi (Pemred)</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mayar</dc:creator>
  <cp:lastModifiedBy>Maya Rachma</cp:lastModifiedBy>
  <cp:revision>104</cp:revision>
  <dcterms:created xsi:type="dcterms:W3CDTF">2019-02-20T14:14:41Z</dcterms:created>
  <dcterms:modified xsi:type="dcterms:W3CDTF">2019-02-21T08:41:52Z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2057-10.2.0.7635</vt:lpwstr>
  </property>
</Properties>
</file>